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FCC9-71B9-4A8A-B9E4-A636647108A0}" type="datetimeFigureOut">
              <a:rPr lang="id-ID" smtClean="0"/>
              <a:t>17/12/2018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FDB0-CCDB-41BF-89C6-35C10568D1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Program Pencegahan Zoonosis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Zoonosis didefinisikan sebagai penyakit infeksi yang dapat ditularkan dari hewan vertebrata ke manusia.</a:t>
            </a:r>
          </a:p>
          <a:p>
            <a:r>
              <a:rPr lang="id-ID" dirty="0"/>
              <a:t>Saat ini dikenal </a:t>
            </a:r>
            <a:r>
              <a:rPr lang="id-ID" i="1" dirty="0"/>
              <a:t>emerging zoonoses yang merupakan penyakit zoonosis yang baru muncul seperti </a:t>
            </a:r>
            <a:r>
              <a:rPr lang="id-ID" i="1" dirty="0" smtClean="0"/>
              <a:t>Avian </a:t>
            </a:r>
            <a:r>
              <a:rPr lang="id-ID" dirty="0" smtClean="0"/>
              <a:t>Influenza </a:t>
            </a:r>
            <a:r>
              <a:rPr lang="id-ID" dirty="0"/>
              <a:t>dan </a:t>
            </a:r>
            <a:r>
              <a:rPr lang="id-ID" i="1" dirty="0"/>
              <a:t>re-emerging zoonoses yang merupakan penyakit zoonosis yang sudah pernah muncul </a:t>
            </a:r>
            <a:r>
              <a:rPr lang="id-ID" i="1" dirty="0" smtClean="0"/>
              <a:t> serta </a:t>
            </a:r>
            <a:r>
              <a:rPr lang="id-ID" dirty="0" smtClean="0"/>
              <a:t>peningkatan </a:t>
            </a:r>
            <a:r>
              <a:rPr lang="id-ID" dirty="0"/>
              <a:t>seperti rabies. </a:t>
            </a:r>
            <a:endParaRPr lang="id-ID" dirty="0" smtClean="0"/>
          </a:p>
          <a:p>
            <a:r>
              <a:rPr lang="id-ID" dirty="0" smtClean="0"/>
              <a:t>Penyakit </a:t>
            </a:r>
            <a:r>
              <a:rPr lang="id-ID" dirty="0"/>
              <a:t>zoonosis yang masuk </a:t>
            </a:r>
            <a:r>
              <a:rPr lang="id-ID" dirty="0" smtClean="0"/>
              <a:t>ke dalam </a:t>
            </a:r>
            <a:r>
              <a:rPr lang="id-ID" dirty="0"/>
              <a:t>daftar penyakit hewan menular strategis di Indonesia yaitu rabies, anthrax, avian influenza</a:t>
            </a:r>
            <a:r>
              <a:rPr lang="id-ID" dirty="0" smtClean="0"/>
              <a:t>, salmonellosis </a:t>
            </a:r>
            <a:r>
              <a:rPr lang="id-ID" dirty="0"/>
              <a:t>dan brucellosis. </a:t>
            </a:r>
            <a:endParaRPr lang="id-ID" dirty="0" smtClean="0"/>
          </a:p>
          <a:p>
            <a:r>
              <a:rPr lang="id-ID" dirty="0" smtClean="0"/>
              <a:t>Untuk </a:t>
            </a:r>
            <a:r>
              <a:rPr lang="id-ID" dirty="0"/>
              <a:t>mengakomodir semua permasalahan dan isu-isu mutakhir yang ada</a:t>
            </a:r>
          </a:p>
          <a:p>
            <a:r>
              <a:rPr lang="id-ID" dirty="0"/>
              <a:t>terutama berkaitan dengan ‘</a:t>
            </a:r>
            <a:r>
              <a:rPr lang="id-ID" i="1" dirty="0"/>
              <a:t>emerging and re-emerging zoonoses’, maka sudah saatnya seluruh </a:t>
            </a:r>
            <a:r>
              <a:rPr lang="id-ID" i="1" dirty="0" smtClean="0"/>
              <a:t>peraturan </a:t>
            </a:r>
            <a:r>
              <a:rPr lang="id-ID" dirty="0" smtClean="0"/>
              <a:t>perundangan </a:t>
            </a:r>
            <a:r>
              <a:rPr lang="id-ID" dirty="0"/>
              <a:t>yang berkaitan dengan bidang penyakit zoonosis yang ada di Indonesia dikaji ulang dan direvisi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/>
              <a:t>Menurut BROWN (2004), pada </a:t>
            </a:r>
            <a:r>
              <a:rPr lang="id-ID" dirty="0" smtClean="0"/>
              <a:t>dasarnya </a:t>
            </a:r>
            <a:r>
              <a:rPr lang="en-US" dirty="0" smtClean="0"/>
              <a:t>‘</a:t>
            </a:r>
            <a:r>
              <a:rPr lang="en-US" i="1" dirty="0"/>
              <a:t>emerging and re-emerging </a:t>
            </a:r>
            <a:r>
              <a:rPr lang="en-US" i="1" dirty="0" err="1"/>
              <a:t>zoonoses</a:t>
            </a:r>
            <a:r>
              <a:rPr lang="en-US" i="1" dirty="0"/>
              <a:t>’ </a:t>
            </a:r>
            <a:r>
              <a:rPr lang="en-US" i="1" dirty="0" err="1" smtClean="0"/>
              <a:t>dapat</a:t>
            </a:r>
            <a:r>
              <a:rPr lang="id-ID" i="1" dirty="0" smtClean="0"/>
              <a:t> </a:t>
            </a:r>
            <a:r>
              <a:rPr lang="sv-SE" dirty="0" smtClean="0"/>
              <a:t>dibagi </a:t>
            </a:r>
            <a:r>
              <a:rPr lang="sv-SE" dirty="0"/>
              <a:t>menjadi 3 (tiga) kategori yaitu: </a:t>
            </a:r>
            <a:endParaRPr lang="id-ID" dirty="0" smtClean="0"/>
          </a:p>
          <a:p>
            <a:r>
              <a:rPr lang="sv-SE" dirty="0" smtClean="0"/>
              <a:t>(</a:t>
            </a:r>
            <a:r>
              <a:rPr lang="sv-SE" dirty="0"/>
              <a:t>1</a:t>
            </a:r>
            <a:r>
              <a:rPr lang="sv-SE" dirty="0" smtClean="0"/>
              <a:t>)</a:t>
            </a:r>
            <a:r>
              <a:rPr lang="id-ID" dirty="0" smtClean="0"/>
              <a:t> penyakit </a:t>
            </a:r>
            <a:r>
              <a:rPr lang="id-ID" dirty="0"/>
              <a:t>zoonosis yang baru diketahui (</a:t>
            </a:r>
            <a:r>
              <a:rPr lang="id-ID" i="1" dirty="0" smtClean="0"/>
              <a:t>newly recognised</a:t>
            </a:r>
            <a:r>
              <a:rPr lang="id-ID" i="1" dirty="0"/>
              <a:t>); </a:t>
            </a:r>
            <a:endParaRPr lang="id-ID" i="1" dirty="0" smtClean="0"/>
          </a:p>
          <a:p>
            <a:r>
              <a:rPr lang="id-ID" i="1" dirty="0" smtClean="0"/>
              <a:t>(</a:t>
            </a:r>
            <a:r>
              <a:rPr lang="id-ID" i="1" dirty="0"/>
              <a:t>2) penyakit zoonosis yang </a:t>
            </a:r>
            <a:r>
              <a:rPr lang="id-ID" i="1" dirty="0" smtClean="0"/>
              <a:t>baru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newly evolved);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endParaRPr lang="id-ID" i="1" dirty="0" smtClean="0"/>
          </a:p>
          <a:p>
            <a:r>
              <a:rPr lang="en-US" i="1" dirty="0" smtClean="0"/>
              <a:t>(</a:t>
            </a:r>
            <a:r>
              <a:rPr lang="en-US" i="1" dirty="0"/>
              <a:t>3) </a:t>
            </a:r>
            <a:r>
              <a:rPr lang="en-US" i="1" dirty="0" err="1" smtClean="0"/>
              <a:t>penyakit</a:t>
            </a:r>
            <a:r>
              <a:rPr lang="id-ID" i="1" dirty="0" smtClean="0"/>
              <a:t> </a:t>
            </a:r>
            <a:r>
              <a:rPr lang="id-ID" dirty="0" smtClean="0"/>
              <a:t>zoonosis </a:t>
            </a:r>
            <a:r>
              <a:rPr lang="id-ID" dirty="0"/>
              <a:t>yang sudah terjadi sebelumnya </a:t>
            </a:r>
            <a:r>
              <a:rPr lang="id-ID" dirty="0" smtClean="0"/>
              <a:t>tetapi  akhir-akhir </a:t>
            </a:r>
            <a:r>
              <a:rPr lang="id-ID" dirty="0"/>
              <a:t>ini menunjukkan </a:t>
            </a:r>
            <a:r>
              <a:rPr lang="id-ID" dirty="0" smtClean="0"/>
              <a:t>peningkatan  insidensi </a:t>
            </a:r>
            <a:r>
              <a:rPr lang="id-ID" dirty="0"/>
              <a:t>atau perluasan ke wilayah geografis</a:t>
            </a:r>
            <a:r>
              <a:rPr lang="id-ID" dirty="0" smtClean="0"/>
              <a:t>, induk </a:t>
            </a:r>
            <a:r>
              <a:rPr lang="id-ID" dirty="0"/>
              <a:t>semang atau keragaman vektor </a:t>
            </a:r>
            <a:r>
              <a:rPr lang="id-ID" dirty="0" smtClean="0"/>
              <a:t>yang baru</a:t>
            </a:r>
            <a:r>
              <a:rPr lang="id-ID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id-ID" sz="2400" b="1" dirty="0" smtClean="0"/>
              <a:t>Sifat penyakit zoonosis</a:t>
            </a:r>
            <a:br>
              <a:rPr lang="id-ID" sz="2400" b="1" dirty="0" smtClean="0"/>
            </a:br>
            <a:r>
              <a:rPr lang="sv-SE" sz="2400" dirty="0" smtClean="0"/>
              <a:t>Beberapa sifat penyakit zoonosis bervariasi</a:t>
            </a:r>
            <a:r>
              <a:rPr lang="id-ID" sz="2400" dirty="0" smtClean="0"/>
              <a:t> bergantung kepada sifat agen patogen sebagai berikut:</a:t>
            </a:r>
            <a:br>
              <a:rPr lang="id-ID" sz="2400" dirty="0" smtClean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r>
              <a:rPr lang="sv-SE" sz="1800" dirty="0" smtClean="0"/>
              <a:t>1</a:t>
            </a:r>
            <a:r>
              <a:rPr lang="sv-SE" sz="1800" dirty="0"/>
              <a:t>. Agen patogen berada pada </a:t>
            </a:r>
            <a:r>
              <a:rPr lang="sv-SE" sz="1800" dirty="0" smtClean="0"/>
              <a:t>hewan</a:t>
            </a:r>
            <a:r>
              <a:rPr lang="id-ID" sz="1800" dirty="0" smtClean="0"/>
              <a:t> sebagai </a:t>
            </a:r>
            <a:r>
              <a:rPr lang="id-ID" sz="1800" dirty="0"/>
              <a:t>‘</a:t>
            </a:r>
            <a:r>
              <a:rPr lang="id-ID" sz="1800" i="1" dirty="0"/>
              <a:t>reservoir’, akan tetapi </a:t>
            </a:r>
            <a:r>
              <a:rPr lang="id-ID" sz="1800" i="1" dirty="0" smtClean="0"/>
              <a:t>kasus </a:t>
            </a:r>
            <a:r>
              <a:rPr lang="id-ID" sz="1800" dirty="0" smtClean="0"/>
              <a:t>manusia </a:t>
            </a:r>
            <a:r>
              <a:rPr lang="id-ID" sz="1800" dirty="0"/>
              <a:t>jarang terjadi atau </a:t>
            </a:r>
            <a:r>
              <a:rPr lang="id-ID" sz="1800" dirty="0" smtClean="0"/>
              <a:t>infeksinya  bersifat </a:t>
            </a:r>
            <a:r>
              <a:rPr lang="id-ID" sz="1800" dirty="0"/>
              <a:t>‘</a:t>
            </a:r>
            <a:r>
              <a:rPr lang="id-ID" sz="1800" i="1" dirty="0"/>
              <a:t>dead-end’ (misalnya: </a:t>
            </a:r>
            <a:r>
              <a:rPr lang="id-ID" sz="1800" i="1" dirty="0" smtClean="0"/>
              <a:t>anthrax,</a:t>
            </a:r>
            <a:r>
              <a:rPr lang="id-ID" sz="1800" dirty="0" smtClean="0"/>
              <a:t>rabies</a:t>
            </a:r>
            <a:r>
              <a:rPr lang="id-ID" sz="1800" dirty="0"/>
              <a:t>, </a:t>
            </a:r>
            <a:r>
              <a:rPr lang="id-ID" sz="1800" i="1" dirty="0"/>
              <a:t>West Nile dan </a:t>
            </a:r>
            <a:r>
              <a:rPr lang="id-ID" sz="1800" i="1" dirty="0" smtClean="0"/>
              <a:t>Nipah/Hendra</a:t>
            </a:r>
            <a:r>
              <a:rPr lang="id-ID" sz="1800" i="1" dirty="0"/>
              <a:t>).</a:t>
            </a:r>
          </a:p>
          <a:p>
            <a:r>
              <a:rPr lang="id-ID" sz="1800" dirty="0"/>
              <a:t>2. Agen patogen tumbuh dengan baik </a:t>
            </a:r>
            <a:r>
              <a:rPr lang="id-ID" sz="1800" dirty="0" smtClean="0"/>
              <a:t>pada hewan </a:t>
            </a:r>
            <a:r>
              <a:rPr lang="id-ID" sz="1800" dirty="0"/>
              <a:t>dan manusia (misalnya</a:t>
            </a:r>
            <a:r>
              <a:rPr lang="id-ID" sz="1800" dirty="0" smtClean="0"/>
              <a:t>: tuberculosis </a:t>
            </a:r>
            <a:r>
              <a:rPr lang="id-ID" sz="1800" dirty="0"/>
              <a:t>sapi, salmonellosis).</a:t>
            </a:r>
          </a:p>
          <a:p>
            <a:r>
              <a:rPr lang="id-ID" sz="1800" dirty="0"/>
              <a:t>3. Agen patogen berada pada situasi </a:t>
            </a:r>
            <a:r>
              <a:rPr lang="id-ID" sz="1800" dirty="0" smtClean="0"/>
              <a:t>antara (</a:t>
            </a:r>
            <a:r>
              <a:rPr lang="id-ID" sz="1800" i="1" dirty="0"/>
              <a:t>intermediate) dimana hewan </a:t>
            </a:r>
            <a:r>
              <a:rPr lang="id-ID" sz="1800" i="1" dirty="0" smtClean="0"/>
              <a:t>hanya </a:t>
            </a:r>
            <a:r>
              <a:rPr lang="id-ID" sz="1800" dirty="0" smtClean="0"/>
              <a:t>bertindak </a:t>
            </a:r>
            <a:r>
              <a:rPr lang="id-ID" sz="1800" dirty="0"/>
              <a:t>sebagai induk semang utama</a:t>
            </a:r>
            <a:r>
              <a:rPr lang="id-ID" sz="1800" dirty="0" smtClean="0"/>
              <a:t>, tetapi </a:t>
            </a:r>
            <a:r>
              <a:rPr lang="id-ID" sz="1800" dirty="0"/>
              <a:t>wabah pada manusia </a:t>
            </a:r>
            <a:r>
              <a:rPr lang="id-ID" sz="1800" dirty="0" smtClean="0"/>
              <a:t>sering terjadi </a:t>
            </a:r>
            <a:r>
              <a:rPr lang="id-ID" sz="1800" dirty="0"/>
              <a:t>dan mata rantai </a:t>
            </a:r>
            <a:r>
              <a:rPr lang="id-ID" sz="1800" dirty="0" smtClean="0"/>
              <a:t>penularan  mengarah </a:t>
            </a:r>
            <a:r>
              <a:rPr lang="id-ID" sz="1800" dirty="0"/>
              <a:t>pada (misalnya: monkeypox</a:t>
            </a:r>
            <a:r>
              <a:rPr lang="id-ID" sz="1800" dirty="0" smtClean="0"/>
              <a:t>, Hanta</a:t>
            </a:r>
            <a:r>
              <a:rPr lang="id-ID" sz="1800" dirty="0"/>
              <a:t>, Lassa dan Ebola).</a:t>
            </a:r>
          </a:p>
          <a:p>
            <a:r>
              <a:rPr lang="sv-SE" sz="1800" dirty="0"/>
              <a:t>4. Agen patogen yang secara </a:t>
            </a:r>
            <a:r>
              <a:rPr lang="sv-SE" sz="1800" dirty="0" smtClean="0"/>
              <a:t>bertahap</a:t>
            </a:r>
            <a:r>
              <a:rPr lang="id-ID" sz="1800" dirty="0" smtClean="0"/>
              <a:t>  beradaptasi </a:t>
            </a:r>
            <a:r>
              <a:rPr lang="id-ID" sz="1800" dirty="0"/>
              <a:t>terhadap penularan </a:t>
            </a:r>
            <a:r>
              <a:rPr lang="id-ID" sz="1800" dirty="0" smtClean="0"/>
              <a:t>dari </a:t>
            </a:r>
            <a:r>
              <a:rPr lang="fi-FI" sz="1800" dirty="0" smtClean="0"/>
              <a:t>manusia </a:t>
            </a:r>
            <a:r>
              <a:rPr lang="fi-FI" sz="1800" dirty="0"/>
              <a:t>ke manusia dan saat ini </a:t>
            </a:r>
            <a:r>
              <a:rPr lang="fi-FI" sz="1800" dirty="0" smtClean="0"/>
              <a:t>dapat</a:t>
            </a:r>
            <a:r>
              <a:rPr lang="id-ID" sz="1800" dirty="0" smtClean="0"/>
              <a:t> menular </a:t>
            </a:r>
            <a:r>
              <a:rPr lang="id-ID" sz="1800" dirty="0"/>
              <a:t>antar manusia (misalnya</a:t>
            </a:r>
            <a:r>
              <a:rPr lang="id-ID" sz="1800" dirty="0" smtClean="0"/>
              <a:t>: tuberculosis </a:t>
            </a:r>
            <a:r>
              <a:rPr lang="id-ID" sz="1800" dirty="0"/>
              <a:t>pada manusia).</a:t>
            </a:r>
          </a:p>
          <a:p>
            <a:r>
              <a:rPr lang="id-ID" sz="1800" dirty="0"/>
              <a:t>5. Agen patogen yang sumbernya </a:t>
            </a:r>
            <a:r>
              <a:rPr lang="id-ID" sz="1800" dirty="0" smtClean="0"/>
              <a:t>dari hewan </a:t>
            </a:r>
            <a:r>
              <a:rPr lang="id-ID" sz="1800" dirty="0"/>
              <a:t>akan tetapi secara </a:t>
            </a:r>
            <a:r>
              <a:rPr lang="id-ID" sz="1800" dirty="0" smtClean="0"/>
              <a:t>tiba-tiba muncul </a:t>
            </a:r>
            <a:r>
              <a:rPr lang="id-ID" sz="1800" dirty="0"/>
              <a:t>pada </a:t>
            </a:r>
            <a:r>
              <a:rPr lang="id-ID" sz="1800" dirty="0" smtClean="0"/>
              <a:t> populasi manusia </a:t>
            </a:r>
            <a:r>
              <a:rPr lang="es-ES" sz="1800" dirty="0" smtClean="0"/>
              <a:t>(</a:t>
            </a:r>
            <a:r>
              <a:rPr lang="es-ES" sz="1800" dirty="0" err="1"/>
              <a:t>misalnya</a:t>
            </a:r>
            <a:r>
              <a:rPr lang="es-ES" sz="1800" dirty="0"/>
              <a:t>: HIV, influenza </a:t>
            </a:r>
            <a:r>
              <a:rPr lang="es-ES" sz="1800" dirty="0" err="1"/>
              <a:t>tipe</a:t>
            </a:r>
            <a:r>
              <a:rPr lang="es-ES" sz="1800" dirty="0"/>
              <a:t> A </a:t>
            </a:r>
            <a:r>
              <a:rPr lang="es-ES" sz="1800" dirty="0" smtClean="0"/>
              <a:t>dan</a:t>
            </a:r>
            <a:r>
              <a:rPr lang="id-ID" sz="1800" dirty="0" smtClean="0"/>
              <a:t> kemungkinan </a:t>
            </a:r>
            <a:r>
              <a:rPr lang="id-ID" sz="1800" dirty="0"/>
              <a:t>SARS)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390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Ada 4 subsistem yang sangat penting peranannya untuk pengendalian dan pemberantasan zoonosis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sistem </a:t>
            </a:r>
            <a:r>
              <a:rPr lang="id-ID" dirty="0"/>
              <a:t>surveilans dan monitoring nasional, </a:t>
            </a:r>
            <a:endParaRPr lang="id-ID" dirty="0" smtClean="0"/>
          </a:p>
          <a:p>
            <a:r>
              <a:rPr lang="id-ID" dirty="0" smtClean="0"/>
              <a:t>kewaspadaan </a:t>
            </a:r>
            <a:r>
              <a:rPr lang="id-ID" dirty="0"/>
              <a:t>dini dan darurat penyakit (</a:t>
            </a:r>
            <a:r>
              <a:rPr lang="id-ID" i="1" dirty="0"/>
              <a:t>early warning system </a:t>
            </a:r>
            <a:r>
              <a:rPr lang="id-ID" i="1" dirty="0" smtClean="0"/>
              <a:t>and emergency </a:t>
            </a:r>
            <a:r>
              <a:rPr lang="id-ID" i="1" dirty="0"/>
              <a:t>preparedness), </a:t>
            </a:r>
            <a:endParaRPr lang="id-ID" i="1" dirty="0" smtClean="0"/>
          </a:p>
          <a:p>
            <a:r>
              <a:rPr lang="id-ID" i="1" dirty="0" smtClean="0"/>
              <a:t>informasi </a:t>
            </a:r>
            <a:r>
              <a:rPr lang="id-ID" i="1" dirty="0"/>
              <a:t>kesehatan hewan dan </a:t>
            </a:r>
            <a:endParaRPr lang="id-ID" i="1" dirty="0" smtClean="0"/>
          </a:p>
          <a:p>
            <a:r>
              <a:rPr lang="id-ID" i="1" dirty="0" smtClean="0"/>
              <a:t>kesehatan </a:t>
            </a:r>
            <a:r>
              <a:rPr lang="id-ID" i="1" dirty="0"/>
              <a:t>masyarakat </a:t>
            </a:r>
            <a:r>
              <a:rPr lang="id-ID" i="1" dirty="0" smtClean="0"/>
              <a:t>veteriner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2800" dirty="0" smtClean="0"/>
              <a:t>Untuk memberdayakan pemerintah dan masyarakat Indonesia dalam mengantisipasi munculnya ’</a:t>
            </a:r>
            <a:r>
              <a:rPr lang="id-ID" sz="2800" i="1" dirty="0" smtClean="0"/>
              <a:t>emerging dan reemerging zoonoses’, maka perlu ditetapkan sejumlah agenda untuk memperkuat kapasitas dan strategi  </a:t>
            </a:r>
            <a:r>
              <a:rPr lang="fi-FI" sz="2800" dirty="0" smtClean="0"/>
              <a:t>kemitraan antara pemerintah dan swasta antara lain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70000" lnSpcReduction="20000"/>
          </a:bodyPr>
          <a:lstStyle/>
          <a:p>
            <a:endParaRPr lang="id-ID" dirty="0" smtClean="0"/>
          </a:p>
          <a:p>
            <a:r>
              <a:rPr lang="fi-FI" dirty="0" smtClean="0"/>
              <a:t>dengan </a:t>
            </a:r>
            <a:r>
              <a:rPr lang="fi-FI" dirty="0"/>
              <a:t>penelitian terintegrasi antara kesehatan </a:t>
            </a:r>
            <a:r>
              <a:rPr lang="fi-FI" dirty="0" smtClean="0"/>
              <a:t>manusia</a:t>
            </a:r>
            <a:r>
              <a:rPr lang="id-ID" dirty="0" smtClean="0"/>
              <a:t> dan </a:t>
            </a:r>
            <a:r>
              <a:rPr lang="id-ID" dirty="0"/>
              <a:t>kesehatan hewan, </a:t>
            </a:r>
            <a:endParaRPr lang="id-ID" dirty="0" smtClean="0"/>
          </a:p>
          <a:p>
            <a:r>
              <a:rPr lang="id-ID" dirty="0" smtClean="0"/>
              <a:t>pendirian </a:t>
            </a:r>
            <a:r>
              <a:rPr lang="id-ID" dirty="0"/>
              <a:t>pusat penelitian penyakit zoonosis, </a:t>
            </a:r>
            <a:endParaRPr lang="id-ID" dirty="0" smtClean="0"/>
          </a:p>
          <a:p>
            <a:r>
              <a:rPr lang="id-ID" dirty="0" smtClean="0"/>
              <a:t>surveilans </a:t>
            </a:r>
            <a:r>
              <a:rPr lang="id-ID" dirty="0"/>
              <a:t>yang terstruktur pada </a:t>
            </a:r>
            <a:r>
              <a:rPr lang="id-ID" dirty="0" smtClean="0"/>
              <a:t>hewan </a:t>
            </a:r>
            <a:r>
              <a:rPr lang="sv-SE" dirty="0" smtClean="0"/>
              <a:t>domestik</a:t>
            </a:r>
            <a:r>
              <a:rPr lang="sv-SE" dirty="0"/>
              <a:t>, satwa liar, dan manusia, </a:t>
            </a:r>
            <a:endParaRPr lang="id-ID" dirty="0" smtClean="0"/>
          </a:p>
          <a:p>
            <a:r>
              <a:rPr lang="sv-SE" dirty="0" smtClean="0"/>
              <a:t>pembentukan </a:t>
            </a:r>
            <a:r>
              <a:rPr lang="sv-SE" dirty="0"/>
              <a:t>tim respon kesehatan dan kesehatan hewan, </a:t>
            </a:r>
            <a:endParaRPr lang="id-ID" dirty="0" smtClean="0"/>
          </a:p>
          <a:p>
            <a:r>
              <a:rPr lang="sv-SE" dirty="0" smtClean="0"/>
              <a:t>Pembangunan</a:t>
            </a:r>
            <a:r>
              <a:rPr lang="id-ID" dirty="0" smtClean="0"/>
              <a:t> infrastruktur</a:t>
            </a:r>
            <a:r>
              <a:rPr lang="id-ID" dirty="0"/>
              <a:t>, pembangunan tenaga kerja, </a:t>
            </a:r>
            <a:endParaRPr lang="id-ID" dirty="0" smtClean="0"/>
          </a:p>
          <a:p>
            <a:r>
              <a:rPr lang="id-ID" dirty="0" smtClean="0"/>
              <a:t>dan </a:t>
            </a:r>
            <a:r>
              <a:rPr lang="id-ID" dirty="0"/>
              <a:t>peningkatan koordinasi dan penguatan fokus bagi </a:t>
            </a:r>
            <a:r>
              <a:rPr lang="id-ID" dirty="0" smtClean="0"/>
              <a:t>kelembagaan yang </a:t>
            </a:r>
            <a:r>
              <a:rPr lang="id-ID" dirty="0"/>
              <a:t>terkait dengan penanganan masalah penyakit zoonosis.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id-ID" sz="2000" dirty="0" smtClean="0"/>
              <a:t>1. Staatblad </a:t>
            </a:r>
            <a:r>
              <a:rPr lang="id-ID" sz="2000" dirty="0"/>
              <a:t>Tahun 1912 </a:t>
            </a:r>
            <a:r>
              <a:rPr lang="id-ID" sz="2000" dirty="0" smtClean="0"/>
              <a:t>mengatur Campur </a:t>
            </a:r>
            <a:r>
              <a:rPr lang="id-ID" sz="2000" dirty="0"/>
              <a:t>Tangan Pemerintah </a:t>
            </a:r>
            <a:r>
              <a:rPr lang="id-ID" sz="2000" dirty="0" smtClean="0"/>
              <a:t>Dalam Bidang </a:t>
            </a:r>
            <a:r>
              <a:rPr lang="id-ID" sz="2000" dirty="0"/>
              <a:t>Kehewanan</a:t>
            </a:r>
            <a:r>
              <a:rPr lang="id-ID" sz="2000" dirty="0" smtClean="0"/>
              <a:t>. </a:t>
            </a:r>
            <a:endParaRPr lang="id-ID" sz="2000" dirty="0"/>
          </a:p>
          <a:p>
            <a:r>
              <a:rPr lang="id-ID" sz="2000" dirty="0"/>
              <a:t>2. Undang-undang Nomor 6 Tahun 1967.</a:t>
            </a:r>
          </a:p>
          <a:p>
            <a:r>
              <a:rPr lang="fi-FI" sz="2000" dirty="0"/>
              <a:t>3. Urusan kesehatan hewan </a:t>
            </a:r>
            <a:r>
              <a:rPr lang="fi-FI" sz="2000" dirty="0" smtClean="0"/>
              <a:t>yaitu</a:t>
            </a:r>
            <a:r>
              <a:rPr lang="id-ID" sz="2000" dirty="0" smtClean="0"/>
              <a:t> meningkatkan </a:t>
            </a:r>
            <a:r>
              <a:rPr lang="id-ID" sz="2000" dirty="0"/>
              <a:t>produksi </a:t>
            </a:r>
            <a:r>
              <a:rPr lang="id-ID" sz="2000" dirty="0" smtClean="0"/>
              <a:t>dengan memperbaiki </a:t>
            </a:r>
            <a:r>
              <a:rPr lang="id-ID" sz="2000" dirty="0"/>
              <a:t>kesehatan hewan </a:t>
            </a:r>
            <a:r>
              <a:rPr lang="id-ID" sz="2000" dirty="0" smtClean="0"/>
              <a:t>dan mengurangi </a:t>
            </a:r>
            <a:r>
              <a:rPr lang="id-ID" sz="2000" dirty="0"/>
              <a:t>kerugian karena penyakit</a:t>
            </a:r>
          </a:p>
          <a:p>
            <a:r>
              <a:rPr lang="fi-FI" sz="2000" dirty="0"/>
              <a:t>4. Urusan kesehatan masyarakat </a:t>
            </a:r>
            <a:r>
              <a:rPr lang="fi-FI" sz="2000" dirty="0" smtClean="0"/>
              <a:t>veteriner</a:t>
            </a:r>
            <a:r>
              <a:rPr lang="id-ID" sz="2000" dirty="0" smtClean="0"/>
              <a:t> yaitu </a:t>
            </a:r>
            <a:r>
              <a:rPr lang="id-ID" sz="2000" dirty="0"/>
              <a:t>menjaga agar </a:t>
            </a:r>
            <a:r>
              <a:rPr lang="id-ID" sz="2000" dirty="0" smtClean="0"/>
              <a:t>kesehatan masyarakat </a:t>
            </a:r>
            <a:r>
              <a:rPr lang="id-ID" sz="2000" dirty="0"/>
              <a:t>jangan terganggu </a:t>
            </a:r>
            <a:r>
              <a:rPr lang="id-ID" sz="2000" dirty="0" smtClean="0"/>
              <a:t>karena penularan </a:t>
            </a:r>
            <a:r>
              <a:rPr lang="id-ID" sz="2000" dirty="0"/>
              <a:t>penyakit </a:t>
            </a:r>
            <a:r>
              <a:rPr lang="id-ID" sz="2000" dirty="0" smtClean="0"/>
              <a:t>anthropozoonosa atau </a:t>
            </a:r>
            <a:r>
              <a:rPr lang="id-ID" sz="2000" dirty="0"/>
              <a:t>kontak dengan bahan yang </a:t>
            </a:r>
            <a:r>
              <a:rPr lang="id-ID" sz="2000" dirty="0" smtClean="0"/>
              <a:t>tertular maupun </a:t>
            </a:r>
            <a:r>
              <a:rPr lang="id-ID" sz="2000" dirty="0"/>
              <a:t>mengkonsumsi makanan </a:t>
            </a:r>
            <a:r>
              <a:rPr lang="id-ID" sz="2000" dirty="0" smtClean="0"/>
              <a:t>asal hewan</a:t>
            </a:r>
            <a:r>
              <a:rPr lang="id-ID" sz="2000" dirty="0"/>
              <a:t>.</a:t>
            </a:r>
          </a:p>
          <a:p>
            <a:r>
              <a:rPr lang="id-ID" sz="2000" dirty="0"/>
              <a:t>5. Peraturan Pemerintah</a:t>
            </a:r>
          </a:p>
          <a:p>
            <a:r>
              <a:rPr lang="fi-FI" sz="2000" dirty="0"/>
              <a:t>6. Urusan kesehatan hewan (</a:t>
            </a:r>
            <a:r>
              <a:rPr lang="fi-FI" sz="2000" dirty="0" smtClean="0"/>
              <a:t>Peraturan</a:t>
            </a:r>
            <a:r>
              <a:rPr lang="id-ID" sz="2000" dirty="0" smtClean="0"/>
              <a:t> </a:t>
            </a:r>
            <a:r>
              <a:rPr lang="sv-SE" sz="2000" dirty="0" smtClean="0"/>
              <a:t>Pemerintah </a:t>
            </a:r>
            <a:r>
              <a:rPr lang="sv-SE" sz="2000" dirty="0"/>
              <a:t>Nomor 15 Tahun </a:t>
            </a:r>
            <a:r>
              <a:rPr lang="sv-SE" sz="2000" dirty="0" smtClean="0"/>
              <a:t>1977</a:t>
            </a:r>
            <a:r>
              <a:rPr lang="id-ID" sz="2000" dirty="0" smtClean="0"/>
              <a:t> tentang </a:t>
            </a:r>
            <a:r>
              <a:rPr lang="id-ID" sz="2000" dirty="0"/>
              <a:t>Penolakan, Pencegahan</a:t>
            </a:r>
            <a:r>
              <a:rPr lang="id-ID" sz="2000" dirty="0" smtClean="0"/>
              <a:t>, Pemberantasan </a:t>
            </a:r>
            <a:r>
              <a:rPr lang="id-ID" sz="2000" dirty="0"/>
              <a:t>dan </a:t>
            </a:r>
            <a:r>
              <a:rPr lang="id-ID" sz="2000" dirty="0" smtClean="0"/>
              <a:t>Pengobatan Penyakit </a:t>
            </a:r>
            <a:r>
              <a:rPr lang="id-ID" sz="2000" dirty="0"/>
              <a:t>Hewan</a:t>
            </a:r>
            <a:r>
              <a:rPr lang="id-ID" sz="2000" dirty="0" smtClean="0"/>
              <a:t>). </a:t>
            </a:r>
            <a:endParaRPr lang="id-ID" sz="2000" dirty="0"/>
          </a:p>
          <a:p>
            <a:r>
              <a:rPr lang="fi-FI" sz="2000" dirty="0"/>
              <a:t>7. Urusan kesehatan masyarakat </a:t>
            </a:r>
            <a:r>
              <a:rPr lang="fi-FI" sz="2000" dirty="0" smtClean="0"/>
              <a:t>veteriner</a:t>
            </a:r>
            <a:r>
              <a:rPr lang="id-ID" sz="2000" dirty="0" smtClean="0"/>
              <a:t> (</a:t>
            </a:r>
            <a:r>
              <a:rPr lang="id-ID" sz="2000" dirty="0"/>
              <a:t>Peraturan Pemerintah Nomor 22 </a:t>
            </a:r>
            <a:r>
              <a:rPr lang="id-ID" sz="2000" dirty="0" smtClean="0"/>
              <a:t>Tahun 1982 </a:t>
            </a:r>
            <a:r>
              <a:rPr lang="id-ID" sz="2000" dirty="0"/>
              <a:t>tentang Kesehatan </a:t>
            </a:r>
            <a:r>
              <a:rPr lang="id-ID" sz="2000" dirty="0" smtClean="0"/>
              <a:t>Masyarakat Veteriner</a:t>
            </a:r>
            <a:r>
              <a:rPr lang="id-ID" sz="2000" dirty="0"/>
              <a:t>).</a:t>
            </a:r>
          </a:p>
          <a:p>
            <a:r>
              <a:rPr lang="id-ID" sz="2000" dirty="0"/>
              <a:t>8. Peraturan Pelaksanaan (</a:t>
            </a:r>
            <a:r>
              <a:rPr lang="id-ID" sz="2000" dirty="0" smtClean="0"/>
              <a:t>Keputusan Menteri </a:t>
            </a:r>
            <a:r>
              <a:rPr lang="id-ID" sz="2000" dirty="0"/>
              <a:t>Pertanian)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594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Program Pencegahan Zoonosis</vt:lpstr>
      <vt:lpstr>Latar Belakang</vt:lpstr>
      <vt:lpstr>Slide 3</vt:lpstr>
      <vt:lpstr>Sifat penyakit zoonosis Beberapa sifat penyakit zoonosis bervariasi bergantung kepada sifat agen patogen sebagai berikut: </vt:lpstr>
      <vt:lpstr>Ada 4 subsistem yang sangat penting peranannya untuk pengendalian dan pemberantasan zoonosis </vt:lpstr>
      <vt:lpstr>Untuk memberdayakan pemerintah dan masyarakat Indonesia dalam mengantisipasi munculnya ’emerging dan reemerging zoonoses’, maka perlu ditetapkan sejumlah agenda untuk memperkuat kapasitas dan strategi  kemitraan antara pemerintah dan swasta antara lain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Pencegahan Zoonosis</dc:title>
  <dc:creator>user</dc:creator>
  <cp:lastModifiedBy>user</cp:lastModifiedBy>
  <cp:revision>3</cp:revision>
  <dcterms:created xsi:type="dcterms:W3CDTF">2018-12-17T03:33:01Z</dcterms:created>
  <dcterms:modified xsi:type="dcterms:W3CDTF">2018-12-17T04:37:37Z</dcterms:modified>
</cp:coreProperties>
</file>