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7" d="100"/>
          <a:sy n="87" d="100"/>
        </p:scale>
        <p:origin x="3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png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png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DF1B-330D-4009-9B98-9E073FD1770B}" type="datetimeFigureOut">
              <a:rPr lang="id-ID" smtClean="0"/>
              <a:t>29/03/2016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3618-18B0-4556-B9B1-25C7740ED05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47866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DF1B-330D-4009-9B98-9E073FD1770B}" type="datetimeFigureOut">
              <a:rPr lang="id-ID" smtClean="0"/>
              <a:t>29/03/2016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3618-18B0-4556-B9B1-25C7740ED05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71678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DF1B-330D-4009-9B98-9E073FD1770B}" type="datetimeFigureOut">
              <a:rPr lang="id-ID" smtClean="0"/>
              <a:t>29/03/2016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3618-18B0-4556-B9B1-25C7740ED05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49972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DF1B-330D-4009-9B98-9E073FD1770B}" type="datetimeFigureOut">
              <a:rPr lang="id-ID" smtClean="0"/>
              <a:t>29/03/2016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3618-18B0-4556-B9B1-25C7740ED05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55849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DF1B-330D-4009-9B98-9E073FD1770B}" type="datetimeFigureOut">
              <a:rPr lang="id-ID" smtClean="0"/>
              <a:t>29/03/2016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3618-18B0-4556-B9B1-25C7740ED05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1506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DF1B-330D-4009-9B98-9E073FD1770B}" type="datetimeFigureOut">
              <a:rPr lang="id-ID" smtClean="0"/>
              <a:t>29/03/2016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3618-18B0-4556-B9B1-25C7740ED05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36125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DF1B-330D-4009-9B98-9E073FD1770B}" type="datetimeFigureOut">
              <a:rPr lang="id-ID" smtClean="0"/>
              <a:t>29/03/2016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3618-18B0-4556-B9B1-25C7740ED05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24283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DF1B-330D-4009-9B98-9E073FD1770B}" type="datetimeFigureOut">
              <a:rPr lang="id-ID" smtClean="0"/>
              <a:t>29/03/2016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3618-18B0-4556-B9B1-25C7740ED05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51332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DF1B-330D-4009-9B98-9E073FD1770B}" type="datetimeFigureOut">
              <a:rPr lang="id-ID" smtClean="0"/>
              <a:t>29/03/2016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3618-18B0-4556-B9B1-25C7740ED05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03366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DF1B-330D-4009-9B98-9E073FD1770B}" type="datetimeFigureOut">
              <a:rPr lang="id-ID" smtClean="0"/>
              <a:t>29/03/2016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3618-18B0-4556-B9B1-25C7740ED05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5290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DF1B-330D-4009-9B98-9E073FD1770B}" type="datetimeFigureOut">
              <a:rPr lang="id-ID" smtClean="0"/>
              <a:t>29/03/2016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3618-18B0-4556-B9B1-25C7740ED05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68617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9DF1B-330D-4009-9B98-9E073FD1770B}" type="datetimeFigureOut">
              <a:rPr lang="id-ID" smtClean="0"/>
              <a:t>29/03/2016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53618-18B0-4556-B9B1-25C7740ED05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37475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1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2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3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34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QUANTITATIVE FORECASTING METHOD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RURI SUKO BASUKI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27342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026"/>
          <p:cNvSpPr txBox="1">
            <a:spLocks noChangeArrowheads="1"/>
          </p:cNvSpPr>
          <p:nvPr/>
        </p:nvSpPr>
        <p:spPr bwMode="auto">
          <a:xfrm>
            <a:off x="2133600" y="685801"/>
            <a:ext cx="7696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Permntaan barang terhadap perusahaan B selama 12 bulan  lampau adalah seperti terlihat dalam tabel berikut. Perusahaan menginginkan memperimbangkan peraamalan menggunakan metode exponential smoothing dengan menggunakan faktor pembobotan (smoothing constant) </a:t>
            </a:r>
            <a:r>
              <a:rPr lang="en-US" sz="1400">
                <a:cs typeface="Arial" panose="020B0604020202020204" pitchFamily="34" charset="0"/>
              </a:rPr>
              <a:t>α sama dengan 0,30 dan 0,50</a:t>
            </a:r>
            <a:endParaRPr lang="en-US" sz="1400"/>
          </a:p>
        </p:txBody>
      </p:sp>
      <p:sp>
        <p:nvSpPr>
          <p:cNvPr id="17411" name="Text Box 1027"/>
          <p:cNvSpPr txBox="1">
            <a:spLocks noChangeArrowheads="1"/>
          </p:cNvSpPr>
          <p:nvPr/>
        </p:nvSpPr>
        <p:spPr bwMode="auto">
          <a:xfrm>
            <a:off x="2057400" y="2057401"/>
            <a:ext cx="2895600" cy="450892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Periode     Bulan      Permintaan</a:t>
            </a:r>
          </a:p>
          <a:p>
            <a:pPr>
              <a:spcBef>
                <a:spcPct val="50000"/>
              </a:spcBef>
            </a:pPr>
            <a:endParaRPr lang="en-US" sz="1400"/>
          </a:p>
          <a:p>
            <a:pPr>
              <a:spcBef>
                <a:spcPct val="50000"/>
              </a:spcBef>
            </a:pPr>
            <a:r>
              <a:rPr lang="en-US" sz="1400"/>
              <a:t>1              Januari              37</a:t>
            </a:r>
          </a:p>
          <a:p>
            <a:pPr>
              <a:spcBef>
                <a:spcPct val="50000"/>
              </a:spcBef>
            </a:pPr>
            <a:r>
              <a:rPr lang="en-US" sz="1400"/>
              <a:t>2              Pebuari             40</a:t>
            </a:r>
          </a:p>
          <a:p>
            <a:pPr>
              <a:spcBef>
                <a:spcPct val="50000"/>
              </a:spcBef>
            </a:pPr>
            <a:r>
              <a:rPr lang="en-US" sz="1400"/>
              <a:t>3              Maret                41</a:t>
            </a:r>
          </a:p>
          <a:p>
            <a:pPr>
              <a:spcBef>
                <a:spcPct val="50000"/>
              </a:spcBef>
            </a:pPr>
            <a:r>
              <a:rPr lang="en-US" sz="1400"/>
              <a:t>4              April                  37</a:t>
            </a:r>
          </a:p>
          <a:p>
            <a:pPr>
              <a:spcBef>
                <a:spcPct val="50000"/>
              </a:spcBef>
            </a:pPr>
            <a:r>
              <a:rPr lang="en-US" sz="1400"/>
              <a:t>5              Mei                   45</a:t>
            </a:r>
          </a:p>
          <a:p>
            <a:pPr>
              <a:spcBef>
                <a:spcPct val="50000"/>
              </a:spcBef>
            </a:pPr>
            <a:r>
              <a:rPr lang="en-US" sz="1400"/>
              <a:t>6             Juni                   50</a:t>
            </a:r>
          </a:p>
          <a:p>
            <a:pPr>
              <a:spcBef>
                <a:spcPct val="50000"/>
              </a:spcBef>
            </a:pPr>
            <a:r>
              <a:rPr lang="en-US" sz="1400"/>
              <a:t>7             Juli                    43</a:t>
            </a:r>
          </a:p>
          <a:p>
            <a:pPr>
              <a:spcBef>
                <a:spcPct val="50000"/>
              </a:spcBef>
            </a:pPr>
            <a:r>
              <a:rPr lang="en-US" sz="1400"/>
              <a:t>8             Agustus             47</a:t>
            </a:r>
          </a:p>
          <a:p>
            <a:pPr>
              <a:spcBef>
                <a:spcPct val="50000"/>
              </a:spcBef>
            </a:pPr>
            <a:r>
              <a:rPr lang="en-US" sz="1400"/>
              <a:t>9             Septembe          56</a:t>
            </a:r>
          </a:p>
          <a:p>
            <a:pPr>
              <a:spcBef>
                <a:spcPct val="50000"/>
              </a:spcBef>
            </a:pPr>
            <a:r>
              <a:rPr lang="en-US" sz="1400"/>
              <a:t>10           Oktober              52</a:t>
            </a:r>
          </a:p>
          <a:p>
            <a:pPr>
              <a:spcBef>
                <a:spcPct val="50000"/>
              </a:spcBef>
            </a:pPr>
            <a:r>
              <a:rPr lang="en-US" sz="1400"/>
              <a:t>11           November          55</a:t>
            </a:r>
          </a:p>
          <a:p>
            <a:pPr>
              <a:spcBef>
                <a:spcPct val="50000"/>
              </a:spcBef>
            </a:pPr>
            <a:r>
              <a:rPr lang="en-US" sz="1400"/>
              <a:t>12           Desember          54</a:t>
            </a:r>
          </a:p>
        </p:txBody>
      </p:sp>
      <p:sp>
        <p:nvSpPr>
          <p:cNvPr id="17413" name="Line 1029"/>
          <p:cNvSpPr>
            <a:spLocks noChangeShapeType="1"/>
          </p:cNvSpPr>
          <p:nvPr/>
        </p:nvSpPr>
        <p:spPr bwMode="auto">
          <a:xfrm>
            <a:off x="2057400" y="25146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7414" name="Text Box 1030"/>
          <p:cNvSpPr txBox="1">
            <a:spLocks noChangeArrowheads="1"/>
          </p:cNvSpPr>
          <p:nvPr/>
        </p:nvSpPr>
        <p:spPr bwMode="auto">
          <a:xfrm>
            <a:off x="2133600" y="228600"/>
            <a:ext cx="1371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Contoh 3</a:t>
            </a:r>
          </a:p>
        </p:txBody>
      </p:sp>
    </p:spTree>
    <p:extLst>
      <p:ext uri="{BB962C8B-B14F-4D97-AF65-F5344CB8AC3E}">
        <p14:creationId xmlns:p14="http://schemas.microsoft.com/office/powerpoint/2010/main" val="125910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2286000" y="2667000"/>
          <a:ext cx="2795588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Equation" r:id="rId3" imgW="1688760" imgH="825480" progId="Equation.3">
                  <p:embed/>
                </p:oleObj>
              </mc:Choice>
              <mc:Fallback>
                <p:oleObj name="Equation" r:id="rId3" imgW="1688760" imgH="825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667000"/>
                        <a:ext cx="2795588" cy="136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236788" y="4578350"/>
          <a:ext cx="3003550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Equation" r:id="rId5" imgW="1815840" imgH="825480" progId="Equation.3">
                  <p:embed/>
                </p:oleObj>
              </mc:Choice>
              <mc:Fallback>
                <p:oleObj name="Equation" r:id="rId5" imgW="1815840" imgH="825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6788" y="4578350"/>
                        <a:ext cx="3003550" cy="136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6372226" y="762000"/>
          <a:ext cx="3000375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Equation" r:id="rId7" imgW="1815840" imgH="799920" progId="Equation.3">
                  <p:embed/>
                </p:oleObj>
              </mc:Choice>
              <mc:Fallback>
                <p:oleObj name="Equation" r:id="rId7" imgW="1815840" imgH="79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6" y="762000"/>
                        <a:ext cx="3000375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6416675" y="2667000"/>
          <a:ext cx="2795588" cy="172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Equation" r:id="rId9" imgW="1688760" imgH="1041120" progId="Equation.3">
                  <p:embed/>
                </p:oleObj>
              </mc:Choice>
              <mc:Fallback>
                <p:oleObj name="Equation" r:id="rId9" imgW="1688760" imgH="1041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6675" y="2667000"/>
                        <a:ext cx="2795588" cy="172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2" name="Object 10"/>
          <p:cNvGraphicFramePr>
            <a:graphicFrameLocks noChangeAspect="1"/>
          </p:cNvGraphicFramePr>
          <p:nvPr/>
        </p:nvGraphicFramePr>
        <p:xfrm>
          <a:off x="2192339" y="836613"/>
          <a:ext cx="3000375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Equation" r:id="rId11" imgW="1815840" imgH="799920" progId="Equation.3">
                  <p:embed/>
                </p:oleObj>
              </mc:Choice>
              <mc:Fallback>
                <p:oleObj name="Equation" r:id="rId11" imgW="1815840" imgH="79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2339" y="836613"/>
                        <a:ext cx="3000375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3" name="Object 11"/>
          <p:cNvGraphicFramePr>
            <a:graphicFrameLocks noChangeAspect="1"/>
          </p:cNvGraphicFramePr>
          <p:nvPr/>
        </p:nvGraphicFramePr>
        <p:xfrm>
          <a:off x="6537325" y="4576764"/>
          <a:ext cx="3003550" cy="136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Equation" r:id="rId13" imgW="1815840" imgH="825480" progId="Equation.3">
                  <p:embed/>
                </p:oleObj>
              </mc:Choice>
              <mc:Fallback>
                <p:oleObj name="Equation" r:id="rId13" imgW="1815840" imgH="825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7325" y="4576764"/>
                        <a:ext cx="3003550" cy="1366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2895600" y="228601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cs typeface="Arial" panose="020B0604020202020204" pitchFamily="34" charset="0"/>
              </a:rPr>
              <a:t>α = 0,30</a:t>
            </a:r>
            <a:endParaRPr lang="en-US" b="1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7239000" y="228601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d-ID"/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7086600" y="228601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cs typeface="Arial" panose="020B0604020202020204" pitchFamily="34" charset="0"/>
              </a:rPr>
              <a:t>α = 0,50</a:t>
            </a:r>
            <a:endParaRPr lang="en-US" b="1"/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2590800" y="6469063"/>
            <a:ext cx="121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dst……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7162800" y="6400801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dst…</a:t>
            </a:r>
          </a:p>
        </p:txBody>
      </p:sp>
    </p:spTree>
    <p:extLst>
      <p:ext uri="{BB962C8B-B14F-4D97-AF65-F5344CB8AC3E}">
        <p14:creationId xmlns:p14="http://schemas.microsoft.com/office/powerpoint/2010/main" val="11061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057400" y="685800"/>
            <a:ext cx="5791200" cy="547842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dirty="0" err="1"/>
              <a:t>Periode</a:t>
            </a:r>
            <a:r>
              <a:rPr lang="en-US" sz="1400" dirty="0"/>
              <a:t>     </a:t>
            </a:r>
            <a:r>
              <a:rPr lang="en-US" sz="1400" dirty="0" err="1"/>
              <a:t>Bulan</a:t>
            </a:r>
            <a:r>
              <a:rPr lang="en-US" sz="1400" dirty="0"/>
              <a:t>      </a:t>
            </a:r>
            <a:r>
              <a:rPr lang="en-US" sz="1400" dirty="0" err="1"/>
              <a:t>Permintaan</a:t>
            </a:r>
            <a:r>
              <a:rPr lang="en-US" sz="1400" dirty="0"/>
              <a:t>                     </a:t>
            </a:r>
            <a:r>
              <a:rPr lang="en-US" sz="1400" dirty="0" err="1"/>
              <a:t>Peramalan</a:t>
            </a:r>
            <a:r>
              <a:rPr lang="en-US" sz="1400" dirty="0"/>
              <a:t>, Ft+1</a:t>
            </a:r>
          </a:p>
          <a:p>
            <a:pPr>
              <a:spcBef>
                <a:spcPct val="50000"/>
              </a:spcBef>
            </a:pPr>
            <a:r>
              <a:rPr lang="en-US" sz="1400" dirty="0"/>
              <a:t>                                                         </a:t>
            </a:r>
            <a:r>
              <a:rPr lang="en-US" sz="1400" dirty="0" smtClean="0"/>
              <a:t>  </a:t>
            </a:r>
            <a:r>
              <a:rPr lang="en-US" sz="1400" dirty="0">
                <a:cs typeface="Arial" panose="020B0604020202020204" pitchFamily="34" charset="0"/>
              </a:rPr>
              <a:t>α =0,30                  </a:t>
            </a:r>
            <a:r>
              <a:rPr lang="id-ID" sz="1400" dirty="0" smtClean="0">
                <a:cs typeface="Arial" panose="020B0604020202020204" pitchFamily="34" charset="0"/>
              </a:rPr>
              <a:t>  </a:t>
            </a:r>
            <a:r>
              <a:rPr lang="en-US" sz="1400" dirty="0" smtClean="0">
                <a:cs typeface="Arial" panose="020B0604020202020204" pitchFamily="34" charset="0"/>
              </a:rPr>
              <a:t>α=0,50</a:t>
            </a:r>
            <a:endParaRPr lang="en-US" sz="1400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400" dirty="0"/>
              <a:t> </a:t>
            </a:r>
          </a:p>
          <a:p>
            <a:pPr>
              <a:spcBef>
                <a:spcPct val="50000"/>
              </a:spcBef>
            </a:pPr>
            <a:r>
              <a:rPr lang="en-US" sz="1400" dirty="0"/>
              <a:t>1              </a:t>
            </a:r>
            <a:r>
              <a:rPr lang="en-US" sz="1400" dirty="0" err="1"/>
              <a:t>Januari</a:t>
            </a:r>
            <a:r>
              <a:rPr lang="en-US" sz="1400" dirty="0"/>
              <a:t>              37                    -                            -</a:t>
            </a:r>
          </a:p>
          <a:p>
            <a:pPr>
              <a:spcBef>
                <a:spcPct val="50000"/>
              </a:spcBef>
            </a:pPr>
            <a:r>
              <a:rPr lang="en-US" sz="1400" dirty="0"/>
              <a:t>2              </a:t>
            </a:r>
            <a:r>
              <a:rPr lang="en-US" sz="1400" dirty="0" err="1"/>
              <a:t>Pebuari</a:t>
            </a:r>
            <a:r>
              <a:rPr lang="en-US" sz="1400" dirty="0"/>
              <a:t>             40                  37,00                     37,00</a:t>
            </a:r>
          </a:p>
          <a:p>
            <a:pPr>
              <a:spcBef>
                <a:spcPct val="50000"/>
              </a:spcBef>
            </a:pPr>
            <a:r>
              <a:rPr lang="en-US" sz="1400" dirty="0"/>
              <a:t>3              </a:t>
            </a:r>
            <a:r>
              <a:rPr lang="en-US" sz="1400" dirty="0" err="1"/>
              <a:t>Maret</a:t>
            </a:r>
            <a:r>
              <a:rPr lang="en-US" sz="1400" dirty="0"/>
              <a:t>                41                  37,90                     38,50</a:t>
            </a:r>
          </a:p>
          <a:p>
            <a:pPr>
              <a:spcBef>
                <a:spcPct val="50000"/>
              </a:spcBef>
            </a:pPr>
            <a:r>
              <a:rPr lang="en-US" sz="1400" dirty="0"/>
              <a:t>4              April                  37                  38,83                     39,75</a:t>
            </a:r>
          </a:p>
          <a:p>
            <a:pPr>
              <a:spcBef>
                <a:spcPct val="50000"/>
              </a:spcBef>
            </a:pPr>
            <a:r>
              <a:rPr lang="en-US" sz="1400" dirty="0"/>
              <a:t>5              Mei                   45                   38,28                    38,37</a:t>
            </a:r>
          </a:p>
          <a:p>
            <a:pPr>
              <a:spcBef>
                <a:spcPct val="50000"/>
              </a:spcBef>
            </a:pPr>
            <a:r>
              <a:rPr lang="en-US" sz="1400" dirty="0"/>
              <a:t>6             </a:t>
            </a:r>
            <a:r>
              <a:rPr lang="en-US" sz="1400" dirty="0" err="1"/>
              <a:t>Juni</a:t>
            </a:r>
            <a:r>
              <a:rPr lang="en-US" sz="1400" dirty="0"/>
              <a:t>                   50                   40,29                    41,68</a:t>
            </a:r>
          </a:p>
          <a:p>
            <a:pPr>
              <a:spcBef>
                <a:spcPct val="50000"/>
              </a:spcBef>
            </a:pPr>
            <a:r>
              <a:rPr lang="en-US" sz="1400" dirty="0"/>
              <a:t>7             </a:t>
            </a:r>
            <a:r>
              <a:rPr lang="en-US" sz="1400" dirty="0" err="1"/>
              <a:t>Juli</a:t>
            </a:r>
            <a:r>
              <a:rPr lang="en-US" sz="1400" dirty="0"/>
              <a:t>                    43                   43,20                    45,84</a:t>
            </a:r>
          </a:p>
          <a:p>
            <a:pPr>
              <a:spcBef>
                <a:spcPct val="50000"/>
              </a:spcBef>
            </a:pPr>
            <a:r>
              <a:rPr lang="en-US" sz="1400" dirty="0"/>
              <a:t>8             </a:t>
            </a:r>
            <a:r>
              <a:rPr lang="en-US" sz="1400" dirty="0" err="1"/>
              <a:t>Agustus</a:t>
            </a:r>
            <a:r>
              <a:rPr lang="en-US" sz="1400" dirty="0"/>
              <a:t>             47                   43,14                    44,42</a:t>
            </a:r>
          </a:p>
          <a:p>
            <a:pPr>
              <a:spcBef>
                <a:spcPct val="50000"/>
              </a:spcBef>
            </a:pPr>
            <a:r>
              <a:rPr lang="en-US" sz="1400" dirty="0"/>
              <a:t>9             </a:t>
            </a:r>
            <a:r>
              <a:rPr lang="en-US" sz="1400" dirty="0" err="1"/>
              <a:t>Septembe</a:t>
            </a:r>
            <a:r>
              <a:rPr lang="en-US" sz="1400" dirty="0"/>
              <a:t>          56                  44,30                     45,71</a:t>
            </a:r>
          </a:p>
          <a:p>
            <a:pPr>
              <a:spcBef>
                <a:spcPct val="50000"/>
              </a:spcBef>
            </a:pPr>
            <a:r>
              <a:rPr lang="en-US" sz="1400" dirty="0"/>
              <a:t>10           </a:t>
            </a:r>
            <a:r>
              <a:rPr lang="en-US" sz="1400" dirty="0" err="1"/>
              <a:t>Oktober</a:t>
            </a:r>
            <a:r>
              <a:rPr lang="en-US" sz="1400" dirty="0"/>
              <a:t>              52                  47,81                     50,85</a:t>
            </a:r>
          </a:p>
          <a:p>
            <a:pPr>
              <a:spcBef>
                <a:spcPct val="50000"/>
              </a:spcBef>
            </a:pPr>
            <a:r>
              <a:rPr lang="en-US" sz="1400" dirty="0"/>
              <a:t>11           November          55                  49,06                     51,42</a:t>
            </a:r>
          </a:p>
          <a:p>
            <a:pPr>
              <a:spcBef>
                <a:spcPct val="50000"/>
              </a:spcBef>
              <a:buFontTx/>
              <a:buAutoNum type="arabicPlain" startAt="12"/>
            </a:pPr>
            <a:r>
              <a:rPr lang="en-US" sz="1400" dirty="0"/>
              <a:t>       </a:t>
            </a:r>
            <a:r>
              <a:rPr lang="en-US" sz="1400" dirty="0" err="1"/>
              <a:t>Desember</a:t>
            </a:r>
            <a:r>
              <a:rPr lang="en-US" sz="1400" dirty="0"/>
              <a:t>          54                   50,84                     53,21</a:t>
            </a:r>
          </a:p>
          <a:p>
            <a:pPr>
              <a:spcBef>
                <a:spcPct val="50000"/>
              </a:spcBef>
              <a:buFontTx/>
              <a:buAutoNum type="arabicPlain" startAt="12"/>
            </a:pPr>
            <a:r>
              <a:rPr lang="en-US" sz="1400" dirty="0"/>
              <a:t>        </a:t>
            </a:r>
            <a:r>
              <a:rPr lang="en-US" sz="1400" dirty="0" err="1"/>
              <a:t>Januari</a:t>
            </a:r>
            <a:r>
              <a:rPr lang="en-US" sz="1400" dirty="0"/>
              <a:t>               -                     51,79                     53,61</a:t>
            </a:r>
          </a:p>
          <a:p>
            <a:pPr>
              <a:spcBef>
                <a:spcPct val="50000"/>
              </a:spcBef>
              <a:buFontTx/>
              <a:buAutoNum type="arabicPlain" startAt="12"/>
            </a:pPr>
            <a:endParaRPr lang="en-US" sz="1400" dirty="0"/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2057400" y="1658815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9660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1606550" y="1066801"/>
          <a:ext cx="8980488" cy="511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Bitmap Image" r:id="rId3" imgW="8980952" imgH="5114286" progId="Paint.Picture">
                  <p:embed/>
                </p:oleObj>
              </mc:Choice>
              <mc:Fallback>
                <p:oleObj name="Bitmap Image" r:id="rId3" imgW="8980952" imgH="5114286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550" y="1066801"/>
                        <a:ext cx="8980488" cy="511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676400" y="365126"/>
            <a:ext cx="419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Exponential Smoothing</a:t>
            </a:r>
          </a:p>
        </p:txBody>
      </p:sp>
    </p:spTree>
    <p:extLst>
      <p:ext uri="{BB962C8B-B14F-4D97-AF65-F5344CB8AC3E}">
        <p14:creationId xmlns:p14="http://schemas.microsoft.com/office/powerpoint/2010/main" val="162281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981200" y="381001"/>
            <a:ext cx="403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d-ID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905000" y="228601"/>
            <a:ext cx="586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sz="2000" b="1">
                <a:sym typeface="Marlett" pitchFamily="2" charset="2"/>
              </a:rPr>
              <a:t></a:t>
            </a:r>
            <a:r>
              <a:rPr lang="en-US" sz="2000"/>
              <a:t> Adjusted Exponential Smoothing</a:t>
            </a:r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2362200" y="1600200"/>
          <a:ext cx="4191000" cy="265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3" imgW="2666880" imgH="1688760" progId="Equation.3">
                  <p:embed/>
                </p:oleObj>
              </mc:Choice>
              <mc:Fallback>
                <p:oleObj name="Equation" r:id="rId3" imgW="2666880" imgH="1688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600200"/>
                        <a:ext cx="4191000" cy="265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456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905000" y="152400"/>
            <a:ext cx="2438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Contoh 4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905000" y="609600"/>
            <a:ext cx="800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Perusahaan B dalam contoh 3 ingin mengembangkan  peramalan dengan metode adjusted exponentially smoothing (data permintaan selama 12 bulan sama dengan contoh 3). Akan digunakan  </a:t>
            </a:r>
            <a:r>
              <a:rPr lang="en-US" sz="1400">
                <a:cs typeface="Arial" panose="020B0604020202020204" pitchFamily="34" charset="0"/>
              </a:rPr>
              <a:t>α = 0,5 dan β=0,30</a:t>
            </a:r>
            <a:r>
              <a:rPr lang="en-US" sz="1400"/>
              <a:t> </a:t>
            </a: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2209800" y="1703388"/>
          <a:ext cx="3074988" cy="233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3" imgW="1955520" imgH="1485720" progId="Equation.3">
                  <p:embed/>
                </p:oleObj>
              </mc:Choice>
              <mc:Fallback>
                <p:oleObj name="Equation" r:id="rId3" imgW="1955520" imgH="1485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703388"/>
                        <a:ext cx="3074988" cy="2335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6569076" y="4267200"/>
          <a:ext cx="3794125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5" imgW="2412720" imgH="1600200" progId="Equation.3">
                  <p:embed/>
                </p:oleObj>
              </mc:Choice>
              <mc:Fallback>
                <p:oleObj name="Equation" r:id="rId5" imgW="2412720" imgH="160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9076" y="4267200"/>
                        <a:ext cx="3794125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2198688" y="4446588"/>
          <a:ext cx="3554412" cy="233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Equation" r:id="rId7" imgW="2260440" imgH="1485720" progId="Equation.3">
                  <p:embed/>
                </p:oleObj>
              </mc:Choice>
              <mc:Fallback>
                <p:oleObj name="Equation" r:id="rId7" imgW="2260440" imgH="1485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8688" y="4446588"/>
                        <a:ext cx="3554412" cy="2335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6629400" y="2286001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dst…..s.d      T13</a:t>
            </a:r>
          </a:p>
        </p:txBody>
      </p:sp>
    </p:spTree>
    <p:extLst>
      <p:ext uri="{BB962C8B-B14F-4D97-AF65-F5344CB8AC3E}">
        <p14:creationId xmlns:p14="http://schemas.microsoft.com/office/powerpoint/2010/main" val="110093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590800" y="1066801"/>
            <a:ext cx="6934200" cy="515525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Periode     Bulan      Permintaan          Forecast        Trend           Adjusted Forecast </a:t>
            </a:r>
          </a:p>
          <a:p>
            <a:pPr>
              <a:spcBef>
                <a:spcPct val="50000"/>
              </a:spcBef>
            </a:pPr>
            <a:r>
              <a:rPr lang="en-US" sz="1400"/>
              <a:t>                                                                  Ft+1              Tt+1                    Aft+1              </a:t>
            </a:r>
          </a:p>
          <a:p>
            <a:pPr>
              <a:spcBef>
                <a:spcPct val="50000"/>
              </a:spcBef>
            </a:pPr>
            <a:endParaRPr lang="en-US" sz="1400"/>
          </a:p>
          <a:p>
            <a:pPr>
              <a:spcBef>
                <a:spcPct val="50000"/>
              </a:spcBef>
              <a:buFontTx/>
              <a:buAutoNum type="arabicPlain"/>
            </a:pPr>
            <a:r>
              <a:rPr lang="en-US" sz="1400"/>
              <a:t>         Januari              37                      37,00           --</a:t>
            </a:r>
          </a:p>
          <a:p>
            <a:pPr>
              <a:spcBef>
                <a:spcPct val="50000"/>
              </a:spcBef>
            </a:pPr>
            <a:r>
              <a:rPr lang="en-US" sz="1400"/>
              <a:t>2              Pebuari             40                       37,00          0,00                 37,00</a:t>
            </a:r>
          </a:p>
          <a:p>
            <a:pPr>
              <a:spcBef>
                <a:spcPct val="50000"/>
              </a:spcBef>
            </a:pPr>
            <a:r>
              <a:rPr lang="en-US" sz="1400"/>
              <a:t>3              Maret                41                       38,50           0,45                38,95</a:t>
            </a:r>
          </a:p>
          <a:p>
            <a:pPr>
              <a:spcBef>
                <a:spcPct val="50000"/>
              </a:spcBef>
            </a:pPr>
            <a:r>
              <a:rPr lang="en-US" sz="1400"/>
              <a:t>4              April                  37                       39,75           0,69                40,44</a:t>
            </a:r>
          </a:p>
          <a:p>
            <a:pPr>
              <a:spcBef>
                <a:spcPct val="50000"/>
              </a:spcBef>
            </a:pPr>
            <a:r>
              <a:rPr lang="en-US" sz="1400"/>
              <a:t>5              Mei                   45                       38,37           0,07                38,44</a:t>
            </a:r>
          </a:p>
          <a:p>
            <a:pPr>
              <a:spcBef>
                <a:spcPct val="50000"/>
              </a:spcBef>
            </a:pPr>
            <a:r>
              <a:rPr lang="en-US" sz="1400"/>
              <a:t>6             Juni                   50                        41,68          1,04                42,73</a:t>
            </a:r>
          </a:p>
          <a:p>
            <a:pPr>
              <a:spcBef>
                <a:spcPct val="50000"/>
              </a:spcBef>
            </a:pPr>
            <a:r>
              <a:rPr lang="en-US" sz="1400"/>
              <a:t>7             Juli                    43                        45,84          1,97                47,82</a:t>
            </a:r>
          </a:p>
          <a:p>
            <a:pPr>
              <a:spcBef>
                <a:spcPct val="50000"/>
              </a:spcBef>
            </a:pPr>
            <a:r>
              <a:rPr lang="en-US" sz="1400"/>
              <a:t>8             Agustus             47                       44,42           0,95               45,37</a:t>
            </a:r>
          </a:p>
          <a:p>
            <a:pPr>
              <a:spcBef>
                <a:spcPct val="50000"/>
              </a:spcBef>
            </a:pPr>
            <a:r>
              <a:rPr lang="en-US" sz="1400"/>
              <a:t>9             Septembe          56                       45,71          1,05                46,76</a:t>
            </a:r>
          </a:p>
          <a:p>
            <a:pPr>
              <a:spcBef>
                <a:spcPct val="50000"/>
              </a:spcBef>
            </a:pPr>
            <a:r>
              <a:rPr lang="en-US" sz="1400"/>
              <a:t>10           Oktober              52                       50,85          2,28                53,13</a:t>
            </a:r>
          </a:p>
          <a:p>
            <a:pPr>
              <a:spcBef>
                <a:spcPct val="50000"/>
              </a:spcBef>
            </a:pPr>
            <a:r>
              <a:rPr lang="en-US" sz="1400"/>
              <a:t>11           November          55                       51,42          1,76                53,19</a:t>
            </a:r>
          </a:p>
          <a:p>
            <a:pPr>
              <a:spcBef>
                <a:spcPct val="50000"/>
              </a:spcBef>
              <a:buFontTx/>
              <a:buAutoNum type="arabicPlain" startAt="12"/>
            </a:pPr>
            <a:r>
              <a:rPr lang="en-US" sz="1400"/>
              <a:t>        Desember          54                       53,21          1,77                54,98</a:t>
            </a:r>
          </a:p>
          <a:p>
            <a:pPr>
              <a:spcBef>
                <a:spcPct val="50000"/>
              </a:spcBef>
              <a:buFontTx/>
              <a:buAutoNum type="arabicPlain" startAt="12"/>
            </a:pPr>
            <a:r>
              <a:rPr lang="en-US" sz="1400"/>
              <a:t>        Januari                -                         53,61          1,36                54,96</a:t>
            </a: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2590800" y="18288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515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2286000" y="1295401"/>
          <a:ext cx="7543800" cy="449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Bitmap Image" r:id="rId3" imgW="3533333" imgH="2104762" progId="Paint.Picture">
                  <p:embed/>
                </p:oleObj>
              </mc:Choice>
              <mc:Fallback>
                <p:oleObj name="Bitmap Image" r:id="rId3" imgW="3533333" imgH="210476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295401"/>
                        <a:ext cx="7543800" cy="449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905000" y="228601"/>
            <a:ext cx="586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sz="2000"/>
              <a:t>Adjusted Exponential Smoothing</a:t>
            </a:r>
          </a:p>
        </p:txBody>
      </p:sp>
    </p:spTree>
    <p:extLst>
      <p:ext uri="{BB962C8B-B14F-4D97-AF65-F5344CB8AC3E}">
        <p14:creationId xmlns:p14="http://schemas.microsoft.com/office/powerpoint/2010/main" val="192290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057400" y="228601"/>
            <a:ext cx="586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sz="2000" b="1">
                <a:sym typeface="Marlett" pitchFamily="2" charset="2"/>
              </a:rPr>
              <a:t></a:t>
            </a:r>
            <a:r>
              <a:rPr lang="en-US" sz="2000"/>
              <a:t> Linear trend line</a:t>
            </a: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2438400" y="1130300"/>
          <a:ext cx="3581400" cy="191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tion" r:id="rId3" imgW="2323800" imgH="1244520" progId="Equation.3">
                  <p:embed/>
                </p:oleObj>
              </mc:Choice>
              <mc:Fallback>
                <p:oleObj name="Equation" r:id="rId3" imgW="232380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130300"/>
                        <a:ext cx="3581400" cy="191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2590800" y="3581401"/>
          <a:ext cx="3048000" cy="257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5" imgW="2184120" imgH="1841400" progId="Equation.3">
                  <p:embed/>
                </p:oleObj>
              </mc:Choice>
              <mc:Fallback>
                <p:oleObj name="Equation" r:id="rId5" imgW="2184120" imgH="1841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581401"/>
                        <a:ext cx="3048000" cy="2570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44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209800" y="533401"/>
            <a:ext cx="792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d-ID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057400" y="990601"/>
            <a:ext cx="3048000" cy="547842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Periode    Permintaan       </a:t>
            </a:r>
          </a:p>
          <a:p>
            <a:pPr>
              <a:spcBef>
                <a:spcPct val="50000"/>
              </a:spcBef>
            </a:pPr>
            <a:r>
              <a:rPr lang="en-US" sz="1400"/>
              <a:t>   x                 y               xy       x</a:t>
            </a:r>
            <a:r>
              <a:rPr lang="en-US" sz="1400" baseline="30000"/>
              <a:t>2</a:t>
            </a:r>
            <a:endParaRPr lang="en-US" sz="1400"/>
          </a:p>
          <a:p>
            <a:pPr>
              <a:spcBef>
                <a:spcPct val="50000"/>
              </a:spcBef>
            </a:pPr>
            <a:endParaRPr lang="en-US" sz="1400"/>
          </a:p>
          <a:p>
            <a:pPr>
              <a:spcBef>
                <a:spcPct val="50000"/>
              </a:spcBef>
            </a:pPr>
            <a:r>
              <a:rPr lang="en-US" sz="1400"/>
              <a:t>1                   37             37         1</a:t>
            </a:r>
          </a:p>
          <a:p>
            <a:pPr>
              <a:spcBef>
                <a:spcPct val="50000"/>
              </a:spcBef>
            </a:pPr>
            <a:r>
              <a:rPr lang="en-US" sz="1400"/>
              <a:t>2                   40             80         4</a:t>
            </a:r>
          </a:p>
          <a:p>
            <a:pPr>
              <a:spcBef>
                <a:spcPct val="50000"/>
              </a:spcBef>
            </a:pPr>
            <a:r>
              <a:rPr lang="en-US" sz="1400"/>
              <a:t>3                   41            123        9</a:t>
            </a:r>
          </a:p>
          <a:p>
            <a:pPr>
              <a:spcBef>
                <a:spcPct val="50000"/>
              </a:spcBef>
            </a:pPr>
            <a:r>
              <a:rPr lang="en-US" sz="1400"/>
              <a:t>4                   37            148       16</a:t>
            </a:r>
          </a:p>
          <a:p>
            <a:pPr>
              <a:spcBef>
                <a:spcPct val="50000"/>
              </a:spcBef>
            </a:pPr>
            <a:r>
              <a:rPr lang="en-US" sz="1400"/>
              <a:t>5                   45            225       25</a:t>
            </a:r>
          </a:p>
          <a:p>
            <a:pPr>
              <a:spcBef>
                <a:spcPct val="50000"/>
              </a:spcBef>
            </a:pPr>
            <a:r>
              <a:rPr lang="en-US" sz="1400"/>
              <a:t>6                   50            300       36</a:t>
            </a:r>
          </a:p>
          <a:p>
            <a:pPr>
              <a:spcBef>
                <a:spcPct val="50000"/>
              </a:spcBef>
            </a:pPr>
            <a:r>
              <a:rPr lang="en-US" sz="1400"/>
              <a:t>7                   43            301       49</a:t>
            </a:r>
          </a:p>
          <a:p>
            <a:pPr>
              <a:spcBef>
                <a:spcPct val="50000"/>
              </a:spcBef>
            </a:pPr>
            <a:r>
              <a:rPr lang="en-US" sz="1400"/>
              <a:t>8                   47            376        64</a:t>
            </a:r>
          </a:p>
          <a:p>
            <a:pPr>
              <a:spcBef>
                <a:spcPct val="50000"/>
              </a:spcBef>
            </a:pPr>
            <a:r>
              <a:rPr lang="en-US" sz="1400"/>
              <a:t>9                   56            504        81</a:t>
            </a:r>
          </a:p>
          <a:p>
            <a:pPr>
              <a:spcBef>
                <a:spcPct val="50000"/>
              </a:spcBef>
            </a:pPr>
            <a:r>
              <a:rPr lang="en-US" sz="1400"/>
              <a:t>10                 52            520      100</a:t>
            </a:r>
          </a:p>
          <a:p>
            <a:pPr>
              <a:spcBef>
                <a:spcPct val="50000"/>
              </a:spcBef>
            </a:pPr>
            <a:r>
              <a:rPr lang="en-US" sz="1400"/>
              <a:t>11                 55            605      121</a:t>
            </a:r>
          </a:p>
          <a:p>
            <a:pPr>
              <a:spcBef>
                <a:spcPct val="50000"/>
              </a:spcBef>
              <a:buFontTx/>
              <a:buAutoNum type="arabicPlain" startAt="12"/>
            </a:pPr>
            <a:r>
              <a:rPr lang="en-US" sz="1400"/>
              <a:t>              54            648      144</a:t>
            </a:r>
          </a:p>
          <a:p>
            <a:pPr>
              <a:spcBef>
                <a:spcPct val="50000"/>
              </a:spcBef>
              <a:buFontTx/>
              <a:buAutoNum type="arabicPlain" startAt="12"/>
            </a:pPr>
            <a:endParaRPr lang="en-US" sz="1400"/>
          </a:p>
          <a:p>
            <a:pPr>
              <a:spcBef>
                <a:spcPct val="50000"/>
              </a:spcBef>
            </a:pPr>
            <a:r>
              <a:rPr lang="en-US" sz="1400"/>
              <a:t>78                557         3.867      650</a:t>
            </a: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2057400" y="59436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2057400" y="17526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5867400" y="1146176"/>
          <a:ext cx="1931988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Equation" r:id="rId3" imgW="1384200" imgH="761760" progId="Equation.3">
                  <p:embed/>
                </p:oleObj>
              </mc:Choice>
              <mc:Fallback>
                <p:oleObj name="Equation" r:id="rId3" imgW="138420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146176"/>
                        <a:ext cx="1931988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3" name="Object 9"/>
          <p:cNvGraphicFramePr>
            <a:graphicFrameLocks noChangeAspect="1"/>
          </p:cNvGraphicFramePr>
          <p:nvPr/>
        </p:nvGraphicFramePr>
        <p:xfrm>
          <a:off x="5861051" y="2701925"/>
          <a:ext cx="2906713" cy="295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Equation" r:id="rId5" imgW="2082600" imgH="2120760" progId="Equation.3">
                  <p:embed/>
                </p:oleObj>
              </mc:Choice>
              <mc:Fallback>
                <p:oleObj name="Equation" r:id="rId5" imgW="2082600" imgH="2120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1051" y="2701925"/>
                        <a:ext cx="2906713" cy="295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1981200" y="381000"/>
            <a:ext cx="6172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Perusahaan B (dalam contoh 3) ingin mengembangkan peramalan dengan menggunakan metode trend linear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981200" y="90488"/>
            <a:ext cx="297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Contoh 5</a:t>
            </a:r>
          </a:p>
        </p:txBody>
      </p:sp>
    </p:spTree>
    <p:extLst>
      <p:ext uri="{BB962C8B-B14F-4D97-AF65-F5344CB8AC3E}">
        <p14:creationId xmlns:p14="http://schemas.microsoft.com/office/powerpoint/2010/main" val="307891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MOVING AVERAGE</a:t>
            </a:r>
            <a:endParaRPr lang="id-ID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9052792"/>
              </p:ext>
            </p:extLst>
          </p:nvPr>
        </p:nvGraphicFramePr>
        <p:xfrm>
          <a:off x="3540125" y="2303947"/>
          <a:ext cx="5111750" cy="275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2806560" imgH="1511280" progId="Equation.3">
                  <p:embed/>
                </p:oleObj>
              </mc:Choice>
              <mc:Fallback>
                <p:oleObj name="Equation" r:id="rId3" imgW="2806560" imgH="1511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125" y="2303947"/>
                        <a:ext cx="5111750" cy="275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32814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2362200" y="1295400"/>
          <a:ext cx="7315200" cy="436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Bitmap Image" r:id="rId3" imgW="3400900" imgH="2029108" progId="Paint.Picture">
                  <p:embed/>
                </p:oleObj>
              </mc:Choice>
              <mc:Fallback>
                <p:oleObj name="Bitmap Image" r:id="rId3" imgW="3400900" imgH="202910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295400"/>
                        <a:ext cx="7315200" cy="436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057400" y="228601"/>
            <a:ext cx="586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</a:t>
            </a:r>
            <a:r>
              <a:rPr lang="en-US" sz="2000"/>
              <a:t> Linear trend line</a:t>
            </a:r>
          </a:p>
        </p:txBody>
      </p:sp>
    </p:spTree>
    <p:extLst>
      <p:ext uri="{BB962C8B-B14F-4D97-AF65-F5344CB8AC3E}">
        <p14:creationId xmlns:p14="http://schemas.microsoft.com/office/powerpoint/2010/main" val="241308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057400" y="449264"/>
            <a:ext cx="563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ym typeface="Marlett" pitchFamily="2" charset="2"/>
              </a:rPr>
              <a:t></a:t>
            </a:r>
            <a:r>
              <a:rPr lang="en-US" sz="2000" b="1"/>
              <a:t> Seasonal Adjustment</a:t>
            </a:r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2667000" y="1600201"/>
          <a:ext cx="3429000" cy="169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quation" r:id="rId3" imgW="2108160" imgH="1041120" progId="Equation.3">
                  <p:embed/>
                </p:oleObj>
              </mc:Choice>
              <mc:Fallback>
                <p:oleObj name="Equation" r:id="rId3" imgW="2108160" imgH="1041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600201"/>
                        <a:ext cx="3429000" cy="169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317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057400" y="641350"/>
            <a:ext cx="80772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Permintaan terhadap ayam kalkun hasil dari peternakan perusahaan D  dalam 4 musim (3 bulanan) adalah seperti  terlihat sebagai berikut di bawah ini . Berdasarkan tabel tersebut  tentukan  perkiraan permintaan  menggunakan seasonal faktor untuk  ke empat  musim tersebut 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057400" y="1600200"/>
            <a:ext cx="4038600" cy="2547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              Permintaan (dlm ribuan) per 3 bulan</a:t>
            </a:r>
          </a:p>
          <a:p>
            <a:pPr>
              <a:spcBef>
                <a:spcPct val="50000"/>
              </a:spcBef>
            </a:pPr>
            <a:r>
              <a:rPr lang="en-US" sz="1400"/>
              <a:t>Tahun       1       2          3       4       Total</a:t>
            </a:r>
          </a:p>
          <a:p>
            <a:pPr>
              <a:spcBef>
                <a:spcPct val="50000"/>
              </a:spcBef>
            </a:pPr>
            <a:endParaRPr lang="en-US" sz="1400"/>
          </a:p>
          <a:p>
            <a:pPr>
              <a:spcBef>
                <a:spcPct val="50000"/>
              </a:spcBef>
            </a:pPr>
            <a:r>
              <a:rPr lang="en-US" sz="1400"/>
              <a:t>1997       12,6      8,6     6,3    17,5     45,0  </a:t>
            </a:r>
          </a:p>
          <a:p>
            <a:pPr>
              <a:spcBef>
                <a:spcPct val="50000"/>
              </a:spcBef>
            </a:pPr>
            <a:r>
              <a:rPr lang="en-US" sz="1400"/>
              <a:t>1998       14,1    10,3     7,5    18,2     50,1</a:t>
            </a:r>
          </a:p>
          <a:p>
            <a:pPr>
              <a:spcBef>
                <a:spcPct val="50000"/>
              </a:spcBef>
              <a:buFontTx/>
              <a:buAutoNum type="arabicPlain" startAt="1999"/>
            </a:pPr>
            <a:r>
              <a:rPr lang="en-US" sz="1400"/>
              <a:t>       15,3    10,6     8,1     19,6    53,6</a:t>
            </a:r>
          </a:p>
          <a:p>
            <a:pPr>
              <a:spcBef>
                <a:spcPct val="50000"/>
              </a:spcBef>
            </a:pPr>
            <a:endParaRPr lang="en-US" sz="1400"/>
          </a:p>
          <a:p>
            <a:pPr>
              <a:spcBef>
                <a:spcPct val="50000"/>
              </a:spcBef>
            </a:pPr>
            <a:r>
              <a:rPr lang="en-US" sz="1400"/>
              <a:t>Total       42,0    29,5    21,9    55,3   148,7</a:t>
            </a:r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2057400" y="3733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2057400" y="36576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2057400" y="23622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2895600" y="1905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1981200" y="228600"/>
            <a:ext cx="160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Contoh  6</a:t>
            </a:r>
          </a:p>
        </p:txBody>
      </p:sp>
      <p:graphicFrame>
        <p:nvGraphicFramePr>
          <p:cNvPr id="36875" name="Object 11"/>
          <p:cNvGraphicFramePr>
            <a:graphicFrameLocks noChangeAspect="1"/>
          </p:cNvGraphicFramePr>
          <p:nvPr/>
        </p:nvGraphicFramePr>
        <p:xfrm>
          <a:off x="6919914" y="1789114"/>
          <a:ext cx="2376487" cy="270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Equation" r:id="rId3" imgW="1460160" imgH="1663560" progId="Equation.3">
                  <p:embed/>
                </p:oleObj>
              </mc:Choice>
              <mc:Fallback>
                <p:oleObj name="Equation" r:id="rId3" imgW="1460160" imgH="1663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9914" y="1789114"/>
                        <a:ext cx="2376487" cy="2706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281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026"/>
          <p:cNvSpPr txBox="1">
            <a:spLocks noChangeArrowheads="1"/>
          </p:cNvSpPr>
          <p:nvPr/>
        </p:nvSpPr>
        <p:spPr bwMode="auto">
          <a:xfrm>
            <a:off x="2057400" y="685800"/>
            <a:ext cx="8229600" cy="580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Berikutnya kita ingin mengembakan peramalan permintaan untuk tahun 2000. Karena permintaan dalan tabel  contoh 4 tadi  secara umum menunjukkan  suatu trend pertambahan, maka kita dapat menghitung menggunakan trnd linear sederhana y = a + bx  untuk 3 tahun data.  Setelah dihitung  mengunakan metode trend linear maka akan didapat  persamaan fungsi permintaan  </a:t>
            </a:r>
          </a:p>
          <a:p>
            <a:pPr>
              <a:spcBef>
                <a:spcPct val="50000"/>
              </a:spcBef>
            </a:pPr>
            <a:r>
              <a:rPr lang="en-US" sz="1400"/>
              <a:t>y = 40,97 + 4,30x.</a:t>
            </a:r>
          </a:p>
          <a:p>
            <a:pPr>
              <a:spcBef>
                <a:spcPct val="50000"/>
              </a:spcBef>
            </a:pPr>
            <a:r>
              <a:rPr lang="en-US" sz="1400"/>
              <a:t>    Peramalan untuk  tahun 2000 ( periode 4)</a:t>
            </a:r>
          </a:p>
          <a:p>
            <a:pPr>
              <a:spcBef>
                <a:spcPct val="50000"/>
              </a:spcBef>
            </a:pPr>
            <a:r>
              <a:rPr lang="en-US" sz="1400"/>
              <a:t>    y = 40,97 + 4,30x</a:t>
            </a:r>
          </a:p>
          <a:p>
            <a:pPr>
              <a:spcBef>
                <a:spcPct val="50000"/>
              </a:spcBef>
            </a:pPr>
            <a:r>
              <a:rPr lang="en-US" sz="1400"/>
              <a:t>    y = 40,97 + 4,30(4)</a:t>
            </a:r>
          </a:p>
          <a:p>
            <a:pPr>
              <a:spcBef>
                <a:spcPct val="50000"/>
              </a:spcBef>
            </a:pPr>
            <a:r>
              <a:rPr lang="en-US" sz="1400"/>
              <a:t>       = 58,17  kalkun</a:t>
            </a:r>
          </a:p>
          <a:p>
            <a:pPr>
              <a:spcBef>
                <a:spcPct val="50000"/>
              </a:spcBef>
            </a:pPr>
            <a:endParaRPr lang="en-US" sz="1400"/>
          </a:p>
          <a:p>
            <a:pPr>
              <a:spcBef>
                <a:spcPct val="50000"/>
              </a:spcBef>
            </a:pPr>
            <a:r>
              <a:rPr lang="en-US" sz="1400"/>
              <a:t>Jika menggunakan </a:t>
            </a:r>
            <a:r>
              <a:rPr lang="en-US" sz="1400" i="1"/>
              <a:t>seasonally adjusted forecast (SFi)</a:t>
            </a:r>
            <a:r>
              <a:rPr lang="en-US" sz="1400"/>
              <a:t> maka peramalan untuk tahun 2000 adalah</a:t>
            </a:r>
          </a:p>
          <a:p>
            <a:pPr>
              <a:spcBef>
                <a:spcPct val="50000"/>
              </a:spcBef>
            </a:pPr>
            <a:r>
              <a:rPr lang="en-US" sz="1400"/>
              <a:t>SF1 = (S1)(F1) = (0,28)(58,17)=16,28</a:t>
            </a:r>
          </a:p>
          <a:p>
            <a:pPr>
              <a:spcBef>
                <a:spcPct val="50000"/>
              </a:spcBef>
            </a:pPr>
            <a:r>
              <a:rPr lang="en-US" sz="1400"/>
              <a:t>SF2 = (S2)(F2) = (0,20)(58,17)=11,63</a:t>
            </a:r>
          </a:p>
          <a:p>
            <a:pPr>
              <a:spcBef>
                <a:spcPct val="50000"/>
              </a:spcBef>
            </a:pPr>
            <a:r>
              <a:rPr lang="en-US" sz="1400"/>
              <a:t>SF3 = (S3)(F3) = (0,15)(58,17)= 8,73</a:t>
            </a:r>
          </a:p>
          <a:p>
            <a:pPr>
              <a:spcBef>
                <a:spcPct val="50000"/>
              </a:spcBef>
            </a:pPr>
            <a:r>
              <a:rPr lang="en-US" sz="1400"/>
              <a:t>SF4 = (S4)(F4) = (0,37)(58,17)=21,53</a:t>
            </a:r>
          </a:p>
          <a:p>
            <a:pPr>
              <a:spcBef>
                <a:spcPct val="50000"/>
              </a:spcBef>
            </a:pPr>
            <a:endParaRPr lang="en-US" sz="1400"/>
          </a:p>
          <a:p>
            <a:pPr>
              <a:spcBef>
                <a:spcPct val="50000"/>
              </a:spcBef>
            </a:pPr>
            <a:r>
              <a:rPr lang="en-US" sz="1400"/>
              <a:t>                                                 58,17</a:t>
            </a:r>
          </a:p>
          <a:p>
            <a:pPr>
              <a:spcBef>
                <a:spcPct val="50000"/>
              </a:spcBef>
            </a:pPr>
            <a:endParaRPr lang="en-US" sz="1400"/>
          </a:p>
          <a:p>
            <a:pPr>
              <a:spcBef>
                <a:spcPct val="50000"/>
              </a:spcBef>
            </a:pPr>
            <a:r>
              <a:rPr lang="en-US" sz="1400"/>
              <a:t> </a:t>
            </a:r>
          </a:p>
        </p:txBody>
      </p:sp>
      <p:sp>
        <p:nvSpPr>
          <p:cNvPr id="38915" name="Line 1027"/>
          <p:cNvSpPr>
            <a:spLocks noChangeShapeType="1"/>
          </p:cNvSpPr>
          <p:nvPr/>
        </p:nvSpPr>
        <p:spPr bwMode="auto">
          <a:xfrm>
            <a:off x="4572000" y="5257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2887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057400" y="457201"/>
            <a:ext cx="541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Tingkat Ketepatan /Akurasi Peramalan</a:t>
            </a:r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2286000" y="1219201"/>
          <a:ext cx="3505200" cy="307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Equation" r:id="rId3" imgW="2184120" imgH="1917360" progId="Equation.3">
                  <p:embed/>
                </p:oleObj>
              </mc:Choice>
              <mc:Fallback>
                <p:oleObj name="Equation" r:id="rId3" imgW="2184120" imgH="1917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219201"/>
                        <a:ext cx="3505200" cy="307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647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057400" y="1143001"/>
            <a:ext cx="4953000" cy="515525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Periode  Permintaan      Peramalan,          Error</a:t>
            </a:r>
          </a:p>
          <a:p>
            <a:pPr>
              <a:spcBef>
                <a:spcPct val="50000"/>
              </a:spcBef>
            </a:pPr>
            <a:r>
              <a:rPr lang="en-US" sz="1400"/>
              <a:t>                  Dt                 Ft(</a:t>
            </a:r>
            <a:r>
              <a:rPr lang="en-US" sz="1400">
                <a:cs typeface="Arial" panose="020B0604020202020204" pitchFamily="34" charset="0"/>
              </a:rPr>
              <a:t>α =0,30)        (Dt-Ft)        |Dt-Ft|</a:t>
            </a:r>
          </a:p>
          <a:p>
            <a:pPr>
              <a:spcBef>
                <a:spcPct val="50000"/>
              </a:spcBef>
            </a:pPr>
            <a:r>
              <a:rPr lang="en-US" sz="1400"/>
              <a:t> </a:t>
            </a:r>
          </a:p>
          <a:p>
            <a:pPr>
              <a:spcBef>
                <a:spcPct val="50000"/>
              </a:spcBef>
            </a:pPr>
            <a:r>
              <a:rPr lang="en-US" sz="1400"/>
              <a:t>1                37                  37,00                  -                 -               </a:t>
            </a:r>
          </a:p>
          <a:p>
            <a:pPr>
              <a:spcBef>
                <a:spcPct val="50000"/>
              </a:spcBef>
            </a:pPr>
            <a:r>
              <a:rPr lang="en-US" sz="1400"/>
              <a:t>2                40                  37,00                 3,00          3,00</a:t>
            </a:r>
          </a:p>
          <a:p>
            <a:pPr>
              <a:spcBef>
                <a:spcPct val="50000"/>
              </a:spcBef>
            </a:pPr>
            <a:r>
              <a:rPr lang="en-US" sz="1400"/>
              <a:t>3                41                  37,90                 3,10          3,10</a:t>
            </a:r>
          </a:p>
          <a:p>
            <a:pPr>
              <a:spcBef>
                <a:spcPct val="50000"/>
              </a:spcBef>
            </a:pPr>
            <a:r>
              <a:rPr lang="en-US" sz="1400"/>
              <a:t>4                37                  38,83                -1,83          1,83</a:t>
            </a:r>
          </a:p>
          <a:p>
            <a:pPr>
              <a:spcBef>
                <a:spcPct val="50000"/>
              </a:spcBef>
            </a:pPr>
            <a:r>
              <a:rPr lang="en-US" sz="1400"/>
              <a:t>5                45                  38,28                 6,72          6,72 </a:t>
            </a:r>
          </a:p>
          <a:p>
            <a:pPr>
              <a:spcBef>
                <a:spcPct val="50000"/>
              </a:spcBef>
            </a:pPr>
            <a:r>
              <a:rPr lang="en-US" sz="1400"/>
              <a:t>6                50                  40,29                 9,69          9,69</a:t>
            </a:r>
          </a:p>
          <a:p>
            <a:pPr>
              <a:spcBef>
                <a:spcPct val="50000"/>
              </a:spcBef>
            </a:pPr>
            <a:r>
              <a:rPr lang="en-US" sz="1400"/>
              <a:t>7                43                  43,20                -0,20          0,20</a:t>
            </a:r>
          </a:p>
          <a:p>
            <a:pPr>
              <a:spcBef>
                <a:spcPct val="50000"/>
              </a:spcBef>
            </a:pPr>
            <a:r>
              <a:rPr lang="en-US" sz="1400"/>
              <a:t>8                47                  43,14                 3,86          3,86</a:t>
            </a:r>
          </a:p>
          <a:p>
            <a:pPr>
              <a:spcBef>
                <a:spcPct val="50000"/>
              </a:spcBef>
            </a:pPr>
            <a:r>
              <a:rPr lang="en-US" sz="1400"/>
              <a:t>9                56                  44,30                11,70        11,70 </a:t>
            </a:r>
          </a:p>
          <a:p>
            <a:pPr>
              <a:spcBef>
                <a:spcPct val="50000"/>
              </a:spcBef>
            </a:pPr>
            <a:r>
              <a:rPr lang="en-US" sz="1400"/>
              <a:t>10              52                  47,81                  4,19          4,19 </a:t>
            </a:r>
          </a:p>
          <a:p>
            <a:pPr>
              <a:spcBef>
                <a:spcPct val="50000"/>
              </a:spcBef>
            </a:pPr>
            <a:r>
              <a:rPr lang="en-US" sz="1400"/>
              <a:t>11              55                  49,06                  5,94          5,49</a:t>
            </a:r>
          </a:p>
          <a:p>
            <a:pPr>
              <a:spcBef>
                <a:spcPct val="50000"/>
              </a:spcBef>
              <a:buFontTx/>
              <a:buAutoNum type="arabicPlain" startAt="12"/>
            </a:pPr>
            <a:r>
              <a:rPr lang="en-US" sz="1400"/>
              <a:t>           54                  50,84                 3,15          3,15</a:t>
            </a:r>
          </a:p>
          <a:p>
            <a:pPr>
              <a:spcBef>
                <a:spcPct val="50000"/>
              </a:spcBef>
            </a:pPr>
            <a:r>
              <a:rPr lang="en-US" sz="1400"/>
              <a:t>                554                                            49,31       53,39                  </a:t>
            </a:r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2057400" y="19050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2895600" y="5943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5410200" y="5943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6172200" y="5943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graphicFrame>
        <p:nvGraphicFramePr>
          <p:cNvPr id="41994" name="Object 10"/>
          <p:cNvGraphicFramePr>
            <a:graphicFrameLocks noChangeAspect="1"/>
          </p:cNvGraphicFramePr>
          <p:nvPr/>
        </p:nvGraphicFramePr>
        <p:xfrm>
          <a:off x="7467601" y="1447800"/>
          <a:ext cx="1793875" cy="226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Equation" r:id="rId3" imgW="1117440" imgH="1409400" progId="Equation.3">
                  <p:embed/>
                </p:oleObj>
              </mc:Choice>
              <mc:Fallback>
                <p:oleObj name="Equation" r:id="rId3" imgW="1117440" imgH="140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1" y="1447800"/>
                        <a:ext cx="1793875" cy="226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2057400" y="533400"/>
            <a:ext cx="510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d-ID" sz="1600"/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2133600" y="373063"/>
            <a:ext cx="6477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Perusahaam B (dalam contoh 3) ingin mengetahui tingkat keakurasian peramalan dengan menggunakan MAD</a:t>
            </a:r>
          </a:p>
        </p:txBody>
      </p:sp>
    </p:spTree>
    <p:extLst>
      <p:ext uri="{BB962C8B-B14F-4D97-AF65-F5344CB8AC3E}">
        <p14:creationId xmlns:p14="http://schemas.microsoft.com/office/powerpoint/2010/main" val="349782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919288" y="549276"/>
            <a:ext cx="5472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n-US"/>
              <a:t>  </a:t>
            </a:r>
            <a:r>
              <a:rPr lang="en-US" b="1"/>
              <a:t>METODE REGRESI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8380413" y="3952876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351088" y="1125538"/>
            <a:ext cx="59055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</a:t>
            </a:r>
            <a:r>
              <a:rPr lang="en-US" b="1"/>
              <a:t>Regresi Linear (Linear Regression)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/>
              <a:t> Regresi Berganda (Multiple Regression)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66988" y="2565400"/>
            <a:ext cx="72009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Metode Time Series dan Metode Regresi dapat jugamenggunakan softeare komputer, yaitu antara lain :</a:t>
            </a:r>
          </a:p>
          <a:p>
            <a:pPr>
              <a:spcBef>
                <a:spcPct val="50000"/>
              </a:spcBef>
            </a:pPr>
            <a:r>
              <a:rPr lang="en-US" b="1"/>
              <a:t>Excel, Excel POM dan POM for Widowss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556000" y="58975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135189" y="4292601"/>
            <a:ext cx="7343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n-US"/>
              <a:t>  </a:t>
            </a:r>
            <a:r>
              <a:rPr lang="en-US" b="1"/>
              <a:t>METODE-METODE KUALITATIF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566988" y="4941888"/>
            <a:ext cx="6769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Merupakan metode subjektif, menggunakan pertimbangan, keahlian, pengalaman dan pendapat dalam membuat keputusan</a:t>
            </a:r>
          </a:p>
        </p:txBody>
      </p:sp>
    </p:spTree>
    <p:extLst>
      <p:ext uri="{BB962C8B-B14F-4D97-AF65-F5344CB8AC3E}">
        <p14:creationId xmlns:p14="http://schemas.microsoft.com/office/powerpoint/2010/main" val="196606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2057400" y="76201"/>
            <a:ext cx="4876800" cy="284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</a:t>
            </a:r>
            <a:r>
              <a:rPr lang="en-US" b="1"/>
              <a:t>Regresi Linear (Linear Regression)</a:t>
            </a:r>
          </a:p>
          <a:p>
            <a:pPr>
              <a:spcBef>
                <a:spcPct val="50000"/>
              </a:spcBef>
            </a:pPr>
            <a:r>
              <a:rPr lang="en-US" b="1"/>
              <a:t>   </a:t>
            </a:r>
            <a:r>
              <a:rPr lang="en-US" b="1" i="1"/>
              <a:t>y = a + b x</a:t>
            </a:r>
          </a:p>
          <a:p>
            <a:pPr>
              <a:spcBef>
                <a:spcPct val="50000"/>
              </a:spcBef>
            </a:pPr>
            <a:endParaRPr lang="en-US" i="1"/>
          </a:p>
          <a:p>
            <a:pPr>
              <a:spcBef>
                <a:spcPct val="50000"/>
              </a:spcBef>
            </a:pPr>
            <a:r>
              <a:rPr lang="en-US" i="1"/>
              <a:t>   y =  the dependent variable</a:t>
            </a:r>
          </a:p>
          <a:p>
            <a:pPr>
              <a:spcBef>
                <a:spcPct val="50000"/>
              </a:spcBef>
            </a:pPr>
            <a:r>
              <a:rPr lang="en-US" i="1"/>
              <a:t>   a = the intercept</a:t>
            </a:r>
          </a:p>
          <a:p>
            <a:pPr>
              <a:spcBef>
                <a:spcPct val="50000"/>
              </a:spcBef>
            </a:pPr>
            <a:r>
              <a:rPr lang="en-US" i="1"/>
              <a:t>   b = the slope of the line</a:t>
            </a:r>
          </a:p>
          <a:p>
            <a:pPr>
              <a:spcBef>
                <a:spcPct val="50000"/>
              </a:spcBef>
            </a:pPr>
            <a:r>
              <a:rPr lang="en-US" i="1"/>
              <a:t>   x = the independent variable </a:t>
            </a:r>
            <a:endParaRPr lang="en-US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981200" y="3657601"/>
            <a:ext cx="518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d-ID"/>
          </a:p>
        </p:txBody>
      </p:sp>
      <p:graphicFrame>
        <p:nvGraphicFramePr>
          <p:cNvPr id="39943" name="Object 7"/>
          <p:cNvGraphicFramePr>
            <a:graphicFrameLocks noChangeAspect="1"/>
          </p:cNvGraphicFramePr>
          <p:nvPr/>
        </p:nvGraphicFramePr>
        <p:xfrm>
          <a:off x="2363789" y="4038600"/>
          <a:ext cx="3608387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Equation" r:id="rId3" imgW="2374560" imgH="888840" progId="Equation.3">
                  <p:embed/>
                </p:oleObj>
              </mc:Choice>
              <mc:Fallback>
                <p:oleObj name="Equation" r:id="rId3" imgW="237456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3789" y="4038600"/>
                        <a:ext cx="3608387" cy="135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1981200" y="3581400"/>
            <a:ext cx="533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</a:t>
            </a:r>
            <a:r>
              <a:rPr lang="en-US" b="1"/>
              <a:t>Corelation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7957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2667000" y="1066801"/>
            <a:ext cx="617220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1"/>
              <a:t> Regresi Berganda (Multiple Regression)</a:t>
            </a:r>
          </a:p>
          <a:p>
            <a:pPr>
              <a:spcBef>
                <a:spcPct val="50000"/>
              </a:spcBef>
            </a:pPr>
            <a:r>
              <a:rPr lang="en-US" i="1"/>
              <a:t> </a:t>
            </a:r>
            <a:r>
              <a:rPr lang="en-US" b="1" i="1"/>
              <a:t>y =  </a:t>
            </a:r>
            <a:r>
              <a:rPr lang="en-US" b="1" i="1">
                <a:cs typeface="Arial" panose="020B0604020202020204" pitchFamily="34" charset="0"/>
              </a:rPr>
              <a:t>β0 +  β1x1 + β2x2 +…+ βkxk</a:t>
            </a:r>
          </a:p>
          <a:p>
            <a:pPr>
              <a:spcBef>
                <a:spcPct val="50000"/>
              </a:spcBef>
            </a:pPr>
            <a:endParaRPr lang="en-US" b="1" i="1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i="1">
                <a:cs typeface="Arial" panose="020B0604020202020204" pitchFamily="34" charset="0"/>
              </a:rPr>
              <a:t>                  y  =  the independent variable</a:t>
            </a:r>
          </a:p>
          <a:p>
            <a:pPr>
              <a:spcBef>
                <a:spcPct val="50000"/>
              </a:spcBef>
            </a:pPr>
            <a:r>
              <a:rPr lang="en-US" i="1">
                <a:cs typeface="Arial" panose="020B0604020202020204" pitchFamily="34" charset="0"/>
              </a:rPr>
              <a:t>                 β0 = the intercept</a:t>
            </a:r>
          </a:p>
          <a:p>
            <a:pPr>
              <a:spcBef>
                <a:spcPct val="50000"/>
              </a:spcBef>
            </a:pPr>
            <a:r>
              <a:rPr lang="en-US" i="1">
                <a:cs typeface="Arial" panose="020B0604020202020204" pitchFamily="34" charset="0"/>
              </a:rPr>
              <a:t> β1,……, βk    =  parameters representing the contribution</a:t>
            </a:r>
          </a:p>
          <a:p>
            <a:pPr>
              <a:spcBef>
                <a:spcPct val="50000"/>
              </a:spcBef>
            </a:pPr>
            <a:r>
              <a:rPr lang="en-US" i="1">
                <a:cs typeface="Arial" panose="020B0604020202020204" pitchFamily="34" charset="0"/>
              </a:rPr>
              <a:t>                         of the independent variables</a:t>
            </a:r>
          </a:p>
          <a:p>
            <a:pPr>
              <a:spcBef>
                <a:spcPct val="50000"/>
              </a:spcBef>
            </a:pPr>
            <a:r>
              <a:rPr lang="en-US" i="1">
                <a:cs typeface="Arial" panose="020B0604020202020204" pitchFamily="34" charset="0"/>
              </a:rPr>
              <a:t> x1,……, xk     = independent variable</a:t>
            </a:r>
          </a:p>
          <a:p>
            <a:pPr>
              <a:spcBef>
                <a:spcPct val="50000"/>
              </a:spcBef>
            </a:pPr>
            <a:endParaRPr lang="en-US" i="1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9396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2057400" y="1752601"/>
            <a:ext cx="2895600" cy="450892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           Bulan            Permintaan</a:t>
            </a:r>
          </a:p>
          <a:p>
            <a:pPr>
              <a:spcBef>
                <a:spcPct val="50000"/>
              </a:spcBef>
            </a:pPr>
            <a:endParaRPr lang="en-US" sz="1400"/>
          </a:p>
          <a:p>
            <a:pPr>
              <a:spcBef>
                <a:spcPct val="50000"/>
              </a:spcBef>
            </a:pPr>
            <a:r>
              <a:rPr lang="en-US" sz="1400"/>
              <a:t>         Januari                9</a:t>
            </a:r>
          </a:p>
          <a:p>
            <a:pPr>
              <a:spcBef>
                <a:spcPct val="50000"/>
              </a:spcBef>
            </a:pPr>
            <a:r>
              <a:rPr lang="en-US" sz="1400"/>
              <a:t>          Pebuari               7</a:t>
            </a:r>
          </a:p>
          <a:p>
            <a:pPr>
              <a:spcBef>
                <a:spcPct val="50000"/>
              </a:spcBef>
            </a:pPr>
            <a:r>
              <a:rPr lang="en-US" sz="1400"/>
              <a:t>          Maret                 10</a:t>
            </a:r>
          </a:p>
          <a:p>
            <a:pPr>
              <a:spcBef>
                <a:spcPct val="50000"/>
              </a:spcBef>
            </a:pPr>
            <a:r>
              <a:rPr lang="en-US" sz="1400"/>
              <a:t>          April                    8</a:t>
            </a:r>
          </a:p>
          <a:p>
            <a:pPr>
              <a:spcBef>
                <a:spcPct val="50000"/>
              </a:spcBef>
            </a:pPr>
            <a:r>
              <a:rPr lang="en-US" sz="1400"/>
              <a:t>          Mei                      7</a:t>
            </a:r>
          </a:p>
          <a:p>
            <a:pPr>
              <a:spcBef>
                <a:spcPct val="50000"/>
              </a:spcBef>
            </a:pPr>
            <a:r>
              <a:rPr lang="en-US" sz="1400"/>
              <a:t>          Juni                    12</a:t>
            </a:r>
          </a:p>
          <a:p>
            <a:pPr>
              <a:spcBef>
                <a:spcPct val="50000"/>
              </a:spcBef>
            </a:pPr>
            <a:r>
              <a:rPr lang="en-US" sz="1400"/>
              <a:t>          Juli                      10</a:t>
            </a:r>
          </a:p>
          <a:p>
            <a:pPr>
              <a:spcBef>
                <a:spcPct val="50000"/>
              </a:spcBef>
            </a:pPr>
            <a:r>
              <a:rPr lang="en-US" sz="1400"/>
              <a:t>           Agustus              11</a:t>
            </a:r>
          </a:p>
          <a:p>
            <a:pPr>
              <a:spcBef>
                <a:spcPct val="50000"/>
              </a:spcBef>
            </a:pPr>
            <a:r>
              <a:rPr lang="en-US" sz="1400"/>
              <a:t>           Septembe          12</a:t>
            </a:r>
          </a:p>
          <a:p>
            <a:pPr>
              <a:spcBef>
                <a:spcPct val="50000"/>
              </a:spcBef>
            </a:pPr>
            <a:r>
              <a:rPr lang="en-US" sz="1400"/>
              <a:t>           Oktober              10</a:t>
            </a:r>
          </a:p>
          <a:p>
            <a:pPr>
              <a:spcBef>
                <a:spcPct val="50000"/>
              </a:spcBef>
            </a:pPr>
            <a:r>
              <a:rPr lang="en-US" sz="1400"/>
              <a:t>           November          14</a:t>
            </a:r>
          </a:p>
          <a:p>
            <a:pPr>
              <a:spcBef>
                <a:spcPct val="50000"/>
              </a:spcBef>
            </a:pPr>
            <a:r>
              <a:rPr lang="en-US" sz="1400"/>
              <a:t>           Desember          16</a:t>
            </a:r>
          </a:p>
        </p:txBody>
      </p:sp>
      <p:sp>
        <p:nvSpPr>
          <p:cNvPr id="44035" name="Line 3"/>
          <p:cNvSpPr>
            <a:spLocks noChangeShapeType="1"/>
          </p:cNvSpPr>
          <p:nvPr/>
        </p:nvSpPr>
        <p:spPr bwMode="auto">
          <a:xfrm>
            <a:off x="2057400" y="22098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981200" y="801688"/>
            <a:ext cx="5791200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Catatan penjualan Sepeda motor dealer A tahun 2003 adalah seperti terlihat dalam tabel </a:t>
            </a:r>
          </a:p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638800" y="1885951"/>
            <a:ext cx="3810000" cy="418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Hitunglah suatu peramalan rata-rata bergerak 3-tahunan untuk bulan April(2003) sampai dengan Januari (2004)</a:t>
            </a:r>
          </a:p>
          <a:p>
            <a:pPr>
              <a:spcBef>
                <a:spcPct val="50000"/>
              </a:spcBef>
            </a:pPr>
            <a:endParaRPr lang="en-US" sz="1400"/>
          </a:p>
          <a:p>
            <a:pPr>
              <a:spcBef>
                <a:spcPct val="50000"/>
              </a:spcBef>
            </a:pPr>
            <a:r>
              <a:rPr lang="en-US" sz="1400"/>
              <a:t>Hitunglah peramalan rata-rata bergerak 5-bulanan untuk bulan Juni (2003) sampai dengan januari (2004)</a:t>
            </a:r>
          </a:p>
          <a:p>
            <a:pPr>
              <a:spcBef>
                <a:spcPct val="50000"/>
              </a:spcBef>
            </a:pPr>
            <a:endParaRPr lang="en-US" sz="1400"/>
          </a:p>
          <a:p>
            <a:pPr>
              <a:spcBef>
                <a:spcPct val="50000"/>
              </a:spcBef>
            </a:pPr>
            <a:r>
              <a:rPr lang="en-US" sz="1400"/>
              <a:t>Hitunglah peramalan  menggunakan metode trend linear  untuk bulan Februari (2003) sampai dengan Januari (2004)</a:t>
            </a:r>
          </a:p>
          <a:p>
            <a:pPr>
              <a:spcBef>
                <a:spcPct val="50000"/>
              </a:spcBef>
            </a:pPr>
            <a:endParaRPr lang="en-US" sz="1400"/>
          </a:p>
          <a:p>
            <a:pPr>
              <a:spcBef>
                <a:spcPct val="50000"/>
              </a:spcBef>
            </a:pPr>
            <a:r>
              <a:rPr lang="en-US" sz="1400"/>
              <a:t>Bandingkan 3 peramalan yang telah dihitung  tersebut  (boleh menggunakan MAD atau Simpangan Baku) dan pilih salah satu yang seharusnya dipilih oleh dealer motor A</a:t>
            </a:r>
          </a:p>
        </p:txBody>
      </p:sp>
    </p:spTree>
    <p:extLst>
      <p:ext uri="{BB962C8B-B14F-4D97-AF65-F5344CB8AC3E}">
        <p14:creationId xmlns:p14="http://schemas.microsoft.com/office/powerpoint/2010/main" val="382119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8921"/>
          </a:xfrm>
        </p:spPr>
        <p:txBody>
          <a:bodyPr>
            <a:noAutofit/>
          </a:bodyPr>
          <a:lstStyle/>
          <a:p>
            <a:r>
              <a:rPr lang="en-US" sz="2800" baseline="0" dirty="0" smtClean="0"/>
              <a:t>Dari </a:t>
            </a:r>
            <a:r>
              <a:rPr lang="en-US" sz="2800" baseline="0" dirty="0" err="1" smtClean="0"/>
              <a:t>laporan</a:t>
            </a:r>
            <a:r>
              <a:rPr lang="en-US" sz="2800" baseline="0" dirty="0" smtClean="0"/>
              <a:t> </a:t>
            </a:r>
            <a:r>
              <a:rPr lang="en-US" sz="2800" baseline="0" dirty="0" err="1" smtClean="0"/>
              <a:t>pesanan</a:t>
            </a:r>
            <a:r>
              <a:rPr lang="en-US" sz="2800" baseline="0" dirty="0" smtClean="0"/>
              <a:t> </a:t>
            </a:r>
            <a:r>
              <a:rPr lang="en-US" sz="2800" baseline="0" dirty="0" err="1" smtClean="0"/>
              <a:t>barang</a:t>
            </a:r>
            <a:r>
              <a:rPr lang="en-US" sz="2800" baseline="0" dirty="0" smtClean="0"/>
              <a:t> </a:t>
            </a:r>
            <a:r>
              <a:rPr lang="en-US" sz="2800" baseline="0" dirty="0" err="1" smtClean="0"/>
              <a:t>selama</a:t>
            </a:r>
            <a:r>
              <a:rPr lang="en-US" sz="2800" baseline="0" dirty="0" smtClean="0"/>
              <a:t> 10 </a:t>
            </a:r>
            <a:r>
              <a:rPr lang="en-US" sz="2800" baseline="0" dirty="0" err="1" smtClean="0"/>
              <a:t>bulan</a:t>
            </a:r>
            <a:r>
              <a:rPr lang="en-US" sz="2800" baseline="0" dirty="0" smtClean="0"/>
              <a:t> </a:t>
            </a:r>
            <a:r>
              <a:rPr lang="en-US" sz="2800" baseline="0" dirty="0" err="1" smtClean="0"/>
              <a:t>perusahaan</a:t>
            </a:r>
            <a:r>
              <a:rPr lang="en-US" sz="2800" baseline="0" dirty="0" smtClean="0"/>
              <a:t> A </a:t>
            </a:r>
            <a:r>
              <a:rPr lang="en-US" sz="2800" baseline="0" dirty="0" err="1" smtClean="0"/>
              <a:t>sebagai</a:t>
            </a:r>
            <a:r>
              <a:rPr lang="en-US" sz="2800" baseline="0" dirty="0" smtClean="0"/>
              <a:t> </a:t>
            </a:r>
            <a:r>
              <a:rPr lang="en-US" sz="2800" baseline="0" dirty="0" err="1" smtClean="0"/>
              <a:t>berikut</a:t>
            </a:r>
            <a:r>
              <a:rPr lang="en-US" sz="2800" baseline="0" dirty="0" smtClean="0"/>
              <a:t> di </a:t>
            </a:r>
            <a:r>
              <a:rPr lang="en-US" sz="2800" baseline="0" dirty="0" err="1" smtClean="0"/>
              <a:t>bawah</a:t>
            </a:r>
            <a:r>
              <a:rPr lang="en-US" sz="2800" baseline="0" dirty="0" smtClean="0"/>
              <a:t> </a:t>
            </a:r>
            <a:r>
              <a:rPr lang="en-US" sz="2800" baseline="0" dirty="0" err="1" smtClean="0"/>
              <a:t>ini</a:t>
            </a:r>
            <a:r>
              <a:rPr lang="en-US" sz="2800" baseline="0" dirty="0" smtClean="0"/>
              <a:t> </a:t>
            </a:r>
            <a:r>
              <a:rPr lang="en-US" sz="2800" baseline="0" dirty="0" err="1" smtClean="0"/>
              <a:t>susunlah</a:t>
            </a:r>
            <a:r>
              <a:rPr lang="en-US" sz="2800" baseline="0" dirty="0" smtClean="0"/>
              <a:t> </a:t>
            </a:r>
            <a:r>
              <a:rPr lang="en-US" sz="2800" baseline="0" dirty="0" err="1" smtClean="0"/>
              <a:t>peramalan</a:t>
            </a:r>
            <a:r>
              <a:rPr lang="en-US" sz="2800" baseline="0" dirty="0" smtClean="0"/>
              <a:t> </a:t>
            </a:r>
            <a:r>
              <a:rPr lang="en-US" sz="2800" baseline="0" dirty="0" err="1" smtClean="0"/>
              <a:t>menggunakan</a:t>
            </a:r>
            <a:r>
              <a:rPr lang="en-US" sz="2800" baseline="0" dirty="0" smtClean="0"/>
              <a:t> </a:t>
            </a:r>
            <a:r>
              <a:rPr lang="en-US" sz="2800" baseline="0" dirty="0" err="1" smtClean="0"/>
              <a:t>metode</a:t>
            </a:r>
            <a:r>
              <a:rPr lang="en-US" sz="2800" baseline="0" dirty="0" smtClean="0"/>
              <a:t> rata-rata </a:t>
            </a:r>
            <a:r>
              <a:rPr lang="en-US" sz="2800" baseline="0" dirty="0" err="1" smtClean="0"/>
              <a:t>bergerak</a:t>
            </a:r>
            <a:r>
              <a:rPr lang="en-US" sz="2800" baseline="0" dirty="0" smtClean="0"/>
              <a:t> 3 </a:t>
            </a:r>
            <a:r>
              <a:rPr lang="en-US" sz="2800" baseline="0" dirty="0" err="1" smtClean="0"/>
              <a:t>dan</a:t>
            </a:r>
            <a:r>
              <a:rPr lang="en-US" sz="2800" baseline="0" dirty="0" smtClean="0"/>
              <a:t> 5 </a:t>
            </a:r>
            <a:r>
              <a:rPr lang="en-US" sz="2800" baseline="0" dirty="0" err="1" smtClean="0"/>
              <a:t>bulanan</a:t>
            </a:r>
            <a:endParaRPr lang="id-ID" sz="2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99553" y="2438040"/>
            <a:ext cx="2575560" cy="353943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aseline="0"/>
              <a:t>Bulan               Pesanan</a:t>
            </a:r>
          </a:p>
          <a:p>
            <a:pPr>
              <a:spcBef>
                <a:spcPct val="50000"/>
              </a:spcBef>
            </a:pPr>
            <a:r>
              <a:rPr lang="en-US" sz="1400" baseline="0"/>
              <a:t>Januari                120</a:t>
            </a:r>
          </a:p>
          <a:p>
            <a:pPr>
              <a:spcBef>
                <a:spcPct val="50000"/>
              </a:spcBef>
            </a:pPr>
            <a:r>
              <a:rPr lang="en-US" sz="1400" baseline="0"/>
              <a:t>Pebuari                 90</a:t>
            </a:r>
          </a:p>
          <a:p>
            <a:pPr>
              <a:spcBef>
                <a:spcPct val="50000"/>
              </a:spcBef>
            </a:pPr>
            <a:r>
              <a:rPr lang="en-US" sz="1400" baseline="0"/>
              <a:t>Maret                   100</a:t>
            </a:r>
          </a:p>
          <a:p>
            <a:pPr>
              <a:spcBef>
                <a:spcPct val="50000"/>
              </a:spcBef>
            </a:pPr>
            <a:r>
              <a:rPr lang="en-US" sz="1400" baseline="0"/>
              <a:t>April                      75</a:t>
            </a:r>
          </a:p>
          <a:p>
            <a:pPr>
              <a:spcBef>
                <a:spcPct val="50000"/>
              </a:spcBef>
            </a:pPr>
            <a:r>
              <a:rPr lang="en-US" sz="1400" baseline="0"/>
              <a:t>Mei                      110</a:t>
            </a:r>
          </a:p>
          <a:p>
            <a:pPr>
              <a:spcBef>
                <a:spcPct val="50000"/>
              </a:spcBef>
            </a:pPr>
            <a:r>
              <a:rPr lang="en-US" sz="1400" baseline="0"/>
              <a:t>Juni                      50</a:t>
            </a:r>
          </a:p>
          <a:p>
            <a:pPr>
              <a:spcBef>
                <a:spcPct val="50000"/>
              </a:spcBef>
            </a:pPr>
            <a:r>
              <a:rPr lang="en-US" sz="1400" baseline="0"/>
              <a:t>Juli                       75</a:t>
            </a:r>
          </a:p>
          <a:p>
            <a:pPr>
              <a:spcBef>
                <a:spcPct val="50000"/>
              </a:spcBef>
            </a:pPr>
            <a:r>
              <a:rPr lang="en-US" sz="1400" baseline="0"/>
              <a:t>Agustus              130</a:t>
            </a:r>
          </a:p>
          <a:p>
            <a:pPr>
              <a:spcBef>
                <a:spcPct val="50000"/>
              </a:spcBef>
            </a:pPr>
            <a:r>
              <a:rPr lang="en-US" sz="1400" baseline="0"/>
              <a:t>September         110 </a:t>
            </a:r>
          </a:p>
          <a:p>
            <a:pPr>
              <a:spcBef>
                <a:spcPct val="50000"/>
              </a:spcBef>
            </a:pPr>
            <a:r>
              <a:rPr lang="en-US" sz="1400" baseline="0"/>
              <a:t>Oktober               90</a:t>
            </a:r>
            <a:endParaRPr lang="en-US" baseline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99553" y="2780047"/>
            <a:ext cx="257556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55580"/>
              </p:ext>
            </p:extLst>
          </p:nvPr>
        </p:nvGraphicFramePr>
        <p:xfrm>
          <a:off x="5156050" y="2821004"/>
          <a:ext cx="2006098" cy="1734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3" imgW="1307880" imgH="1130040" progId="Equation.3">
                  <p:embed/>
                </p:oleObj>
              </mc:Choice>
              <mc:Fallback>
                <p:oleObj name="Equation" r:id="rId3" imgW="1307880" imgH="1130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6050" y="2821004"/>
                        <a:ext cx="2006098" cy="17343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015474"/>
              </p:ext>
            </p:extLst>
          </p:nvPr>
        </p:nvGraphicFramePr>
        <p:xfrm>
          <a:off x="7948462" y="2973404"/>
          <a:ext cx="1659921" cy="1507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5" imgW="1244520" imgH="1130040" progId="Equation.3">
                  <p:embed/>
                </p:oleObj>
              </mc:Choice>
              <mc:Fallback>
                <p:oleObj name="Equation" r:id="rId5" imgW="1244520" imgH="1130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8462" y="2973404"/>
                        <a:ext cx="1659921" cy="15076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3340172"/>
              </p:ext>
            </p:extLst>
          </p:nvPr>
        </p:nvGraphicFramePr>
        <p:xfrm>
          <a:off x="5459262" y="5095891"/>
          <a:ext cx="1841664" cy="1590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7" imgW="1307880" imgH="1130040" progId="Equation.3">
                  <p:embed/>
                </p:oleObj>
              </mc:Choice>
              <mc:Fallback>
                <p:oleObj name="Equation" r:id="rId7" imgW="1307880" imgH="1130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9262" y="5095891"/>
                        <a:ext cx="1841664" cy="15906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938562" y="2287604"/>
            <a:ext cx="36556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aseline="0" dirty="0"/>
              <a:t>Rata-rata </a:t>
            </a:r>
            <a:r>
              <a:rPr lang="en-US" sz="1400" baseline="0" dirty="0" err="1"/>
              <a:t>bergerak</a:t>
            </a:r>
            <a:r>
              <a:rPr lang="en-US" sz="1400" baseline="0" dirty="0"/>
              <a:t> 3-bulanan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8215161" y="5792804"/>
            <a:ext cx="15785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……dst</a:t>
            </a:r>
          </a:p>
        </p:txBody>
      </p:sp>
    </p:spTree>
    <p:extLst>
      <p:ext uri="{BB962C8B-B14F-4D97-AF65-F5344CB8AC3E}">
        <p14:creationId xmlns:p14="http://schemas.microsoft.com/office/powerpoint/2010/main" val="1912072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00188" y="925629"/>
            <a:ext cx="2362200" cy="3505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aseline="0"/>
              <a:t>Bulan               Pesanan</a:t>
            </a:r>
          </a:p>
          <a:p>
            <a:pPr>
              <a:spcBef>
                <a:spcPct val="50000"/>
              </a:spcBef>
            </a:pPr>
            <a:r>
              <a:rPr lang="en-US" sz="1400" baseline="0"/>
              <a:t>Januari                120</a:t>
            </a:r>
          </a:p>
          <a:p>
            <a:pPr>
              <a:spcBef>
                <a:spcPct val="50000"/>
              </a:spcBef>
            </a:pPr>
            <a:r>
              <a:rPr lang="en-US" sz="1400" baseline="0"/>
              <a:t>Pebuari                 90</a:t>
            </a:r>
          </a:p>
          <a:p>
            <a:pPr>
              <a:spcBef>
                <a:spcPct val="50000"/>
              </a:spcBef>
            </a:pPr>
            <a:r>
              <a:rPr lang="en-US" sz="1400" baseline="0"/>
              <a:t>Maret                   100</a:t>
            </a:r>
          </a:p>
          <a:p>
            <a:pPr>
              <a:spcBef>
                <a:spcPct val="50000"/>
              </a:spcBef>
            </a:pPr>
            <a:r>
              <a:rPr lang="en-US" sz="1400" baseline="0"/>
              <a:t>April                      75</a:t>
            </a:r>
          </a:p>
          <a:p>
            <a:pPr>
              <a:spcBef>
                <a:spcPct val="50000"/>
              </a:spcBef>
            </a:pPr>
            <a:r>
              <a:rPr lang="en-US" sz="1400" baseline="0"/>
              <a:t>Mei                      110</a:t>
            </a:r>
          </a:p>
          <a:p>
            <a:pPr>
              <a:spcBef>
                <a:spcPct val="50000"/>
              </a:spcBef>
            </a:pPr>
            <a:r>
              <a:rPr lang="en-US" sz="1400" baseline="0"/>
              <a:t>Juni                      50</a:t>
            </a:r>
          </a:p>
          <a:p>
            <a:pPr>
              <a:spcBef>
                <a:spcPct val="50000"/>
              </a:spcBef>
            </a:pPr>
            <a:r>
              <a:rPr lang="en-US" sz="1400" baseline="0"/>
              <a:t>Juli                       75</a:t>
            </a:r>
          </a:p>
          <a:p>
            <a:pPr>
              <a:spcBef>
                <a:spcPct val="50000"/>
              </a:spcBef>
            </a:pPr>
            <a:r>
              <a:rPr lang="en-US" sz="1400" baseline="0"/>
              <a:t>Agustus              130</a:t>
            </a:r>
          </a:p>
          <a:p>
            <a:pPr>
              <a:spcBef>
                <a:spcPct val="50000"/>
              </a:spcBef>
            </a:pPr>
            <a:r>
              <a:rPr lang="en-US" sz="1400" baseline="0"/>
              <a:t>September         110 </a:t>
            </a:r>
          </a:p>
          <a:p>
            <a:pPr>
              <a:spcBef>
                <a:spcPct val="50000"/>
              </a:spcBef>
            </a:pPr>
            <a:r>
              <a:rPr lang="en-US" sz="1400" baseline="0"/>
              <a:t>Oktober               90</a:t>
            </a:r>
            <a:endParaRPr lang="en-US" baseline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900188" y="1230429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21669"/>
              </p:ext>
            </p:extLst>
          </p:nvPr>
        </p:nvGraphicFramePr>
        <p:xfrm>
          <a:off x="4643388" y="1840029"/>
          <a:ext cx="2362200" cy="139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3" imgW="1917360" imgH="1130040" progId="Equation.3">
                  <p:embed/>
                </p:oleObj>
              </mc:Choice>
              <mc:Fallback>
                <p:oleObj name="Equation" r:id="rId3" imgW="1917360" imgH="1130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388" y="1840029"/>
                        <a:ext cx="2362200" cy="1392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359921"/>
              </p:ext>
            </p:extLst>
          </p:nvPr>
        </p:nvGraphicFramePr>
        <p:xfrm>
          <a:off x="7939038" y="1992429"/>
          <a:ext cx="2266950" cy="138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5" imgW="1854000" imgH="1130040" progId="Equation.3">
                  <p:embed/>
                </p:oleObj>
              </mc:Choice>
              <mc:Fallback>
                <p:oleObj name="Equation" r:id="rId5" imgW="1854000" imgH="1130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9038" y="1992429"/>
                        <a:ext cx="2266950" cy="1382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885843"/>
              </p:ext>
            </p:extLst>
          </p:nvPr>
        </p:nvGraphicFramePr>
        <p:xfrm>
          <a:off x="4595763" y="4202229"/>
          <a:ext cx="2393950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7" imgW="1854000" imgH="1130040" progId="Equation.3">
                  <p:embed/>
                </p:oleObj>
              </mc:Choice>
              <mc:Fallback>
                <p:oleObj name="Equation" r:id="rId7" imgW="1854000" imgH="1130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5763" y="4202229"/>
                        <a:ext cx="2393950" cy="1458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948188" y="1078029"/>
            <a:ext cx="3352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aseline="0"/>
              <a:t>Rata-rata bergerak 5-bulanan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8224788" y="4430829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……dst</a:t>
            </a:r>
          </a:p>
        </p:txBody>
      </p:sp>
    </p:spTree>
    <p:extLst>
      <p:ext uri="{BB962C8B-B14F-4D97-AF65-F5344CB8AC3E}">
        <p14:creationId xmlns:p14="http://schemas.microsoft.com/office/powerpoint/2010/main" val="3026803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625291" y="1216444"/>
            <a:ext cx="6705600" cy="44624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aseline="0"/>
              <a:t>Bulan               Pesanan           Rata-rata bergerak               Rata-rata Bergerak </a:t>
            </a:r>
          </a:p>
          <a:p>
            <a:pPr>
              <a:spcBef>
                <a:spcPct val="50000"/>
              </a:spcBef>
            </a:pPr>
            <a:r>
              <a:rPr lang="en-US" sz="1400" baseline="0"/>
              <a:t>                          per bln                  3-Bulanan                             5 bulanan</a:t>
            </a:r>
          </a:p>
          <a:p>
            <a:pPr>
              <a:spcBef>
                <a:spcPct val="50000"/>
              </a:spcBef>
            </a:pPr>
            <a:endParaRPr lang="en-US" sz="1400" baseline="0"/>
          </a:p>
          <a:p>
            <a:pPr>
              <a:spcBef>
                <a:spcPct val="50000"/>
              </a:spcBef>
            </a:pPr>
            <a:r>
              <a:rPr lang="en-US" sz="1400" baseline="0"/>
              <a:t>Januari                120                             -                                         -</a:t>
            </a:r>
          </a:p>
          <a:p>
            <a:pPr>
              <a:spcBef>
                <a:spcPct val="50000"/>
              </a:spcBef>
            </a:pPr>
            <a:r>
              <a:rPr lang="en-US" sz="1400" baseline="0"/>
              <a:t>Pebuari                 90                             -                                         -</a:t>
            </a:r>
          </a:p>
          <a:p>
            <a:pPr>
              <a:spcBef>
                <a:spcPct val="50000"/>
              </a:spcBef>
            </a:pPr>
            <a:r>
              <a:rPr lang="en-US" sz="1400" baseline="0"/>
              <a:t>Maret                   100                            -                                         -</a:t>
            </a:r>
          </a:p>
          <a:p>
            <a:pPr>
              <a:spcBef>
                <a:spcPct val="50000"/>
              </a:spcBef>
            </a:pPr>
            <a:r>
              <a:rPr lang="en-US" sz="1400" baseline="0"/>
              <a:t>April                      75                            103,3                                  -</a:t>
            </a:r>
          </a:p>
          <a:p>
            <a:pPr>
              <a:spcBef>
                <a:spcPct val="50000"/>
              </a:spcBef>
            </a:pPr>
            <a:r>
              <a:rPr lang="en-US" sz="1400" baseline="0"/>
              <a:t>Mei                      110                             88,3                                   -</a:t>
            </a:r>
          </a:p>
          <a:p>
            <a:pPr>
              <a:spcBef>
                <a:spcPct val="50000"/>
              </a:spcBef>
            </a:pPr>
            <a:r>
              <a:rPr lang="en-US" sz="1400" baseline="0"/>
              <a:t>Juni                      50                              95,0                                  99,0</a:t>
            </a:r>
          </a:p>
          <a:p>
            <a:pPr>
              <a:spcBef>
                <a:spcPct val="50000"/>
              </a:spcBef>
            </a:pPr>
            <a:r>
              <a:rPr lang="en-US" sz="1400" baseline="0"/>
              <a:t>Juli                       75                              78,3                                  85,0</a:t>
            </a:r>
          </a:p>
          <a:p>
            <a:pPr>
              <a:spcBef>
                <a:spcPct val="50000"/>
              </a:spcBef>
            </a:pPr>
            <a:r>
              <a:rPr lang="en-US" sz="1400" baseline="0"/>
              <a:t>Agustus              130                             78,3                                  82,0</a:t>
            </a:r>
          </a:p>
          <a:p>
            <a:pPr>
              <a:spcBef>
                <a:spcPct val="50000"/>
              </a:spcBef>
            </a:pPr>
            <a:r>
              <a:rPr lang="en-US" sz="1400" baseline="0"/>
              <a:t>September         110                              85,0                                  88,0</a:t>
            </a:r>
          </a:p>
          <a:p>
            <a:pPr>
              <a:spcBef>
                <a:spcPct val="50000"/>
              </a:spcBef>
            </a:pPr>
            <a:r>
              <a:rPr lang="en-US" sz="1400" baseline="0"/>
              <a:t>Oktober               90                             105,0                                  95,0</a:t>
            </a:r>
          </a:p>
          <a:p>
            <a:pPr>
              <a:spcBef>
                <a:spcPct val="50000"/>
              </a:spcBef>
            </a:pPr>
            <a:r>
              <a:rPr lang="en-US" sz="1400" baseline="0"/>
              <a:t>November             -                              110,0                                  91,0</a:t>
            </a:r>
            <a:endParaRPr lang="en-US" baseline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2625291" y="1945106"/>
            <a:ext cx="670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9077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3616725"/>
              </p:ext>
            </p:extLst>
          </p:nvPr>
        </p:nvGraphicFramePr>
        <p:xfrm>
          <a:off x="2282792" y="1273961"/>
          <a:ext cx="7467600" cy="428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Bitmap Image" r:id="rId3" imgW="3533333" imgH="2029108" progId="Paint.Picture">
                  <p:embed/>
                </p:oleObj>
              </mc:Choice>
              <mc:Fallback>
                <p:oleObj name="Bitmap Image" r:id="rId3" imgW="3533333" imgH="202910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2792" y="1273961"/>
                        <a:ext cx="7467600" cy="428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7355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WEIGHTED MOVING AVERAGE (WMA)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4645571"/>
              </p:ext>
            </p:extLst>
          </p:nvPr>
        </p:nvGraphicFramePr>
        <p:xfrm>
          <a:off x="3484345" y="2230521"/>
          <a:ext cx="4241800" cy="212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3" imgW="2489040" imgH="1244520" progId="Equation.3">
                  <p:embed/>
                </p:oleObj>
              </mc:Choice>
              <mc:Fallback>
                <p:oleObj name="Equation" r:id="rId3" imgW="248904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4345" y="2230521"/>
                        <a:ext cx="4241800" cy="212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9858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90348" y="678715"/>
            <a:ext cx="1099846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Dalam contoh 1  perusahaan  A  menginginkan menghitung suatu  rata-rata bergerak 3 bulanan dengan bobot 50 % untuk data bulan Oktober, 33% untuk data bulan september dan 17 % untuk data bulan Agustus.  Bobot-bobot tersebut mencerminkan keinginan perusahaan  bahwa sebagian besar data saat ini mempengaruhi  secara kuat segian besar peramalannya 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365110"/>
              </p:ext>
            </p:extLst>
          </p:nvPr>
        </p:nvGraphicFramePr>
        <p:xfrm>
          <a:off x="703716" y="2042673"/>
          <a:ext cx="331002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839"/>
                <a:gridCol w="1193532"/>
                <a:gridCol w="856649"/>
              </a:tblGrid>
              <a:tr h="221380">
                <a:tc>
                  <a:txBody>
                    <a:bodyPr/>
                    <a:lstStyle/>
                    <a:p>
                      <a:r>
                        <a:rPr lang="id-ID" dirty="0" smtClean="0"/>
                        <a:t>Bulan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Order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Bobot</a:t>
                      </a:r>
                      <a:endParaRPr lang="id-ID" dirty="0"/>
                    </a:p>
                  </a:txBody>
                  <a:tcPr/>
                </a:tc>
              </a:tr>
              <a:tr h="343274">
                <a:tc>
                  <a:txBody>
                    <a:bodyPr/>
                    <a:lstStyle/>
                    <a:p>
                      <a:r>
                        <a:rPr lang="id-ID" dirty="0" smtClean="0"/>
                        <a:t>Januari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43274">
                <a:tc>
                  <a:txBody>
                    <a:bodyPr/>
                    <a:lstStyle/>
                    <a:p>
                      <a:r>
                        <a:rPr lang="id-ID" dirty="0" smtClean="0"/>
                        <a:t>Pebruari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90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43274">
                <a:tc>
                  <a:txBody>
                    <a:bodyPr/>
                    <a:lstStyle/>
                    <a:p>
                      <a:r>
                        <a:rPr lang="id-ID" dirty="0" smtClean="0"/>
                        <a:t>Maret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43274">
                <a:tc>
                  <a:txBody>
                    <a:bodyPr/>
                    <a:lstStyle/>
                    <a:p>
                      <a:r>
                        <a:rPr lang="id-ID" dirty="0" smtClean="0"/>
                        <a:t>April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43274">
                <a:tc>
                  <a:txBody>
                    <a:bodyPr/>
                    <a:lstStyle/>
                    <a:p>
                      <a:r>
                        <a:rPr lang="id-ID" dirty="0" smtClean="0"/>
                        <a:t>Mei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43274">
                <a:tc>
                  <a:txBody>
                    <a:bodyPr/>
                    <a:lstStyle/>
                    <a:p>
                      <a:r>
                        <a:rPr lang="id-ID" dirty="0" smtClean="0"/>
                        <a:t>Juni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43274">
                <a:tc>
                  <a:txBody>
                    <a:bodyPr/>
                    <a:lstStyle/>
                    <a:p>
                      <a:r>
                        <a:rPr lang="id-ID" dirty="0" smtClean="0"/>
                        <a:t>Juli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43274">
                <a:tc>
                  <a:txBody>
                    <a:bodyPr/>
                    <a:lstStyle/>
                    <a:p>
                      <a:r>
                        <a:rPr lang="id-ID" dirty="0" smtClean="0"/>
                        <a:t>Agustus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130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0.17</a:t>
                      </a:r>
                      <a:endParaRPr lang="id-ID" dirty="0"/>
                    </a:p>
                  </a:txBody>
                  <a:tcPr/>
                </a:tc>
              </a:tr>
              <a:tr h="343274">
                <a:tc>
                  <a:txBody>
                    <a:bodyPr/>
                    <a:lstStyle/>
                    <a:p>
                      <a:r>
                        <a:rPr lang="id-ID" dirty="0" smtClean="0"/>
                        <a:t>September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0.33</a:t>
                      </a:r>
                      <a:endParaRPr lang="id-ID" dirty="0"/>
                    </a:p>
                  </a:txBody>
                  <a:tcPr/>
                </a:tc>
              </a:tr>
              <a:tr h="343274">
                <a:tc>
                  <a:txBody>
                    <a:bodyPr/>
                    <a:lstStyle/>
                    <a:p>
                      <a:r>
                        <a:rPr lang="id-ID" dirty="0" smtClean="0"/>
                        <a:t>Oktober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90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0.5</a:t>
                      </a:r>
                      <a:endParaRPr lang="id-ID" dirty="0"/>
                    </a:p>
                  </a:txBody>
                  <a:tcPr/>
                </a:tc>
              </a:tr>
              <a:tr h="343274">
                <a:tc>
                  <a:txBody>
                    <a:bodyPr/>
                    <a:lstStyle/>
                    <a:p>
                      <a:r>
                        <a:rPr lang="id-ID" dirty="0" smtClean="0"/>
                        <a:t>November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3332151"/>
              </p:ext>
            </p:extLst>
          </p:nvPr>
        </p:nvGraphicFramePr>
        <p:xfrm>
          <a:off x="5362876" y="2591601"/>
          <a:ext cx="5194456" cy="1807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3" imgW="2920680" imgH="1015920" progId="Equation.3">
                  <p:embed/>
                </p:oleObj>
              </mc:Choice>
              <mc:Fallback>
                <p:oleObj name="Equation" r:id="rId3" imgW="292068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2876" y="2591601"/>
                        <a:ext cx="5194456" cy="18071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9691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209800" y="609601"/>
            <a:ext cx="388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d-ID"/>
          </a:p>
        </p:txBody>
      </p:sp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6038850" y="3327400"/>
          <a:ext cx="1143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3" imgW="114120" imgH="203040" progId="Equation.3">
                  <p:embed/>
                </p:oleObj>
              </mc:Choice>
              <mc:Fallback>
                <p:oleObj name="Equation" r:id="rId3" imgW="1141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7400"/>
                        <a:ext cx="1143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2514600" y="1981201"/>
          <a:ext cx="6553200" cy="210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5" imgW="3962160" imgH="1269720" progId="Equation.3">
                  <p:embed/>
                </p:oleObj>
              </mc:Choice>
              <mc:Fallback>
                <p:oleObj name="Equation" r:id="rId5" imgW="3962160" imgH="1269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981201"/>
                        <a:ext cx="6553200" cy="210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905000" y="685801"/>
            <a:ext cx="419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sz="2000" b="1">
                <a:sym typeface="Marlett" pitchFamily="2" charset="2"/>
              </a:rPr>
              <a:t></a:t>
            </a:r>
            <a:r>
              <a:rPr lang="en-US" sz="2000"/>
              <a:t> Exponential Smoothing</a:t>
            </a:r>
          </a:p>
        </p:txBody>
      </p:sp>
    </p:spTree>
    <p:extLst>
      <p:ext uri="{BB962C8B-B14F-4D97-AF65-F5344CB8AC3E}">
        <p14:creationId xmlns:p14="http://schemas.microsoft.com/office/powerpoint/2010/main" val="2389140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80</TotalTime>
  <Words>1241</Words>
  <Application>Microsoft Office PowerPoint</Application>
  <PresentationFormat>Widescreen</PresentationFormat>
  <Paragraphs>243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Calibri Light</vt:lpstr>
      <vt:lpstr>Marlett</vt:lpstr>
      <vt:lpstr>Wingdings</vt:lpstr>
      <vt:lpstr>Office Theme</vt:lpstr>
      <vt:lpstr>Equation</vt:lpstr>
      <vt:lpstr>Bitmap Image</vt:lpstr>
      <vt:lpstr>QUANTITATIVE FORECASTING METHOD</vt:lpstr>
      <vt:lpstr>MOVING AVERAGE</vt:lpstr>
      <vt:lpstr>Dari laporan pesanan barang selama 10 bulan perusahaan A sebagai berikut di bawah ini susunlah peramalan menggunakan metode rata-rata bergerak 3 dan 5 bulanan</vt:lpstr>
      <vt:lpstr>PowerPoint Presentation</vt:lpstr>
      <vt:lpstr>PowerPoint Presentation</vt:lpstr>
      <vt:lpstr>PowerPoint Presentation</vt:lpstr>
      <vt:lpstr>WEIGHTED MOVING AVERAGE (WMA)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MOVING AVERAGE (SMA)</dc:title>
  <dc:creator>RiSuBa</dc:creator>
  <cp:lastModifiedBy>RiSuBa</cp:lastModifiedBy>
  <cp:revision>8</cp:revision>
  <dcterms:created xsi:type="dcterms:W3CDTF">2016-03-21T14:28:40Z</dcterms:created>
  <dcterms:modified xsi:type="dcterms:W3CDTF">2016-03-29T07:04:16Z</dcterms:modified>
</cp:coreProperties>
</file>