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278" r:id="rId4"/>
    <p:sldId id="258" r:id="rId5"/>
    <p:sldId id="259" r:id="rId6"/>
    <p:sldId id="261" r:id="rId7"/>
    <p:sldId id="260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9388475" cy="7102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0099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65" autoAdjust="0"/>
    <p:restoredTop sz="94660"/>
  </p:normalViewPr>
  <p:slideViewPr>
    <p:cSldViewPr>
      <p:cViewPr varScale="1">
        <p:scale>
          <a:sx n="65" d="100"/>
          <a:sy n="65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5C3EB1-3100-429C-9D4C-E820EF119253}" type="doc">
      <dgm:prSet loTypeId="urn:microsoft.com/office/officeart/2005/8/layout/radial5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E8592155-5B9C-4321-8AE8-CB30CB88FE85}">
      <dgm:prSet phldrT="[Text]"/>
      <dgm:spPr/>
      <dgm:t>
        <a:bodyPr/>
        <a:lstStyle/>
        <a:p>
          <a:r>
            <a:rPr lang="en-US" b="0" dirty="0" smtClean="0">
              <a:latin typeface="Arial Black" pitchFamily="34" charset="0"/>
            </a:rPr>
            <a:t>TUJUAN PEMBUATAN LAPORAN KEUANGAN BANK</a:t>
          </a:r>
          <a:endParaRPr lang="en-US" b="0" dirty="0">
            <a:latin typeface="Arial Black" pitchFamily="34" charset="0"/>
          </a:endParaRPr>
        </a:p>
      </dgm:t>
    </dgm:pt>
    <dgm:pt modelId="{AF174F3C-0A3F-4B8E-81FD-234B8C85C7A2}" type="parTrans" cxnId="{0E62DCFA-C0FD-46E3-A1DE-DF0B2CEB0298}">
      <dgm:prSet/>
      <dgm:spPr/>
      <dgm:t>
        <a:bodyPr/>
        <a:lstStyle/>
        <a:p>
          <a:endParaRPr lang="en-US" b="0"/>
        </a:p>
      </dgm:t>
    </dgm:pt>
    <dgm:pt modelId="{0D2061A1-55AC-4941-9F75-FC3CCDA41751}" type="sibTrans" cxnId="{0E62DCFA-C0FD-46E3-A1DE-DF0B2CEB0298}">
      <dgm:prSet/>
      <dgm:spPr/>
      <dgm:t>
        <a:bodyPr/>
        <a:lstStyle/>
        <a:p>
          <a:endParaRPr lang="en-US" b="0"/>
        </a:p>
      </dgm:t>
    </dgm:pt>
    <dgm:pt modelId="{F30C744F-85BD-410A-9D72-38134F8C092F}">
      <dgm:prSet phldrT="[Text]" custT="1"/>
      <dgm:spPr/>
      <dgm:t>
        <a:bodyPr/>
        <a:lstStyle/>
        <a:p>
          <a:r>
            <a:rPr lang="en-US" sz="1400" b="0" dirty="0" err="1" smtClean="0">
              <a:solidFill>
                <a:schemeClr val="tx1"/>
              </a:solidFill>
            </a:rPr>
            <a:t>Memberikan</a:t>
          </a:r>
          <a:r>
            <a:rPr lang="en-US" sz="1400" b="0" dirty="0" smtClean="0">
              <a:solidFill>
                <a:schemeClr val="tx1"/>
              </a:solidFill>
            </a:rPr>
            <a:t> </a:t>
          </a:r>
          <a:r>
            <a:rPr lang="en-US" sz="1400" b="0" dirty="0" err="1" smtClean="0">
              <a:solidFill>
                <a:schemeClr val="tx1"/>
              </a:solidFill>
            </a:rPr>
            <a:t>informasi</a:t>
          </a:r>
          <a:r>
            <a:rPr lang="en-US" sz="1400" b="0" dirty="0" smtClean="0">
              <a:solidFill>
                <a:schemeClr val="tx1"/>
              </a:solidFill>
            </a:rPr>
            <a:t> </a:t>
          </a:r>
          <a:r>
            <a:rPr lang="en-US" sz="1400" b="0" dirty="0" err="1" smtClean="0">
              <a:solidFill>
                <a:schemeClr val="tx1"/>
              </a:solidFill>
            </a:rPr>
            <a:t>keuangan</a:t>
          </a:r>
          <a:r>
            <a:rPr lang="en-US" sz="1400" b="0" dirty="0" smtClean="0">
              <a:solidFill>
                <a:schemeClr val="tx1"/>
              </a:solidFill>
            </a:rPr>
            <a:t> </a:t>
          </a:r>
          <a:r>
            <a:rPr lang="en-US" sz="1400" b="0" dirty="0" err="1" smtClean="0">
              <a:solidFill>
                <a:schemeClr val="tx1"/>
              </a:solidFill>
            </a:rPr>
            <a:t>tentang</a:t>
          </a:r>
          <a:r>
            <a:rPr lang="en-US" sz="1400" b="0" dirty="0" smtClean="0">
              <a:solidFill>
                <a:schemeClr val="tx1"/>
              </a:solidFill>
            </a:rPr>
            <a:t> </a:t>
          </a:r>
          <a:r>
            <a:rPr lang="en-US" sz="1400" b="0" dirty="0" err="1" smtClean="0">
              <a:solidFill>
                <a:schemeClr val="tx1"/>
              </a:solidFill>
            </a:rPr>
            <a:t>jumlah</a:t>
          </a:r>
          <a:r>
            <a:rPr lang="en-US" sz="1400" b="0" dirty="0" smtClean="0">
              <a:solidFill>
                <a:schemeClr val="tx1"/>
              </a:solidFill>
            </a:rPr>
            <a:t> </a:t>
          </a:r>
          <a:r>
            <a:rPr lang="en-US" sz="1400" b="0" dirty="0" err="1" smtClean="0">
              <a:solidFill>
                <a:schemeClr val="tx1"/>
              </a:solidFill>
            </a:rPr>
            <a:t>aset</a:t>
          </a:r>
          <a:r>
            <a:rPr lang="en-US" sz="1400" b="0" dirty="0" smtClean="0">
              <a:solidFill>
                <a:schemeClr val="tx1"/>
              </a:solidFill>
            </a:rPr>
            <a:t> </a:t>
          </a:r>
          <a:r>
            <a:rPr lang="en-US" sz="1400" b="0" dirty="0" err="1" smtClean="0">
              <a:solidFill>
                <a:schemeClr val="tx1"/>
              </a:solidFill>
            </a:rPr>
            <a:t>da</a:t>
          </a:r>
          <a:r>
            <a:rPr lang="en-US" sz="1400" b="0" dirty="0" smtClean="0">
              <a:solidFill>
                <a:schemeClr val="tx1"/>
              </a:solidFill>
            </a:rPr>
            <a:t> </a:t>
          </a:r>
          <a:r>
            <a:rPr lang="en-US" sz="1400" b="0" dirty="0" err="1" smtClean="0">
              <a:solidFill>
                <a:schemeClr val="tx1"/>
              </a:solidFill>
            </a:rPr>
            <a:t>jenis</a:t>
          </a:r>
          <a:r>
            <a:rPr lang="en-US" sz="1400" b="0" dirty="0" smtClean="0">
              <a:solidFill>
                <a:schemeClr val="tx1"/>
              </a:solidFill>
            </a:rPr>
            <a:t> </a:t>
          </a:r>
          <a:r>
            <a:rPr lang="en-US" sz="1400" b="0" dirty="0" err="1" smtClean="0">
              <a:solidFill>
                <a:schemeClr val="tx1"/>
              </a:solidFill>
            </a:rPr>
            <a:t>aset</a:t>
          </a:r>
          <a:r>
            <a:rPr lang="en-US" sz="1400" b="0" dirty="0" smtClean="0">
              <a:solidFill>
                <a:schemeClr val="tx1"/>
              </a:solidFill>
            </a:rPr>
            <a:t> yang </a:t>
          </a:r>
          <a:r>
            <a:rPr lang="en-US" sz="1400" b="0" dirty="0" err="1" smtClean="0">
              <a:solidFill>
                <a:schemeClr val="tx1"/>
              </a:solidFill>
            </a:rPr>
            <a:t>dimiliki</a:t>
          </a:r>
          <a:r>
            <a:rPr lang="en-US" sz="1400" b="0" dirty="0" smtClean="0">
              <a:solidFill>
                <a:schemeClr val="tx1"/>
              </a:solidFill>
            </a:rPr>
            <a:t> </a:t>
          </a:r>
          <a:endParaRPr lang="en-US" sz="1400" b="0" dirty="0">
            <a:solidFill>
              <a:schemeClr val="tx1"/>
            </a:solidFill>
          </a:endParaRPr>
        </a:p>
      </dgm:t>
    </dgm:pt>
    <dgm:pt modelId="{66642C31-1E19-4886-99DA-6901DBC32912}" type="parTrans" cxnId="{CC480104-72C3-4C28-AAD5-C181C0C8B759}">
      <dgm:prSet/>
      <dgm:spPr/>
      <dgm:t>
        <a:bodyPr/>
        <a:lstStyle/>
        <a:p>
          <a:endParaRPr lang="en-US" b="0"/>
        </a:p>
      </dgm:t>
    </dgm:pt>
    <dgm:pt modelId="{6FEB67FB-462F-47A3-B865-2F9DA0740B7D}" type="sibTrans" cxnId="{CC480104-72C3-4C28-AAD5-C181C0C8B759}">
      <dgm:prSet/>
      <dgm:spPr/>
      <dgm:t>
        <a:bodyPr/>
        <a:lstStyle/>
        <a:p>
          <a:endParaRPr lang="en-US" b="0"/>
        </a:p>
      </dgm:t>
    </dgm:pt>
    <dgm:pt modelId="{8CD017CA-CAC4-4FA0-8158-5F2D244DA385}">
      <dgm:prSet custT="1"/>
      <dgm:spPr/>
      <dgm:t>
        <a:bodyPr/>
        <a:lstStyle/>
        <a:p>
          <a:r>
            <a:rPr lang="en-US" sz="1400" b="0" dirty="0" err="1" smtClean="0">
              <a:solidFill>
                <a:schemeClr val="tx1"/>
              </a:solidFill>
            </a:rPr>
            <a:t>Memberikan</a:t>
          </a:r>
          <a:r>
            <a:rPr lang="en-US" sz="1400" b="0" dirty="0" smtClean="0">
              <a:solidFill>
                <a:schemeClr val="tx1"/>
              </a:solidFill>
            </a:rPr>
            <a:t> </a:t>
          </a:r>
          <a:r>
            <a:rPr lang="en-US" sz="1400" b="0" dirty="0" err="1" smtClean="0">
              <a:solidFill>
                <a:schemeClr val="tx1"/>
              </a:solidFill>
            </a:rPr>
            <a:t>informasi</a:t>
          </a:r>
          <a:r>
            <a:rPr lang="en-US" sz="1400" b="0" dirty="0" smtClean="0">
              <a:solidFill>
                <a:schemeClr val="tx1"/>
              </a:solidFill>
            </a:rPr>
            <a:t> </a:t>
          </a:r>
          <a:r>
            <a:rPr lang="en-US" sz="1400" b="0" dirty="0" err="1" smtClean="0">
              <a:solidFill>
                <a:schemeClr val="tx1"/>
              </a:solidFill>
            </a:rPr>
            <a:t>jumlah</a:t>
          </a:r>
          <a:r>
            <a:rPr lang="en-US" sz="1400" b="0" dirty="0" smtClean="0">
              <a:solidFill>
                <a:schemeClr val="tx1"/>
              </a:solidFill>
            </a:rPr>
            <a:t> </a:t>
          </a:r>
          <a:r>
            <a:rPr lang="en-US" sz="1400" b="0" dirty="0" err="1" smtClean="0">
              <a:solidFill>
                <a:schemeClr val="tx1"/>
              </a:solidFill>
            </a:rPr>
            <a:t>kewajiban</a:t>
          </a:r>
          <a:r>
            <a:rPr lang="en-US" sz="1400" b="0" dirty="0" smtClean="0">
              <a:solidFill>
                <a:schemeClr val="tx1"/>
              </a:solidFill>
            </a:rPr>
            <a:t> </a:t>
          </a:r>
          <a:r>
            <a:rPr lang="en-US" sz="1400" b="0" dirty="0" err="1" smtClean="0">
              <a:solidFill>
                <a:schemeClr val="tx1"/>
              </a:solidFill>
            </a:rPr>
            <a:t>dan</a:t>
          </a:r>
          <a:r>
            <a:rPr lang="en-US" sz="1400" b="0" dirty="0" smtClean="0">
              <a:solidFill>
                <a:schemeClr val="tx1"/>
              </a:solidFill>
            </a:rPr>
            <a:t> </a:t>
          </a:r>
          <a:r>
            <a:rPr lang="en-US" sz="1400" b="0" dirty="0" err="1" smtClean="0">
              <a:solidFill>
                <a:schemeClr val="tx1"/>
              </a:solidFill>
            </a:rPr>
            <a:t>jenis</a:t>
          </a:r>
          <a:r>
            <a:rPr lang="en-US" sz="1400" b="0" dirty="0" smtClean="0">
              <a:solidFill>
                <a:schemeClr val="tx1"/>
              </a:solidFill>
            </a:rPr>
            <a:t> </a:t>
          </a:r>
          <a:r>
            <a:rPr lang="en-US" sz="1400" b="0" dirty="0" err="1" smtClean="0">
              <a:solidFill>
                <a:schemeClr val="tx1"/>
              </a:solidFill>
            </a:rPr>
            <a:t>kewajiban</a:t>
          </a:r>
          <a:r>
            <a:rPr lang="en-US" sz="1400" b="0" dirty="0" smtClean="0">
              <a:solidFill>
                <a:schemeClr val="tx1"/>
              </a:solidFill>
            </a:rPr>
            <a:t> (</a:t>
          </a:r>
          <a:r>
            <a:rPr lang="en-US" sz="1400" b="0" dirty="0" err="1" smtClean="0">
              <a:solidFill>
                <a:schemeClr val="tx1"/>
              </a:solidFill>
            </a:rPr>
            <a:t>jangka</a:t>
          </a:r>
          <a:r>
            <a:rPr lang="en-US" sz="1400" b="0" dirty="0" smtClean="0">
              <a:solidFill>
                <a:schemeClr val="tx1"/>
              </a:solidFill>
            </a:rPr>
            <a:t> </a:t>
          </a:r>
          <a:r>
            <a:rPr lang="en-US" sz="1400" b="0" dirty="0" err="1" smtClean="0">
              <a:solidFill>
                <a:schemeClr val="tx1"/>
              </a:solidFill>
            </a:rPr>
            <a:t>pendek</a:t>
          </a:r>
          <a:r>
            <a:rPr lang="en-US" sz="1400" b="0" dirty="0" smtClean="0">
              <a:solidFill>
                <a:schemeClr val="tx1"/>
              </a:solidFill>
            </a:rPr>
            <a:t> &amp; </a:t>
          </a:r>
          <a:r>
            <a:rPr lang="en-US" sz="1400" b="0" dirty="0" err="1" smtClean="0">
              <a:solidFill>
                <a:schemeClr val="tx1"/>
              </a:solidFill>
            </a:rPr>
            <a:t>panjang</a:t>
          </a:r>
          <a:r>
            <a:rPr lang="en-US" sz="1400" b="0" dirty="0" smtClean="0">
              <a:solidFill>
                <a:schemeClr val="tx1"/>
              </a:solidFill>
            </a:rPr>
            <a:t>) </a:t>
          </a:r>
        </a:p>
      </dgm:t>
    </dgm:pt>
    <dgm:pt modelId="{4DCA1800-8B25-48AD-A068-3936C8645015}" type="parTrans" cxnId="{F26B532F-DF2F-40C5-A8A7-F4E21DED965B}">
      <dgm:prSet/>
      <dgm:spPr/>
      <dgm:t>
        <a:bodyPr/>
        <a:lstStyle/>
        <a:p>
          <a:endParaRPr lang="en-US" b="0"/>
        </a:p>
      </dgm:t>
    </dgm:pt>
    <dgm:pt modelId="{1C071BC3-A194-464A-A331-126E00D20784}" type="sibTrans" cxnId="{F26B532F-DF2F-40C5-A8A7-F4E21DED965B}">
      <dgm:prSet/>
      <dgm:spPr/>
      <dgm:t>
        <a:bodyPr/>
        <a:lstStyle/>
        <a:p>
          <a:endParaRPr lang="en-US" b="0"/>
        </a:p>
      </dgm:t>
    </dgm:pt>
    <dgm:pt modelId="{8AFC4DCD-5332-4A6C-9A3E-A549BA690979}">
      <dgm:prSet custT="1"/>
      <dgm:spPr/>
      <dgm:t>
        <a:bodyPr/>
        <a:lstStyle/>
        <a:p>
          <a:r>
            <a:rPr lang="en-US" sz="1400" b="0" dirty="0" err="1" smtClean="0">
              <a:solidFill>
                <a:schemeClr val="tx1"/>
              </a:solidFill>
            </a:rPr>
            <a:t>Memberikan</a:t>
          </a:r>
          <a:r>
            <a:rPr lang="en-US" sz="1400" b="0" dirty="0" smtClean="0">
              <a:solidFill>
                <a:schemeClr val="tx1"/>
              </a:solidFill>
            </a:rPr>
            <a:t> </a:t>
          </a:r>
          <a:r>
            <a:rPr lang="en-US" sz="1400" b="0" dirty="0" err="1" smtClean="0">
              <a:solidFill>
                <a:schemeClr val="tx1"/>
              </a:solidFill>
            </a:rPr>
            <a:t>informasi</a:t>
          </a:r>
          <a:r>
            <a:rPr lang="en-US" sz="1400" b="0" dirty="0" smtClean="0">
              <a:solidFill>
                <a:schemeClr val="tx1"/>
              </a:solidFill>
            </a:rPr>
            <a:t> </a:t>
          </a:r>
          <a:r>
            <a:rPr lang="en-US" sz="1400" b="0" dirty="0" err="1" smtClean="0">
              <a:solidFill>
                <a:schemeClr val="tx1"/>
              </a:solidFill>
            </a:rPr>
            <a:t>hasil</a:t>
          </a:r>
          <a:r>
            <a:rPr lang="en-US" sz="1400" b="0" dirty="0" smtClean="0">
              <a:solidFill>
                <a:schemeClr val="tx1"/>
              </a:solidFill>
            </a:rPr>
            <a:t> </a:t>
          </a:r>
          <a:r>
            <a:rPr lang="en-US" sz="1400" b="0" dirty="0" err="1" smtClean="0">
              <a:solidFill>
                <a:schemeClr val="tx1"/>
              </a:solidFill>
            </a:rPr>
            <a:t>usaha</a:t>
          </a:r>
          <a:r>
            <a:rPr lang="en-US" sz="1400" b="0" dirty="0" smtClean="0">
              <a:solidFill>
                <a:schemeClr val="tx1"/>
              </a:solidFill>
            </a:rPr>
            <a:t> yang </a:t>
          </a:r>
          <a:r>
            <a:rPr lang="en-US" sz="1400" b="0" dirty="0" err="1" smtClean="0">
              <a:solidFill>
                <a:schemeClr val="tx1"/>
              </a:solidFill>
            </a:rPr>
            <a:t>tercermin</a:t>
          </a:r>
          <a:r>
            <a:rPr lang="en-US" sz="1400" b="0" dirty="0" smtClean="0">
              <a:solidFill>
                <a:schemeClr val="tx1"/>
              </a:solidFill>
            </a:rPr>
            <a:t> </a:t>
          </a:r>
          <a:r>
            <a:rPr lang="en-US" sz="1400" b="0" dirty="0" err="1" smtClean="0">
              <a:solidFill>
                <a:schemeClr val="tx1"/>
              </a:solidFill>
            </a:rPr>
            <a:t>dari</a:t>
          </a:r>
          <a:r>
            <a:rPr lang="en-US" sz="1400" b="0" dirty="0" smtClean="0">
              <a:solidFill>
                <a:schemeClr val="tx1"/>
              </a:solidFill>
            </a:rPr>
            <a:t> </a:t>
          </a:r>
          <a:r>
            <a:rPr lang="en-US" sz="1400" b="0" dirty="0" err="1" smtClean="0">
              <a:solidFill>
                <a:schemeClr val="tx1"/>
              </a:solidFill>
            </a:rPr>
            <a:t>jumlah</a:t>
          </a:r>
          <a:r>
            <a:rPr lang="en-US" sz="1400" b="0" dirty="0" smtClean="0">
              <a:solidFill>
                <a:schemeClr val="tx1"/>
              </a:solidFill>
            </a:rPr>
            <a:t> </a:t>
          </a:r>
          <a:r>
            <a:rPr lang="en-US" sz="1400" b="0" dirty="0" err="1" smtClean="0">
              <a:solidFill>
                <a:schemeClr val="tx1"/>
              </a:solidFill>
            </a:rPr>
            <a:t>pendapatan</a:t>
          </a:r>
          <a:r>
            <a:rPr lang="en-US" sz="1400" b="0" dirty="0" smtClean="0">
              <a:solidFill>
                <a:schemeClr val="tx1"/>
              </a:solidFill>
            </a:rPr>
            <a:t> yang </a:t>
          </a:r>
          <a:r>
            <a:rPr lang="en-US" sz="1400" b="0" dirty="0" err="1" smtClean="0">
              <a:solidFill>
                <a:schemeClr val="tx1"/>
              </a:solidFill>
            </a:rPr>
            <a:t>diperoleh</a:t>
          </a:r>
          <a:r>
            <a:rPr lang="en-US" sz="1400" b="0" dirty="0" smtClean="0">
              <a:solidFill>
                <a:schemeClr val="tx1"/>
              </a:solidFill>
            </a:rPr>
            <a:t> </a:t>
          </a:r>
          <a:r>
            <a:rPr lang="en-US" sz="1400" b="0" dirty="0" err="1" smtClean="0">
              <a:solidFill>
                <a:schemeClr val="tx1"/>
              </a:solidFill>
            </a:rPr>
            <a:t>dan</a:t>
          </a:r>
          <a:r>
            <a:rPr lang="en-US" sz="1400" b="0" dirty="0" smtClean="0">
              <a:solidFill>
                <a:schemeClr val="tx1"/>
              </a:solidFill>
            </a:rPr>
            <a:t> </a:t>
          </a:r>
          <a:r>
            <a:rPr lang="en-US" sz="1400" b="0" dirty="0" err="1" smtClean="0">
              <a:solidFill>
                <a:schemeClr val="tx1"/>
              </a:solidFill>
            </a:rPr>
            <a:t>sumber</a:t>
          </a:r>
          <a:r>
            <a:rPr lang="en-US" sz="1400" b="0" dirty="0" smtClean="0">
              <a:solidFill>
                <a:schemeClr val="tx1"/>
              </a:solidFill>
            </a:rPr>
            <a:t> </a:t>
          </a:r>
          <a:r>
            <a:rPr lang="en-US" sz="1400" b="0" dirty="0" err="1" smtClean="0">
              <a:solidFill>
                <a:schemeClr val="tx1"/>
              </a:solidFill>
            </a:rPr>
            <a:t>pendapatan</a:t>
          </a:r>
          <a:r>
            <a:rPr lang="en-US" sz="1400" b="0" dirty="0" smtClean="0">
              <a:solidFill>
                <a:schemeClr val="tx1"/>
              </a:solidFill>
            </a:rPr>
            <a:t> </a:t>
          </a:r>
        </a:p>
      </dgm:t>
    </dgm:pt>
    <dgm:pt modelId="{9632CD9E-7ECA-45DC-9422-32C663EA66B8}" type="parTrans" cxnId="{46EA43AE-0F1F-4EF7-AA59-1F3B06F1AC08}">
      <dgm:prSet/>
      <dgm:spPr/>
      <dgm:t>
        <a:bodyPr/>
        <a:lstStyle/>
        <a:p>
          <a:endParaRPr lang="en-US" b="0"/>
        </a:p>
      </dgm:t>
    </dgm:pt>
    <dgm:pt modelId="{DE8D101E-261E-47F8-85B2-5486128CB314}" type="sibTrans" cxnId="{46EA43AE-0F1F-4EF7-AA59-1F3B06F1AC08}">
      <dgm:prSet/>
      <dgm:spPr/>
      <dgm:t>
        <a:bodyPr/>
        <a:lstStyle/>
        <a:p>
          <a:endParaRPr lang="en-US" b="0"/>
        </a:p>
      </dgm:t>
    </dgm:pt>
    <dgm:pt modelId="{3C4CE5F3-234E-4A6D-BE20-CCBE1F97051A}">
      <dgm:prSet custT="1"/>
      <dgm:spPr/>
      <dgm:t>
        <a:bodyPr/>
        <a:lstStyle/>
        <a:p>
          <a:r>
            <a:rPr lang="en-US" sz="1400" b="0" dirty="0" err="1" smtClean="0">
              <a:solidFill>
                <a:schemeClr val="tx1"/>
              </a:solidFill>
            </a:rPr>
            <a:t>Memberikan</a:t>
          </a:r>
          <a:r>
            <a:rPr lang="en-US" sz="1400" b="0" dirty="0" smtClean="0">
              <a:solidFill>
                <a:schemeClr val="tx1"/>
              </a:solidFill>
            </a:rPr>
            <a:t> </a:t>
          </a:r>
          <a:r>
            <a:rPr lang="en-US" sz="1400" b="0" dirty="0" err="1" smtClean="0">
              <a:solidFill>
                <a:schemeClr val="tx1"/>
              </a:solidFill>
            </a:rPr>
            <a:t>informasi</a:t>
          </a:r>
          <a:r>
            <a:rPr lang="en-US" sz="1400" b="0" dirty="0" smtClean="0">
              <a:solidFill>
                <a:schemeClr val="tx1"/>
              </a:solidFill>
            </a:rPr>
            <a:t> </a:t>
          </a:r>
          <a:r>
            <a:rPr lang="en-US" sz="1400" b="0" dirty="0" err="1" smtClean="0">
              <a:solidFill>
                <a:schemeClr val="tx1"/>
              </a:solidFill>
            </a:rPr>
            <a:t>jumlah</a:t>
          </a:r>
          <a:r>
            <a:rPr lang="en-US" sz="1400" b="0" dirty="0" smtClean="0">
              <a:solidFill>
                <a:schemeClr val="tx1"/>
              </a:solidFill>
            </a:rPr>
            <a:t> </a:t>
          </a:r>
          <a:r>
            <a:rPr lang="en-US" sz="1400" b="0" dirty="0" err="1" smtClean="0">
              <a:solidFill>
                <a:schemeClr val="tx1"/>
              </a:solidFill>
            </a:rPr>
            <a:t>biaya</a:t>
          </a:r>
          <a:r>
            <a:rPr lang="en-US" sz="1400" b="0" dirty="0" smtClean="0">
              <a:solidFill>
                <a:schemeClr val="tx1"/>
              </a:solidFill>
            </a:rPr>
            <a:t> &amp; </a:t>
          </a:r>
          <a:r>
            <a:rPr lang="en-US" sz="1400" b="0" dirty="0" err="1" smtClean="0">
              <a:solidFill>
                <a:schemeClr val="tx1"/>
              </a:solidFill>
            </a:rPr>
            <a:t>jenis</a:t>
          </a:r>
          <a:r>
            <a:rPr lang="en-US" sz="1400" b="0" dirty="0" smtClean="0">
              <a:solidFill>
                <a:schemeClr val="tx1"/>
              </a:solidFill>
            </a:rPr>
            <a:t> </a:t>
          </a:r>
          <a:r>
            <a:rPr lang="en-US" sz="1400" b="0" dirty="0" err="1" smtClean="0">
              <a:solidFill>
                <a:schemeClr val="tx1"/>
              </a:solidFill>
            </a:rPr>
            <a:t>biaya</a:t>
          </a:r>
          <a:r>
            <a:rPr lang="en-US" sz="1400" b="0" dirty="0" smtClean="0">
              <a:solidFill>
                <a:schemeClr val="tx1"/>
              </a:solidFill>
            </a:rPr>
            <a:t> yang </a:t>
          </a:r>
          <a:r>
            <a:rPr lang="en-US" sz="1400" b="0" dirty="0" err="1" smtClean="0">
              <a:solidFill>
                <a:schemeClr val="tx1"/>
              </a:solidFill>
            </a:rPr>
            <a:t>dikeluarkan</a:t>
          </a:r>
          <a:r>
            <a:rPr lang="en-US" sz="1400" b="0" dirty="0" smtClean="0">
              <a:solidFill>
                <a:schemeClr val="tx1"/>
              </a:solidFill>
            </a:rPr>
            <a:t> </a:t>
          </a:r>
        </a:p>
      </dgm:t>
    </dgm:pt>
    <dgm:pt modelId="{AE198838-276F-4555-BBD1-B113D3EB9EFC}" type="parTrans" cxnId="{32903D2E-7755-4D0A-B337-1CCE977D337B}">
      <dgm:prSet/>
      <dgm:spPr/>
      <dgm:t>
        <a:bodyPr/>
        <a:lstStyle/>
        <a:p>
          <a:endParaRPr lang="en-US" b="0"/>
        </a:p>
      </dgm:t>
    </dgm:pt>
    <dgm:pt modelId="{79212062-1B9C-42E5-8734-DA0D23C68A6E}" type="sibTrans" cxnId="{32903D2E-7755-4D0A-B337-1CCE977D337B}">
      <dgm:prSet/>
      <dgm:spPr/>
      <dgm:t>
        <a:bodyPr/>
        <a:lstStyle/>
        <a:p>
          <a:endParaRPr lang="en-US" b="0"/>
        </a:p>
      </dgm:t>
    </dgm:pt>
    <dgm:pt modelId="{E003EB08-7CAB-40BE-AA8B-4C3005F36AE4}">
      <dgm:prSet custT="1"/>
      <dgm:spPr/>
      <dgm:t>
        <a:bodyPr/>
        <a:lstStyle/>
        <a:p>
          <a:r>
            <a:rPr lang="en-US" sz="1400" b="0" dirty="0" err="1" smtClean="0">
              <a:solidFill>
                <a:schemeClr val="tx1"/>
              </a:solidFill>
            </a:rPr>
            <a:t>Memberikan</a:t>
          </a:r>
          <a:r>
            <a:rPr lang="en-US" sz="1400" b="0" dirty="0" smtClean="0">
              <a:solidFill>
                <a:schemeClr val="tx1"/>
              </a:solidFill>
            </a:rPr>
            <a:t> </a:t>
          </a:r>
          <a:r>
            <a:rPr lang="en-US" sz="1400" b="0" dirty="0" err="1" smtClean="0">
              <a:solidFill>
                <a:schemeClr val="tx1"/>
              </a:solidFill>
            </a:rPr>
            <a:t>informasi</a:t>
          </a:r>
          <a:r>
            <a:rPr lang="en-US" sz="1400" b="0" dirty="0" smtClean="0">
              <a:solidFill>
                <a:schemeClr val="tx1"/>
              </a:solidFill>
            </a:rPr>
            <a:t> </a:t>
          </a:r>
          <a:r>
            <a:rPr lang="en-US" sz="1400" b="0" dirty="0" err="1" smtClean="0">
              <a:solidFill>
                <a:schemeClr val="tx1"/>
              </a:solidFill>
            </a:rPr>
            <a:t>perubahan</a:t>
          </a:r>
          <a:r>
            <a:rPr lang="en-US" sz="1400" b="0" dirty="0" smtClean="0">
              <a:solidFill>
                <a:schemeClr val="tx1"/>
              </a:solidFill>
            </a:rPr>
            <a:t> </a:t>
          </a:r>
          <a:r>
            <a:rPr lang="en-US" sz="1400" b="0" dirty="0" err="1" smtClean="0">
              <a:solidFill>
                <a:schemeClr val="tx1"/>
              </a:solidFill>
            </a:rPr>
            <a:t>dalam</a:t>
          </a:r>
          <a:r>
            <a:rPr lang="en-US" sz="1400" b="0" dirty="0" smtClean="0">
              <a:solidFill>
                <a:schemeClr val="tx1"/>
              </a:solidFill>
            </a:rPr>
            <a:t> </a:t>
          </a:r>
          <a:r>
            <a:rPr lang="en-US" sz="1400" b="0" dirty="0" err="1" smtClean="0">
              <a:solidFill>
                <a:schemeClr val="tx1"/>
              </a:solidFill>
            </a:rPr>
            <a:t>aset</a:t>
          </a:r>
          <a:r>
            <a:rPr lang="en-US" sz="1400" b="0" dirty="0" smtClean="0">
              <a:solidFill>
                <a:schemeClr val="tx1"/>
              </a:solidFill>
            </a:rPr>
            <a:t>, </a:t>
          </a:r>
          <a:r>
            <a:rPr lang="en-US" sz="1400" b="0" dirty="0" err="1" smtClean="0">
              <a:solidFill>
                <a:schemeClr val="tx1"/>
              </a:solidFill>
            </a:rPr>
            <a:t>kewajiban</a:t>
          </a:r>
          <a:r>
            <a:rPr lang="en-US" sz="1400" b="0" dirty="0" smtClean="0">
              <a:solidFill>
                <a:schemeClr val="tx1"/>
              </a:solidFill>
            </a:rPr>
            <a:t> </a:t>
          </a:r>
          <a:r>
            <a:rPr lang="en-US" sz="1400" b="0" dirty="0" err="1" smtClean="0">
              <a:solidFill>
                <a:schemeClr val="tx1"/>
              </a:solidFill>
            </a:rPr>
            <a:t>dan</a:t>
          </a:r>
          <a:r>
            <a:rPr lang="en-US" sz="1400" b="0" dirty="0" smtClean="0">
              <a:solidFill>
                <a:schemeClr val="tx1"/>
              </a:solidFill>
            </a:rPr>
            <a:t> modal bank</a:t>
          </a:r>
          <a:endParaRPr lang="en-US" sz="1400" b="0" dirty="0">
            <a:solidFill>
              <a:schemeClr val="tx1"/>
            </a:solidFill>
          </a:endParaRPr>
        </a:p>
      </dgm:t>
    </dgm:pt>
    <dgm:pt modelId="{4661D4B1-9A43-48A8-B2E9-27D71751415D}" type="parTrans" cxnId="{37F6AEDC-8EBA-4CB3-B90E-B62BC263AA99}">
      <dgm:prSet/>
      <dgm:spPr/>
      <dgm:t>
        <a:bodyPr/>
        <a:lstStyle/>
        <a:p>
          <a:endParaRPr lang="en-US" b="0"/>
        </a:p>
      </dgm:t>
    </dgm:pt>
    <dgm:pt modelId="{A4DEB6A2-E0E2-42A9-96E9-8FC76ED8A385}" type="sibTrans" cxnId="{37F6AEDC-8EBA-4CB3-B90E-B62BC263AA99}">
      <dgm:prSet/>
      <dgm:spPr/>
      <dgm:t>
        <a:bodyPr/>
        <a:lstStyle/>
        <a:p>
          <a:endParaRPr lang="en-US" b="0"/>
        </a:p>
      </dgm:t>
    </dgm:pt>
    <dgm:pt modelId="{2BEBC2E0-FFF2-4044-8DB6-B526EE89639C}">
      <dgm:prSet custT="1"/>
      <dgm:spPr/>
      <dgm:t>
        <a:bodyPr/>
        <a:lstStyle/>
        <a:p>
          <a:r>
            <a:rPr lang="en-US" sz="1400" b="0" dirty="0" err="1" smtClean="0">
              <a:solidFill>
                <a:schemeClr val="tx1"/>
              </a:solidFill>
            </a:rPr>
            <a:t>Memberikan</a:t>
          </a:r>
          <a:r>
            <a:rPr lang="en-US" sz="1400" b="0" dirty="0" smtClean="0">
              <a:solidFill>
                <a:schemeClr val="tx1"/>
              </a:solidFill>
            </a:rPr>
            <a:t> </a:t>
          </a:r>
          <a:r>
            <a:rPr lang="en-US" sz="1400" b="0" dirty="0" err="1" smtClean="0">
              <a:solidFill>
                <a:schemeClr val="tx1"/>
              </a:solidFill>
            </a:rPr>
            <a:t>informasi</a:t>
          </a:r>
          <a:r>
            <a:rPr lang="en-US" sz="1400" b="0" dirty="0" smtClean="0">
              <a:solidFill>
                <a:schemeClr val="tx1"/>
              </a:solidFill>
            </a:rPr>
            <a:t> </a:t>
          </a:r>
          <a:r>
            <a:rPr lang="en-US" sz="1400" b="0" dirty="0" err="1" smtClean="0">
              <a:solidFill>
                <a:schemeClr val="tx1"/>
              </a:solidFill>
            </a:rPr>
            <a:t>kinerja</a:t>
          </a:r>
          <a:r>
            <a:rPr lang="en-US" sz="1400" b="0" dirty="0" smtClean="0">
              <a:solidFill>
                <a:schemeClr val="tx1"/>
              </a:solidFill>
            </a:rPr>
            <a:t> </a:t>
          </a:r>
          <a:r>
            <a:rPr lang="en-US" sz="1400" b="0" dirty="0" err="1" smtClean="0">
              <a:solidFill>
                <a:schemeClr val="tx1"/>
              </a:solidFill>
            </a:rPr>
            <a:t>manajemen</a:t>
          </a:r>
          <a:r>
            <a:rPr lang="en-US" sz="1400" b="0" dirty="0" smtClean="0">
              <a:solidFill>
                <a:schemeClr val="tx1"/>
              </a:solidFill>
            </a:rPr>
            <a:t> </a:t>
          </a:r>
          <a:r>
            <a:rPr lang="en-US" sz="1400" b="0" dirty="0" err="1" smtClean="0">
              <a:solidFill>
                <a:schemeClr val="tx1"/>
              </a:solidFill>
            </a:rPr>
            <a:t>dalam</a:t>
          </a:r>
          <a:r>
            <a:rPr lang="en-US" sz="1400" b="0" dirty="0" smtClean="0">
              <a:solidFill>
                <a:schemeClr val="tx1"/>
              </a:solidFill>
            </a:rPr>
            <a:t> </a:t>
          </a:r>
          <a:r>
            <a:rPr lang="en-US" sz="1400" b="0" dirty="0" err="1" smtClean="0">
              <a:solidFill>
                <a:schemeClr val="tx1"/>
              </a:solidFill>
            </a:rPr>
            <a:t>suatu</a:t>
          </a:r>
          <a:r>
            <a:rPr lang="en-US" sz="1400" b="0" dirty="0" smtClean="0">
              <a:solidFill>
                <a:schemeClr val="tx1"/>
              </a:solidFill>
            </a:rPr>
            <a:t> </a:t>
          </a:r>
          <a:r>
            <a:rPr lang="en-US" sz="1400" b="0" dirty="0" err="1" smtClean="0">
              <a:solidFill>
                <a:schemeClr val="tx1"/>
              </a:solidFill>
            </a:rPr>
            <a:t>periode</a:t>
          </a:r>
          <a:r>
            <a:rPr lang="en-US" sz="1400" b="0" dirty="0" smtClean="0">
              <a:solidFill>
                <a:schemeClr val="tx1"/>
              </a:solidFill>
            </a:rPr>
            <a:t> </a:t>
          </a:r>
          <a:r>
            <a:rPr lang="en-US" sz="1400" b="0" dirty="0" err="1" smtClean="0">
              <a:solidFill>
                <a:schemeClr val="tx1"/>
              </a:solidFill>
            </a:rPr>
            <a:t>tertentu</a:t>
          </a:r>
          <a:endParaRPr lang="en-US" sz="1400" b="0" dirty="0">
            <a:solidFill>
              <a:schemeClr val="tx1"/>
            </a:solidFill>
          </a:endParaRPr>
        </a:p>
      </dgm:t>
    </dgm:pt>
    <dgm:pt modelId="{23EC1075-4764-47DD-A83C-DC92E4500FFC}" type="parTrans" cxnId="{D3B2AC8E-9EA2-48F5-ABEC-23FFF422D5FF}">
      <dgm:prSet/>
      <dgm:spPr/>
      <dgm:t>
        <a:bodyPr/>
        <a:lstStyle/>
        <a:p>
          <a:endParaRPr lang="en-US" b="0"/>
        </a:p>
      </dgm:t>
    </dgm:pt>
    <dgm:pt modelId="{05755D3C-D704-43D6-A07E-1A8ACE635FFC}" type="sibTrans" cxnId="{D3B2AC8E-9EA2-48F5-ABEC-23FFF422D5FF}">
      <dgm:prSet/>
      <dgm:spPr/>
      <dgm:t>
        <a:bodyPr/>
        <a:lstStyle/>
        <a:p>
          <a:endParaRPr lang="en-US" b="0"/>
        </a:p>
      </dgm:t>
    </dgm:pt>
    <dgm:pt modelId="{EE97FDCB-E289-4626-A604-EAEBD0238EE4}" type="pres">
      <dgm:prSet presAssocID="{765C3EB1-3100-429C-9D4C-E820EF11925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E6B9CEE-D520-4AD8-B54B-D4789086A4B4}" type="pres">
      <dgm:prSet presAssocID="{E8592155-5B9C-4321-8AE8-CB30CB88FE85}" presName="centerShape" presStyleLbl="node0" presStyleIdx="0" presStyleCnt="1" custLinFactNeighborX="-218" custLinFactNeighborY="2654"/>
      <dgm:spPr/>
      <dgm:t>
        <a:bodyPr/>
        <a:lstStyle/>
        <a:p>
          <a:endParaRPr lang="en-US"/>
        </a:p>
      </dgm:t>
    </dgm:pt>
    <dgm:pt modelId="{F22399C0-5895-485A-A867-94332EEFD7E4}" type="pres">
      <dgm:prSet presAssocID="{66642C31-1E19-4886-99DA-6901DBC32912}" presName="parTrans" presStyleLbl="sibTrans2D1" presStyleIdx="0" presStyleCnt="6"/>
      <dgm:spPr/>
      <dgm:t>
        <a:bodyPr/>
        <a:lstStyle/>
        <a:p>
          <a:endParaRPr lang="en-US"/>
        </a:p>
      </dgm:t>
    </dgm:pt>
    <dgm:pt modelId="{27E9CB94-E6DC-45BB-8856-F479F920878A}" type="pres">
      <dgm:prSet presAssocID="{66642C31-1E19-4886-99DA-6901DBC32912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93287B1F-3A4A-448E-A441-FB4F5D9C36DE}" type="pres">
      <dgm:prSet presAssocID="{F30C744F-85BD-410A-9D72-38134F8C092F}" presName="node" presStyleLbl="node1" presStyleIdx="0" presStyleCnt="6" custScaleX="126961" custScaleY="104355" custRadScaleRad="92321" custRadScaleInc="-11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AA7908-7B7D-4FAA-96DE-6A1BCF1853AE}" type="pres">
      <dgm:prSet presAssocID="{4DCA1800-8B25-48AD-A068-3936C8645015}" presName="parTrans" presStyleLbl="sibTrans2D1" presStyleIdx="1" presStyleCnt="6"/>
      <dgm:spPr/>
      <dgm:t>
        <a:bodyPr/>
        <a:lstStyle/>
        <a:p>
          <a:endParaRPr lang="en-US"/>
        </a:p>
      </dgm:t>
    </dgm:pt>
    <dgm:pt modelId="{2FA1D921-8F59-472C-B94F-F6C0D3E99E94}" type="pres">
      <dgm:prSet presAssocID="{4DCA1800-8B25-48AD-A068-3936C8645015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E2CA96CA-6300-4DB7-AF12-8D4FFEE91F3A}" type="pres">
      <dgm:prSet presAssocID="{8CD017CA-CAC4-4FA0-8158-5F2D244DA385}" presName="node" presStyleLbl="node1" presStyleIdx="1" presStyleCnt="6" custScaleX="124347" custScaleY="99999" custRadScaleRad="105216" custRadScaleInc="174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99ACF7-0ACB-4E01-91E9-657FB5C8DEE8}" type="pres">
      <dgm:prSet presAssocID="{9632CD9E-7ECA-45DC-9422-32C663EA66B8}" presName="parTrans" presStyleLbl="sibTrans2D1" presStyleIdx="2" presStyleCnt="6"/>
      <dgm:spPr/>
      <dgm:t>
        <a:bodyPr/>
        <a:lstStyle/>
        <a:p>
          <a:endParaRPr lang="en-US"/>
        </a:p>
      </dgm:t>
    </dgm:pt>
    <dgm:pt modelId="{63923AF3-26FF-4B43-BBD9-03286CD37A9F}" type="pres">
      <dgm:prSet presAssocID="{9632CD9E-7ECA-45DC-9422-32C663EA66B8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37E043D3-5CDD-465B-B909-B019A620E679}" type="pres">
      <dgm:prSet presAssocID="{8AFC4DCD-5332-4A6C-9A3E-A549BA690979}" presName="node" presStyleLbl="node1" presStyleIdx="2" presStyleCnt="6" custScaleX="131386" custScaleY="108849" custRadScaleRad="111755" custRadScaleInc="-38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7FEAB9-A595-45B4-BAF9-D05E96354581}" type="pres">
      <dgm:prSet presAssocID="{AE198838-276F-4555-BBD1-B113D3EB9EFC}" presName="parTrans" presStyleLbl="sibTrans2D1" presStyleIdx="3" presStyleCnt="6"/>
      <dgm:spPr/>
      <dgm:t>
        <a:bodyPr/>
        <a:lstStyle/>
        <a:p>
          <a:endParaRPr lang="en-US"/>
        </a:p>
      </dgm:t>
    </dgm:pt>
    <dgm:pt modelId="{2D94849F-B6C9-4E66-8F7F-F584426EE270}" type="pres">
      <dgm:prSet presAssocID="{AE198838-276F-4555-BBD1-B113D3EB9EFC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7619FABE-895E-45CF-8B88-C2BA43A8E6E9}" type="pres">
      <dgm:prSet presAssocID="{3C4CE5F3-234E-4A6D-BE20-CCBE1F97051A}" presName="node" presStyleLbl="node1" presStyleIdx="3" presStyleCnt="6" custScaleX="124808" custScaleY="114020" custRadScaleRad="101321" custRadScaleInc="22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63C88A-E009-45F0-9241-68062806EC6F}" type="pres">
      <dgm:prSet presAssocID="{4661D4B1-9A43-48A8-B2E9-27D71751415D}" presName="parTrans" presStyleLbl="sibTrans2D1" presStyleIdx="4" presStyleCnt="6"/>
      <dgm:spPr/>
      <dgm:t>
        <a:bodyPr/>
        <a:lstStyle/>
        <a:p>
          <a:endParaRPr lang="en-US"/>
        </a:p>
      </dgm:t>
    </dgm:pt>
    <dgm:pt modelId="{6DE932A9-509D-4F77-8B66-09B9EB2EAE75}" type="pres">
      <dgm:prSet presAssocID="{4661D4B1-9A43-48A8-B2E9-27D71751415D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37323F06-8C5F-4E47-B38C-87ED66608933}" type="pres">
      <dgm:prSet presAssocID="{E003EB08-7CAB-40BE-AA8B-4C3005F36AE4}" presName="node" presStyleLbl="node1" presStyleIdx="4" presStyleCnt="6" custScaleX="127940" custScaleY="114892" custRadScaleRad="115312" custRadScaleInc="89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9C243C-22AB-4FCA-A975-3085E4AC9C34}" type="pres">
      <dgm:prSet presAssocID="{23EC1075-4764-47DD-A83C-DC92E4500FFC}" presName="parTrans" presStyleLbl="sibTrans2D1" presStyleIdx="5" presStyleCnt="6"/>
      <dgm:spPr/>
      <dgm:t>
        <a:bodyPr/>
        <a:lstStyle/>
        <a:p>
          <a:endParaRPr lang="en-US"/>
        </a:p>
      </dgm:t>
    </dgm:pt>
    <dgm:pt modelId="{687CE05A-611A-4FB4-967F-DD9B735CDBA8}" type="pres">
      <dgm:prSet presAssocID="{23EC1075-4764-47DD-A83C-DC92E4500FFC}" presName="connectorText" presStyleLbl="sibTrans2D1" presStyleIdx="5" presStyleCnt="6"/>
      <dgm:spPr/>
      <dgm:t>
        <a:bodyPr/>
        <a:lstStyle/>
        <a:p>
          <a:endParaRPr lang="en-US"/>
        </a:p>
      </dgm:t>
    </dgm:pt>
    <dgm:pt modelId="{3C828162-49AD-47C6-B60E-F3630A562187}" type="pres">
      <dgm:prSet presAssocID="{2BEBC2E0-FFF2-4044-8DB6-B526EE89639C}" presName="node" presStyleLbl="node1" presStyleIdx="5" presStyleCnt="6" custScaleX="129154" custScaleY="112392" custRadScaleRad="109035" custRadScaleInc="-168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3B2AC8E-9EA2-48F5-ABEC-23FFF422D5FF}" srcId="{E8592155-5B9C-4321-8AE8-CB30CB88FE85}" destId="{2BEBC2E0-FFF2-4044-8DB6-B526EE89639C}" srcOrd="5" destOrd="0" parTransId="{23EC1075-4764-47DD-A83C-DC92E4500FFC}" sibTransId="{05755D3C-D704-43D6-A07E-1A8ACE635FFC}"/>
    <dgm:cxn modelId="{C07508F6-3C10-40F5-9B08-D27066FADD28}" type="presOf" srcId="{4DCA1800-8B25-48AD-A068-3936C8645015}" destId="{2FA1D921-8F59-472C-B94F-F6C0D3E99E94}" srcOrd="1" destOrd="0" presId="urn:microsoft.com/office/officeart/2005/8/layout/radial5"/>
    <dgm:cxn modelId="{46EA43AE-0F1F-4EF7-AA59-1F3B06F1AC08}" srcId="{E8592155-5B9C-4321-8AE8-CB30CB88FE85}" destId="{8AFC4DCD-5332-4A6C-9A3E-A549BA690979}" srcOrd="2" destOrd="0" parTransId="{9632CD9E-7ECA-45DC-9422-32C663EA66B8}" sibTransId="{DE8D101E-261E-47F8-85B2-5486128CB314}"/>
    <dgm:cxn modelId="{F26B532F-DF2F-40C5-A8A7-F4E21DED965B}" srcId="{E8592155-5B9C-4321-8AE8-CB30CB88FE85}" destId="{8CD017CA-CAC4-4FA0-8158-5F2D244DA385}" srcOrd="1" destOrd="0" parTransId="{4DCA1800-8B25-48AD-A068-3936C8645015}" sibTransId="{1C071BC3-A194-464A-A331-126E00D20784}"/>
    <dgm:cxn modelId="{DD1B2A4D-1068-4193-AE74-778CCA0B14F0}" type="presOf" srcId="{66642C31-1E19-4886-99DA-6901DBC32912}" destId="{F22399C0-5895-485A-A867-94332EEFD7E4}" srcOrd="0" destOrd="0" presId="urn:microsoft.com/office/officeart/2005/8/layout/radial5"/>
    <dgm:cxn modelId="{2E947524-0FF1-4112-8E0E-1155A6021F6D}" type="presOf" srcId="{3C4CE5F3-234E-4A6D-BE20-CCBE1F97051A}" destId="{7619FABE-895E-45CF-8B88-C2BA43A8E6E9}" srcOrd="0" destOrd="0" presId="urn:microsoft.com/office/officeart/2005/8/layout/radial5"/>
    <dgm:cxn modelId="{107FE437-9AC1-4D8D-A4A2-93D421B4CC54}" type="presOf" srcId="{9632CD9E-7ECA-45DC-9422-32C663EA66B8}" destId="{63923AF3-26FF-4B43-BBD9-03286CD37A9F}" srcOrd="1" destOrd="0" presId="urn:microsoft.com/office/officeart/2005/8/layout/radial5"/>
    <dgm:cxn modelId="{895F68AA-898F-4073-AA14-9F37FC5D24A6}" type="presOf" srcId="{2BEBC2E0-FFF2-4044-8DB6-B526EE89639C}" destId="{3C828162-49AD-47C6-B60E-F3630A562187}" srcOrd="0" destOrd="0" presId="urn:microsoft.com/office/officeart/2005/8/layout/radial5"/>
    <dgm:cxn modelId="{0E62DCFA-C0FD-46E3-A1DE-DF0B2CEB0298}" srcId="{765C3EB1-3100-429C-9D4C-E820EF119253}" destId="{E8592155-5B9C-4321-8AE8-CB30CB88FE85}" srcOrd="0" destOrd="0" parTransId="{AF174F3C-0A3F-4B8E-81FD-234B8C85C7A2}" sibTransId="{0D2061A1-55AC-4941-9F75-FC3CCDA41751}"/>
    <dgm:cxn modelId="{CC480104-72C3-4C28-AAD5-C181C0C8B759}" srcId="{E8592155-5B9C-4321-8AE8-CB30CB88FE85}" destId="{F30C744F-85BD-410A-9D72-38134F8C092F}" srcOrd="0" destOrd="0" parTransId="{66642C31-1E19-4886-99DA-6901DBC32912}" sibTransId="{6FEB67FB-462F-47A3-B865-2F9DA0740B7D}"/>
    <dgm:cxn modelId="{53E8A03F-EFF4-43A9-ACD6-A38600415D76}" type="presOf" srcId="{4661D4B1-9A43-48A8-B2E9-27D71751415D}" destId="{FC63C88A-E009-45F0-9241-68062806EC6F}" srcOrd="0" destOrd="0" presId="urn:microsoft.com/office/officeart/2005/8/layout/radial5"/>
    <dgm:cxn modelId="{B73B1B04-A678-450B-BDFF-1C048D66B499}" type="presOf" srcId="{765C3EB1-3100-429C-9D4C-E820EF119253}" destId="{EE97FDCB-E289-4626-A604-EAEBD0238EE4}" srcOrd="0" destOrd="0" presId="urn:microsoft.com/office/officeart/2005/8/layout/radial5"/>
    <dgm:cxn modelId="{E6FE485B-280E-44C0-B675-BFDAD70473B2}" type="presOf" srcId="{E8592155-5B9C-4321-8AE8-CB30CB88FE85}" destId="{EE6B9CEE-D520-4AD8-B54B-D4789086A4B4}" srcOrd="0" destOrd="0" presId="urn:microsoft.com/office/officeart/2005/8/layout/radial5"/>
    <dgm:cxn modelId="{32903D2E-7755-4D0A-B337-1CCE977D337B}" srcId="{E8592155-5B9C-4321-8AE8-CB30CB88FE85}" destId="{3C4CE5F3-234E-4A6D-BE20-CCBE1F97051A}" srcOrd="3" destOrd="0" parTransId="{AE198838-276F-4555-BBD1-B113D3EB9EFC}" sibTransId="{79212062-1B9C-42E5-8734-DA0D23C68A6E}"/>
    <dgm:cxn modelId="{E036904B-DC46-43E4-97B6-678D4CFEDFC4}" type="presOf" srcId="{E003EB08-7CAB-40BE-AA8B-4C3005F36AE4}" destId="{37323F06-8C5F-4E47-B38C-87ED66608933}" srcOrd="0" destOrd="0" presId="urn:microsoft.com/office/officeart/2005/8/layout/radial5"/>
    <dgm:cxn modelId="{DCF0E312-7C5C-423C-B2C4-1D733169B676}" type="presOf" srcId="{4661D4B1-9A43-48A8-B2E9-27D71751415D}" destId="{6DE932A9-509D-4F77-8B66-09B9EB2EAE75}" srcOrd="1" destOrd="0" presId="urn:microsoft.com/office/officeart/2005/8/layout/radial5"/>
    <dgm:cxn modelId="{4AC6C0B2-9BDE-4B17-A8C6-232A21F147BC}" type="presOf" srcId="{8CD017CA-CAC4-4FA0-8158-5F2D244DA385}" destId="{E2CA96CA-6300-4DB7-AF12-8D4FFEE91F3A}" srcOrd="0" destOrd="0" presId="urn:microsoft.com/office/officeart/2005/8/layout/radial5"/>
    <dgm:cxn modelId="{605EFF38-EC1C-43E3-842B-2E8945AC1DF5}" type="presOf" srcId="{8AFC4DCD-5332-4A6C-9A3E-A549BA690979}" destId="{37E043D3-5CDD-465B-B909-B019A620E679}" srcOrd="0" destOrd="0" presId="urn:microsoft.com/office/officeart/2005/8/layout/radial5"/>
    <dgm:cxn modelId="{47B78B36-9EB5-45D1-AA19-886FF0F7A988}" type="presOf" srcId="{4DCA1800-8B25-48AD-A068-3936C8645015}" destId="{60AA7908-7B7D-4FAA-96DE-6A1BCF1853AE}" srcOrd="0" destOrd="0" presId="urn:microsoft.com/office/officeart/2005/8/layout/radial5"/>
    <dgm:cxn modelId="{5AA2631B-CC2A-4F07-999B-2EADDCFE64A0}" type="presOf" srcId="{F30C744F-85BD-410A-9D72-38134F8C092F}" destId="{93287B1F-3A4A-448E-A441-FB4F5D9C36DE}" srcOrd="0" destOrd="0" presId="urn:microsoft.com/office/officeart/2005/8/layout/radial5"/>
    <dgm:cxn modelId="{7E62E2C7-BA0D-4CB9-BB58-D5A3AE804847}" type="presOf" srcId="{AE198838-276F-4555-BBD1-B113D3EB9EFC}" destId="{E27FEAB9-A595-45B4-BAF9-D05E96354581}" srcOrd="0" destOrd="0" presId="urn:microsoft.com/office/officeart/2005/8/layout/radial5"/>
    <dgm:cxn modelId="{A5082EC6-86A2-44ED-BF1E-AE22D8F10E1C}" type="presOf" srcId="{23EC1075-4764-47DD-A83C-DC92E4500FFC}" destId="{687CE05A-611A-4FB4-967F-DD9B735CDBA8}" srcOrd="1" destOrd="0" presId="urn:microsoft.com/office/officeart/2005/8/layout/radial5"/>
    <dgm:cxn modelId="{37F6AEDC-8EBA-4CB3-B90E-B62BC263AA99}" srcId="{E8592155-5B9C-4321-8AE8-CB30CB88FE85}" destId="{E003EB08-7CAB-40BE-AA8B-4C3005F36AE4}" srcOrd="4" destOrd="0" parTransId="{4661D4B1-9A43-48A8-B2E9-27D71751415D}" sibTransId="{A4DEB6A2-E0E2-42A9-96E9-8FC76ED8A385}"/>
    <dgm:cxn modelId="{81A62B68-0464-43C6-8FFD-6358B1CA98A0}" type="presOf" srcId="{23EC1075-4764-47DD-A83C-DC92E4500FFC}" destId="{D59C243C-22AB-4FCA-A975-3085E4AC9C34}" srcOrd="0" destOrd="0" presId="urn:microsoft.com/office/officeart/2005/8/layout/radial5"/>
    <dgm:cxn modelId="{098A5675-FC87-4ED5-9C7B-28B472A3E03A}" type="presOf" srcId="{9632CD9E-7ECA-45DC-9422-32C663EA66B8}" destId="{3199ACF7-0ACB-4E01-91E9-657FB5C8DEE8}" srcOrd="0" destOrd="0" presId="urn:microsoft.com/office/officeart/2005/8/layout/radial5"/>
    <dgm:cxn modelId="{B7AFF7AD-3C07-4534-A78C-E045D6B0E74B}" type="presOf" srcId="{66642C31-1E19-4886-99DA-6901DBC32912}" destId="{27E9CB94-E6DC-45BB-8856-F479F920878A}" srcOrd="1" destOrd="0" presId="urn:microsoft.com/office/officeart/2005/8/layout/radial5"/>
    <dgm:cxn modelId="{AB3D8624-CE0D-4273-8D85-D9E7A76CC968}" type="presOf" srcId="{AE198838-276F-4555-BBD1-B113D3EB9EFC}" destId="{2D94849F-B6C9-4E66-8F7F-F584426EE270}" srcOrd="1" destOrd="0" presId="urn:microsoft.com/office/officeart/2005/8/layout/radial5"/>
    <dgm:cxn modelId="{1798DA76-B8EE-4287-B58A-496EC05E1E87}" type="presParOf" srcId="{EE97FDCB-E289-4626-A604-EAEBD0238EE4}" destId="{EE6B9CEE-D520-4AD8-B54B-D4789086A4B4}" srcOrd="0" destOrd="0" presId="urn:microsoft.com/office/officeart/2005/8/layout/radial5"/>
    <dgm:cxn modelId="{FA8C12FC-BD24-466E-B420-4640919E0269}" type="presParOf" srcId="{EE97FDCB-E289-4626-A604-EAEBD0238EE4}" destId="{F22399C0-5895-485A-A867-94332EEFD7E4}" srcOrd="1" destOrd="0" presId="urn:microsoft.com/office/officeart/2005/8/layout/radial5"/>
    <dgm:cxn modelId="{4C5AEADF-E069-4CA1-AD68-8E3A3D30D81B}" type="presParOf" srcId="{F22399C0-5895-485A-A867-94332EEFD7E4}" destId="{27E9CB94-E6DC-45BB-8856-F479F920878A}" srcOrd="0" destOrd="0" presId="urn:microsoft.com/office/officeart/2005/8/layout/radial5"/>
    <dgm:cxn modelId="{C1DD3A86-F3FD-4238-98C1-8C50C6C80B36}" type="presParOf" srcId="{EE97FDCB-E289-4626-A604-EAEBD0238EE4}" destId="{93287B1F-3A4A-448E-A441-FB4F5D9C36DE}" srcOrd="2" destOrd="0" presId="urn:microsoft.com/office/officeart/2005/8/layout/radial5"/>
    <dgm:cxn modelId="{27E172AA-F46B-4FDF-93E4-C3D993E4FB1B}" type="presParOf" srcId="{EE97FDCB-E289-4626-A604-EAEBD0238EE4}" destId="{60AA7908-7B7D-4FAA-96DE-6A1BCF1853AE}" srcOrd="3" destOrd="0" presId="urn:microsoft.com/office/officeart/2005/8/layout/radial5"/>
    <dgm:cxn modelId="{AED45572-7464-4F71-AF32-97DE5DD2A534}" type="presParOf" srcId="{60AA7908-7B7D-4FAA-96DE-6A1BCF1853AE}" destId="{2FA1D921-8F59-472C-B94F-F6C0D3E99E94}" srcOrd="0" destOrd="0" presId="urn:microsoft.com/office/officeart/2005/8/layout/radial5"/>
    <dgm:cxn modelId="{427E31DA-DF5A-4293-B17D-D442D8DFFDDF}" type="presParOf" srcId="{EE97FDCB-E289-4626-A604-EAEBD0238EE4}" destId="{E2CA96CA-6300-4DB7-AF12-8D4FFEE91F3A}" srcOrd="4" destOrd="0" presId="urn:microsoft.com/office/officeart/2005/8/layout/radial5"/>
    <dgm:cxn modelId="{E40BCFC9-91DC-4F93-9B16-B74F682C2EF7}" type="presParOf" srcId="{EE97FDCB-E289-4626-A604-EAEBD0238EE4}" destId="{3199ACF7-0ACB-4E01-91E9-657FB5C8DEE8}" srcOrd="5" destOrd="0" presId="urn:microsoft.com/office/officeart/2005/8/layout/radial5"/>
    <dgm:cxn modelId="{40506AAA-4EE5-4F02-9597-87AB598D7657}" type="presParOf" srcId="{3199ACF7-0ACB-4E01-91E9-657FB5C8DEE8}" destId="{63923AF3-26FF-4B43-BBD9-03286CD37A9F}" srcOrd="0" destOrd="0" presId="urn:microsoft.com/office/officeart/2005/8/layout/radial5"/>
    <dgm:cxn modelId="{AD58C52B-93D1-4C2A-9875-C00074A2FC95}" type="presParOf" srcId="{EE97FDCB-E289-4626-A604-EAEBD0238EE4}" destId="{37E043D3-5CDD-465B-B909-B019A620E679}" srcOrd="6" destOrd="0" presId="urn:microsoft.com/office/officeart/2005/8/layout/radial5"/>
    <dgm:cxn modelId="{E16D5264-996F-4FD3-B9F6-B3CA77F4EE9B}" type="presParOf" srcId="{EE97FDCB-E289-4626-A604-EAEBD0238EE4}" destId="{E27FEAB9-A595-45B4-BAF9-D05E96354581}" srcOrd="7" destOrd="0" presId="urn:microsoft.com/office/officeart/2005/8/layout/radial5"/>
    <dgm:cxn modelId="{579D7DAA-DFE2-48D0-9C52-4B06DA672086}" type="presParOf" srcId="{E27FEAB9-A595-45B4-BAF9-D05E96354581}" destId="{2D94849F-B6C9-4E66-8F7F-F584426EE270}" srcOrd="0" destOrd="0" presId="urn:microsoft.com/office/officeart/2005/8/layout/radial5"/>
    <dgm:cxn modelId="{5B817DEB-B645-40C3-B602-1170D02428A5}" type="presParOf" srcId="{EE97FDCB-E289-4626-A604-EAEBD0238EE4}" destId="{7619FABE-895E-45CF-8B88-C2BA43A8E6E9}" srcOrd="8" destOrd="0" presId="urn:microsoft.com/office/officeart/2005/8/layout/radial5"/>
    <dgm:cxn modelId="{21BD78A1-CD4C-48DB-9D1F-4FE536B83E9B}" type="presParOf" srcId="{EE97FDCB-E289-4626-A604-EAEBD0238EE4}" destId="{FC63C88A-E009-45F0-9241-68062806EC6F}" srcOrd="9" destOrd="0" presId="urn:microsoft.com/office/officeart/2005/8/layout/radial5"/>
    <dgm:cxn modelId="{67ECB29A-363C-4D85-ADB7-5E5AAD1C8B6A}" type="presParOf" srcId="{FC63C88A-E009-45F0-9241-68062806EC6F}" destId="{6DE932A9-509D-4F77-8B66-09B9EB2EAE75}" srcOrd="0" destOrd="0" presId="urn:microsoft.com/office/officeart/2005/8/layout/radial5"/>
    <dgm:cxn modelId="{55A670BE-3E2B-4E9F-9F8E-2E80452377E4}" type="presParOf" srcId="{EE97FDCB-E289-4626-A604-EAEBD0238EE4}" destId="{37323F06-8C5F-4E47-B38C-87ED66608933}" srcOrd="10" destOrd="0" presId="urn:microsoft.com/office/officeart/2005/8/layout/radial5"/>
    <dgm:cxn modelId="{1CA84192-C873-490B-81F2-63E7E02EC0EC}" type="presParOf" srcId="{EE97FDCB-E289-4626-A604-EAEBD0238EE4}" destId="{D59C243C-22AB-4FCA-A975-3085E4AC9C34}" srcOrd="11" destOrd="0" presId="urn:microsoft.com/office/officeart/2005/8/layout/radial5"/>
    <dgm:cxn modelId="{BEAB3B9F-E7FC-44B4-8397-DE85713F15AA}" type="presParOf" srcId="{D59C243C-22AB-4FCA-A975-3085E4AC9C34}" destId="{687CE05A-611A-4FB4-967F-DD9B735CDBA8}" srcOrd="0" destOrd="0" presId="urn:microsoft.com/office/officeart/2005/8/layout/radial5"/>
    <dgm:cxn modelId="{3E0CAA36-DEE9-42D1-BBE1-D1577C6E4917}" type="presParOf" srcId="{EE97FDCB-E289-4626-A604-EAEBD0238EE4}" destId="{3C828162-49AD-47C6-B60E-F3630A562187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5DF3651-6277-4846-9BA7-535B53A0166F}" type="doc">
      <dgm:prSet loTypeId="urn:microsoft.com/office/officeart/2005/8/layout/vList3#1" loCatId="list" qsTypeId="urn:microsoft.com/office/officeart/2005/8/quickstyle/simple5" qsCatId="simple" csTypeId="urn:microsoft.com/office/officeart/2005/8/colors/accent1_1" csCatId="accent1" phldr="1"/>
      <dgm:spPr/>
    </dgm:pt>
    <dgm:pt modelId="{D15EE8A6-2432-41B4-B138-1059CFCCF5CD}">
      <dgm:prSet phldrT="[Text]" custT="1"/>
      <dgm:spPr>
        <a:solidFill>
          <a:schemeClr val="accent6">
            <a:lumMod val="60000"/>
            <a:lumOff val="40000"/>
          </a:schemeClr>
        </a:solidFill>
        <a:ln>
          <a:noFill/>
        </a:ln>
      </dgm:spPr>
      <dgm:t>
        <a:bodyPr/>
        <a:lstStyle/>
        <a:p>
          <a:pPr algn="l"/>
          <a:r>
            <a:rPr lang="en-US" sz="2400" b="1" dirty="0" err="1" smtClean="0"/>
            <a:t>Rasio</a:t>
          </a:r>
          <a:r>
            <a:rPr lang="en-US" sz="2400" b="1" dirty="0" smtClean="0"/>
            <a:t> </a:t>
          </a:r>
          <a:r>
            <a:rPr lang="en-US" sz="2400" b="1" dirty="0" err="1" smtClean="0"/>
            <a:t>Likuiditas</a:t>
          </a:r>
          <a:endParaRPr lang="en-US" sz="2400" b="1" dirty="0" smtClean="0"/>
        </a:p>
      </dgm:t>
    </dgm:pt>
    <dgm:pt modelId="{416A9CF4-83AE-40FB-BDE1-8B8F320E038E}" type="parTrans" cxnId="{3A132913-35BA-4B88-A7A8-DB566BA299A2}">
      <dgm:prSet/>
      <dgm:spPr/>
      <dgm:t>
        <a:bodyPr/>
        <a:lstStyle/>
        <a:p>
          <a:endParaRPr lang="en-US"/>
        </a:p>
      </dgm:t>
    </dgm:pt>
    <dgm:pt modelId="{2E79A562-FAF4-427D-AC9D-8CD4F9382282}" type="sibTrans" cxnId="{3A132913-35BA-4B88-A7A8-DB566BA299A2}">
      <dgm:prSet/>
      <dgm:spPr/>
      <dgm:t>
        <a:bodyPr/>
        <a:lstStyle/>
        <a:p>
          <a:endParaRPr lang="en-US"/>
        </a:p>
      </dgm:t>
    </dgm:pt>
    <dgm:pt modelId="{8CBC4E91-AB01-49C1-A4B9-C99702568B14}">
      <dgm:prSet phldrT="[Text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en-US" sz="2400" b="1" dirty="0" err="1" smtClean="0"/>
            <a:t>Rasio</a:t>
          </a:r>
          <a:r>
            <a:rPr lang="en-US" sz="2400" b="1" dirty="0" smtClean="0"/>
            <a:t> </a:t>
          </a:r>
          <a:r>
            <a:rPr lang="en-US" sz="2400" b="1" dirty="0" err="1" smtClean="0"/>
            <a:t>Rentabilitas</a:t>
          </a:r>
          <a:endParaRPr lang="en-US" sz="2400" b="1" dirty="0"/>
        </a:p>
      </dgm:t>
    </dgm:pt>
    <dgm:pt modelId="{95B97893-B484-4C69-ABE8-2E0A5CB0B11E}" type="parTrans" cxnId="{39D0932E-99D6-4058-BB3D-69B5A3255100}">
      <dgm:prSet/>
      <dgm:spPr/>
      <dgm:t>
        <a:bodyPr/>
        <a:lstStyle/>
        <a:p>
          <a:endParaRPr lang="en-US"/>
        </a:p>
      </dgm:t>
    </dgm:pt>
    <dgm:pt modelId="{66DE7842-DDE4-40BA-9738-C988FC753618}" type="sibTrans" cxnId="{39D0932E-99D6-4058-BB3D-69B5A3255100}">
      <dgm:prSet/>
      <dgm:spPr/>
      <dgm:t>
        <a:bodyPr/>
        <a:lstStyle/>
        <a:p>
          <a:endParaRPr lang="en-US"/>
        </a:p>
      </dgm:t>
    </dgm:pt>
    <dgm:pt modelId="{A2F87F24-0FAB-47E9-BD72-80953875DDD2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algn="l"/>
          <a:r>
            <a:rPr lang="en-US" sz="2400" b="1" dirty="0" err="1" smtClean="0"/>
            <a:t>Rasio</a:t>
          </a:r>
          <a:r>
            <a:rPr lang="en-US" sz="2400" b="1" dirty="0" smtClean="0"/>
            <a:t> </a:t>
          </a:r>
          <a:r>
            <a:rPr lang="en-US" sz="2400" b="1" dirty="0" err="1" smtClean="0"/>
            <a:t>Solvabilitas</a:t>
          </a:r>
          <a:r>
            <a:rPr lang="en-US" sz="2400" b="1" dirty="0" smtClean="0"/>
            <a:t> </a:t>
          </a:r>
          <a:endParaRPr lang="en-US" sz="2400" b="1" dirty="0"/>
        </a:p>
      </dgm:t>
    </dgm:pt>
    <dgm:pt modelId="{CD680CD5-5A8A-4CEC-BA16-D6F0F9708629}" type="parTrans" cxnId="{ED075E47-D7B2-40B6-B96E-24CCF0F1B131}">
      <dgm:prSet/>
      <dgm:spPr/>
      <dgm:t>
        <a:bodyPr/>
        <a:lstStyle/>
        <a:p>
          <a:endParaRPr lang="en-US"/>
        </a:p>
      </dgm:t>
    </dgm:pt>
    <dgm:pt modelId="{DD076B4F-7555-46EF-9469-F46FDA65C4AA}" type="sibTrans" cxnId="{ED075E47-D7B2-40B6-B96E-24CCF0F1B131}">
      <dgm:prSet/>
      <dgm:spPr/>
      <dgm:t>
        <a:bodyPr/>
        <a:lstStyle/>
        <a:p>
          <a:endParaRPr lang="en-US"/>
        </a:p>
      </dgm:t>
    </dgm:pt>
    <dgm:pt modelId="{8030DF68-6536-4BDF-B17A-F7673798ECC1}" type="pres">
      <dgm:prSet presAssocID="{95DF3651-6277-4846-9BA7-535B53A0166F}" presName="linearFlow" presStyleCnt="0">
        <dgm:presLayoutVars>
          <dgm:dir/>
          <dgm:resizeHandles val="exact"/>
        </dgm:presLayoutVars>
      </dgm:prSet>
      <dgm:spPr/>
    </dgm:pt>
    <dgm:pt modelId="{FF3A1008-9E59-456A-91EB-0F824FEBFD22}" type="pres">
      <dgm:prSet presAssocID="{D15EE8A6-2432-41B4-B138-1059CFCCF5CD}" presName="composite" presStyleCnt="0"/>
      <dgm:spPr/>
    </dgm:pt>
    <dgm:pt modelId="{AFB9C88C-3EAC-44D1-9A0B-B394DB813756}" type="pres">
      <dgm:prSet presAssocID="{D15EE8A6-2432-41B4-B138-1059CFCCF5CD}" presName="imgShp" presStyleLbl="fgImgPlace1" presStyleIdx="0" presStyleCnt="3" custScaleX="50890" custScaleY="50379" custLinFactNeighborX="-46700" custLinFactNeighborY="610"/>
      <dgm:spPr>
        <a:solidFill>
          <a:schemeClr val="accent2"/>
        </a:solidFill>
      </dgm:spPr>
    </dgm:pt>
    <dgm:pt modelId="{22E4E245-A5A1-477C-AF4A-43AC08DED42F}" type="pres">
      <dgm:prSet presAssocID="{D15EE8A6-2432-41B4-B138-1059CFCCF5CD}" presName="txShp" presStyleLbl="node1" presStyleIdx="0" presStyleCnt="3" custScaleX="81992" custScaleY="50378" custLinFactNeighborX="-19308" custLinFactNeighborY="-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F2C30F-D076-4409-899E-33958563A81F}" type="pres">
      <dgm:prSet presAssocID="{2E79A562-FAF4-427D-AC9D-8CD4F9382282}" presName="spacing" presStyleCnt="0"/>
      <dgm:spPr/>
    </dgm:pt>
    <dgm:pt modelId="{CF877DC8-F486-4784-91F8-8E66DA50186B}" type="pres">
      <dgm:prSet presAssocID="{8CBC4E91-AB01-49C1-A4B9-C99702568B14}" presName="composite" presStyleCnt="0"/>
      <dgm:spPr/>
    </dgm:pt>
    <dgm:pt modelId="{91902D2E-79D5-4793-A9B7-570F4B60CF63}" type="pres">
      <dgm:prSet presAssocID="{8CBC4E91-AB01-49C1-A4B9-C99702568B14}" presName="imgShp" presStyleLbl="fgImgPlace1" presStyleIdx="1" presStyleCnt="3" custScaleX="60249" custScaleY="60374" custLinFactNeighborX="-1174" custLinFactNeighborY="2728"/>
      <dgm:spPr>
        <a:solidFill>
          <a:schemeClr val="accent2"/>
        </a:solidFill>
      </dgm:spPr>
    </dgm:pt>
    <dgm:pt modelId="{115595D2-2544-47F2-8C42-AFA5A51AE38A}" type="pres">
      <dgm:prSet presAssocID="{8CBC4E91-AB01-49C1-A4B9-C99702568B14}" presName="txShp" presStyleLbl="node1" presStyleIdx="1" presStyleCnt="3" custScaleX="85988" custScaleY="48627" custLinFactNeighborX="-292" custLinFactNeighborY="27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6E257B-7AF7-4BF0-997C-CEE30EAF5BD8}" type="pres">
      <dgm:prSet presAssocID="{66DE7842-DDE4-40BA-9738-C988FC753618}" presName="spacing" presStyleCnt="0"/>
      <dgm:spPr/>
    </dgm:pt>
    <dgm:pt modelId="{324E7127-9936-4933-B731-3A5884AED59A}" type="pres">
      <dgm:prSet presAssocID="{A2F87F24-0FAB-47E9-BD72-80953875DDD2}" presName="composite" presStyleCnt="0"/>
      <dgm:spPr/>
    </dgm:pt>
    <dgm:pt modelId="{A25251CE-95C0-4178-8164-8C12CC7AEB33}" type="pres">
      <dgm:prSet presAssocID="{A2F87F24-0FAB-47E9-BD72-80953875DDD2}" presName="imgShp" presStyleLbl="fgImgPlace1" presStyleIdx="2" presStyleCnt="3" custScaleX="54214" custScaleY="49599" custLinFactNeighborX="-43323" custLinFactNeighborY="35904"/>
      <dgm:spPr>
        <a:solidFill>
          <a:schemeClr val="accent2"/>
        </a:solidFill>
      </dgm:spPr>
    </dgm:pt>
    <dgm:pt modelId="{312AD9F7-4E05-43FF-8649-0A5F9189D6CF}" type="pres">
      <dgm:prSet presAssocID="{A2F87F24-0FAB-47E9-BD72-80953875DDD2}" presName="txShp" presStyleLbl="node1" presStyleIdx="2" presStyleCnt="3" custScaleX="86818" custScaleY="52284" custLinFactNeighborX="-14711" custLinFactNeighborY="23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36C65AF-DF41-4E11-BB20-4D803FCDEAE9}" type="presOf" srcId="{D15EE8A6-2432-41B4-B138-1059CFCCF5CD}" destId="{22E4E245-A5A1-477C-AF4A-43AC08DED42F}" srcOrd="0" destOrd="0" presId="urn:microsoft.com/office/officeart/2005/8/layout/vList3#1"/>
    <dgm:cxn modelId="{7CF609A8-1CAC-4359-9E37-5B7A3694B4D2}" type="presOf" srcId="{8CBC4E91-AB01-49C1-A4B9-C99702568B14}" destId="{115595D2-2544-47F2-8C42-AFA5A51AE38A}" srcOrd="0" destOrd="0" presId="urn:microsoft.com/office/officeart/2005/8/layout/vList3#1"/>
    <dgm:cxn modelId="{3A132913-35BA-4B88-A7A8-DB566BA299A2}" srcId="{95DF3651-6277-4846-9BA7-535B53A0166F}" destId="{D15EE8A6-2432-41B4-B138-1059CFCCF5CD}" srcOrd="0" destOrd="0" parTransId="{416A9CF4-83AE-40FB-BDE1-8B8F320E038E}" sibTransId="{2E79A562-FAF4-427D-AC9D-8CD4F9382282}"/>
    <dgm:cxn modelId="{C9D8A7FB-0947-4D98-BAA1-1CFE0BFAC26B}" type="presOf" srcId="{95DF3651-6277-4846-9BA7-535B53A0166F}" destId="{8030DF68-6536-4BDF-B17A-F7673798ECC1}" srcOrd="0" destOrd="0" presId="urn:microsoft.com/office/officeart/2005/8/layout/vList3#1"/>
    <dgm:cxn modelId="{ED075E47-D7B2-40B6-B96E-24CCF0F1B131}" srcId="{95DF3651-6277-4846-9BA7-535B53A0166F}" destId="{A2F87F24-0FAB-47E9-BD72-80953875DDD2}" srcOrd="2" destOrd="0" parTransId="{CD680CD5-5A8A-4CEC-BA16-D6F0F9708629}" sibTransId="{DD076B4F-7555-46EF-9469-F46FDA65C4AA}"/>
    <dgm:cxn modelId="{71759EBF-3BD3-4028-835C-664425482B1F}" type="presOf" srcId="{A2F87F24-0FAB-47E9-BD72-80953875DDD2}" destId="{312AD9F7-4E05-43FF-8649-0A5F9189D6CF}" srcOrd="0" destOrd="0" presId="urn:microsoft.com/office/officeart/2005/8/layout/vList3#1"/>
    <dgm:cxn modelId="{39D0932E-99D6-4058-BB3D-69B5A3255100}" srcId="{95DF3651-6277-4846-9BA7-535B53A0166F}" destId="{8CBC4E91-AB01-49C1-A4B9-C99702568B14}" srcOrd="1" destOrd="0" parTransId="{95B97893-B484-4C69-ABE8-2E0A5CB0B11E}" sibTransId="{66DE7842-DDE4-40BA-9738-C988FC753618}"/>
    <dgm:cxn modelId="{982A6BEF-A756-4601-8C26-899B3D5E2F63}" type="presParOf" srcId="{8030DF68-6536-4BDF-B17A-F7673798ECC1}" destId="{FF3A1008-9E59-456A-91EB-0F824FEBFD22}" srcOrd="0" destOrd="0" presId="urn:microsoft.com/office/officeart/2005/8/layout/vList3#1"/>
    <dgm:cxn modelId="{A667CD2B-1202-41CC-944D-D1BC5FFE9BCA}" type="presParOf" srcId="{FF3A1008-9E59-456A-91EB-0F824FEBFD22}" destId="{AFB9C88C-3EAC-44D1-9A0B-B394DB813756}" srcOrd="0" destOrd="0" presId="urn:microsoft.com/office/officeart/2005/8/layout/vList3#1"/>
    <dgm:cxn modelId="{8010B505-1255-43D8-A51C-C25EE16C18C3}" type="presParOf" srcId="{FF3A1008-9E59-456A-91EB-0F824FEBFD22}" destId="{22E4E245-A5A1-477C-AF4A-43AC08DED42F}" srcOrd="1" destOrd="0" presId="urn:microsoft.com/office/officeart/2005/8/layout/vList3#1"/>
    <dgm:cxn modelId="{C49946A3-BEA8-4828-8654-AFEBB5BFC1C4}" type="presParOf" srcId="{8030DF68-6536-4BDF-B17A-F7673798ECC1}" destId="{64F2C30F-D076-4409-899E-33958563A81F}" srcOrd="1" destOrd="0" presId="urn:microsoft.com/office/officeart/2005/8/layout/vList3#1"/>
    <dgm:cxn modelId="{E4D7B4E1-86A4-4DBA-8DF7-7E4D6243D486}" type="presParOf" srcId="{8030DF68-6536-4BDF-B17A-F7673798ECC1}" destId="{CF877DC8-F486-4784-91F8-8E66DA50186B}" srcOrd="2" destOrd="0" presId="urn:microsoft.com/office/officeart/2005/8/layout/vList3#1"/>
    <dgm:cxn modelId="{4A936179-2493-402E-A885-D1E94F164A3B}" type="presParOf" srcId="{CF877DC8-F486-4784-91F8-8E66DA50186B}" destId="{91902D2E-79D5-4793-A9B7-570F4B60CF63}" srcOrd="0" destOrd="0" presId="urn:microsoft.com/office/officeart/2005/8/layout/vList3#1"/>
    <dgm:cxn modelId="{08A60766-B67B-4F0F-8C82-5F7B65E61644}" type="presParOf" srcId="{CF877DC8-F486-4784-91F8-8E66DA50186B}" destId="{115595D2-2544-47F2-8C42-AFA5A51AE38A}" srcOrd="1" destOrd="0" presId="urn:microsoft.com/office/officeart/2005/8/layout/vList3#1"/>
    <dgm:cxn modelId="{464742CF-348C-430B-846E-3238F234172C}" type="presParOf" srcId="{8030DF68-6536-4BDF-B17A-F7673798ECC1}" destId="{F26E257B-7AF7-4BF0-997C-CEE30EAF5BD8}" srcOrd="3" destOrd="0" presId="urn:microsoft.com/office/officeart/2005/8/layout/vList3#1"/>
    <dgm:cxn modelId="{8108EAA6-7989-4F02-B03A-5D40FF44A735}" type="presParOf" srcId="{8030DF68-6536-4BDF-B17A-F7673798ECC1}" destId="{324E7127-9936-4933-B731-3A5884AED59A}" srcOrd="4" destOrd="0" presId="urn:microsoft.com/office/officeart/2005/8/layout/vList3#1"/>
    <dgm:cxn modelId="{459935C6-FCBA-4425-AB7D-BE3B996FDA19}" type="presParOf" srcId="{324E7127-9936-4933-B731-3A5884AED59A}" destId="{A25251CE-95C0-4178-8164-8C12CC7AEB33}" srcOrd="0" destOrd="0" presId="urn:microsoft.com/office/officeart/2005/8/layout/vList3#1"/>
    <dgm:cxn modelId="{E0DDBDA0-55BA-44D0-B402-5650E62C2ED2}" type="presParOf" srcId="{324E7127-9936-4933-B731-3A5884AED59A}" destId="{312AD9F7-4E05-43FF-8649-0A5F9189D6CF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74E2AAC-6BE9-4A62-AE81-6F80F4250320}" type="doc">
      <dgm:prSet loTypeId="urn:microsoft.com/office/officeart/2005/8/layout/hierarchy2" loCatId="hierarchy" qsTypeId="urn:microsoft.com/office/officeart/2005/8/quickstyle/simple4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4654C99F-BC97-496F-BC56-ECD89662BAA1}">
      <dgm:prSet phldrT="[Text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US" sz="1200" b="0" dirty="0" err="1" smtClean="0">
              <a:solidFill>
                <a:schemeClr val="tx1"/>
              </a:solidFill>
              <a:latin typeface="Verdana" pitchFamily="34" charset="0"/>
            </a:rPr>
            <a:t>Rasio</a:t>
          </a:r>
          <a:r>
            <a:rPr lang="en-US" sz="1200" b="0" dirty="0" smtClean="0">
              <a:solidFill>
                <a:schemeClr val="tx1"/>
              </a:solidFill>
              <a:latin typeface="Verdana" pitchFamily="34" charset="0"/>
            </a:rPr>
            <a:t> </a:t>
          </a:r>
          <a:r>
            <a:rPr lang="en-US" sz="1200" b="0" dirty="0" err="1" smtClean="0">
              <a:solidFill>
                <a:schemeClr val="tx1"/>
              </a:solidFill>
              <a:latin typeface="Verdana" pitchFamily="34" charset="0"/>
            </a:rPr>
            <a:t>Likuiditas</a:t>
          </a:r>
          <a:r>
            <a:rPr lang="en-US" sz="1200" b="0" dirty="0" smtClean="0">
              <a:solidFill>
                <a:schemeClr val="tx1"/>
              </a:solidFill>
              <a:latin typeface="Verdana" pitchFamily="34" charset="0"/>
            </a:rPr>
            <a:t> </a:t>
          </a:r>
          <a:r>
            <a:rPr lang="en-US" sz="1200" b="0" dirty="0" err="1" smtClean="0">
              <a:solidFill>
                <a:schemeClr val="tx1"/>
              </a:solidFill>
              <a:latin typeface="Verdana" pitchFamily="34" charset="0"/>
            </a:rPr>
            <a:t>yg</a:t>
          </a:r>
          <a:r>
            <a:rPr lang="en-US" sz="1200" b="0" dirty="0" smtClean="0">
              <a:solidFill>
                <a:schemeClr val="tx1"/>
              </a:solidFill>
              <a:latin typeface="Verdana" pitchFamily="34" charset="0"/>
            </a:rPr>
            <a:t> </a:t>
          </a:r>
          <a:r>
            <a:rPr lang="en-US" sz="1200" b="0" dirty="0" err="1" smtClean="0">
              <a:solidFill>
                <a:schemeClr val="tx1"/>
              </a:solidFill>
              <a:latin typeface="Verdana" pitchFamily="34" charset="0"/>
            </a:rPr>
            <a:t>sering</a:t>
          </a:r>
          <a:r>
            <a:rPr lang="en-US" sz="1200" b="0" dirty="0" smtClean="0">
              <a:solidFill>
                <a:schemeClr val="tx1"/>
              </a:solidFill>
              <a:latin typeface="Verdana" pitchFamily="34" charset="0"/>
            </a:rPr>
            <a:t> </a:t>
          </a:r>
          <a:r>
            <a:rPr lang="en-US" sz="1200" b="0" dirty="0" err="1" smtClean="0">
              <a:solidFill>
                <a:schemeClr val="tx1"/>
              </a:solidFill>
              <a:latin typeface="Verdana" pitchFamily="34" charset="0"/>
            </a:rPr>
            <a:t>digunakan</a:t>
          </a:r>
          <a:r>
            <a:rPr lang="en-US" sz="1200" b="0" dirty="0" smtClean="0">
              <a:solidFill>
                <a:schemeClr val="tx1"/>
              </a:solidFill>
              <a:latin typeface="Verdana" pitchFamily="34" charset="0"/>
            </a:rPr>
            <a:t> </a:t>
          </a:r>
          <a:r>
            <a:rPr lang="en-US" sz="1200" b="0" dirty="0" err="1" smtClean="0">
              <a:solidFill>
                <a:schemeClr val="tx1"/>
              </a:solidFill>
              <a:latin typeface="Verdana" pitchFamily="34" charset="0"/>
            </a:rPr>
            <a:t>untuk</a:t>
          </a:r>
          <a:r>
            <a:rPr lang="en-US" sz="1200" b="0" dirty="0" smtClean="0">
              <a:solidFill>
                <a:schemeClr val="tx1"/>
              </a:solidFill>
              <a:latin typeface="Verdana" pitchFamily="34" charset="0"/>
            </a:rPr>
            <a:t> </a:t>
          </a:r>
          <a:r>
            <a:rPr lang="en-US" sz="1200" b="0" dirty="0" err="1" smtClean="0">
              <a:solidFill>
                <a:schemeClr val="tx1"/>
              </a:solidFill>
              <a:latin typeface="Verdana" pitchFamily="34" charset="0"/>
            </a:rPr>
            <a:t>menilai</a:t>
          </a:r>
          <a:r>
            <a:rPr lang="en-US" sz="1200" b="0" dirty="0" smtClean="0">
              <a:solidFill>
                <a:schemeClr val="tx1"/>
              </a:solidFill>
              <a:latin typeface="Verdana" pitchFamily="34" charset="0"/>
            </a:rPr>
            <a:t> </a:t>
          </a:r>
          <a:r>
            <a:rPr lang="en-US" sz="1200" b="0" dirty="0" err="1" smtClean="0">
              <a:solidFill>
                <a:schemeClr val="tx1"/>
              </a:solidFill>
              <a:latin typeface="Verdana" pitchFamily="34" charset="0"/>
            </a:rPr>
            <a:t>kinerja</a:t>
          </a:r>
          <a:r>
            <a:rPr lang="en-US" sz="1200" b="0" dirty="0" smtClean="0">
              <a:solidFill>
                <a:schemeClr val="tx1"/>
              </a:solidFill>
              <a:latin typeface="Verdana" pitchFamily="34" charset="0"/>
            </a:rPr>
            <a:t> </a:t>
          </a:r>
          <a:r>
            <a:rPr lang="en-US" sz="1200" b="0" dirty="0" err="1" smtClean="0">
              <a:solidFill>
                <a:schemeClr val="tx1"/>
              </a:solidFill>
              <a:latin typeface="Verdana" pitchFamily="34" charset="0"/>
            </a:rPr>
            <a:t>suatu</a:t>
          </a:r>
          <a:r>
            <a:rPr lang="en-US" sz="1200" b="0" dirty="0" smtClean="0">
              <a:solidFill>
                <a:schemeClr val="tx1"/>
              </a:solidFill>
              <a:latin typeface="Verdana" pitchFamily="34" charset="0"/>
            </a:rPr>
            <a:t> bank</a:t>
          </a:r>
          <a:endParaRPr lang="en-US" sz="1200" b="0" dirty="0">
            <a:solidFill>
              <a:schemeClr val="tx1"/>
            </a:solidFill>
          </a:endParaRPr>
        </a:p>
      </dgm:t>
    </dgm:pt>
    <dgm:pt modelId="{7F009A75-6A6E-4107-BA98-0060EC70E8F9}" type="parTrans" cxnId="{1E8E6878-B750-4DAF-811D-D81F5360C492}">
      <dgm:prSet/>
      <dgm:spPr/>
      <dgm:t>
        <a:bodyPr/>
        <a:lstStyle/>
        <a:p>
          <a:endParaRPr lang="en-US"/>
        </a:p>
      </dgm:t>
    </dgm:pt>
    <dgm:pt modelId="{5F1E2C3F-2219-4528-81D7-C3565F7BDC0E}" type="sibTrans" cxnId="{1E8E6878-B750-4DAF-811D-D81F5360C492}">
      <dgm:prSet/>
      <dgm:spPr/>
      <dgm:t>
        <a:bodyPr/>
        <a:lstStyle/>
        <a:p>
          <a:endParaRPr lang="en-US"/>
        </a:p>
      </dgm:t>
    </dgm:pt>
    <dgm:pt modelId="{7E53B9B4-3656-4ABE-A68B-19E3608842AF}">
      <dgm:prSet phldrT="[Text]"/>
      <dgm:spPr>
        <a:solidFill>
          <a:schemeClr val="accent2"/>
        </a:solidFill>
      </dgm:spPr>
      <dgm:t>
        <a:bodyPr/>
        <a:lstStyle/>
        <a:p>
          <a:pPr algn="l"/>
          <a:r>
            <a:rPr lang="en-US" b="0" dirty="0" smtClean="0"/>
            <a:t>  a. </a:t>
          </a:r>
          <a:r>
            <a:rPr lang="en-US" b="0" dirty="0" smtClean="0">
              <a:latin typeface="Verdana" pitchFamily="34" charset="0"/>
            </a:rPr>
            <a:t>Cash Ratio ( CR )</a:t>
          </a:r>
          <a:endParaRPr lang="en-US" b="0" dirty="0"/>
        </a:p>
      </dgm:t>
    </dgm:pt>
    <dgm:pt modelId="{5BC139EB-ED7B-4B5F-A146-8A6A0ADCAA49}" type="parTrans" cxnId="{8EFB36E3-494A-4B5F-9E76-13886BEF2644}">
      <dgm:prSet/>
      <dgm:spPr/>
      <dgm:t>
        <a:bodyPr/>
        <a:lstStyle/>
        <a:p>
          <a:endParaRPr lang="en-US"/>
        </a:p>
      </dgm:t>
    </dgm:pt>
    <dgm:pt modelId="{53B849D7-FD1F-4062-96AC-7028DDDB968F}" type="sibTrans" cxnId="{8EFB36E3-494A-4B5F-9E76-13886BEF2644}">
      <dgm:prSet/>
      <dgm:spPr/>
      <dgm:t>
        <a:bodyPr/>
        <a:lstStyle/>
        <a:p>
          <a:endParaRPr lang="en-US"/>
        </a:p>
      </dgm:t>
    </dgm:pt>
    <dgm:pt modelId="{10E786FC-49D7-43A6-B941-E02107C33C21}">
      <dgm:prSet/>
      <dgm:spPr>
        <a:solidFill>
          <a:schemeClr val="accent2"/>
        </a:solidFill>
      </dgm:spPr>
      <dgm:t>
        <a:bodyPr/>
        <a:lstStyle/>
        <a:p>
          <a:pPr algn="l"/>
          <a:r>
            <a:rPr lang="en-US" b="0" dirty="0" smtClean="0">
              <a:latin typeface="Verdana" pitchFamily="34" charset="0"/>
            </a:rPr>
            <a:t>  b. Reserve Requirement ( RR )</a:t>
          </a:r>
          <a:endParaRPr lang="en-US" b="0" dirty="0">
            <a:latin typeface="Verdana" pitchFamily="34" charset="0"/>
          </a:endParaRPr>
        </a:p>
      </dgm:t>
    </dgm:pt>
    <dgm:pt modelId="{D84D6FA9-B097-4ABB-80C9-3653D8FF54AE}" type="parTrans" cxnId="{398ECCA7-B1B7-4EFE-90E3-AEE1AD6F3ED0}">
      <dgm:prSet/>
      <dgm:spPr/>
      <dgm:t>
        <a:bodyPr/>
        <a:lstStyle/>
        <a:p>
          <a:endParaRPr lang="en-US"/>
        </a:p>
      </dgm:t>
    </dgm:pt>
    <dgm:pt modelId="{0A02CF1C-967B-464C-9A8B-634D22042466}" type="sibTrans" cxnId="{398ECCA7-B1B7-4EFE-90E3-AEE1AD6F3ED0}">
      <dgm:prSet/>
      <dgm:spPr/>
      <dgm:t>
        <a:bodyPr/>
        <a:lstStyle/>
        <a:p>
          <a:endParaRPr lang="en-US"/>
        </a:p>
      </dgm:t>
    </dgm:pt>
    <dgm:pt modelId="{7787ABEC-A50A-4EDD-B5F7-28F74405DDB4}">
      <dgm:prSet/>
      <dgm:spPr>
        <a:solidFill>
          <a:schemeClr val="accent2"/>
        </a:solidFill>
      </dgm:spPr>
      <dgm:t>
        <a:bodyPr/>
        <a:lstStyle/>
        <a:p>
          <a:pPr algn="l"/>
          <a:r>
            <a:rPr lang="en-US" b="0" dirty="0" smtClean="0">
              <a:latin typeface="Verdana" pitchFamily="34" charset="0"/>
            </a:rPr>
            <a:t>  c. Loan to deposit ratio ( LDR )</a:t>
          </a:r>
          <a:endParaRPr lang="en-US" b="0" dirty="0">
            <a:latin typeface="Verdana" pitchFamily="34" charset="0"/>
          </a:endParaRPr>
        </a:p>
      </dgm:t>
    </dgm:pt>
    <dgm:pt modelId="{368743CB-AC39-40B3-8577-9D41CC6CD159}" type="parTrans" cxnId="{9DDE27CE-3589-456F-AD10-99BCBCE7BC89}">
      <dgm:prSet/>
      <dgm:spPr/>
      <dgm:t>
        <a:bodyPr/>
        <a:lstStyle/>
        <a:p>
          <a:endParaRPr lang="en-US"/>
        </a:p>
      </dgm:t>
    </dgm:pt>
    <dgm:pt modelId="{D3DE10D9-2DCE-4CD9-ACE8-EFAC2095A3D8}" type="sibTrans" cxnId="{9DDE27CE-3589-456F-AD10-99BCBCE7BC89}">
      <dgm:prSet/>
      <dgm:spPr/>
      <dgm:t>
        <a:bodyPr/>
        <a:lstStyle/>
        <a:p>
          <a:endParaRPr lang="en-US"/>
        </a:p>
      </dgm:t>
    </dgm:pt>
    <dgm:pt modelId="{C35F165D-8FCC-4398-AAE3-0CFC327C4938}">
      <dgm:prSet/>
      <dgm:spPr>
        <a:solidFill>
          <a:schemeClr val="accent2"/>
        </a:solidFill>
      </dgm:spPr>
      <dgm:t>
        <a:bodyPr/>
        <a:lstStyle/>
        <a:p>
          <a:pPr algn="l"/>
          <a:r>
            <a:rPr lang="en-US" b="0" dirty="0" smtClean="0">
              <a:latin typeface="Verdana" pitchFamily="34" charset="0"/>
            </a:rPr>
            <a:t>  d. Loan to asset ratio ( LAR )</a:t>
          </a:r>
          <a:endParaRPr lang="en-US" b="0" dirty="0">
            <a:latin typeface="Verdana" pitchFamily="34" charset="0"/>
          </a:endParaRPr>
        </a:p>
      </dgm:t>
    </dgm:pt>
    <dgm:pt modelId="{FF10BF97-17A3-4720-B5DB-E7FCAE943F45}" type="parTrans" cxnId="{9BA18E7C-D591-4FC6-BB08-6517C689FBD0}">
      <dgm:prSet/>
      <dgm:spPr/>
      <dgm:t>
        <a:bodyPr/>
        <a:lstStyle/>
        <a:p>
          <a:endParaRPr lang="en-US"/>
        </a:p>
      </dgm:t>
    </dgm:pt>
    <dgm:pt modelId="{1456104C-386A-4397-8A71-E5B76F2563C3}" type="sibTrans" cxnId="{9BA18E7C-D591-4FC6-BB08-6517C689FBD0}">
      <dgm:prSet/>
      <dgm:spPr/>
      <dgm:t>
        <a:bodyPr/>
        <a:lstStyle/>
        <a:p>
          <a:endParaRPr lang="en-US"/>
        </a:p>
      </dgm:t>
    </dgm:pt>
    <dgm:pt modelId="{7EF07EEF-39FB-4CAB-B6D9-787AEADC9234}">
      <dgm:prSet/>
      <dgm:spPr>
        <a:solidFill>
          <a:schemeClr val="accent2"/>
        </a:solidFill>
      </dgm:spPr>
      <dgm:t>
        <a:bodyPr/>
        <a:lstStyle/>
        <a:p>
          <a:pPr algn="l"/>
          <a:r>
            <a:rPr lang="en-US" b="0" dirty="0" smtClean="0">
              <a:latin typeface="Verdana" pitchFamily="34" charset="0"/>
            </a:rPr>
            <a:t>e. </a:t>
          </a:r>
          <a:r>
            <a:rPr lang="en-US" b="0" dirty="0" err="1" smtClean="0">
              <a:latin typeface="Verdana" pitchFamily="34" charset="0"/>
            </a:rPr>
            <a:t>Rasio</a:t>
          </a:r>
          <a:r>
            <a:rPr lang="en-US" b="0" dirty="0" smtClean="0">
              <a:latin typeface="Verdana" pitchFamily="34" charset="0"/>
            </a:rPr>
            <a:t> </a:t>
          </a:r>
          <a:r>
            <a:rPr lang="en-US" b="0" dirty="0" err="1" smtClean="0">
              <a:latin typeface="Verdana" pitchFamily="34" charset="0"/>
            </a:rPr>
            <a:t>kewajiban</a:t>
          </a:r>
          <a:r>
            <a:rPr lang="en-US" b="0" dirty="0" smtClean="0">
              <a:latin typeface="Verdana" pitchFamily="34" charset="0"/>
            </a:rPr>
            <a:t> </a:t>
          </a:r>
          <a:r>
            <a:rPr lang="en-US" b="0" dirty="0" err="1" smtClean="0">
              <a:latin typeface="Verdana" pitchFamily="34" charset="0"/>
            </a:rPr>
            <a:t>bersih</a:t>
          </a:r>
          <a:r>
            <a:rPr lang="en-US" b="0" dirty="0" smtClean="0">
              <a:latin typeface="Verdana" pitchFamily="34" charset="0"/>
            </a:rPr>
            <a:t> Call Money ( NCM )</a:t>
          </a:r>
          <a:endParaRPr lang="en-US" b="0" dirty="0"/>
        </a:p>
      </dgm:t>
    </dgm:pt>
    <dgm:pt modelId="{E98B80A7-953B-4511-B695-A94D174C6395}" type="parTrans" cxnId="{23627519-8B49-4D93-AAF2-D7CF631CFA9C}">
      <dgm:prSet/>
      <dgm:spPr/>
      <dgm:t>
        <a:bodyPr/>
        <a:lstStyle/>
        <a:p>
          <a:endParaRPr lang="en-US"/>
        </a:p>
      </dgm:t>
    </dgm:pt>
    <dgm:pt modelId="{DC72A3BC-3E5B-4135-A870-388C1959843D}" type="sibTrans" cxnId="{23627519-8B49-4D93-AAF2-D7CF631CFA9C}">
      <dgm:prSet/>
      <dgm:spPr/>
      <dgm:t>
        <a:bodyPr/>
        <a:lstStyle/>
        <a:p>
          <a:endParaRPr lang="en-US"/>
        </a:p>
      </dgm:t>
    </dgm:pt>
    <dgm:pt modelId="{89C0BDB7-C6E3-4983-9DC7-9579F6CF30BB}" type="pres">
      <dgm:prSet presAssocID="{F74E2AAC-6BE9-4A62-AE81-6F80F4250320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152B43E-3402-4DBE-B09E-C44DBFCD060D}" type="pres">
      <dgm:prSet presAssocID="{4654C99F-BC97-496F-BC56-ECD89662BAA1}" presName="root1" presStyleCnt="0"/>
      <dgm:spPr/>
    </dgm:pt>
    <dgm:pt modelId="{69E5C9EC-5947-4342-8778-74B5AFB747BA}" type="pres">
      <dgm:prSet presAssocID="{4654C99F-BC97-496F-BC56-ECD89662BAA1}" presName="LevelOneTextNode" presStyleLbl="node0" presStyleIdx="0" presStyleCnt="1" custScaleY="14410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BE6A976-CFB8-4E60-B8B3-51A951FFC70E}" type="pres">
      <dgm:prSet presAssocID="{4654C99F-BC97-496F-BC56-ECD89662BAA1}" presName="level2hierChild" presStyleCnt="0"/>
      <dgm:spPr/>
    </dgm:pt>
    <dgm:pt modelId="{55D802A5-6F0A-40AF-B951-7323ECEEF29F}" type="pres">
      <dgm:prSet presAssocID="{5BC139EB-ED7B-4B5F-A146-8A6A0ADCAA49}" presName="conn2-1" presStyleLbl="parChTrans1D2" presStyleIdx="0" presStyleCnt="5"/>
      <dgm:spPr/>
      <dgm:t>
        <a:bodyPr/>
        <a:lstStyle/>
        <a:p>
          <a:endParaRPr lang="en-US"/>
        </a:p>
      </dgm:t>
    </dgm:pt>
    <dgm:pt modelId="{03DB4071-0CDF-4C6F-B4FD-21A609507146}" type="pres">
      <dgm:prSet presAssocID="{5BC139EB-ED7B-4B5F-A146-8A6A0ADCAA49}" presName="connTx" presStyleLbl="parChTrans1D2" presStyleIdx="0" presStyleCnt="5"/>
      <dgm:spPr/>
      <dgm:t>
        <a:bodyPr/>
        <a:lstStyle/>
        <a:p>
          <a:endParaRPr lang="en-US"/>
        </a:p>
      </dgm:t>
    </dgm:pt>
    <dgm:pt modelId="{47C6EB3A-9A2C-4701-BCA7-23251A166D52}" type="pres">
      <dgm:prSet presAssocID="{7E53B9B4-3656-4ABE-A68B-19E3608842AF}" presName="root2" presStyleCnt="0"/>
      <dgm:spPr/>
    </dgm:pt>
    <dgm:pt modelId="{59DD5376-3212-4A9B-99B2-91626BA39D41}" type="pres">
      <dgm:prSet presAssocID="{7E53B9B4-3656-4ABE-A68B-19E3608842AF}" presName="LevelTwoTextNode" presStyleLbl="node2" presStyleIdx="0" presStyleCnt="5" custScaleX="248728" custScaleY="5765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AB484EC-2043-47DB-BC19-F46EB4A4F808}" type="pres">
      <dgm:prSet presAssocID="{7E53B9B4-3656-4ABE-A68B-19E3608842AF}" presName="level3hierChild" presStyleCnt="0"/>
      <dgm:spPr/>
    </dgm:pt>
    <dgm:pt modelId="{FFCB7F61-9743-4B0F-932F-0C9FE3E56B0C}" type="pres">
      <dgm:prSet presAssocID="{D84D6FA9-B097-4ABB-80C9-3653D8FF54AE}" presName="conn2-1" presStyleLbl="parChTrans1D2" presStyleIdx="1" presStyleCnt="5"/>
      <dgm:spPr/>
      <dgm:t>
        <a:bodyPr/>
        <a:lstStyle/>
        <a:p>
          <a:endParaRPr lang="en-US"/>
        </a:p>
      </dgm:t>
    </dgm:pt>
    <dgm:pt modelId="{48BD7C85-3F63-44A3-86DD-E11BD09DD7D1}" type="pres">
      <dgm:prSet presAssocID="{D84D6FA9-B097-4ABB-80C9-3653D8FF54AE}" presName="connTx" presStyleLbl="parChTrans1D2" presStyleIdx="1" presStyleCnt="5"/>
      <dgm:spPr/>
      <dgm:t>
        <a:bodyPr/>
        <a:lstStyle/>
        <a:p>
          <a:endParaRPr lang="en-US"/>
        </a:p>
      </dgm:t>
    </dgm:pt>
    <dgm:pt modelId="{4C62E7A4-43D6-4496-ACB0-42718797EA95}" type="pres">
      <dgm:prSet presAssocID="{10E786FC-49D7-43A6-B941-E02107C33C21}" presName="root2" presStyleCnt="0"/>
      <dgm:spPr/>
    </dgm:pt>
    <dgm:pt modelId="{E4F7AEA5-6D25-4BB6-BEC5-EEDAA90D5EF0}" type="pres">
      <dgm:prSet presAssocID="{10E786FC-49D7-43A6-B941-E02107C33C21}" presName="LevelTwoTextNode" presStyleLbl="node2" presStyleIdx="1" presStyleCnt="5" custScaleX="248728" custScaleY="5765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F420BF8-78A5-495D-BC1B-060D3A08F6D1}" type="pres">
      <dgm:prSet presAssocID="{10E786FC-49D7-43A6-B941-E02107C33C21}" presName="level3hierChild" presStyleCnt="0"/>
      <dgm:spPr/>
    </dgm:pt>
    <dgm:pt modelId="{A1DE9744-C290-4D99-8BA5-30E2F5E91351}" type="pres">
      <dgm:prSet presAssocID="{368743CB-AC39-40B3-8577-9D41CC6CD159}" presName="conn2-1" presStyleLbl="parChTrans1D2" presStyleIdx="2" presStyleCnt="5"/>
      <dgm:spPr/>
      <dgm:t>
        <a:bodyPr/>
        <a:lstStyle/>
        <a:p>
          <a:endParaRPr lang="en-US"/>
        </a:p>
      </dgm:t>
    </dgm:pt>
    <dgm:pt modelId="{7D9D4598-2DF9-4D2F-9EA5-93D0E65A9815}" type="pres">
      <dgm:prSet presAssocID="{368743CB-AC39-40B3-8577-9D41CC6CD159}" presName="connTx" presStyleLbl="parChTrans1D2" presStyleIdx="2" presStyleCnt="5"/>
      <dgm:spPr/>
      <dgm:t>
        <a:bodyPr/>
        <a:lstStyle/>
        <a:p>
          <a:endParaRPr lang="en-US"/>
        </a:p>
      </dgm:t>
    </dgm:pt>
    <dgm:pt modelId="{A01B20CD-0300-462D-9D20-EA67240E6F39}" type="pres">
      <dgm:prSet presAssocID="{7787ABEC-A50A-4EDD-B5F7-28F74405DDB4}" presName="root2" presStyleCnt="0"/>
      <dgm:spPr/>
    </dgm:pt>
    <dgm:pt modelId="{52A07288-85CE-459B-864C-1F1AED4D6E79}" type="pres">
      <dgm:prSet presAssocID="{7787ABEC-A50A-4EDD-B5F7-28F74405DDB4}" presName="LevelTwoTextNode" presStyleLbl="node2" presStyleIdx="2" presStyleCnt="5" custScaleX="248728" custScaleY="5765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F5342D2-887F-4DE4-ACD1-8B88B9E37C82}" type="pres">
      <dgm:prSet presAssocID="{7787ABEC-A50A-4EDD-B5F7-28F74405DDB4}" presName="level3hierChild" presStyleCnt="0"/>
      <dgm:spPr/>
    </dgm:pt>
    <dgm:pt modelId="{38FE0F7C-3527-4084-93C2-0E04E9D57CAF}" type="pres">
      <dgm:prSet presAssocID="{FF10BF97-17A3-4720-B5DB-E7FCAE943F45}" presName="conn2-1" presStyleLbl="parChTrans1D2" presStyleIdx="3" presStyleCnt="5"/>
      <dgm:spPr/>
      <dgm:t>
        <a:bodyPr/>
        <a:lstStyle/>
        <a:p>
          <a:endParaRPr lang="en-US"/>
        </a:p>
      </dgm:t>
    </dgm:pt>
    <dgm:pt modelId="{B710789C-198C-4E55-AD65-40894A7FCACE}" type="pres">
      <dgm:prSet presAssocID="{FF10BF97-17A3-4720-B5DB-E7FCAE943F45}" presName="connTx" presStyleLbl="parChTrans1D2" presStyleIdx="3" presStyleCnt="5"/>
      <dgm:spPr/>
      <dgm:t>
        <a:bodyPr/>
        <a:lstStyle/>
        <a:p>
          <a:endParaRPr lang="en-US"/>
        </a:p>
      </dgm:t>
    </dgm:pt>
    <dgm:pt modelId="{A8F6CFDE-B592-4660-B71D-3882E959A7E8}" type="pres">
      <dgm:prSet presAssocID="{C35F165D-8FCC-4398-AAE3-0CFC327C4938}" presName="root2" presStyleCnt="0"/>
      <dgm:spPr/>
    </dgm:pt>
    <dgm:pt modelId="{874C2290-C37D-4545-BF17-5E4E0B8072CA}" type="pres">
      <dgm:prSet presAssocID="{C35F165D-8FCC-4398-AAE3-0CFC327C4938}" presName="LevelTwoTextNode" presStyleLbl="node2" presStyleIdx="3" presStyleCnt="5" custScaleX="248728" custScaleY="5765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9C985DD-54D8-42FE-87EA-3875A4DDEE36}" type="pres">
      <dgm:prSet presAssocID="{C35F165D-8FCC-4398-AAE3-0CFC327C4938}" presName="level3hierChild" presStyleCnt="0"/>
      <dgm:spPr/>
    </dgm:pt>
    <dgm:pt modelId="{1F9FDDB4-3A78-4FF4-BE1E-F62F8D44623F}" type="pres">
      <dgm:prSet presAssocID="{E98B80A7-953B-4511-B695-A94D174C6395}" presName="conn2-1" presStyleLbl="parChTrans1D2" presStyleIdx="4" presStyleCnt="5"/>
      <dgm:spPr/>
      <dgm:t>
        <a:bodyPr/>
        <a:lstStyle/>
        <a:p>
          <a:endParaRPr lang="en-US"/>
        </a:p>
      </dgm:t>
    </dgm:pt>
    <dgm:pt modelId="{6491453C-EDAC-4134-A401-A6ECD3677672}" type="pres">
      <dgm:prSet presAssocID="{E98B80A7-953B-4511-B695-A94D174C6395}" presName="connTx" presStyleLbl="parChTrans1D2" presStyleIdx="4" presStyleCnt="5"/>
      <dgm:spPr/>
      <dgm:t>
        <a:bodyPr/>
        <a:lstStyle/>
        <a:p>
          <a:endParaRPr lang="en-US"/>
        </a:p>
      </dgm:t>
    </dgm:pt>
    <dgm:pt modelId="{96505709-C493-48EF-8DEE-799BB986761F}" type="pres">
      <dgm:prSet presAssocID="{7EF07EEF-39FB-4CAB-B6D9-787AEADC9234}" presName="root2" presStyleCnt="0"/>
      <dgm:spPr/>
    </dgm:pt>
    <dgm:pt modelId="{97B4C25B-7250-412E-B1DB-8A4695129D15}" type="pres">
      <dgm:prSet presAssocID="{7EF07EEF-39FB-4CAB-B6D9-787AEADC9234}" presName="LevelTwoTextNode" presStyleLbl="node2" presStyleIdx="4" presStyleCnt="5" custScaleX="310566" custScaleY="5765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B9E844C-A78F-493D-9277-64650934D91A}" type="pres">
      <dgm:prSet presAssocID="{7EF07EEF-39FB-4CAB-B6D9-787AEADC9234}" presName="level3hierChild" presStyleCnt="0"/>
      <dgm:spPr/>
    </dgm:pt>
  </dgm:ptLst>
  <dgm:cxnLst>
    <dgm:cxn modelId="{34149686-3E34-443A-A4AE-79A4966D66C9}" type="presOf" srcId="{10E786FC-49D7-43A6-B941-E02107C33C21}" destId="{E4F7AEA5-6D25-4BB6-BEC5-EEDAA90D5EF0}" srcOrd="0" destOrd="0" presId="urn:microsoft.com/office/officeart/2005/8/layout/hierarchy2"/>
    <dgm:cxn modelId="{2D1AC4F8-F929-4C87-92B6-1D35D5E55F5C}" type="presOf" srcId="{368743CB-AC39-40B3-8577-9D41CC6CD159}" destId="{A1DE9744-C290-4D99-8BA5-30E2F5E91351}" srcOrd="0" destOrd="0" presId="urn:microsoft.com/office/officeart/2005/8/layout/hierarchy2"/>
    <dgm:cxn modelId="{2D1578C6-EB48-4A6A-AF03-A2BBE04CA9C1}" type="presOf" srcId="{368743CB-AC39-40B3-8577-9D41CC6CD159}" destId="{7D9D4598-2DF9-4D2F-9EA5-93D0E65A9815}" srcOrd="1" destOrd="0" presId="urn:microsoft.com/office/officeart/2005/8/layout/hierarchy2"/>
    <dgm:cxn modelId="{9DDE27CE-3589-456F-AD10-99BCBCE7BC89}" srcId="{4654C99F-BC97-496F-BC56-ECD89662BAA1}" destId="{7787ABEC-A50A-4EDD-B5F7-28F74405DDB4}" srcOrd="2" destOrd="0" parTransId="{368743CB-AC39-40B3-8577-9D41CC6CD159}" sibTransId="{D3DE10D9-2DCE-4CD9-ACE8-EFAC2095A3D8}"/>
    <dgm:cxn modelId="{02AB5F7E-0753-44DF-A6B2-963BCE28EE53}" type="presOf" srcId="{7787ABEC-A50A-4EDD-B5F7-28F74405DDB4}" destId="{52A07288-85CE-459B-864C-1F1AED4D6E79}" srcOrd="0" destOrd="0" presId="urn:microsoft.com/office/officeart/2005/8/layout/hierarchy2"/>
    <dgm:cxn modelId="{9BA18E7C-D591-4FC6-BB08-6517C689FBD0}" srcId="{4654C99F-BC97-496F-BC56-ECD89662BAA1}" destId="{C35F165D-8FCC-4398-AAE3-0CFC327C4938}" srcOrd="3" destOrd="0" parTransId="{FF10BF97-17A3-4720-B5DB-E7FCAE943F45}" sibTransId="{1456104C-386A-4397-8A71-E5B76F2563C3}"/>
    <dgm:cxn modelId="{1E8E6878-B750-4DAF-811D-D81F5360C492}" srcId="{F74E2AAC-6BE9-4A62-AE81-6F80F4250320}" destId="{4654C99F-BC97-496F-BC56-ECD89662BAA1}" srcOrd="0" destOrd="0" parTransId="{7F009A75-6A6E-4107-BA98-0060EC70E8F9}" sibTransId="{5F1E2C3F-2219-4528-81D7-C3565F7BDC0E}"/>
    <dgm:cxn modelId="{2E657218-2CDC-462B-AB32-73595ED7C63D}" type="presOf" srcId="{4654C99F-BC97-496F-BC56-ECD89662BAA1}" destId="{69E5C9EC-5947-4342-8778-74B5AFB747BA}" srcOrd="0" destOrd="0" presId="urn:microsoft.com/office/officeart/2005/8/layout/hierarchy2"/>
    <dgm:cxn modelId="{943281E3-E49F-49D8-87A6-0DCE7F6F6434}" type="presOf" srcId="{5BC139EB-ED7B-4B5F-A146-8A6A0ADCAA49}" destId="{03DB4071-0CDF-4C6F-B4FD-21A609507146}" srcOrd="1" destOrd="0" presId="urn:microsoft.com/office/officeart/2005/8/layout/hierarchy2"/>
    <dgm:cxn modelId="{A73DA98F-E130-4180-BEBB-AA88D93737AD}" type="presOf" srcId="{7E53B9B4-3656-4ABE-A68B-19E3608842AF}" destId="{59DD5376-3212-4A9B-99B2-91626BA39D41}" srcOrd="0" destOrd="0" presId="urn:microsoft.com/office/officeart/2005/8/layout/hierarchy2"/>
    <dgm:cxn modelId="{398ECCA7-B1B7-4EFE-90E3-AEE1AD6F3ED0}" srcId="{4654C99F-BC97-496F-BC56-ECD89662BAA1}" destId="{10E786FC-49D7-43A6-B941-E02107C33C21}" srcOrd="1" destOrd="0" parTransId="{D84D6FA9-B097-4ABB-80C9-3653D8FF54AE}" sibTransId="{0A02CF1C-967B-464C-9A8B-634D22042466}"/>
    <dgm:cxn modelId="{CBECA344-2399-4C8F-B7BB-406D5B9FCC13}" type="presOf" srcId="{D84D6FA9-B097-4ABB-80C9-3653D8FF54AE}" destId="{48BD7C85-3F63-44A3-86DD-E11BD09DD7D1}" srcOrd="1" destOrd="0" presId="urn:microsoft.com/office/officeart/2005/8/layout/hierarchy2"/>
    <dgm:cxn modelId="{8EFB36E3-494A-4B5F-9E76-13886BEF2644}" srcId="{4654C99F-BC97-496F-BC56-ECD89662BAA1}" destId="{7E53B9B4-3656-4ABE-A68B-19E3608842AF}" srcOrd="0" destOrd="0" parTransId="{5BC139EB-ED7B-4B5F-A146-8A6A0ADCAA49}" sibTransId="{53B849D7-FD1F-4062-96AC-7028DDDB968F}"/>
    <dgm:cxn modelId="{588B6CAA-FE2A-4389-ABA7-1E5E3C784FEE}" type="presOf" srcId="{FF10BF97-17A3-4720-B5DB-E7FCAE943F45}" destId="{B710789C-198C-4E55-AD65-40894A7FCACE}" srcOrd="1" destOrd="0" presId="urn:microsoft.com/office/officeart/2005/8/layout/hierarchy2"/>
    <dgm:cxn modelId="{CD719597-8996-44C9-9DBE-A93340B675B0}" type="presOf" srcId="{F74E2AAC-6BE9-4A62-AE81-6F80F4250320}" destId="{89C0BDB7-C6E3-4983-9DC7-9579F6CF30BB}" srcOrd="0" destOrd="0" presId="urn:microsoft.com/office/officeart/2005/8/layout/hierarchy2"/>
    <dgm:cxn modelId="{09CCD7F8-AFA8-4852-B3B0-7DEEAD747856}" type="presOf" srcId="{C35F165D-8FCC-4398-AAE3-0CFC327C4938}" destId="{874C2290-C37D-4545-BF17-5E4E0B8072CA}" srcOrd="0" destOrd="0" presId="urn:microsoft.com/office/officeart/2005/8/layout/hierarchy2"/>
    <dgm:cxn modelId="{EEB434E4-09E0-45BE-905E-B1C928D3BBE5}" type="presOf" srcId="{FF10BF97-17A3-4720-B5DB-E7FCAE943F45}" destId="{38FE0F7C-3527-4084-93C2-0E04E9D57CAF}" srcOrd="0" destOrd="0" presId="urn:microsoft.com/office/officeart/2005/8/layout/hierarchy2"/>
    <dgm:cxn modelId="{15EA2016-F304-4769-9866-536793F0AC56}" type="presOf" srcId="{5BC139EB-ED7B-4B5F-A146-8A6A0ADCAA49}" destId="{55D802A5-6F0A-40AF-B951-7323ECEEF29F}" srcOrd="0" destOrd="0" presId="urn:microsoft.com/office/officeart/2005/8/layout/hierarchy2"/>
    <dgm:cxn modelId="{5B0E9453-C5B0-47FD-B837-3AEC11DF3619}" type="presOf" srcId="{E98B80A7-953B-4511-B695-A94D174C6395}" destId="{6491453C-EDAC-4134-A401-A6ECD3677672}" srcOrd="1" destOrd="0" presId="urn:microsoft.com/office/officeart/2005/8/layout/hierarchy2"/>
    <dgm:cxn modelId="{90CF4DC2-9F6B-494D-A5B2-D206B2DEDF8A}" type="presOf" srcId="{7EF07EEF-39FB-4CAB-B6D9-787AEADC9234}" destId="{97B4C25B-7250-412E-B1DB-8A4695129D15}" srcOrd="0" destOrd="0" presId="urn:microsoft.com/office/officeart/2005/8/layout/hierarchy2"/>
    <dgm:cxn modelId="{34879A1F-8EB6-41E6-96CC-7BA5943C7C62}" type="presOf" srcId="{D84D6FA9-B097-4ABB-80C9-3653D8FF54AE}" destId="{FFCB7F61-9743-4B0F-932F-0C9FE3E56B0C}" srcOrd="0" destOrd="0" presId="urn:microsoft.com/office/officeart/2005/8/layout/hierarchy2"/>
    <dgm:cxn modelId="{03377BBE-CB01-495B-BC66-67147FDE814D}" type="presOf" srcId="{E98B80A7-953B-4511-B695-A94D174C6395}" destId="{1F9FDDB4-3A78-4FF4-BE1E-F62F8D44623F}" srcOrd="0" destOrd="0" presId="urn:microsoft.com/office/officeart/2005/8/layout/hierarchy2"/>
    <dgm:cxn modelId="{23627519-8B49-4D93-AAF2-D7CF631CFA9C}" srcId="{4654C99F-BC97-496F-BC56-ECD89662BAA1}" destId="{7EF07EEF-39FB-4CAB-B6D9-787AEADC9234}" srcOrd="4" destOrd="0" parTransId="{E98B80A7-953B-4511-B695-A94D174C6395}" sibTransId="{DC72A3BC-3E5B-4135-A870-388C1959843D}"/>
    <dgm:cxn modelId="{BFC26F29-C899-4674-8B02-529C8D6AD11A}" type="presParOf" srcId="{89C0BDB7-C6E3-4983-9DC7-9579F6CF30BB}" destId="{3152B43E-3402-4DBE-B09E-C44DBFCD060D}" srcOrd="0" destOrd="0" presId="urn:microsoft.com/office/officeart/2005/8/layout/hierarchy2"/>
    <dgm:cxn modelId="{35E9C302-C39D-4ACE-9E03-A63DC741DBE2}" type="presParOf" srcId="{3152B43E-3402-4DBE-B09E-C44DBFCD060D}" destId="{69E5C9EC-5947-4342-8778-74B5AFB747BA}" srcOrd="0" destOrd="0" presId="urn:microsoft.com/office/officeart/2005/8/layout/hierarchy2"/>
    <dgm:cxn modelId="{22A71DCA-DF93-45DB-BF43-8E6C73A1D2B3}" type="presParOf" srcId="{3152B43E-3402-4DBE-B09E-C44DBFCD060D}" destId="{6BE6A976-CFB8-4E60-B8B3-51A951FFC70E}" srcOrd="1" destOrd="0" presId="urn:microsoft.com/office/officeart/2005/8/layout/hierarchy2"/>
    <dgm:cxn modelId="{A565EEB2-CFC6-458D-8072-F3DE481EC9BC}" type="presParOf" srcId="{6BE6A976-CFB8-4E60-B8B3-51A951FFC70E}" destId="{55D802A5-6F0A-40AF-B951-7323ECEEF29F}" srcOrd="0" destOrd="0" presId="urn:microsoft.com/office/officeart/2005/8/layout/hierarchy2"/>
    <dgm:cxn modelId="{D2E68507-153F-43F2-80B9-E19BDA0A5907}" type="presParOf" srcId="{55D802A5-6F0A-40AF-B951-7323ECEEF29F}" destId="{03DB4071-0CDF-4C6F-B4FD-21A609507146}" srcOrd="0" destOrd="0" presId="urn:microsoft.com/office/officeart/2005/8/layout/hierarchy2"/>
    <dgm:cxn modelId="{7EAF6BF2-0399-4722-B68E-A16BC76CFF8E}" type="presParOf" srcId="{6BE6A976-CFB8-4E60-B8B3-51A951FFC70E}" destId="{47C6EB3A-9A2C-4701-BCA7-23251A166D52}" srcOrd="1" destOrd="0" presId="urn:microsoft.com/office/officeart/2005/8/layout/hierarchy2"/>
    <dgm:cxn modelId="{37188443-2AA6-41F6-9AE7-28C1EFFC84C2}" type="presParOf" srcId="{47C6EB3A-9A2C-4701-BCA7-23251A166D52}" destId="{59DD5376-3212-4A9B-99B2-91626BA39D41}" srcOrd="0" destOrd="0" presId="urn:microsoft.com/office/officeart/2005/8/layout/hierarchy2"/>
    <dgm:cxn modelId="{7B6C6D88-5248-449C-9E56-0A7EB9EA2766}" type="presParOf" srcId="{47C6EB3A-9A2C-4701-BCA7-23251A166D52}" destId="{DAB484EC-2043-47DB-BC19-F46EB4A4F808}" srcOrd="1" destOrd="0" presId="urn:microsoft.com/office/officeart/2005/8/layout/hierarchy2"/>
    <dgm:cxn modelId="{33C2E780-0C5F-4309-9D1D-7CCCFE5E734C}" type="presParOf" srcId="{6BE6A976-CFB8-4E60-B8B3-51A951FFC70E}" destId="{FFCB7F61-9743-4B0F-932F-0C9FE3E56B0C}" srcOrd="2" destOrd="0" presId="urn:microsoft.com/office/officeart/2005/8/layout/hierarchy2"/>
    <dgm:cxn modelId="{7BD3DDDF-A525-4F34-92CF-64279C8553F2}" type="presParOf" srcId="{FFCB7F61-9743-4B0F-932F-0C9FE3E56B0C}" destId="{48BD7C85-3F63-44A3-86DD-E11BD09DD7D1}" srcOrd="0" destOrd="0" presId="urn:microsoft.com/office/officeart/2005/8/layout/hierarchy2"/>
    <dgm:cxn modelId="{EBC553E9-EDAC-4394-A7F2-75A08BAECDB5}" type="presParOf" srcId="{6BE6A976-CFB8-4E60-B8B3-51A951FFC70E}" destId="{4C62E7A4-43D6-4496-ACB0-42718797EA95}" srcOrd="3" destOrd="0" presId="urn:microsoft.com/office/officeart/2005/8/layout/hierarchy2"/>
    <dgm:cxn modelId="{65AA8D6A-FF62-4B17-946D-CF3186F06F4D}" type="presParOf" srcId="{4C62E7A4-43D6-4496-ACB0-42718797EA95}" destId="{E4F7AEA5-6D25-4BB6-BEC5-EEDAA90D5EF0}" srcOrd="0" destOrd="0" presId="urn:microsoft.com/office/officeart/2005/8/layout/hierarchy2"/>
    <dgm:cxn modelId="{8355A717-FA0E-4DA7-9073-9B96E970133C}" type="presParOf" srcId="{4C62E7A4-43D6-4496-ACB0-42718797EA95}" destId="{6F420BF8-78A5-495D-BC1B-060D3A08F6D1}" srcOrd="1" destOrd="0" presId="urn:microsoft.com/office/officeart/2005/8/layout/hierarchy2"/>
    <dgm:cxn modelId="{0AB80DA6-A282-4E18-9B4A-2CD10B6533E5}" type="presParOf" srcId="{6BE6A976-CFB8-4E60-B8B3-51A951FFC70E}" destId="{A1DE9744-C290-4D99-8BA5-30E2F5E91351}" srcOrd="4" destOrd="0" presId="urn:microsoft.com/office/officeart/2005/8/layout/hierarchy2"/>
    <dgm:cxn modelId="{4C03234D-FBC8-4D41-9985-E653F1AEF1B5}" type="presParOf" srcId="{A1DE9744-C290-4D99-8BA5-30E2F5E91351}" destId="{7D9D4598-2DF9-4D2F-9EA5-93D0E65A9815}" srcOrd="0" destOrd="0" presId="urn:microsoft.com/office/officeart/2005/8/layout/hierarchy2"/>
    <dgm:cxn modelId="{FA7E8A50-F69D-4FC3-8277-9BFDD5AAC817}" type="presParOf" srcId="{6BE6A976-CFB8-4E60-B8B3-51A951FFC70E}" destId="{A01B20CD-0300-462D-9D20-EA67240E6F39}" srcOrd="5" destOrd="0" presId="urn:microsoft.com/office/officeart/2005/8/layout/hierarchy2"/>
    <dgm:cxn modelId="{8BF649E5-86D2-4D69-85FB-EFDC9AC04CDD}" type="presParOf" srcId="{A01B20CD-0300-462D-9D20-EA67240E6F39}" destId="{52A07288-85CE-459B-864C-1F1AED4D6E79}" srcOrd="0" destOrd="0" presId="urn:microsoft.com/office/officeart/2005/8/layout/hierarchy2"/>
    <dgm:cxn modelId="{959539BE-2B69-4615-8791-36919FC13220}" type="presParOf" srcId="{A01B20CD-0300-462D-9D20-EA67240E6F39}" destId="{6F5342D2-887F-4DE4-ACD1-8B88B9E37C82}" srcOrd="1" destOrd="0" presId="urn:microsoft.com/office/officeart/2005/8/layout/hierarchy2"/>
    <dgm:cxn modelId="{8F1C1C1E-584B-429E-8E0C-33E246C14B15}" type="presParOf" srcId="{6BE6A976-CFB8-4E60-B8B3-51A951FFC70E}" destId="{38FE0F7C-3527-4084-93C2-0E04E9D57CAF}" srcOrd="6" destOrd="0" presId="urn:microsoft.com/office/officeart/2005/8/layout/hierarchy2"/>
    <dgm:cxn modelId="{65F187A4-67B9-4508-87C6-2B4C5DB79DFC}" type="presParOf" srcId="{38FE0F7C-3527-4084-93C2-0E04E9D57CAF}" destId="{B710789C-198C-4E55-AD65-40894A7FCACE}" srcOrd="0" destOrd="0" presId="urn:microsoft.com/office/officeart/2005/8/layout/hierarchy2"/>
    <dgm:cxn modelId="{CD568F58-4940-416D-B06B-4C6D1AA3C739}" type="presParOf" srcId="{6BE6A976-CFB8-4E60-B8B3-51A951FFC70E}" destId="{A8F6CFDE-B592-4660-B71D-3882E959A7E8}" srcOrd="7" destOrd="0" presId="urn:microsoft.com/office/officeart/2005/8/layout/hierarchy2"/>
    <dgm:cxn modelId="{6B95AEF4-E8BA-4E06-AE6C-B3373D1245C6}" type="presParOf" srcId="{A8F6CFDE-B592-4660-B71D-3882E959A7E8}" destId="{874C2290-C37D-4545-BF17-5E4E0B8072CA}" srcOrd="0" destOrd="0" presId="urn:microsoft.com/office/officeart/2005/8/layout/hierarchy2"/>
    <dgm:cxn modelId="{2509A655-0B66-44AD-82BC-9295C5D4A7E2}" type="presParOf" srcId="{A8F6CFDE-B592-4660-B71D-3882E959A7E8}" destId="{C9C985DD-54D8-42FE-87EA-3875A4DDEE36}" srcOrd="1" destOrd="0" presId="urn:microsoft.com/office/officeart/2005/8/layout/hierarchy2"/>
    <dgm:cxn modelId="{6E7201FC-CF06-4F64-A798-0D8C0315542A}" type="presParOf" srcId="{6BE6A976-CFB8-4E60-B8B3-51A951FFC70E}" destId="{1F9FDDB4-3A78-4FF4-BE1E-F62F8D44623F}" srcOrd="8" destOrd="0" presId="urn:microsoft.com/office/officeart/2005/8/layout/hierarchy2"/>
    <dgm:cxn modelId="{0A4FC276-BDDF-451C-9423-197B85D33EB2}" type="presParOf" srcId="{1F9FDDB4-3A78-4FF4-BE1E-F62F8D44623F}" destId="{6491453C-EDAC-4134-A401-A6ECD3677672}" srcOrd="0" destOrd="0" presId="urn:microsoft.com/office/officeart/2005/8/layout/hierarchy2"/>
    <dgm:cxn modelId="{69035B2F-F317-44E0-8AA1-7B171BD0700F}" type="presParOf" srcId="{6BE6A976-CFB8-4E60-B8B3-51A951FFC70E}" destId="{96505709-C493-48EF-8DEE-799BB986761F}" srcOrd="9" destOrd="0" presId="urn:microsoft.com/office/officeart/2005/8/layout/hierarchy2"/>
    <dgm:cxn modelId="{2D7B6B9A-F165-4216-9152-6CE66B23760E}" type="presParOf" srcId="{96505709-C493-48EF-8DEE-799BB986761F}" destId="{97B4C25B-7250-412E-B1DB-8A4695129D15}" srcOrd="0" destOrd="0" presId="urn:microsoft.com/office/officeart/2005/8/layout/hierarchy2"/>
    <dgm:cxn modelId="{7937CAA0-60B3-4577-9BAA-6AF6FFAFF66B}" type="presParOf" srcId="{96505709-C493-48EF-8DEE-799BB986761F}" destId="{EB9E844C-A78F-493D-9277-64650934D91A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28BC6E6-FE9C-4A2B-B0B1-B1560776832D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7A36644-C6DB-4D49-AD98-EFA6D34A35A5}">
      <dgm:prSet phldrT="[Text]"/>
      <dgm:spPr>
        <a:solidFill>
          <a:srgbClr val="92D050"/>
        </a:solidFill>
      </dgm:spPr>
      <dgm:t>
        <a:bodyPr/>
        <a:lstStyle/>
        <a:p>
          <a:r>
            <a:rPr lang="en-US" b="0" dirty="0" err="1" smtClean="0">
              <a:solidFill>
                <a:schemeClr val="tx1"/>
              </a:solidFill>
              <a:latin typeface="Verdana" pitchFamily="34" charset="0"/>
            </a:rPr>
            <a:t>Analisis</a:t>
          </a:r>
          <a:r>
            <a:rPr lang="en-US" b="0" dirty="0" smtClean="0">
              <a:solidFill>
                <a:schemeClr val="tx1"/>
              </a:solidFill>
              <a:latin typeface="Verdana" pitchFamily="34" charset="0"/>
            </a:rPr>
            <a:t> </a:t>
          </a:r>
          <a:r>
            <a:rPr lang="en-US" b="0" dirty="0" err="1" smtClean="0">
              <a:solidFill>
                <a:schemeClr val="tx1"/>
              </a:solidFill>
              <a:latin typeface="Verdana" pitchFamily="34" charset="0"/>
            </a:rPr>
            <a:t>rasio</a:t>
          </a:r>
          <a:r>
            <a:rPr lang="en-US" b="0" dirty="0" smtClean="0">
              <a:solidFill>
                <a:schemeClr val="tx1"/>
              </a:solidFill>
              <a:latin typeface="Verdana" pitchFamily="34" charset="0"/>
            </a:rPr>
            <a:t> </a:t>
          </a:r>
          <a:r>
            <a:rPr lang="en-US" b="0" dirty="0" err="1" smtClean="0">
              <a:solidFill>
                <a:schemeClr val="tx1"/>
              </a:solidFill>
              <a:latin typeface="Verdana" pitchFamily="34" charset="0"/>
            </a:rPr>
            <a:t>profitabilitas</a:t>
          </a:r>
          <a:r>
            <a:rPr lang="en-US" b="0" dirty="0" smtClean="0">
              <a:solidFill>
                <a:schemeClr val="tx1"/>
              </a:solidFill>
              <a:latin typeface="Verdana" pitchFamily="34" charset="0"/>
            </a:rPr>
            <a:t> </a:t>
          </a:r>
          <a:r>
            <a:rPr lang="en-US" b="0" dirty="0" err="1" smtClean="0">
              <a:solidFill>
                <a:schemeClr val="tx1"/>
              </a:solidFill>
              <a:latin typeface="Verdana" pitchFamily="34" charset="0"/>
            </a:rPr>
            <a:t>suatu</a:t>
          </a:r>
          <a:r>
            <a:rPr lang="en-US" b="0" dirty="0" smtClean="0">
              <a:solidFill>
                <a:schemeClr val="tx1"/>
              </a:solidFill>
              <a:latin typeface="Verdana" pitchFamily="34" charset="0"/>
            </a:rPr>
            <a:t> bank</a:t>
          </a:r>
          <a:endParaRPr lang="en-US" b="0" dirty="0">
            <a:solidFill>
              <a:schemeClr val="tx1"/>
            </a:solidFill>
          </a:endParaRPr>
        </a:p>
      </dgm:t>
    </dgm:pt>
    <dgm:pt modelId="{A208ED90-54F8-4353-A502-0583F97BF0F0}" type="parTrans" cxnId="{AC635084-B7A4-4B9E-9C97-2591C6837C04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D9E6FD05-EA3D-469A-82BA-0E059239891D}" type="sibTrans" cxnId="{AC635084-B7A4-4B9E-9C97-2591C6837C04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8ACE55DC-8945-4E7B-8F19-22E7166C2127}">
      <dgm:prSet/>
      <dgm:spPr>
        <a:solidFill>
          <a:srgbClr val="FFC000"/>
        </a:solidFill>
      </dgm:spPr>
      <dgm:t>
        <a:bodyPr/>
        <a:lstStyle/>
        <a:p>
          <a:r>
            <a:rPr lang="en-US" b="0" dirty="0" smtClean="0">
              <a:solidFill>
                <a:schemeClr val="tx1"/>
              </a:solidFill>
              <a:latin typeface="Verdana" pitchFamily="34" charset="0"/>
            </a:rPr>
            <a:t>a. Return On Asset ( ROA )</a:t>
          </a:r>
        </a:p>
      </dgm:t>
    </dgm:pt>
    <dgm:pt modelId="{B8FF4297-A51D-4C6D-A476-185D66AE24A7}" type="parTrans" cxnId="{A13962F6-2376-45DF-A8B6-D38F65244F82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8869D799-BB2B-490F-9123-ABD3B8BA13CA}" type="sibTrans" cxnId="{A13962F6-2376-45DF-A8B6-D38F65244F82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724D9D6B-55D5-4FEC-82C5-62EA4BDBF44F}">
      <dgm:prSet/>
      <dgm:spPr>
        <a:solidFill>
          <a:srgbClr val="FFC000"/>
        </a:solidFill>
      </dgm:spPr>
      <dgm:t>
        <a:bodyPr/>
        <a:lstStyle/>
        <a:p>
          <a:r>
            <a:rPr lang="en-US" b="0" dirty="0" smtClean="0">
              <a:solidFill>
                <a:schemeClr val="tx1"/>
              </a:solidFill>
              <a:latin typeface="Verdana" pitchFamily="34" charset="0"/>
            </a:rPr>
            <a:t>b. Return On Equity ( ROE )</a:t>
          </a:r>
        </a:p>
      </dgm:t>
    </dgm:pt>
    <dgm:pt modelId="{5B220539-155C-4D70-9203-67BED4C78930}" type="parTrans" cxnId="{97F68A62-7769-49EC-A8C6-4BC7CE50303F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278E7E4B-E95B-423E-B08D-10A0C3196486}" type="sibTrans" cxnId="{97F68A62-7769-49EC-A8C6-4BC7CE50303F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EF40A965-B6C1-470B-AAD6-BDE1910BBF25}">
      <dgm:prSet/>
      <dgm:spPr>
        <a:solidFill>
          <a:srgbClr val="FFC000"/>
        </a:solidFill>
      </dgm:spPr>
      <dgm:t>
        <a:bodyPr/>
        <a:lstStyle/>
        <a:p>
          <a:r>
            <a:rPr lang="en-US" b="0" dirty="0" smtClean="0">
              <a:solidFill>
                <a:schemeClr val="tx1"/>
              </a:solidFill>
              <a:latin typeface="Verdana" pitchFamily="34" charset="0"/>
            </a:rPr>
            <a:t>c. </a:t>
          </a:r>
          <a:r>
            <a:rPr lang="en-US" b="0" dirty="0" err="1" smtClean="0">
              <a:solidFill>
                <a:schemeClr val="tx1"/>
              </a:solidFill>
              <a:latin typeface="Verdana" pitchFamily="34" charset="0"/>
            </a:rPr>
            <a:t>Rasio</a:t>
          </a:r>
          <a:r>
            <a:rPr lang="en-US" b="0" dirty="0" smtClean="0">
              <a:solidFill>
                <a:schemeClr val="tx1"/>
              </a:solidFill>
              <a:latin typeface="Verdana" pitchFamily="34" charset="0"/>
            </a:rPr>
            <a:t> </a:t>
          </a:r>
          <a:r>
            <a:rPr lang="en-US" b="0" dirty="0" err="1" smtClean="0">
              <a:solidFill>
                <a:schemeClr val="tx1"/>
              </a:solidFill>
              <a:latin typeface="Verdana" pitchFamily="34" charset="0"/>
            </a:rPr>
            <a:t>Biaya</a:t>
          </a:r>
          <a:r>
            <a:rPr lang="en-US" b="0" dirty="0" smtClean="0">
              <a:solidFill>
                <a:schemeClr val="tx1"/>
              </a:solidFill>
              <a:latin typeface="Verdana" pitchFamily="34" charset="0"/>
            </a:rPr>
            <a:t> </a:t>
          </a:r>
          <a:r>
            <a:rPr lang="en-US" b="0" dirty="0" err="1" smtClean="0">
              <a:solidFill>
                <a:schemeClr val="tx1"/>
              </a:solidFill>
              <a:latin typeface="Verdana" pitchFamily="34" charset="0"/>
            </a:rPr>
            <a:t>Operasional</a:t>
          </a:r>
          <a:endParaRPr lang="en-US" b="0" dirty="0" smtClean="0">
            <a:solidFill>
              <a:schemeClr val="tx1"/>
            </a:solidFill>
            <a:latin typeface="Verdana" pitchFamily="34" charset="0"/>
          </a:endParaRPr>
        </a:p>
        <a:p>
          <a:r>
            <a:rPr lang="en-US" b="0" dirty="0" smtClean="0">
              <a:solidFill>
                <a:schemeClr val="tx1"/>
              </a:solidFill>
              <a:latin typeface="Verdana" pitchFamily="34" charset="0"/>
            </a:rPr>
            <a:t> ( OCR )</a:t>
          </a:r>
        </a:p>
      </dgm:t>
    </dgm:pt>
    <dgm:pt modelId="{07DF7D66-DDEA-4573-9884-CEAB2745BCCC}" type="parTrans" cxnId="{CA305873-F9FA-44A6-8B9A-4219273063B4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225CCB72-DFBB-4692-9AE7-77E580A4F7BB}" type="sibTrans" cxnId="{CA305873-F9FA-44A6-8B9A-4219273063B4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D6E318CF-36B9-4616-8FC7-4E10A3791865}">
      <dgm:prSet/>
      <dgm:spPr>
        <a:solidFill>
          <a:srgbClr val="FFC000"/>
        </a:solidFill>
      </dgm:spPr>
      <dgm:t>
        <a:bodyPr/>
        <a:lstStyle/>
        <a:p>
          <a:r>
            <a:rPr lang="en-US" b="0" dirty="0" smtClean="0">
              <a:solidFill>
                <a:schemeClr val="tx1"/>
              </a:solidFill>
              <a:latin typeface="Verdana" pitchFamily="34" charset="0"/>
            </a:rPr>
            <a:t>d. Net Profit Margin ( NPM )               </a:t>
          </a:r>
        </a:p>
      </dgm:t>
    </dgm:pt>
    <dgm:pt modelId="{EBF23E7B-711B-47BD-AAAE-89E031550B3E}" type="parTrans" cxnId="{4A25ABF2-D2F3-41DE-9346-879B4F67CEF8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FC0A4D6F-B545-4855-AAFC-D3C100FDAB3F}" type="sibTrans" cxnId="{4A25ABF2-D2F3-41DE-9346-879B4F67CEF8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BA0781DF-C6FE-4A61-A014-833A9835EF8A}" type="pres">
      <dgm:prSet presAssocID="{028BC6E6-FE9C-4A2B-B0B1-B1560776832D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4A474FB-7944-4AC1-A5AD-211156940D39}" type="pres">
      <dgm:prSet presAssocID="{27A36644-C6DB-4D49-AD98-EFA6D34A35A5}" presName="root1" presStyleCnt="0"/>
      <dgm:spPr/>
    </dgm:pt>
    <dgm:pt modelId="{C1B1F231-F992-4E96-BCE3-203248E348C9}" type="pres">
      <dgm:prSet presAssocID="{27A36644-C6DB-4D49-AD98-EFA6D34A35A5}" presName="LevelOneTextNode" presStyleLbl="node0" presStyleIdx="0" presStyleCnt="1" custScaleX="16849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07E6170-CA3B-4048-9542-F674E4A098D9}" type="pres">
      <dgm:prSet presAssocID="{27A36644-C6DB-4D49-AD98-EFA6D34A35A5}" presName="level2hierChild" presStyleCnt="0"/>
      <dgm:spPr/>
    </dgm:pt>
    <dgm:pt modelId="{05F3CC7F-F23D-42E8-A800-B1CB7B6859B1}" type="pres">
      <dgm:prSet presAssocID="{B8FF4297-A51D-4C6D-A476-185D66AE24A7}" presName="conn2-1" presStyleLbl="parChTrans1D2" presStyleIdx="0" presStyleCnt="4"/>
      <dgm:spPr/>
      <dgm:t>
        <a:bodyPr/>
        <a:lstStyle/>
        <a:p>
          <a:endParaRPr lang="en-US"/>
        </a:p>
      </dgm:t>
    </dgm:pt>
    <dgm:pt modelId="{8F8C4FDE-561F-429F-855F-0CF83CCC6B3E}" type="pres">
      <dgm:prSet presAssocID="{B8FF4297-A51D-4C6D-A476-185D66AE24A7}" presName="connTx" presStyleLbl="parChTrans1D2" presStyleIdx="0" presStyleCnt="4"/>
      <dgm:spPr/>
      <dgm:t>
        <a:bodyPr/>
        <a:lstStyle/>
        <a:p>
          <a:endParaRPr lang="en-US"/>
        </a:p>
      </dgm:t>
    </dgm:pt>
    <dgm:pt modelId="{3BB342FF-6B9D-40A5-B68F-A782AA91BE97}" type="pres">
      <dgm:prSet presAssocID="{8ACE55DC-8945-4E7B-8F19-22E7166C2127}" presName="root2" presStyleCnt="0"/>
      <dgm:spPr/>
    </dgm:pt>
    <dgm:pt modelId="{9A74F64B-ACA3-450A-A7A8-7DE510700F25}" type="pres">
      <dgm:prSet presAssocID="{8ACE55DC-8945-4E7B-8F19-22E7166C2127}" presName="LevelTwoTextNode" presStyleLbl="node2" presStyleIdx="0" presStyleCnt="4" custScaleX="20167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77A6FBF-A273-4D07-95FC-23DA2654749C}" type="pres">
      <dgm:prSet presAssocID="{8ACE55DC-8945-4E7B-8F19-22E7166C2127}" presName="level3hierChild" presStyleCnt="0"/>
      <dgm:spPr/>
    </dgm:pt>
    <dgm:pt modelId="{581A7356-AAD7-4EF2-B8E3-C612FBD07E01}" type="pres">
      <dgm:prSet presAssocID="{5B220539-155C-4D70-9203-67BED4C78930}" presName="conn2-1" presStyleLbl="parChTrans1D2" presStyleIdx="1" presStyleCnt="4"/>
      <dgm:spPr/>
      <dgm:t>
        <a:bodyPr/>
        <a:lstStyle/>
        <a:p>
          <a:endParaRPr lang="en-US"/>
        </a:p>
      </dgm:t>
    </dgm:pt>
    <dgm:pt modelId="{E74F8614-9F05-4986-B357-4104BC991498}" type="pres">
      <dgm:prSet presAssocID="{5B220539-155C-4D70-9203-67BED4C78930}" presName="connTx" presStyleLbl="parChTrans1D2" presStyleIdx="1" presStyleCnt="4"/>
      <dgm:spPr/>
      <dgm:t>
        <a:bodyPr/>
        <a:lstStyle/>
        <a:p>
          <a:endParaRPr lang="en-US"/>
        </a:p>
      </dgm:t>
    </dgm:pt>
    <dgm:pt modelId="{0467B687-CCAD-47C7-8903-6FD31F44F722}" type="pres">
      <dgm:prSet presAssocID="{724D9D6B-55D5-4FEC-82C5-62EA4BDBF44F}" presName="root2" presStyleCnt="0"/>
      <dgm:spPr/>
    </dgm:pt>
    <dgm:pt modelId="{C6213DF5-A44B-444C-9C8A-695B8BB9FAAD}" type="pres">
      <dgm:prSet presAssocID="{724D9D6B-55D5-4FEC-82C5-62EA4BDBF44F}" presName="LevelTwoTextNode" presStyleLbl="node2" presStyleIdx="1" presStyleCnt="4" custScaleX="20247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C3E76BB-4F98-4BBA-8D22-93D4ADFABA4B}" type="pres">
      <dgm:prSet presAssocID="{724D9D6B-55D5-4FEC-82C5-62EA4BDBF44F}" presName="level3hierChild" presStyleCnt="0"/>
      <dgm:spPr/>
    </dgm:pt>
    <dgm:pt modelId="{32E008F5-C6C1-4B84-B338-73B3D95DAA9F}" type="pres">
      <dgm:prSet presAssocID="{07DF7D66-DDEA-4573-9884-CEAB2745BCCC}" presName="conn2-1" presStyleLbl="parChTrans1D2" presStyleIdx="2" presStyleCnt="4"/>
      <dgm:spPr/>
      <dgm:t>
        <a:bodyPr/>
        <a:lstStyle/>
        <a:p>
          <a:endParaRPr lang="en-US"/>
        </a:p>
      </dgm:t>
    </dgm:pt>
    <dgm:pt modelId="{B37E006E-90EC-43FD-BAB7-CA57C166ACC4}" type="pres">
      <dgm:prSet presAssocID="{07DF7D66-DDEA-4573-9884-CEAB2745BCCC}" presName="connTx" presStyleLbl="parChTrans1D2" presStyleIdx="2" presStyleCnt="4"/>
      <dgm:spPr/>
      <dgm:t>
        <a:bodyPr/>
        <a:lstStyle/>
        <a:p>
          <a:endParaRPr lang="en-US"/>
        </a:p>
      </dgm:t>
    </dgm:pt>
    <dgm:pt modelId="{F67E230B-70E4-40FC-8623-95393D8D14AA}" type="pres">
      <dgm:prSet presAssocID="{EF40A965-B6C1-470B-AAD6-BDE1910BBF25}" presName="root2" presStyleCnt="0"/>
      <dgm:spPr/>
    </dgm:pt>
    <dgm:pt modelId="{518C4702-03E5-4F33-BB0B-AEEF4FAD5201}" type="pres">
      <dgm:prSet presAssocID="{EF40A965-B6C1-470B-AAD6-BDE1910BBF25}" presName="LevelTwoTextNode" presStyleLbl="node2" presStyleIdx="2" presStyleCnt="4" custScaleX="20220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80F4464-29D3-4ADA-94D6-FA0433C5064F}" type="pres">
      <dgm:prSet presAssocID="{EF40A965-B6C1-470B-AAD6-BDE1910BBF25}" presName="level3hierChild" presStyleCnt="0"/>
      <dgm:spPr/>
    </dgm:pt>
    <dgm:pt modelId="{FBFABCB4-997C-4482-9CB8-2AB06292FC87}" type="pres">
      <dgm:prSet presAssocID="{EBF23E7B-711B-47BD-AAAE-89E031550B3E}" presName="conn2-1" presStyleLbl="parChTrans1D2" presStyleIdx="3" presStyleCnt="4"/>
      <dgm:spPr/>
      <dgm:t>
        <a:bodyPr/>
        <a:lstStyle/>
        <a:p>
          <a:endParaRPr lang="en-US"/>
        </a:p>
      </dgm:t>
    </dgm:pt>
    <dgm:pt modelId="{28C9D153-4C41-497F-8365-4AA55BDBE93F}" type="pres">
      <dgm:prSet presAssocID="{EBF23E7B-711B-47BD-AAAE-89E031550B3E}" presName="connTx" presStyleLbl="parChTrans1D2" presStyleIdx="3" presStyleCnt="4"/>
      <dgm:spPr/>
      <dgm:t>
        <a:bodyPr/>
        <a:lstStyle/>
        <a:p>
          <a:endParaRPr lang="en-US"/>
        </a:p>
      </dgm:t>
    </dgm:pt>
    <dgm:pt modelId="{0F9A74FD-11DF-488E-9D9C-944F5B89E807}" type="pres">
      <dgm:prSet presAssocID="{D6E318CF-36B9-4616-8FC7-4E10A3791865}" presName="root2" presStyleCnt="0"/>
      <dgm:spPr/>
    </dgm:pt>
    <dgm:pt modelId="{02B7B445-9BE2-4C99-9FD5-B725EFFFB73D}" type="pres">
      <dgm:prSet presAssocID="{D6E318CF-36B9-4616-8FC7-4E10A3791865}" presName="LevelTwoTextNode" presStyleLbl="node2" presStyleIdx="3" presStyleCnt="4" custScaleX="20220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F6F78D7-B4FC-4659-87E3-B55B85B54282}" type="pres">
      <dgm:prSet presAssocID="{D6E318CF-36B9-4616-8FC7-4E10A3791865}" presName="level3hierChild" presStyleCnt="0"/>
      <dgm:spPr/>
    </dgm:pt>
  </dgm:ptLst>
  <dgm:cxnLst>
    <dgm:cxn modelId="{02F4D851-426A-4C52-9687-9DA46BAA0ADD}" type="presOf" srcId="{028BC6E6-FE9C-4A2B-B0B1-B1560776832D}" destId="{BA0781DF-C6FE-4A61-A014-833A9835EF8A}" srcOrd="0" destOrd="0" presId="urn:microsoft.com/office/officeart/2005/8/layout/hierarchy2"/>
    <dgm:cxn modelId="{1F6FECCA-FE65-4273-A6B5-78E0C8230636}" type="presOf" srcId="{EBF23E7B-711B-47BD-AAAE-89E031550B3E}" destId="{28C9D153-4C41-497F-8365-4AA55BDBE93F}" srcOrd="1" destOrd="0" presId="urn:microsoft.com/office/officeart/2005/8/layout/hierarchy2"/>
    <dgm:cxn modelId="{1A8D92CF-CA2B-47F8-B435-CBEEEFF29A56}" type="presOf" srcId="{5B220539-155C-4D70-9203-67BED4C78930}" destId="{E74F8614-9F05-4986-B357-4104BC991498}" srcOrd="1" destOrd="0" presId="urn:microsoft.com/office/officeart/2005/8/layout/hierarchy2"/>
    <dgm:cxn modelId="{4A25ABF2-D2F3-41DE-9346-879B4F67CEF8}" srcId="{27A36644-C6DB-4D49-AD98-EFA6D34A35A5}" destId="{D6E318CF-36B9-4616-8FC7-4E10A3791865}" srcOrd="3" destOrd="0" parTransId="{EBF23E7B-711B-47BD-AAAE-89E031550B3E}" sibTransId="{FC0A4D6F-B545-4855-AAFC-D3C100FDAB3F}"/>
    <dgm:cxn modelId="{B08710BA-1576-454F-A50D-9E52603A7C33}" type="presOf" srcId="{D6E318CF-36B9-4616-8FC7-4E10A3791865}" destId="{02B7B445-9BE2-4C99-9FD5-B725EFFFB73D}" srcOrd="0" destOrd="0" presId="urn:microsoft.com/office/officeart/2005/8/layout/hierarchy2"/>
    <dgm:cxn modelId="{222E12E3-9C5D-4CAB-80F2-F7B3D9B124A6}" type="presOf" srcId="{27A36644-C6DB-4D49-AD98-EFA6D34A35A5}" destId="{C1B1F231-F992-4E96-BCE3-203248E348C9}" srcOrd="0" destOrd="0" presId="urn:microsoft.com/office/officeart/2005/8/layout/hierarchy2"/>
    <dgm:cxn modelId="{951061B3-3C93-436B-AC6F-FCB8A8AB5A30}" type="presOf" srcId="{07DF7D66-DDEA-4573-9884-CEAB2745BCCC}" destId="{32E008F5-C6C1-4B84-B338-73B3D95DAA9F}" srcOrd="0" destOrd="0" presId="urn:microsoft.com/office/officeart/2005/8/layout/hierarchy2"/>
    <dgm:cxn modelId="{CA305873-F9FA-44A6-8B9A-4219273063B4}" srcId="{27A36644-C6DB-4D49-AD98-EFA6D34A35A5}" destId="{EF40A965-B6C1-470B-AAD6-BDE1910BBF25}" srcOrd="2" destOrd="0" parTransId="{07DF7D66-DDEA-4573-9884-CEAB2745BCCC}" sibTransId="{225CCB72-DFBB-4692-9AE7-77E580A4F7BB}"/>
    <dgm:cxn modelId="{A13962F6-2376-45DF-A8B6-D38F65244F82}" srcId="{27A36644-C6DB-4D49-AD98-EFA6D34A35A5}" destId="{8ACE55DC-8945-4E7B-8F19-22E7166C2127}" srcOrd="0" destOrd="0" parTransId="{B8FF4297-A51D-4C6D-A476-185D66AE24A7}" sibTransId="{8869D799-BB2B-490F-9123-ABD3B8BA13CA}"/>
    <dgm:cxn modelId="{A694D46C-97F0-49B8-9687-603135F1FC17}" type="presOf" srcId="{8ACE55DC-8945-4E7B-8F19-22E7166C2127}" destId="{9A74F64B-ACA3-450A-A7A8-7DE510700F25}" srcOrd="0" destOrd="0" presId="urn:microsoft.com/office/officeart/2005/8/layout/hierarchy2"/>
    <dgm:cxn modelId="{AC635084-B7A4-4B9E-9C97-2591C6837C04}" srcId="{028BC6E6-FE9C-4A2B-B0B1-B1560776832D}" destId="{27A36644-C6DB-4D49-AD98-EFA6D34A35A5}" srcOrd="0" destOrd="0" parTransId="{A208ED90-54F8-4353-A502-0583F97BF0F0}" sibTransId="{D9E6FD05-EA3D-469A-82BA-0E059239891D}"/>
    <dgm:cxn modelId="{D31590F0-C8B2-40CB-B196-38BD16D3A82D}" type="presOf" srcId="{EF40A965-B6C1-470B-AAD6-BDE1910BBF25}" destId="{518C4702-03E5-4F33-BB0B-AEEF4FAD5201}" srcOrd="0" destOrd="0" presId="urn:microsoft.com/office/officeart/2005/8/layout/hierarchy2"/>
    <dgm:cxn modelId="{C99E2F6A-7709-40C8-881C-E90CD877F366}" type="presOf" srcId="{5B220539-155C-4D70-9203-67BED4C78930}" destId="{581A7356-AAD7-4EF2-B8E3-C612FBD07E01}" srcOrd="0" destOrd="0" presId="urn:microsoft.com/office/officeart/2005/8/layout/hierarchy2"/>
    <dgm:cxn modelId="{301BBCCD-0ADE-4912-82DB-D7905764EC27}" type="presOf" srcId="{B8FF4297-A51D-4C6D-A476-185D66AE24A7}" destId="{8F8C4FDE-561F-429F-855F-0CF83CCC6B3E}" srcOrd="1" destOrd="0" presId="urn:microsoft.com/office/officeart/2005/8/layout/hierarchy2"/>
    <dgm:cxn modelId="{97F68A62-7769-49EC-A8C6-4BC7CE50303F}" srcId="{27A36644-C6DB-4D49-AD98-EFA6D34A35A5}" destId="{724D9D6B-55D5-4FEC-82C5-62EA4BDBF44F}" srcOrd="1" destOrd="0" parTransId="{5B220539-155C-4D70-9203-67BED4C78930}" sibTransId="{278E7E4B-E95B-423E-B08D-10A0C3196486}"/>
    <dgm:cxn modelId="{418A94D0-812F-4E7C-9C5C-AFEA30792A38}" type="presOf" srcId="{724D9D6B-55D5-4FEC-82C5-62EA4BDBF44F}" destId="{C6213DF5-A44B-444C-9C8A-695B8BB9FAAD}" srcOrd="0" destOrd="0" presId="urn:microsoft.com/office/officeart/2005/8/layout/hierarchy2"/>
    <dgm:cxn modelId="{BD581D04-D750-4F56-862F-F9912149B226}" type="presOf" srcId="{B8FF4297-A51D-4C6D-A476-185D66AE24A7}" destId="{05F3CC7F-F23D-42E8-A800-B1CB7B6859B1}" srcOrd="0" destOrd="0" presId="urn:microsoft.com/office/officeart/2005/8/layout/hierarchy2"/>
    <dgm:cxn modelId="{F475E1A6-8F0C-4E32-A07E-BCF8A466A4E3}" type="presOf" srcId="{EBF23E7B-711B-47BD-AAAE-89E031550B3E}" destId="{FBFABCB4-997C-4482-9CB8-2AB06292FC87}" srcOrd="0" destOrd="0" presId="urn:microsoft.com/office/officeart/2005/8/layout/hierarchy2"/>
    <dgm:cxn modelId="{EBFE7C22-2119-48A4-94CB-2C036BC8C21E}" type="presOf" srcId="{07DF7D66-DDEA-4573-9884-CEAB2745BCCC}" destId="{B37E006E-90EC-43FD-BAB7-CA57C166ACC4}" srcOrd="1" destOrd="0" presId="urn:microsoft.com/office/officeart/2005/8/layout/hierarchy2"/>
    <dgm:cxn modelId="{397106AC-F29A-4ACC-B0FC-B3F26B3201EB}" type="presParOf" srcId="{BA0781DF-C6FE-4A61-A014-833A9835EF8A}" destId="{E4A474FB-7944-4AC1-A5AD-211156940D39}" srcOrd="0" destOrd="0" presId="urn:microsoft.com/office/officeart/2005/8/layout/hierarchy2"/>
    <dgm:cxn modelId="{C5D1BFEC-3CCC-47CB-BFE1-902B907B36B5}" type="presParOf" srcId="{E4A474FB-7944-4AC1-A5AD-211156940D39}" destId="{C1B1F231-F992-4E96-BCE3-203248E348C9}" srcOrd="0" destOrd="0" presId="urn:microsoft.com/office/officeart/2005/8/layout/hierarchy2"/>
    <dgm:cxn modelId="{2ED202C6-9429-4EFE-889E-4DE62D5C35D0}" type="presParOf" srcId="{E4A474FB-7944-4AC1-A5AD-211156940D39}" destId="{A07E6170-CA3B-4048-9542-F674E4A098D9}" srcOrd="1" destOrd="0" presId="urn:microsoft.com/office/officeart/2005/8/layout/hierarchy2"/>
    <dgm:cxn modelId="{F1D51FDD-93DF-41AE-A3C0-BAA378755396}" type="presParOf" srcId="{A07E6170-CA3B-4048-9542-F674E4A098D9}" destId="{05F3CC7F-F23D-42E8-A800-B1CB7B6859B1}" srcOrd="0" destOrd="0" presId="urn:microsoft.com/office/officeart/2005/8/layout/hierarchy2"/>
    <dgm:cxn modelId="{885892F8-CF5F-43DC-AA68-EFD598D1D92D}" type="presParOf" srcId="{05F3CC7F-F23D-42E8-A800-B1CB7B6859B1}" destId="{8F8C4FDE-561F-429F-855F-0CF83CCC6B3E}" srcOrd="0" destOrd="0" presId="urn:microsoft.com/office/officeart/2005/8/layout/hierarchy2"/>
    <dgm:cxn modelId="{CF95D231-21B6-423E-A843-E23305FCC468}" type="presParOf" srcId="{A07E6170-CA3B-4048-9542-F674E4A098D9}" destId="{3BB342FF-6B9D-40A5-B68F-A782AA91BE97}" srcOrd="1" destOrd="0" presId="urn:microsoft.com/office/officeart/2005/8/layout/hierarchy2"/>
    <dgm:cxn modelId="{B6F2C745-DC9C-4D07-ACC1-0CFC571A0162}" type="presParOf" srcId="{3BB342FF-6B9D-40A5-B68F-A782AA91BE97}" destId="{9A74F64B-ACA3-450A-A7A8-7DE510700F25}" srcOrd="0" destOrd="0" presId="urn:microsoft.com/office/officeart/2005/8/layout/hierarchy2"/>
    <dgm:cxn modelId="{EF770ED9-4457-42BA-8C7B-3EBCE3649AA1}" type="presParOf" srcId="{3BB342FF-6B9D-40A5-B68F-A782AA91BE97}" destId="{177A6FBF-A273-4D07-95FC-23DA2654749C}" srcOrd="1" destOrd="0" presId="urn:microsoft.com/office/officeart/2005/8/layout/hierarchy2"/>
    <dgm:cxn modelId="{A574B2CB-D97E-4B24-8E90-FAC7AB73A0A5}" type="presParOf" srcId="{A07E6170-CA3B-4048-9542-F674E4A098D9}" destId="{581A7356-AAD7-4EF2-B8E3-C612FBD07E01}" srcOrd="2" destOrd="0" presId="urn:microsoft.com/office/officeart/2005/8/layout/hierarchy2"/>
    <dgm:cxn modelId="{B8942484-9F69-46A6-BE48-12326BE24F3B}" type="presParOf" srcId="{581A7356-AAD7-4EF2-B8E3-C612FBD07E01}" destId="{E74F8614-9F05-4986-B357-4104BC991498}" srcOrd="0" destOrd="0" presId="urn:microsoft.com/office/officeart/2005/8/layout/hierarchy2"/>
    <dgm:cxn modelId="{3CEA28FD-FD93-4B31-A858-199B0E710144}" type="presParOf" srcId="{A07E6170-CA3B-4048-9542-F674E4A098D9}" destId="{0467B687-CCAD-47C7-8903-6FD31F44F722}" srcOrd="3" destOrd="0" presId="urn:microsoft.com/office/officeart/2005/8/layout/hierarchy2"/>
    <dgm:cxn modelId="{9870682D-7556-471A-BD61-4B7039D986E2}" type="presParOf" srcId="{0467B687-CCAD-47C7-8903-6FD31F44F722}" destId="{C6213DF5-A44B-444C-9C8A-695B8BB9FAAD}" srcOrd="0" destOrd="0" presId="urn:microsoft.com/office/officeart/2005/8/layout/hierarchy2"/>
    <dgm:cxn modelId="{058E976B-AF85-4603-9745-F1F96349F023}" type="presParOf" srcId="{0467B687-CCAD-47C7-8903-6FD31F44F722}" destId="{2C3E76BB-4F98-4BBA-8D22-93D4ADFABA4B}" srcOrd="1" destOrd="0" presId="urn:microsoft.com/office/officeart/2005/8/layout/hierarchy2"/>
    <dgm:cxn modelId="{A763247B-0A0B-4F38-B804-78FD47827D10}" type="presParOf" srcId="{A07E6170-CA3B-4048-9542-F674E4A098D9}" destId="{32E008F5-C6C1-4B84-B338-73B3D95DAA9F}" srcOrd="4" destOrd="0" presId="urn:microsoft.com/office/officeart/2005/8/layout/hierarchy2"/>
    <dgm:cxn modelId="{98A28D4A-F195-46ED-9292-CD7AAA4BF229}" type="presParOf" srcId="{32E008F5-C6C1-4B84-B338-73B3D95DAA9F}" destId="{B37E006E-90EC-43FD-BAB7-CA57C166ACC4}" srcOrd="0" destOrd="0" presId="urn:microsoft.com/office/officeart/2005/8/layout/hierarchy2"/>
    <dgm:cxn modelId="{04924078-70BA-42B3-B500-135F9A82FEC4}" type="presParOf" srcId="{A07E6170-CA3B-4048-9542-F674E4A098D9}" destId="{F67E230B-70E4-40FC-8623-95393D8D14AA}" srcOrd="5" destOrd="0" presId="urn:microsoft.com/office/officeart/2005/8/layout/hierarchy2"/>
    <dgm:cxn modelId="{FD7F4C8F-3A99-4434-AEF3-7BDA6CB2C511}" type="presParOf" srcId="{F67E230B-70E4-40FC-8623-95393D8D14AA}" destId="{518C4702-03E5-4F33-BB0B-AEEF4FAD5201}" srcOrd="0" destOrd="0" presId="urn:microsoft.com/office/officeart/2005/8/layout/hierarchy2"/>
    <dgm:cxn modelId="{63D1DBB0-D1E3-4770-82E3-E78810EEA115}" type="presParOf" srcId="{F67E230B-70E4-40FC-8623-95393D8D14AA}" destId="{580F4464-29D3-4ADA-94D6-FA0433C5064F}" srcOrd="1" destOrd="0" presId="urn:microsoft.com/office/officeart/2005/8/layout/hierarchy2"/>
    <dgm:cxn modelId="{2B7B4721-4925-43D8-9F82-251BEAD0449D}" type="presParOf" srcId="{A07E6170-CA3B-4048-9542-F674E4A098D9}" destId="{FBFABCB4-997C-4482-9CB8-2AB06292FC87}" srcOrd="6" destOrd="0" presId="urn:microsoft.com/office/officeart/2005/8/layout/hierarchy2"/>
    <dgm:cxn modelId="{BA43E807-0D3A-4C45-8A1F-B063864F6E5A}" type="presParOf" srcId="{FBFABCB4-997C-4482-9CB8-2AB06292FC87}" destId="{28C9D153-4C41-497F-8365-4AA55BDBE93F}" srcOrd="0" destOrd="0" presId="urn:microsoft.com/office/officeart/2005/8/layout/hierarchy2"/>
    <dgm:cxn modelId="{B48416FB-3354-4532-9AD3-9D7ED9C917AA}" type="presParOf" srcId="{A07E6170-CA3B-4048-9542-F674E4A098D9}" destId="{0F9A74FD-11DF-488E-9D9C-944F5B89E807}" srcOrd="7" destOrd="0" presId="urn:microsoft.com/office/officeart/2005/8/layout/hierarchy2"/>
    <dgm:cxn modelId="{0A09065B-A5DD-4BDA-8A9D-65814E6941C1}" type="presParOf" srcId="{0F9A74FD-11DF-488E-9D9C-944F5B89E807}" destId="{02B7B445-9BE2-4C99-9FD5-B725EFFFB73D}" srcOrd="0" destOrd="0" presId="urn:microsoft.com/office/officeart/2005/8/layout/hierarchy2"/>
    <dgm:cxn modelId="{1B8DFFA2-6843-4284-8181-3940C136EE79}" type="presParOf" srcId="{0F9A74FD-11DF-488E-9D9C-944F5B89E807}" destId="{0F6F78D7-B4FC-4659-87E3-B55B85B54282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7CBA294-75F5-467C-8D98-C960A0CD65DD}" type="doc">
      <dgm:prSet loTypeId="urn:microsoft.com/office/officeart/2005/8/layout/hierarchy2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63FDB07-15DE-4470-9F91-030D1C61EB80}">
      <dgm:prSet phldrT="[Text]" custT="1"/>
      <dgm:spPr>
        <a:solidFill>
          <a:schemeClr val="accent3"/>
        </a:solidFill>
      </dgm:spPr>
      <dgm:t>
        <a:bodyPr/>
        <a:lstStyle/>
        <a:p>
          <a:pPr algn="ctr"/>
          <a:r>
            <a:rPr lang="en-US" sz="1600" b="0" dirty="0" err="1" smtClean="0">
              <a:solidFill>
                <a:schemeClr val="tx1"/>
              </a:solidFill>
              <a:latin typeface="Verdana" pitchFamily="34" charset="0"/>
            </a:rPr>
            <a:t>Rasio</a:t>
          </a:r>
          <a:r>
            <a:rPr lang="en-US" sz="1600" b="0" dirty="0" smtClean="0">
              <a:solidFill>
                <a:schemeClr val="tx1"/>
              </a:solidFill>
              <a:latin typeface="Verdana" pitchFamily="34" charset="0"/>
            </a:rPr>
            <a:t> yang </a:t>
          </a:r>
          <a:r>
            <a:rPr lang="en-US" sz="1600" b="0" dirty="0" err="1" smtClean="0">
              <a:solidFill>
                <a:schemeClr val="tx1"/>
              </a:solidFill>
              <a:latin typeface="Verdana" pitchFamily="34" charset="0"/>
            </a:rPr>
            <a:t>digunakan</a:t>
          </a:r>
          <a:r>
            <a:rPr lang="en-US" sz="1600" b="0" dirty="0" smtClean="0">
              <a:solidFill>
                <a:schemeClr val="tx1"/>
              </a:solidFill>
              <a:latin typeface="Verdana" pitchFamily="34" charset="0"/>
            </a:rPr>
            <a:t> </a:t>
          </a:r>
          <a:r>
            <a:rPr lang="en-US" sz="1600" b="0" dirty="0" err="1" smtClean="0">
              <a:solidFill>
                <a:schemeClr val="tx1"/>
              </a:solidFill>
              <a:latin typeface="Verdana" pitchFamily="34" charset="0"/>
            </a:rPr>
            <a:t>pada</a:t>
          </a:r>
          <a:r>
            <a:rPr lang="en-US" sz="1600" b="0" dirty="0" smtClean="0">
              <a:solidFill>
                <a:schemeClr val="tx1"/>
              </a:solidFill>
              <a:latin typeface="Verdana" pitchFamily="34" charset="0"/>
            </a:rPr>
            <a:t> </a:t>
          </a:r>
          <a:r>
            <a:rPr lang="en-US" sz="1600" b="0" dirty="0" err="1" smtClean="0">
              <a:solidFill>
                <a:schemeClr val="tx1"/>
              </a:solidFill>
              <a:latin typeface="Verdana" pitchFamily="34" charset="0"/>
            </a:rPr>
            <a:t>analisis</a:t>
          </a:r>
          <a:r>
            <a:rPr lang="en-US" sz="1600" b="0" dirty="0" smtClean="0">
              <a:solidFill>
                <a:schemeClr val="tx1"/>
              </a:solidFill>
              <a:latin typeface="Verdana" pitchFamily="34" charset="0"/>
            </a:rPr>
            <a:t> </a:t>
          </a:r>
          <a:r>
            <a:rPr lang="en-US" sz="1600" b="0" dirty="0" err="1" smtClean="0">
              <a:solidFill>
                <a:schemeClr val="tx1"/>
              </a:solidFill>
              <a:latin typeface="Verdana" pitchFamily="34" charset="0"/>
            </a:rPr>
            <a:t>solvabilitas</a:t>
          </a:r>
          <a:r>
            <a:rPr lang="en-US" sz="1600" b="0" dirty="0" smtClean="0">
              <a:solidFill>
                <a:schemeClr val="tx1"/>
              </a:solidFill>
              <a:latin typeface="Verdana" pitchFamily="34" charset="0"/>
            </a:rPr>
            <a:t> </a:t>
          </a:r>
          <a:endParaRPr lang="en-US" sz="1600" b="0" dirty="0">
            <a:solidFill>
              <a:schemeClr val="tx1"/>
            </a:solidFill>
          </a:endParaRPr>
        </a:p>
      </dgm:t>
    </dgm:pt>
    <dgm:pt modelId="{794493E5-C2C0-4FC1-A089-F94A002E9DEE}" type="parTrans" cxnId="{2BAD422C-D43E-4278-B392-499D3689E500}">
      <dgm:prSet/>
      <dgm:spPr/>
      <dgm:t>
        <a:bodyPr/>
        <a:lstStyle/>
        <a:p>
          <a:pPr algn="l"/>
          <a:endParaRPr lang="en-US" b="1"/>
        </a:p>
      </dgm:t>
    </dgm:pt>
    <dgm:pt modelId="{3F78812C-8D27-4FE1-9FF1-0507926ADC4D}" type="sibTrans" cxnId="{2BAD422C-D43E-4278-B392-499D3689E500}">
      <dgm:prSet/>
      <dgm:spPr/>
      <dgm:t>
        <a:bodyPr/>
        <a:lstStyle/>
        <a:p>
          <a:pPr algn="l"/>
          <a:endParaRPr lang="en-US" b="1"/>
        </a:p>
      </dgm:t>
    </dgm:pt>
    <dgm:pt modelId="{513ED82B-2CFA-47C1-A1A2-55584ABCD28A}">
      <dgm:prSet custT="1"/>
      <dgm:spPr>
        <a:solidFill>
          <a:srgbClr val="00B050"/>
        </a:solidFill>
      </dgm:spPr>
      <dgm:t>
        <a:bodyPr/>
        <a:lstStyle/>
        <a:p>
          <a:pPr algn="l"/>
          <a:r>
            <a:rPr lang="en-US" sz="1800" b="0" dirty="0" smtClean="0">
              <a:latin typeface="+mj-lt"/>
            </a:rPr>
            <a:t> a. Capital adequacy ratio (CAR)</a:t>
          </a:r>
          <a:endParaRPr lang="en-US" sz="1800" b="0" dirty="0">
            <a:latin typeface="+mj-lt"/>
          </a:endParaRPr>
        </a:p>
      </dgm:t>
    </dgm:pt>
    <dgm:pt modelId="{FCDDD4DC-8892-40E0-B454-CC7038C88634}" type="parTrans" cxnId="{5EF947C9-0C36-4CEB-B378-743E8E35F4FB}">
      <dgm:prSet/>
      <dgm:spPr/>
      <dgm:t>
        <a:bodyPr/>
        <a:lstStyle/>
        <a:p>
          <a:pPr algn="l"/>
          <a:endParaRPr lang="en-US" b="1"/>
        </a:p>
      </dgm:t>
    </dgm:pt>
    <dgm:pt modelId="{BEAA1D1E-1905-4A91-A1C1-71284C4B8631}" type="sibTrans" cxnId="{5EF947C9-0C36-4CEB-B378-743E8E35F4FB}">
      <dgm:prSet/>
      <dgm:spPr/>
      <dgm:t>
        <a:bodyPr/>
        <a:lstStyle/>
        <a:p>
          <a:pPr algn="l"/>
          <a:endParaRPr lang="en-US" b="1"/>
        </a:p>
      </dgm:t>
    </dgm:pt>
    <dgm:pt modelId="{CEA92120-2BD0-43D8-91FD-672409CA38C2}">
      <dgm:prSet custT="1"/>
      <dgm:spPr>
        <a:solidFill>
          <a:srgbClr val="00B050"/>
        </a:solidFill>
      </dgm:spPr>
      <dgm:t>
        <a:bodyPr/>
        <a:lstStyle/>
        <a:p>
          <a:pPr algn="l"/>
          <a:r>
            <a:rPr lang="en-US" sz="1800" b="0" dirty="0" smtClean="0">
              <a:latin typeface="+mj-lt"/>
            </a:rPr>
            <a:t> b. Debt to Equity ratio  </a:t>
          </a:r>
          <a:endParaRPr lang="en-US" sz="1800" b="0" dirty="0">
            <a:latin typeface="+mj-lt"/>
          </a:endParaRPr>
        </a:p>
      </dgm:t>
    </dgm:pt>
    <dgm:pt modelId="{9F187EFF-3C3A-4C2D-9286-DDD908E98C51}" type="parTrans" cxnId="{4349291E-76AD-4DE5-99C8-2D70990A2A5E}">
      <dgm:prSet/>
      <dgm:spPr/>
      <dgm:t>
        <a:bodyPr/>
        <a:lstStyle/>
        <a:p>
          <a:pPr algn="l"/>
          <a:endParaRPr lang="en-US" b="1"/>
        </a:p>
      </dgm:t>
    </dgm:pt>
    <dgm:pt modelId="{1DD2567B-C6E0-4E6C-A499-5371C391A86F}" type="sibTrans" cxnId="{4349291E-76AD-4DE5-99C8-2D70990A2A5E}">
      <dgm:prSet/>
      <dgm:spPr/>
      <dgm:t>
        <a:bodyPr/>
        <a:lstStyle/>
        <a:p>
          <a:pPr algn="l"/>
          <a:endParaRPr lang="en-US" b="1"/>
        </a:p>
      </dgm:t>
    </dgm:pt>
    <dgm:pt modelId="{5757791D-0975-4004-A1C2-223268D1E308}">
      <dgm:prSet custT="1"/>
      <dgm:spPr>
        <a:solidFill>
          <a:srgbClr val="00B050"/>
        </a:solidFill>
      </dgm:spPr>
      <dgm:t>
        <a:bodyPr/>
        <a:lstStyle/>
        <a:p>
          <a:pPr algn="l"/>
          <a:r>
            <a:rPr lang="en-US" sz="1800" b="0" dirty="0" smtClean="0">
              <a:latin typeface="+mj-lt"/>
            </a:rPr>
            <a:t> c. Long Term debt to assets ratio</a:t>
          </a:r>
          <a:endParaRPr lang="en-US" sz="1800" b="0" dirty="0">
            <a:latin typeface="+mj-lt"/>
          </a:endParaRPr>
        </a:p>
      </dgm:t>
    </dgm:pt>
    <dgm:pt modelId="{95FF2A22-6FF6-401D-92D4-7D4102AB3B10}" type="parTrans" cxnId="{A3C3CF47-7870-49BE-96DF-5787939CBEE4}">
      <dgm:prSet/>
      <dgm:spPr/>
      <dgm:t>
        <a:bodyPr/>
        <a:lstStyle/>
        <a:p>
          <a:pPr algn="l"/>
          <a:endParaRPr lang="en-US" b="1"/>
        </a:p>
      </dgm:t>
    </dgm:pt>
    <dgm:pt modelId="{044BBBE5-CFE0-4AA5-A865-1846E6E4B8FF}" type="sibTrans" cxnId="{A3C3CF47-7870-49BE-96DF-5787939CBEE4}">
      <dgm:prSet/>
      <dgm:spPr/>
      <dgm:t>
        <a:bodyPr/>
        <a:lstStyle/>
        <a:p>
          <a:pPr algn="l"/>
          <a:endParaRPr lang="en-US" b="1"/>
        </a:p>
      </dgm:t>
    </dgm:pt>
    <dgm:pt modelId="{7852E324-9A10-4859-BCE8-3DE2FE0E79F5}" type="pres">
      <dgm:prSet presAssocID="{17CBA294-75F5-467C-8D98-C960A0CD65DD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201B86A-1557-4E36-8079-094AE8634FB8}" type="pres">
      <dgm:prSet presAssocID="{563FDB07-15DE-4470-9F91-030D1C61EB80}" presName="root1" presStyleCnt="0"/>
      <dgm:spPr/>
    </dgm:pt>
    <dgm:pt modelId="{2AE186C6-2F51-4BF6-A735-55258A510DF1}" type="pres">
      <dgm:prSet presAssocID="{563FDB07-15DE-4470-9F91-030D1C61EB80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0C1ABBD-72F1-4802-925D-5C968F254EB9}" type="pres">
      <dgm:prSet presAssocID="{563FDB07-15DE-4470-9F91-030D1C61EB80}" presName="level2hierChild" presStyleCnt="0"/>
      <dgm:spPr/>
    </dgm:pt>
    <dgm:pt modelId="{4F3FFB37-6969-481E-B457-10A2234FF963}" type="pres">
      <dgm:prSet presAssocID="{FCDDD4DC-8892-40E0-B454-CC7038C88634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F4EC210C-7358-4B54-B867-4BC04F1A5256}" type="pres">
      <dgm:prSet presAssocID="{FCDDD4DC-8892-40E0-B454-CC7038C88634}" presName="connTx" presStyleLbl="parChTrans1D2" presStyleIdx="0" presStyleCnt="3"/>
      <dgm:spPr/>
      <dgm:t>
        <a:bodyPr/>
        <a:lstStyle/>
        <a:p>
          <a:endParaRPr lang="en-US"/>
        </a:p>
      </dgm:t>
    </dgm:pt>
    <dgm:pt modelId="{02AA762C-B942-4748-9CE6-D8960D5446CF}" type="pres">
      <dgm:prSet presAssocID="{513ED82B-2CFA-47C1-A1A2-55584ABCD28A}" presName="root2" presStyleCnt="0"/>
      <dgm:spPr/>
    </dgm:pt>
    <dgm:pt modelId="{8F021485-DC23-4E98-8582-98051EB50D5E}" type="pres">
      <dgm:prSet presAssocID="{513ED82B-2CFA-47C1-A1A2-55584ABCD28A}" presName="LevelTwoTextNode" presStyleLbl="node2" presStyleIdx="0" presStyleCnt="3" custScaleX="162124" custScaleY="5243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32A9AE9-B397-4DCD-BA20-381CCE0EA39E}" type="pres">
      <dgm:prSet presAssocID="{513ED82B-2CFA-47C1-A1A2-55584ABCD28A}" presName="level3hierChild" presStyleCnt="0"/>
      <dgm:spPr/>
    </dgm:pt>
    <dgm:pt modelId="{719C0CD0-4AEF-4B38-A544-7B210663C9F3}" type="pres">
      <dgm:prSet presAssocID="{9F187EFF-3C3A-4C2D-9286-DDD908E98C51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31BFC624-300B-4FB3-980C-C2F5DFCF774E}" type="pres">
      <dgm:prSet presAssocID="{9F187EFF-3C3A-4C2D-9286-DDD908E98C51}" presName="connTx" presStyleLbl="parChTrans1D2" presStyleIdx="1" presStyleCnt="3"/>
      <dgm:spPr/>
      <dgm:t>
        <a:bodyPr/>
        <a:lstStyle/>
        <a:p>
          <a:endParaRPr lang="en-US"/>
        </a:p>
      </dgm:t>
    </dgm:pt>
    <dgm:pt modelId="{8CF61392-564E-4425-8E2D-6AE31FCD99D7}" type="pres">
      <dgm:prSet presAssocID="{CEA92120-2BD0-43D8-91FD-672409CA38C2}" presName="root2" presStyleCnt="0"/>
      <dgm:spPr/>
    </dgm:pt>
    <dgm:pt modelId="{92A7E497-6E2A-4341-A9E1-468A1C331A71}" type="pres">
      <dgm:prSet presAssocID="{CEA92120-2BD0-43D8-91FD-672409CA38C2}" presName="LevelTwoTextNode" presStyleLbl="node2" presStyleIdx="1" presStyleCnt="3" custScaleX="162904" custScaleY="545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AADAD42-BFDC-4807-AFA8-56327A3C382E}" type="pres">
      <dgm:prSet presAssocID="{CEA92120-2BD0-43D8-91FD-672409CA38C2}" presName="level3hierChild" presStyleCnt="0"/>
      <dgm:spPr/>
    </dgm:pt>
    <dgm:pt modelId="{AFDA222E-C2E6-47B6-938D-306E7EFE865A}" type="pres">
      <dgm:prSet presAssocID="{95FF2A22-6FF6-401D-92D4-7D4102AB3B10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66C03983-AC2F-4CF6-AAC9-AA95481C3022}" type="pres">
      <dgm:prSet presAssocID="{95FF2A22-6FF6-401D-92D4-7D4102AB3B10}" presName="connTx" presStyleLbl="parChTrans1D2" presStyleIdx="2" presStyleCnt="3"/>
      <dgm:spPr/>
      <dgm:t>
        <a:bodyPr/>
        <a:lstStyle/>
        <a:p>
          <a:endParaRPr lang="en-US"/>
        </a:p>
      </dgm:t>
    </dgm:pt>
    <dgm:pt modelId="{27962774-9FF8-4275-B565-237E08162CAC}" type="pres">
      <dgm:prSet presAssocID="{5757791D-0975-4004-A1C2-223268D1E308}" presName="root2" presStyleCnt="0"/>
      <dgm:spPr/>
    </dgm:pt>
    <dgm:pt modelId="{A53F6949-811F-46D2-9A94-E28228F66A4E}" type="pres">
      <dgm:prSet presAssocID="{5757791D-0975-4004-A1C2-223268D1E308}" presName="LevelTwoTextNode" presStyleLbl="node2" presStyleIdx="2" presStyleCnt="3" custScaleX="163865" custScaleY="5113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B08E827-7584-47B5-BF2D-FAF4C70B4BBD}" type="pres">
      <dgm:prSet presAssocID="{5757791D-0975-4004-A1C2-223268D1E308}" presName="level3hierChild" presStyleCnt="0"/>
      <dgm:spPr/>
    </dgm:pt>
  </dgm:ptLst>
  <dgm:cxnLst>
    <dgm:cxn modelId="{29692BA8-6F1D-45AE-B6C4-46B4B367F16C}" type="presOf" srcId="{CEA92120-2BD0-43D8-91FD-672409CA38C2}" destId="{92A7E497-6E2A-4341-A9E1-468A1C331A71}" srcOrd="0" destOrd="0" presId="urn:microsoft.com/office/officeart/2005/8/layout/hierarchy2"/>
    <dgm:cxn modelId="{2BAD422C-D43E-4278-B392-499D3689E500}" srcId="{17CBA294-75F5-467C-8D98-C960A0CD65DD}" destId="{563FDB07-15DE-4470-9F91-030D1C61EB80}" srcOrd="0" destOrd="0" parTransId="{794493E5-C2C0-4FC1-A089-F94A002E9DEE}" sibTransId="{3F78812C-8D27-4FE1-9FF1-0507926ADC4D}"/>
    <dgm:cxn modelId="{5EF947C9-0C36-4CEB-B378-743E8E35F4FB}" srcId="{563FDB07-15DE-4470-9F91-030D1C61EB80}" destId="{513ED82B-2CFA-47C1-A1A2-55584ABCD28A}" srcOrd="0" destOrd="0" parTransId="{FCDDD4DC-8892-40E0-B454-CC7038C88634}" sibTransId="{BEAA1D1E-1905-4A91-A1C1-71284C4B8631}"/>
    <dgm:cxn modelId="{4349291E-76AD-4DE5-99C8-2D70990A2A5E}" srcId="{563FDB07-15DE-4470-9F91-030D1C61EB80}" destId="{CEA92120-2BD0-43D8-91FD-672409CA38C2}" srcOrd="1" destOrd="0" parTransId="{9F187EFF-3C3A-4C2D-9286-DDD908E98C51}" sibTransId="{1DD2567B-C6E0-4E6C-A499-5371C391A86F}"/>
    <dgm:cxn modelId="{D402D2B6-58E0-4829-A63B-5C31C564B3F3}" type="presOf" srcId="{FCDDD4DC-8892-40E0-B454-CC7038C88634}" destId="{4F3FFB37-6969-481E-B457-10A2234FF963}" srcOrd="0" destOrd="0" presId="urn:microsoft.com/office/officeart/2005/8/layout/hierarchy2"/>
    <dgm:cxn modelId="{19387300-59F1-4C7F-A4B5-B5F52F346EDF}" type="presOf" srcId="{9F187EFF-3C3A-4C2D-9286-DDD908E98C51}" destId="{31BFC624-300B-4FB3-980C-C2F5DFCF774E}" srcOrd="1" destOrd="0" presId="urn:microsoft.com/office/officeart/2005/8/layout/hierarchy2"/>
    <dgm:cxn modelId="{FD46BBC4-8A71-455F-8C6B-CCA660497830}" type="presOf" srcId="{513ED82B-2CFA-47C1-A1A2-55584ABCD28A}" destId="{8F021485-DC23-4E98-8582-98051EB50D5E}" srcOrd="0" destOrd="0" presId="urn:microsoft.com/office/officeart/2005/8/layout/hierarchy2"/>
    <dgm:cxn modelId="{B346EC2E-309C-4172-B950-75FF2DA3032E}" type="presOf" srcId="{FCDDD4DC-8892-40E0-B454-CC7038C88634}" destId="{F4EC210C-7358-4B54-B867-4BC04F1A5256}" srcOrd="1" destOrd="0" presId="urn:microsoft.com/office/officeart/2005/8/layout/hierarchy2"/>
    <dgm:cxn modelId="{F2122D23-A453-44E8-9BA8-5563BDA9BCDC}" type="presOf" srcId="{95FF2A22-6FF6-401D-92D4-7D4102AB3B10}" destId="{AFDA222E-C2E6-47B6-938D-306E7EFE865A}" srcOrd="0" destOrd="0" presId="urn:microsoft.com/office/officeart/2005/8/layout/hierarchy2"/>
    <dgm:cxn modelId="{B9E15FE4-71C2-49FD-945A-DFBD1FF79E7B}" type="presOf" srcId="{9F187EFF-3C3A-4C2D-9286-DDD908E98C51}" destId="{719C0CD0-4AEF-4B38-A544-7B210663C9F3}" srcOrd="0" destOrd="0" presId="urn:microsoft.com/office/officeart/2005/8/layout/hierarchy2"/>
    <dgm:cxn modelId="{E6C9E438-E7E4-4444-A8DC-7DC6899FC534}" type="presOf" srcId="{5757791D-0975-4004-A1C2-223268D1E308}" destId="{A53F6949-811F-46D2-9A94-E28228F66A4E}" srcOrd="0" destOrd="0" presId="urn:microsoft.com/office/officeart/2005/8/layout/hierarchy2"/>
    <dgm:cxn modelId="{A3C3CF47-7870-49BE-96DF-5787939CBEE4}" srcId="{563FDB07-15DE-4470-9F91-030D1C61EB80}" destId="{5757791D-0975-4004-A1C2-223268D1E308}" srcOrd="2" destOrd="0" parTransId="{95FF2A22-6FF6-401D-92D4-7D4102AB3B10}" sibTransId="{044BBBE5-CFE0-4AA5-A865-1846E6E4B8FF}"/>
    <dgm:cxn modelId="{38397236-4619-48BE-89D1-B12A60736F8C}" type="presOf" srcId="{563FDB07-15DE-4470-9F91-030D1C61EB80}" destId="{2AE186C6-2F51-4BF6-A735-55258A510DF1}" srcOrd="0" destOrd="0" presId="urn:microsoft.com/office/officeart/2005/8/layout/hierarchy2"/>
    <dgm:cxn modelId="{950BDB21-A1DB-42EB-85B1-AC44A24F9572}" type="presOf" srcId="{17CBA294-75F5-467C-8D98-C960A0CD65DD}" destId="{7852E324-9A10-4859-BCE8-3DE2FE0E79F5}" srcOrd="0" destOrd="0" presId="urn:microsoft.com/office/officeart/2005/8/layout/hierarchy2"/>
    <dgm:cxn modelId="{2693FE06-2A4C-4312-8FC0-E9B5B2ABB54D}" type="presOf" srcId="{95FF2A22-6FF6-401D-92D4-7D4102AB3B10}" destId="{66C03983-AC2F-4CF6-AAC9-AA95481C3022}" srcOrd="1" destOrd="0" presId="urn:microsoft.com/office/officeart/2005/8/layout/hierarchy2"/>
    <dgm:cxn modelId="{4A6A7996-877D-41A0-AD76-E770ECD2D51A}" type="presParOf" srcId="{7852E324-9A10-4859-BCE8-3DE2FE0E79F5}" destId="{9201B86A-1557-4E36-8079-094AE8634FB8}" srcOrd="0" destOrd="0" presId="urn:microsoft.com/office/officeart/2005/8/layout/hierarchy2"/>
    <dgm:cxn modelId="{E4C582CF-356F-47FB-9CCE-8E9E454D3BF2}" type="presParOf" srcId="{9201B86A-1557-4E36-8079-094AE8634FB8}" destId="{2AE186C6-2F51-4BF6-A735-55258A510DF1}" srcOrd="0" destOrd="0" presId="urn:microsoft.com/office/officeart/2005/8/layout/hierarchy2"/>
    <dgm:cxn modelId="{67FBFC2A-95E4-4C0C-9C20-37F6B58FB85D}" type="presParOf" srcId="{9201B86A-1557-4E36-8079-094AE8634FB8}" destId="{30C1ABBD-72F1-4802-925D-5C968F254EB9}" srcOrd="1" destOrd="0" presId="urn:microsoft.com/office/officeart/2005/8/layout/hierarchy2"/>
    <dgm:cxn modelId="{99D91873-1991-4E90-9C97-044C22899D84}" type="presParOf" srcId="{30C1ABBD-72F1-4802-925D-5C968F254EB9}" destId="{4F3FFB37-6969-481E-B457-10A2234FF963}" srcOrd="0" destOrd="0" presId="urn:microsoft.com/office/officeart/2005/8/layout/hierarchy2"/>
    <dgm:cxn modelId="{24149393-193A-45E0-9F0B-F9FF568AD2B6}" type="presParOf" srcId="{4F3FFB37-6969-481E-B457-10A2234FF963}" destId="{F4EC210C-7358-4B54-B867-4BC04F1A5256}" srcOrd="0" destOrd="0" presId="urn:microsoft.com/office/officeart/2005/8/layout/hierarchy2"/>
    <dgm:cxn modelId="{047A089F-1B53-4E04-8827-5F66CA9449D0}" type="presParOf" srcId="{30C1ABBD-72F1-4802-925D-5C968F254EB9}" destId="{02AA762C-B942-4748-9CE6-D8960D5446CF}" srcOrd="1" destOrd="0" presId="urn:microsoft.com/office/officeart/2005/8/layout/hierarchy2"/>
    <dgm:cxn modelId="{62510119-A898-44AF-BCD3-7965969B1D8E}" type="presParOf" srcId="{02AA762C-B942-4748-9CE6-D8960D5446CF}" destId="{8F021485-DC23-4E98-8582-98051EB50D5E}" srcOrd="0" destOrd="0" presId="urn:microsoft.com/office/officeart/2005/8/layout/hierarchy2"/>
    <dgm:cxn modelId="{0E7791B9-4A5D-46A2-8599-40F9EACAEFC4}" type="presParOf" srcId="{02AA762C-B942-4748-9CE6-D8960D5446CF}" destId="{F32A9AE9-B397-4DCD-BA20-381CCE0EA39E}" srcOrd="1" destOrd="0" presId="urn:microsoft.com/office/officeart/2005/8/layout/hierarchy2"/>
    <dgm:cxn modelId="{5F76825F-8894-4593-A8CB-A07BA9BD34D5}" type="presParOf" srcId="{30C1ABBD-72F1-4802-925D-5C968F254EB9}" destId="{719C0CD0-4AEF-4B38-A544-7B210663C9F3}" srcOrd="2" destOrd="0" presId="urn:microsoft.com/office/officeart/2005/8/layout/hierarchy2"/>
    <dgm:cxn modelId="{68CCC954-160C-49F9-B233-7B04F5741F5E}" type="presParOf" srcId="{719C0CD0-4AEF-4B38-A544-7B210663C9F3}" destId="{31BFC624-300B-4FB3-980C-C2F5DFCF774E}" srcOrd="0" destOrd="0" presId="urn:microsoft.com/office/officeart/2005/8/layout/hierarchy2"/>
    <dgm:cxn modelId="{46FEBF01-876E-49B4-94CA-0D6A2761E84D}" type="presParOf" srcId="{30C1ABBD-72F1-4802-925D-5C968F254EB9}" destId="{8CF61392-564E-4425-8E2D-6AE31FCD99D7}" srcOrd="3" destOrd="0" presId="urn:microsoft.com/office/officeart/2005/8/layout/hierarchy2"/>
    <dgm:cxn modelId="{FEABD700-13D9-47D4-B905-5E7A3744C143}" type="presParOf" srcId="{8CF61392-564E-4425-8E2D-6AE31FCD99D7}" destId="{92A7E497-6E2A-4341-A9E1-468A1C331A71}" srcOrd="0" destOrd="0" presId="urn:microsoft.com/office/officeart/2005/8/layout/hierarchy2"/>
    <dgm:cxn modelId="{4A49ABE1-BB86-4A46-B958-E2DCC3105494}" type="presParOf" srcId="{8CF61392-564E-4425-8E2D-6AE31FCD99D7}" destId="{1AADAD42-BFDC-4807-AFA8-56327A3C382E}" srcOrd="1" destOrd="0" presId="urn:microsoft.com/office/officeart/2005/8/layout/hierarchy2"/>
    <dgm:cxn modelId="{5FAC9E4C-31CE-4DA7-9590-A3532B52C9FB}" type="presParOf" srcId="{30C1ABBD-72F1-4802-925D-5C968F254EB9}" destId="{AFDA222E-C2E6-47B6-938D-306E7EFE865A}" srcOrd="4" destOrd="0" presId="urn:microsoft.com/office/officeart/2005/8/layout/hierarchy2"/>
    <dgm:cxn modelId="{15025548-35A3-4893-97DB-5288CCFFAEF7}" type="presParOf" srcId="{AFDA222E-C2E6-47B6-938D-306E7EFE865A}" destId="{66C03983-AC2F-4CF6-AAC9-AA95481C3022}" srcOrd="0" destOrd="0" presId="urn:microsoft.com/office/officeart/2005/8/layout/hierarchy2"/>
    <dgm:cxn modelId="{616B4A53-D7B4-4869-A761-001C125667E9}" type="presParOf" srcId="{30C1ABBD-72F1-4802-925D-5C968F254EB9}" destId="{27962774-9FF8-4275-B565-237E08162CAC}" srcOrd="5" destOrd="0" presId="urn:microsoft.com/office/officeart/2005/8/layout/hierarchy2"/>
    <dgm:cxn modelId="{5D98F335-8EE8-4CD1-B1F5-0C1EE97C8CD5}" type="presParOf" srcId="{27962774-9FF8-4275-B565-237E08162CAC}" destId="{A53F6949-811F-46D2-9A94-E28228F66A4E}" srcOrd="0" destOrd="0" presId="urn:microsoft.com/office/officeart/2005/8/layout/hierarchy2"/>
    <dgm:cxn modelId="{60269C0C-0656-4D70-A6EC-69CF502B7FAD}" type="presParOf" srcId="{27962774-9FF8-4275-B565-237E08162CAC}" destId="{8B08E827-7584-47B5-BF2D-FAF4C70B4BBD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4970404-5A14-48A1-BFD6-6D6229B0388F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FC90E40-F34C-4FBC-ACE3-6A2FF1D0DDA0}">
      <dgm:prSet phldrT="[Text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>
        <a:solidFill>
          <a:srgbClr val="00B050"/>
        </a:solidFill>
      </dgm:spPr>
      <dgm:t>
        <a:bodyPr/>
        <a:lstStyle/>
        <a:p>
          <a:r>
            <a:rPr lang="en-US" b="1" dirty="0" smtClean="0">
              <a:latin typeface="+mj-lt"/>
            </a:rPr>
            <a:t>CAR</a:t>
          </a:r>
          <a:endParaRPr lang="en-US" dirty="0"/>
        </a:p>
      </dgm:t>
    </dgm:pt>
    <dgm:pt modelId="{7AB513F3-5B44-4F5C-9399-A75FAC0F134C}" type="parTrans" cxnId="{3E1519A8-B9DB-4C99-829F-9DFE8A9C08C7}">
      <dgm:prSet/>
      <dgm:spPr/>
      <dgm:t>
        <a:bodyPr/>
        <a:lstStyle/>
        <a:p>
          <a:endParaRPr lang="en-US"/>
        </a:p>
      </dgm:t>
    </dgm:pt>
    <dgm:pt modelId="{F6A93A11-7A7E-4054-A073-F832634F0EA5}" type="sibTrans" cxnId="{3E1519A8-B9DB-4C99-829F-9DFE8A9C08C7}">
      <dgm:prSet/>
      <dgm:spPr/>
      <dgm:t>
        <a:bodyPr/>
        <a:lstStyle/>
        <a:p>
          <a:endParaRPr lang="en-US"/>
        </a:p>
      </dgm:t>
    </dgm:pt>
    <dgm:pt modelId="{2094E1E9-4164-4412-90DF-96F03CDA8C0C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>
          <a:solidFill>
            <a:srgbClr val="00B050"/>
          </a:solidFill>
        </a:ln>
      </dgm:spPr>
      <dgm:t>
        <a:bodyPr/>
        <a:lstStyle/>
        <a:p>
          <a:pPr algn="l"/>
          <a:r>
            <a:rPr lang="en-US" sz="1600" dirty="0" err="1" smtClean="0">
              <a:latin typeface="+mj-lt"/>
            </a:rPr>
            <a:t>Untuk</a:t>
          </a:r>
          <a:r>
            <a:rPr lang="en-US" sz="1600" dirty="0" smtClean="0">
              <a:latin typeface="+mj-lt"/>
            </a:rPr>
            <a:t> </a:t>
          </a:r>
          <a:r>
            <a:rPr lang="en-US" sz="1600" dirty="0" err="1" smtClean="0">
              <a:latin typeface="+mj-lt"/>
            </a:rPr>
            <a:t>mengukur</a:t>
          </a:r>
          <a:r>
            <a:rPr lang="en-US" sz="1600" dirty="0" smtClean="0">
              <a:latin typeface="+mj-lt"/>
            </a:rPr>
            <a:t> </a:t>
          </a:r>
          <a:r>
            <a:rPr lang="en-US" sz="1600" dirty="0" err="1" smtClean="0">
              <a:latin typeface="+mj-lt"/>
            </a:rPr>
            <a:t>kecukupan</a:t>
          </a:r>
          <a:r>
            <a:rPr lang="en-US" sz="1600" dirty="0" smtClean="0">
              <a:latin typeface="+mj-lt"/>
            </a:rPr>
            <a:t> modal yang </a:t>
          </a:r>
          <a:r>
            <a:rPr lang="en-US" sz="1600" dirty="0" err="1" smtClean="0">
              <a:latin typeface="+mj-lt"/>
            </a:rPr>
            <a:t>dimiliki</a:t>
          </a:r>
          <a:r>
            <a:rPr lang="en-US" sz="1600" dirty="0" smtClean="0">
              <a:latin typeface="+mj-lt"/>
            </a:rPr>
            <a:t> bank </a:t>
          </a:r>
          <a:r>
            <a:rPr lang="en-US" sz="1600" dirty="0" err="1" smtClean="0">
              <a:latin typeface="+mj-lt"/>
            </a:rPr>
            <a:t>untuk</a:t>
          </a:r>
          <a:r>
            <a:rPr lang="en-US" sz="1600" dirty="0" smtClean="0">
              <a:latin typeface="+mj-lt"/>
            </a:rPr>
            <a:t> </a:t>
          </a:r>
          <a:r>
            <a:rPr lang="en-US" sz="1600" dirty="0" err="1" smtClean="0">
              <a:latin typeface="+mj-lt"/>
            </a:rPr>
            <a:t>menunjang</a:t>
          </a:r>
          <a:r>
            <a:rPr lang="en-US" sz="1600" dirty="0" smtClean="0">
              <a:latin typeface="+mj-lt"/>
            </a:rPr>
            <a:t> </a:t>
          </a:r>
          <a:r>
            <a:rPr lang="en-US" sz="1600" dirty="0" err="1" smtClean="0">
              <a:latin typeface="+mj-lt"/>
            </a:rPr>
            <a:t>aset</a:t>
          </a:r>
          <a:r>
            <a:rPr lang="en-US" sz="1600" dirty="0" smtClean="0">
              <a:latin typeface="+mj-lt"/>
            </a:rPr>
            <a:t> yang </a:t>
          </a:r>
          <a:r>
            <a:rPr lang="en-US" sz="1600" dirty="0" err="1" smtClean="0">
              <a:latin typeface="+mj-lt"/>
            </a:rPr>
            <a:t>mengandung</a:t>
          </a:r>
          <a:r>
            <a:rPr lang="en-US" sz="1600" dirty="0" smtClean="0">
              <a:latin typeface="+mj-lt"/>
            </a:rPr>
            <a:t> </a:t>
          </a:r>
          <a:r>
            <a:rPr lang="en-US" sz="1600" dirty="0" err="1" smtClean="0">
              <a:latin typeface="+mj-lt"/>
            </a:rPr>
            <a:t>atau</a:t>
          </a:r>
          <a:r>
            <a:rPr lang="en-US" sz="1600" dirty="0" smtClean="0">
              <a:latin typeface="+mj-lt"/>
            </a:rPr>
            <a:t> </a:t>
          </a:r>
          <a:r>
            <a:rPr lang="en-US" sz="1600" dirty="0" err="1" smtClean="0">
              <a:latin typeface="+mj-lt"/>
            </a:rPr>
            <a:t>menghasilkan</a:t>
          </a:r>
          <a:r>
            <a:rPr lang="en-US" sz="1600" dirty="0" smtClean="0">
              <a:latin typeface="+mj-lt"/>
            </a:rPr>
            <a:t> </a:t>
          </a:r>
          <a:r>
            <a:rPr lang="en-US" sz="1600" dirty="0" err="1" smtClean="0">
              <a:latin typeface="+mj-lt"/>
            </a:rPr>
            <a:t>risiko</a:t>
          </a:r>
          <a:r>
            <a:rPr lang="en-US" sz="1600" dirty="0" smtClean="0">
              <a:latin typeface="+mj-lt"/>
            </a:rPr>
            <a:t>, </a:t>
          </a:r>
          <a:r>
            <a:rPr lang="en-US" sz="1600" dirty="0" err="1" smtClean="0">
              <a:latin typeface="+mj-lt"/>
            </a:rPr>
            <a:t>misalnya</a:t>
          </a:r>
          <a:r>
            <a:rPr lang="en-US" sz="1600" dirty="0" smtClean="0">
              <a:latin typeface="+mj-lt"/>
            </a:rPr>
            <a:t> </a:t>
          </a:r>
          <a:r>
            <a:rPr lang="en-US" sz="1600" dirty="0" err="1" smtClean="0">
              <a:latin typeface="+mj-lt"/>
            </a:rPr>
            <a:t>kredit</a:t>
          </a:r>
          <a:r>
            <a:rPr lang="en-US" sz="1600" dirty="0" smtClean="0">
              <a:latin typeface="+mj-lt"/>
            </a:rPr>
            <a:t> yang </a:t>
          </a:r>
          <a:r>
            <a:rPr lang="en-US" sz="1600" dirty="0" err="1" smtClean="0">
              <a:latin typeface="+mj-lt"/>
            </a:rPr>
            <a:t>diberikan</a:t>
          </a:r>
          <a:r>
            <a:rPr lang="en-US" sz="1600" dirty="0" smtClean="0">
              <a:latin typeface="+mj-lt"/>
            </a:rPr>
            <a:t>.</a:t>
          </a:r>
          <a:endParaRPr lang="en-US" sz="1600" dirty="0">
            <a:latin typeface="+mj-lt"/>
          </a:endParaRPr>
        </a:p>
      </dgm:t>
    </dgm:pt>
    <dgm:pt modelId="{0A0CFB8F-7956-4BAC-B250-2D2B99171F1B}" type="parTrans" cxnId="{C46959FB-EFD2-41E8-99C9-4D4C836F0FA4}">
      <dgm:prSet/>
      <dgm:spPr/>
      <dgm:t>
        <a:bodyPr/>
        <a:lstStyle/>
        <a:p>
          <a:endParaRPr lang="en-US"/>
        </a:p>
      </dgm:t>
    </dgm:pt>
    <dgm:pt modelId="{047149A4-9672-4B0B-A1AB-440C15740E58}" type="sibTrans" cxnId="{C46959FB-EFD2-41E8-99C9-4D4C836F0FA4}">
      <dgm:prSet/>
      <dgm:spPr/>
      <dgm:t>
        <a:bodyPr/>
        <a:lstStyle/>
        <a:p>
          <a:endParaRPr lang="en-US"/>
        </a:p>
      </dgm:t>
    </dgm:pt>
    <dgm:pt modelId="{8F91D70A-157C-4D6F-BD89-4E4633E21D29}">
      <dgm:prSet phldrT="[Text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>
        <a:solidFill>
          <a:srgbClr val="00B050"/>
        </a:solidFill>
      </dgm:spPr>
      <dgm:t>
        <a:bodyPr/>
        <a:lstStyle/>
        <a:p>
          <a:r>
            <a:rPr lang="en-US" b="1" dirty="0" smtClean="0"/>
            <a:t>DER</a:t>
          </a:r>
          <a:endParaRPr lang="en-US" b="1" dirty="0"/>
        </a:p>
      </dgm:t>
    </dgm:pt>
    <dgm:pt modelId="{790FA98C-BF95-4A55-B92C-C42DDBAF9491}" type="parTrans" cxnId="{23B98DF7-E33C-4990-BB0F-8E518BB933E0}">
      <dgm:prSet/>
      <dgm:spPr/>
      <dgm:t>
        <a:bodyPr/>
        <a:lstStyle/>
        <a:p>
          <a:endParaRPr lang="en-US"/>
        </a:p>
      </dgm:t>
    </dgm:pt>
    <dgm:pt modelId="{0E91615B-0EE1-4540-B5EE-65119527BBE9}" type="sibTrans" cxnId="{23B98DF7-E33C-4990-BB0F-8E518BB933E0}">
      <dgm:prSet/>
      <dgm:spPr/>
      <dgm:t>
        <a:bodyPr/>
        <a:lstStyle/>
        <a:p>
          <a:endParaRPr lang="en-US"/>
        </a:p>
      </dgm:t>
    </dgm:pt>
    <dgm:pt modelId="{1CD74952-4896-4302-A3BB-98ED18557BC6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>
          <a:solidFill>
            <a:srgbClr val="00B050"/>
          </a:solidFill>
        </a:ln>
      </dgm:spPr>
      <dgm:t>
        <a:bodyPr/>
        <a:lstStyle/>
        <a:p>
          <a:r>
            <a:rPr lang="en-US" sz="1400" dirty="0" err="1" smtClean="0">
              <a:latin typeface="+mj-lt"/>
            </a:rPr>
            <a:t>Untuk</a:t>
          </a:r>
          <a:r>
            <a:rPr lang="en-US" sz="1400" dirty="0" smtClean="0">
              <a:latin typeface="+mj-lt"/>
            </a:rPr>
            <a:t> </a:t>
          </a:r>
          <a:r>
            <a:rPr lang="en-US" sz="1400" dirty="0" err="1" smtClean="0">
              <a:latin typeface="+mj-lt"/>
            </a:rPr>
            <a:t>mengukur</a:t>
          </a:r>
          <a:r>
            <a:rPr lang="en-US" sz="1400" dirty="0" smtClean="0">
              <a:latin typeface="+mj-lt"/>
            </a:rPr>
            <a:t> </a:t>
          </a:r>
          <a:r>
            <a:rPr lang="en-US" sz="1400" dirty="0" err="1" smtClean="0">
              <a:latin typeface="+mj-lt"/>
            </a:rPr>
            <a:t>kemampuan</a:t>
          </a:r>
          <a:r>
            <a:rPr lang="en-US" sz="1400" dirty="0" smtClean="0">
              <a:latin typeface="+mj-lt"/>
            </a:rPr>
            <a:t> bank </a:t>
          </a:r>
          <a:r>
            <a:rPr lang="en-US" sz="1400" dirty="0" err="1" smtClean="0">
              <a:latin typeface="+mj-lt"/>
            </a:rPr>
            <a:t>untuk</a:t>
          </a:r>
          <a:r>
            <a:rPr lang="en-US" sz="1400" dirty="0" smtClean="0">
              <a:latin typeface="+mj-lt"/>
            </a:rPr>
            <a:t> </a:t>
          </a:r>
          <a:r>
            <a:rPr lang="en-US" sz="1400" dirty="0" err="1" smtClean="0">
              <a:latin typeface="+mj-lt"/>
            </a:rPr>
            <a:t>menutup</a:t>
          </a:r>
          <a:r>
            <a:rPr lang="en-US" sz="1400" dirty="0" smtClean="0">
              <a:latin typeface="+mj-lt"/>
            </a:rPr>
            <a:t> </a:t>
          </a:r>
          <a:r>
            <a:rPr lang="en-US" sz="1400" dirty="0" err="1" smtClean="0">
              <a:latin typeface="+mj-lt"/>
            </a:rPr>
            <a:t>sebagian</a:t>
          </a:r>
          <a:r>
            <a:rPr lang="en-US" sz="1400" dirty="0" smtClean="0">
              <a:latin typeface="+mj-lt"/>
            </a:rPr>
            <a:t> </a:t>
          </a:r>
          <a:r>
            <a:rPr lang="en-US" sz="1400" dirty="0" err="1" smtClean="0">
              <a:latin typeface="+mj-lt"/>
            </a:rPr>
            <a:t>atau</a:t>
          </a:r>
          <a:r>
            <a:rPr lang="en-US" sz="1400" dirty="0" smtClean="0">
              <a:latin typeface="+mj-lt"/>
            </a:rPr>
            <a:t> </a:t>
          </a:r>
          <a:r>
            <a:rPr lang="en-US" sz="1400" dirty="0" err="1" smtClean="0">
              <a:latin typeface="+mj-lt"/>
            </a:rPr>
            <a:t>seluruh</a:t>
          </a:r>
          <a:r>
            <a:rPr lang="en-US" sz="1400" dirty="0" smtClean="0">
              <a:latin typeface="+mj-lt"/>
            </a:rPr>
            <a:t> </a:t>
          </a:r>
          <a:r>
            <a:rPr lang="en-US" sz="1400" dirty="0" err="1" smtClean="0">
              <a:latin typeface="+mj-lt"/>
            </a:rPr>
            <a:t>hutang-hutangnya</a:t>
          </a:r>
          <a:r>
            <a:rPr lang="en-US" sz="1400" dirty="0" smtClean="0">
              <a:latin typeface="+mj-lt"/>
            </a:rPr>
            <a:t> </a:t>
          </a:r>
          <a:r>
            <a:rPr lang="en-US" sz="1400" dirty="0" err="1" smtClean="0">
              <a:latin typeface="+mj-lt"/>
            </a:rPr>
            <a:t>dengan</a:t>
          </a:r>
          <a:r>
            <a:rPr lang="en-US" sz="1400" dirty="0" smtClean="0">
              <a:latin typeface="+mj-lt"/>
            </a:rPr>
            <a:t> </a:t>
          </a:r>
          <a:r>
            <a:rPr lang="en-US" sz="1400" dirty="0" err="1" smtClean="0">
              <a:latin typeface="+mj-lt"/>
            </a:rPr>
            <a:t>dana</a:t>
          </a:r>
          <a:r>
            <a:rPr lang="en-US" sz="1400" dirty="0" smtClean="0">
              <a:latin typeface="+mj-lt"/>
            </a:rPr>
            <a:t> yang </a:t>
          </a:r>
          <a:r>
            <a:rPr lang="en-US" sz="1400" dirty="0" err="1" smtClean="0">
              <a:latin typeface="+mj-lt"/>
            </a:rPr>
            <a:t>berasal</a:t>
          </a:r>
          <a:r>
            <a:rPr lang="en-US" sz="1400" dirty="0" smtClean="0">
              <a:latin typeface="+mj-lt"/>
            </a:rPr>
            <a:t> </a:t>
          </a:r>
          <a:r>
            <a:rPr lang="en-US" sz="1400" dirty="0" err="1" smtClean="0">
              <a:latin typeface="+mj-lt"/>
            </a:rPr>
            <a:t>dari</a:t>
          </a:r>
          <a:r>
            <a:rPr lang="en-US" sz="1400" dirty="0" smtClean="0">
              <a:latin typeface="+mj-lt"/>
            </a:rPr>
            <a:t> modal </a:t>
          </a:r>
          <a:r>
            <a:rPr lang="en-US" sz="1400" dirty="0" err="1" smtClean="0">
              <a:latin typeface="+mj-lt"/>
            </a:rPr>
            <a:t>sendiri</a:t>
          </a:r>
          <a:r>
            <a:rPr lang="en-US" sz="1400" dirty="0" smtClean="0">
              <a:latin typeface="+mj-lt"/>
            </a:rPr>
            <a:t>.</a:t>
          </a:r>
          <a:endParaRPr lang="en-US" sz="1400" dirty="0">
            <a:latin typeface="+mj-lt"/>
          </a:endParaRPr>
        </a:p>
      </dgm:t>
    </dgm:pt>
    <dgm:pt modelId="{B3C494FF-8E0A-4D8F-A75E-FA7A49E8DBC3}" type="parTrans" cxnId="{5207ECE8-8558-4132-9DA9-1993FA1ECC0E}">
      <dgm:prSet/>
      <dgm:spPr/>
      <dgm:t>
        <a:bodyPr/>
        <a:lstStyle/>
        <a:p>
          <a:endParaRPr lang="en-US"/>
        </a:p>
      </dgm:t>
    </dgm:pt>
    <dgm:pt modelId="{BF3FEE75-E532-4841-8495-980035146ED1}" type="sibTrans" cxnId="{5207ECE8-8558-4132-9DA9-1993FA1ECC0E}">
      <dgm:prSet/>
      <dgm:spPr/>
      <dgm:t>
        <a:bodyPr/>
        <a:lstStyle/>
        <a:p>
          <a:endParaRPr lang="en-US"/>
        </a:p>
      </dgm:t>
    </dgm:pt>
    <dgm:pt modelId="{B12FB032-0B93-45D4-85BD-0EE1DAF7CE1C}">
      <dgm:prSet phldrT="[Text]"/>
      <dgm:spPr>
        <a:solidFill>
          <a:srgbClr val="00B050"/>
        </a:solidFill>
      </dgm:spPr>
      <dgm:t>
        <a:bodyPr/>
        <a:lstStyle/>
        <a:p>
          <a:r>
            <a:rPr lang="en-US" b="1" dirty="0" smtClean="0"/>
            <a:t>LONG TERM DAR</a:t>
          </a:r>
          <a:endParaRPr lang="en-US" b="1" dirty="0"/>
        </a:p>
      </dgm:t>
    </dgm:pt>
    <dgm:pt modelId="{98F43CAF-ADBB-4865-ADC9-56BD54440937}" type="parTrans" cxnId="{40CC7CE3-1C00-417F-827B-BD6CF143E39D}">
      <dgm:prSet/>
      <dgm:spPr/>
      <dgm:t>
        <a:bodyPr/>
        <a:lstStyle/>
        <a:p>
          <a:endParaRPr lang="en-US"/>
        </a:p>
      </dgm:t>
    </dgm:pt>
    <dgm:pt modelId="{7E9CF401-A939-43D8-BED7-5F85424AB843}" type="sibTrans" cxnId="{40CC7CE3-1C00-417F-827B-BD6CF143E39D}">
      <dgm:prSet/>
      <dgm:spPr/>
      <dgm:t>
        <a:bodyPr/>
        <a:lstStyle/>
        <a:p>
          <a:endParaRPr lang="en-US"/>
        </a:p>
      </dgm:t>
    </dgm:pt>
    <dgm:pt modelId="{6F1F4FAC-39A0-4033-86CE-3AA62457422C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>
          <a:solidFill>
            <a:srgbClr val="00B050"/>
          </a:solidFill>
        </a:ln>
      </dgm:spPr>
      <dgm:t>
        <a:bodyPr/>
        <a:lstStyle/>
        <a:p>
          <a:r>
            <a:rPr lang="en-US" sz="1400" b="0" dirty="0" err="1" smtClean="0">
              <a:latin typeface="+mj-lt"/>
            </a:rPr>
            <a:t>Untuk</a:t>
          </a:r>
          <a:r>
            <a:rPr lang="en-US" sz="1400" b="0" dirty="0" smtClean="0">
              <a:latin typeface="+mj-lt"/>
            </a:rPr>
            <a:t> </a:t>
          </a:r>
          <a:r>
            <a:rPr lang="en-US" sz="1400" b="0" dirty="0" err="1" smtClean="0">
              <a:latin typeface="+mj-lt"/>
            </a:rPr>
            <a:t>mengukur</a:t>
          </a:r>
          <a:r>
            <a:rPr lang="en-US" sz="1400" b="0" dirty="0" smtClean="0">
              <a:latin typeface="+mj-lt"/>
            </a:rPr>
            <a:t> </a:t>
          </a:r>
          <a:r>
            <a:rPr lang="en-US" sz="1400" b="0" dirty="0" err="1" smtClean="0">
              <a:latin typeface="+mj-lt"/>
            </a:rPr>
            <a:t>seberapa</a:t>
          </a:r>
          <a:r>
            <a:rPr lang="en-US" sz="1400" b="0" dirty="0" smtClean="0">
              <a:latin typeface="+mj-lt"/>
            </a:rPr>
            <a:t> </a:t>
          </a:r>
          <a:r>
            <a:rPr lang="en-US" sz="1400" b="0" dirty="0" err="1" smtClean="0">
              <a:latin typeface="+mj-lt"/>
            </a:rPr>
            <a:t>jauh</a:t>
          </a:r>
          <a:r>
            <a:rPr lang="en-US" sz="1400" b="0" dirty="0" smtClean="0">
              <a:latin typeface="+mj-lt"/>
            </a:rPr>
            <a:t> </a:t>
          </a:r>
          <a:r>
            <a:rPr lang="en-US" sz="1400" b="0" dirty="0" err="1" smtClean="0">
              <a:latin typeface="+mj-lt"/>
            </a:rPr>
            <a:t>nilai</a:t>
          </a:r>
          <a:r>
            <a:rPr lang="en-US" sz="1400" b="0" dirty="0" smtClean="0">
              <a:latin typeface="+mj-lt"/>
            </a:rPr>
            <a:t> </a:t>
          </a:r>
          <a:r>
            <a:rPr lang="en-US" sz="1400" b="0" dirty="0" err="1" smtClean="0">
              <a:latin typeface="+mj-lt"/>
            </a:rPr>
            <a:t>seluruh</a:t>
          </a:r>
          <a:r>
            <a:rPr lang="en-US" sz="1400" b="0" dirty="0" smtClean="0">
              <a:latin typeface="+mj-lt"/>
            </a:rPr>
            <a:t> </a:t>
          </a:r>
          <a:r>
            <a:rPr lang="en-US" sz="1400" b="0" dirty="0" err="1" smtClean="0">
              <a:latin typeface="+mj-lt"/>
            </a:rPr>
            <a:t>aset</a:t>
          </a:r>
          <a:r>
            <a:rPr lang="en-US" sz="1400" b="0" dirty="0" smtClean="0">
              <a:latin typeface="+mj-lt"/>
            </a:rPr>
            <a:t> bank </a:t>
          </a:r>
          <a:r>
            <a:rPr lang="en-US" sz="1400" b="0" dirty="0" err="1" smtClean="0">
              <a:latin typeface="+mj-lt"/>
            </a:rPr>
            <a:t>dibiayai</a:t>
          </a:r>
          <a:r>
            <a:rPr lang="en-US" sz="1400" b="0" dirty="0" smtClean="0">
              <a:latin typeface="+mj-lt"/>
            </a:rPr>
            <a:t> </a:t>
          </a:r>
          <a:r>
            <a:rPr lang="en-US" sz="1400" b="0" dirty="0" err="1" smtClean="0">
              <a:latin typeface="+mj-lt"/>
            </a:rPr>
            <a:t>atau</a:t>
          </a:r>
          <a:r>
            <a:rPr lang="en-US" sz="1400" b="0" dirty="0" smtClean="0">
              <a:latin typeface="+mj-lt"/>
            </a:rPr>
            <a:t> </a:t>
          </a:r>
          <a:r>
            <a:rPr lang="en-US" sz="1400" b="0" dirty="0" err="1" smtClean="0">
              <a:latin typeface="+mj-lt"/>
            </a:rPr>
            <a:t>dananya</a:t>
          </a:r>
          <a:r>
            <a:rPr lang="en-US" sz="1400" b="0" dirty="0" smtClean="0">
              <a:latin typeface="+mj-lt"/>
            </a:rPr>
            <a:t> </a:t>
          </a:r>
          <a:r>
            <a:rPr lang="en-US" sz="1400" b="0" dirty="0" err="1" smtClean="0">
              <a:latin typeface="+mj-lt"/>
            </a:rPr>
            <a:t>diperoleh</a:t>
          </a:r>
          <a:r>
            <a:rPr lang="en-US" sz="1400" b="0" dirty="0" smtClean="0">
              <a:latin typeface="+mj-lt"/>
            </a:rPr>
            <a:t> </a:t>
          </a:r>
          <a:r>
            <a:rPr lang="en-US" sz="1400" b="0" dirty="0" err="1" smtClean="0">
              <a:latin typeface="+mj-lt"/>
            </a:rPr>
            <a:t>dari</a:t>
          </a:r>
          <a:r>
            <a:rPr lang="en-US" sz="1400" b="0" dirty="0" smtClean="0">
              <a:latin typeface="+mj-lt"/>
            </a:rPr>
            <a:t> </a:t>
          </a:r>
          <a:r>
            <a:rPr lang="en-US" sz="1400" b="0" dirty="0" err="1" smtClean="0">
              <a:latin typeface="+mj-lt"/>
            </a:rPr>
            <a:t>sumber</a:t>
          </a:r>
          <a:r>
            <a:rPr lang="en-US" sz="1400" b="0" dirty="0" smtClean="0">
              <a:latin typeface="+mj-lt"/>
            </a:rPr>
            <a:t> </a:t>
          </a:r>
          <a:r>
            <a:rPr lang="en-US" sz="1400" b="0" dirty="0" err="1" smtClean="0">
              <a:latin typeface="+mj-lt"/>
            </a:rPr>
            <a:t>hutang</a:t>
          </a:r>
          <a:r>
            <a:rPr lang="en-US" sz="1400" b="0" dirty="0" smtClean="0">
              <a:latin typeface="+mj-lt"/>
            </a:rPr>
            <a:t> </a:t>
          </a:r>
          <a:r>
            <a:rPr lang="en-US" sz="1400" b="0" dirty="0" err="1" smtClean="0">
              <a:latin typeface="+mj-lt"/>
            </a:rPr>
            <a:t>jangka</a:t>
          </a:r>
          <a:r>
            <a:rPr lang="en-US" sz="1400" b="0" dirty="0" smtClean="0">
              <a:latin typeface="+mj-lt"/>
            </a:rPr>
            <a:t> </a:t>
          </a:r>
          <a:r>
            <a:rPr lang="en-US" sz="1400" b="0" dirty="0" err="1" smtClean="0">
              <a:latin typeface="+mj-lt"/>
            </a:rPr>
            <a:t>panjang</a:t>
          </a:r>
          <a:endParaRPr lang="en-US" sz="1400" b="0" dirty="0">
            <a:latin typeface="+mj-lt"/>
          </a:endParaRPr>
        </a:p>
      </dgm:t>
    </dgm:pt>
    <dgm:pt modelId="{2EB96CB7-8A44-4BD5-AF1D-140CC6306402}" type="parTrans" cxnId="{E3958B80-8AF1-40C9-8316-E7F8D4AD50F4}">
      <dgm:prSet/>
      <dgm:spPr/>
      <dgm:t>
        <a:bodyPr/>
        <a:lstStyle/>
        <a:p>
          <a:endParaRPr lang="en-US"/>
        </a:p>
      </dgm:t>
    </dgm:pt>
    <dgm:pt modelId="{5B084978-A6CD-443C-BB1F-F16DE897436A}" type="sibTrans" cxnId="{E3958B80-8AF1-40C9-8316-E7F8D4AD50F4}">
      <dgm:prSet/>
      <dgm:spPr/>
      <dgm:t>
        <a:bodyPr/>
        <a:lstStyle/>
        <a:p>
          <a:endParaRPr lang="en-US"/>
        </a:p>
      </dgm:t>
    </dgm:pt>
    <dgm:pt modelId="{B3743FFD-5E9A-4D07-A37C-78B6BD80C1C8}">
      <dgm:prSet custT="1"/>
      <dgm:spPr>
        <a:ln>
          <a:solidFill>
            <a:srgbClr val="00B050"/>
          </a:solidFill>
        </a:ln>
      </dgm:spPr>
      <dgm:t>
        <a:bodyPr/>
        <a:lstStyle/>
        <a:p>
          <a:r>
            <a:rPr lang="en-US" sz="1400" b="0" dirty="0" err="1" smtClean="0">
              <a:latin typeface="+mj-lt"/>
            </a:rPr>
            <a:t>Semakin</a:t>
          </a:r>
          <a:r>
            <a:rPr lang="en-US" sz="1400" b="0" dirty="0" smtClean="0">
              <a:latin typeface="+mj-lt"/>
            </a:rPr>
            <a:t> </a:t>
          </a:r>
          <a:r>
            <a:rPr lang="en-US" sz="1400" b="0" dirty="0" err="1" smtClean="0">
              <a:latin typeface="+mj-lt"/>
            </a:rPr>
            <a:t>besar</a:t>
          </a:r>
          <a:r>
            <a:rPr lang="en-US" sz="1400" b="0" dirty="0" smtClean="0">
              <a:latin typeface="+mj-lt"/>
            </a:rPr>
            <a:t> </a:t>
          </a:r>
          <a:r>
            <a:rPr lang="en-US" sz="1400" b="0" dirty="0" err="1" smtClean="0">
              <a:latin typeface="+mj-lt"/>
            </a:rPr>
            <a:t>rasio</a:t>
          </a:r>
          <a:r>
            <a:rPr lang="en-US" sz="1400" b="0" dirty="0" smtClean="0">
              <a:latin typeface="+mj-lt"/>
            </a:rPr>
            <a:t> </a:t>
          </a:r>
          <a:r>
            <a:rPr lang="en-US" sz="1400" b="0" dirty="0" err="1" smtClean="0">
              <a:latin typeface="+mj-lt"/>
            </a:rPr>
            <a:t>ini</a:t>
          </a:r>
          <a:r>
            <a:rPr lang="en-US" sz="1400" b="0" dirty="0" smtClean="0">
              <a:latin typeface="+mj-lt"/>
            </a:rPr>
            <a:t>, </a:t>
          </a:r>
          <a:r>
            <a:rPr lang="en-US" sz="1400" b="0" dirty="0" err="1" smtClean="0">
              <a:latin typeface="+mj-lt"/>
            </a:rPr>
            <a:t>maka</a:t>
          </a:r>
          <a:r>
            <a:rPr lang="en-US" sz="1400" b="0" dirty="0" smtClean="0">
              <a:latin typeface="+mj-lt"/>
            </a:rPr>
            <a:t> </a:t>
          </a:r>
          <a:r>
            <a:rPr lang="en-US" sz="1400" b="0" dirty="0" err="1" smtClean="0">
              <a:latin typeface="+mj-lt"/>
            </a:rPr>
            <a:t>makin</a:t>
          </a:r>
          <a:r>
            <a:rPr lang="en-US" sz="1400" b="0" dirty="0" smtClean="0">
              <a:latin typeface="+mj-lt"/>
            </a:rPr>
            <a:t> </a:t>
          </a:r>
          <a:r>
            <a:rPr lang="en-US" sz="1400" b="0" dirty="0" err="1" smtClean="0">
              <a:latin typeface="+mj-lt"/>
            </a:rPr>
            <a:t>kecil</a:t>
          </a:r>
          <a:r>
            <a:rPr lang="en-US" sz="1400" b="0" dirty="0" smtClean="0">
              <a:latin typeface="+mj-lt"/>
            </a:rPr>
            <a:t> </a:t>
          </a:r>
          <a:r>
            <a:rPr lang="en-US" sz="1400" b="0" dirty="0" err="1" smtClean="0">
              <a:latin typeface="+mj-lt"/>
            </a:rPr>
            <a:t>kemampuan</a:t>
          </a:r>
          <a:r>
            <a:rPr lang="en-US" sz="1400" b="0" dirty="0" smtClean="0">
              <a:latin typeface="+mj-lt"/>
            </a:rPr>
            <a:t> </a:t>
          </a:r>
          <a:r>
            <a:rPr lang="en-US" sz="1400" b="0" dirty="0" err="1" smtClean="0">
              <a:latin typeface="+mj-lt"/>
            </a:rPr>
            <a:t>untuk</a:t>
          </a:r>
          <a:r>
            <a:rPr lang="en-US" sz="1400" b="0" dirty="0" smtClean="0">
              <a:latin typeface="+mj-lt"/>
            </a:rPr>
            <a:t> </a:t>
          </a:r>
          <a:r>
            <a:rPr lang="en-US" sz="1400" b="0" dirty="0" err="1" smtClean="0">
              <a:latin typeface="+mj-lt"/>
            </a:rPr>
            <a:t>membayar</a:t>
          </a:r>
          <a:r>
            <a:rPr lang="en-US" sz="1400" b="0" dirty="0" smtClean="0">
              <a:latin typeface="+mj-lt"/>
            </a:rPr>
            <a:t> </a:t>
          </a:r>
          <a:r>
            <a:rPr lang="en-US" sz="1400" b="0" dirty="0" err="1" smtClean="0">
              <a:latin typeface="+mj-lt"/>
            </a:rPr>
            <a:t>hutang</a:t>
          </a:r>
          <a:r>
            <a:rPr lang="en-US" sz="1400" b="0" dirty="0" smtClean="0">
              <a:latin typeface="+mj-lt"/>
            </a:rPr>
            <a:t> </a:t>
          </a:r>
          <a:r>
            <a:rPr lang="en-US" sz="1400" b="0" dirty="0" err="1" smtClean="0">
              <a:latin typeface="+mj-lt"/>
            </a:rPr>
            <a:t>dari</a:t>
          </a:r>
          <a:r>
            <a:rPr lang="en-US" sz="1400" b="0" dirty="0" smtClean="0">
              <a:latin typeface="+mj-lt"/>
            </a:rPr>
            <a:t> </a:t>
          </a:r>
          <a:r>
            <a:rPr lang="en-US" sz="1400" b="0" dirty="0" err="1" smtClean="0">
              <a:latin typeface="+mj-lt"/>
            </a:rPr>
            <a:t>aset</a:t>
          </a:r>
          <a:r>
            <a:rPr lang="en-US" sz="1400" b="0" dirty="0" smtClean="0">
              <a:latin typeface="+mj-lt"/>
            </a:rPr>
            <a:t>. </a:t>
          </a:r>
          <a:endParaRPr lang="en-US" sz="1400" b="0" dirty="0">
            <a:latin typeface="+mj-lt"/>
          </a:endParaRPr>
        </a:p>
      </dgm:t>
    </dgm:pt>
    <dgm:pt modelId="{0D112B6E-7011-48A7-B765-26EB635AFBDD}" type="parTrans" cxnId="{1D41ED87-2985-41B3-81F2-3A42C10E3B74}">
      <dgm:prSet/>
      <dgm:spPr/>
      <dgm:t>
        <a:bodyPr/>
        <a:lstStyle/>
        <a:p>
          <a:endParaRPr lang="en-US"/>
        </a:p>
      </dgm:t>
    </dgm:pt>
    <dgm:pt modelId="{2CE03157-DFE0-47BF-B706-14D938C33853}" type="sibTrans" cxnId="{1D41ED87-2985-41B3-81F2-3A42C10E3B74}">
      <dgm:prSet/>
      <dgm:spPr/>
      <dgm:t>
        <a:bodyPr/>
        <a:lstStyle/>
        <a:p>
          <a:endParaRPr lang="en-US"/>
        </a:p>
      </dgm:t>
    </dgm:pt>
    <dgm:pt modelId="{1D4684CD-A30C-4F4B-87FE-ADF86D6A7361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>
          <a:solidFill>
            <a:srgbClr val="00B050"/>
          </a:solidFill>
        </a:ln>
      </dgm:spPr>
      <dgm:t>
        <a:bodyPr/>
        <a:lstStyle/>
        <a:p>
          <a:r>
            <a:rPr lang="en-US" sz="1400" dirty="0" err="1" smtClean="0">
              <a:latin typeface="+mj-lt"/>
            </a:rPr>
            <a:t>Semakin</a:t>
          </a:r>
          <a:r>
            <a:rPr lang="en-US" sz="1400" dirty="0" smtClean="0">
              <a:latin typeface="+mj-lt"/>
            </a:rPr>
            <a:t> </a:t>
          </a:r>
          <a:r>
            <a:rPr lang="en-US" sz="1400" dirty="0" err="1" smtClean="0">
              <a:latin typeface="+mj-lt"/>
            </a:rPr>
            <a:t>tinggi</a:t>
          </a:r>
          <a:r>
            <a:rPr lang="en-US" sz="1400" dirty="0" smtClean="0">
              <a:latin typeface="+mj-lt"/>
            </a:rPr>
            <a:t> </a:t>
          </a:r>
          <a:r>
            <a:rPr lang="en-US" sz="1400" dirty="0" err="1" smtClean="0">
              <a:latin typeface="+mj-lt"/>
            </a:rPr>
            <a:t>rasio</a:t>
          </a:r>
          <a:r>
            <a:rPr lang="en-US" sz="1400" dirty="0" smtClean="0">
              <a:latin typeface="+mj-lt"/>
            </a:rPr>
            <a:t> </a:t>
          </a:r>
          <a:r>
            <a:rPr lang="en-US" sz="1400" dirty="0" err="1" smtClean="0">
              <a:latin typeface="+mj-lt"/>
            </a:rPr>
            <a:t>ini</a:t>
          </a:r>
          <a:r>
            <a:rPr lang="en-US" sz="1400" dirty="0" smtClean="0">
              <a:latin typeface="+mj-lt"/>
            </a:rPr>
            <a:t>, </a:t>
          </a:r>
          <a:r>
            <a:rPr lang="en-US" sz="1400" dirty="0" err="1" smtClean="0">
              <a:latin typeface="+mj-lt"/>
            </a:rPr>
            <a:t>maka</a:t>
          </a:r>
          <a:r>
            <a:rPr lang="en-US" sz="1400" dirty="0" smtClean="0">
              <a:latin typeface="+mj-lt"/>
            </a:rPr>
            <a:t> </a:t>
          </a:r>
          <a:r>
            <a:rPr lang="en-US" sz="1400" dirty="0" err="1" smtClean="0">
              <a:latin typeface="+mj-lt"/>
            </a:rPr>
            <a:t>semakin</a:t>
          </a:r>
          <a:r>
            <a:rPr lang="en-US" sz="1400" dirty="0" smtClean="0">
              <a:latin typeface="+mj-lt"/>
            </a:rPr>
            <a:t> </a:t>
          </a:r>
          <a:r>
            <a:rPr lang="en-US" sz="1400" dirty="0" err="1" smtClean="0">
              <a:latin typeface="+mj-lt"/>
            </a:rPr>
            <a:t>kecil</a:t>
          </a:r>
          <a:r>
            <a:rPr lang="en-US" sz="1400" dirty="0" smtClean="0">
              <a:latin typeface="+mj-lt"/>
            </a:rPr>
            <a:t> </a:t>
          </a:r>
          <a:r>
            <a:rPr lang="en-US" sz="1400" dirty="0" err="1" smtClean="0">
              <a:latin typeface="+mj-lt"/>
            </a:rPr>
            <a:t>kemampuan</a:t>
          </a:r>
          <a:r>
            <a:rPr lang="en-US" sz="1400" dirty="0" smtClean="0">
              <a:latin typeface="+mj-lt"/>
            </a:rPr>
            <a:t> </a:t>
          </a:r>
          <a:r>
            <a:rPr lang="en-US" sz="1400" dirty="0" err="1" smtClean="0">
              <a:latin typeface="+mj-lt"/>
            </a:rPr>
            <a:t>membayar</a:t>
          </a:r>
          <a:r>
            <a:rPr lang="en-US" sz="1400" dirty="0" smtClean="0">
              <a:latin typeface="+mj-lt"/>
            </a:rPr>
            <a:t> </a:t>
          </a:r>
          <a:r>
            <a:rPr lang="en-US" sz="1400" dirty="0" err="1" smtClean="0">
              <a:latin typeface="+mj-lt"/>
            </a:rPr>
            <a:t>hutangnya</a:t>
          </a:r>
          <a:r>
            <a:rPr lang="en-US" sz="1400" dirty="0" smtClean="0">
              <a:latin typeface="+mj-lt"/>
            </a:rPr>
            <a:t> </a:t>
          </a:r>
          <a:r>
            <a:rPr lang="en-US" sz="1400" dirty="0" err="1" smtClean="0">
              <a:latin typeface="+mj-lt"/>
            </a:rPr>
            <a:t>dari</a:t>
          </a:r>
          <a:r>
            <a:rPr lang="en-US" sz="1400" dirty="0" smtClean="0">
              <a:latin typeface="+mj-lt"/>
            </a:rPr>
            <a:t> modal </a:t>
          </a:r>
          <a:r>
            <a:rPr lang="en-US" sz="1400" dirty="0" err="1" smtClean="0">
              <a:latin typeface="+mj-lt"/>
            </a:rPr>
            <a:t>sendiri</a:t>
          </a:r>
          <a:r>
            <a:rPr lang="en-US" sz="1400" dirty="0" smtClean="0">
              <a:latin typeface="+mj-lt"/>
            </a:rPr>
            <a:t>. </a:t>
          </a:r>
          <a:endParaRPr lang="en-US" sz="1400" dirty="0">
            <a:latin typeface="+mj-lt"/>
          </a:endParaRPr>
        </a:p>
      </dgm:t>
    </dgm:pt>
    <dgm:pt modelId="{BB517915-4F73-418A-99A9-BC41430FA650}" type="parTrans" cxnId="{31954CDC-E72C-44B8-8BF5-34339D022B25}">
      <dgm:prSet/>
      <dgm:spPr/>
      <dgm:t>
        <a:bodyPr/>
        <a:lstStyle/>
        <a:p>
          <a:endParaRPr lang="en-US"/>
        </a:p>
      </dgm:t>
    </dgm:pt>
    <dgm:pt modelId="{6FF52714-D481-43E5-AA40-D47928F93426}" type="sibTrans" cxnId="{31954CDC-E72C-44B8-8BF5-34339D022B25}">
      <dgm:prSet/>
      <dgm:spPr/>
      <dgm:t>
        <a:bodyPr/>
        <a:lstStyle/>
        <a:p>
          <a:endParaRPr lang="en-US"/>
        </a:p>
      </dgm:t>
    </dgm:pt>
    <dgm:pt modelId="{C5684801-8530-47A2-9185-AE0F2EA983ED}" type="pres">
      <dgm:prSet presAssocID="{B4970404-5A14-48A1-BFD6-6D6229B0388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5932DDE-E4A4-4ADF-9C96-E1D4898E09E0}" type="pres">
      <dgm:prSet presAssocID="{B4970404-5A14-48A1-BFD6-6D6229B0388F}" presName="tSp" presStyleCnt="0"/>
      <dgm:spPr/>
    </dgm:pt>
    <dgm:pt modelId="{DFC90DC1-FBB0-4EAE-9647-40950AE4DEAC}" type="pres">
      <dgm:prSet presAssocID="{B4970404-5A14-48A1-BFD6-6D6229B0388F}" presName="bSp" presStyleCnt="0"/>
      <dgm:spPr/>
    </dgm:pt>
    <dgm:pt modelId="{F5ED92A8-570F-460F-878F-22AB63F66F68}" type="pres">
      <dgm:prSet presAssocID="{B4970404-5A14-48A1-BFD6-6D6229B0388F}" presName="process" presStyleCnt="0"/>
      <dgm:spPr/>
    </dgm:pt>
    <dgm:pt modelId="{D23AB9BD-F687-4E0E-BAD0-83EB83CF5C23}" type="pres">
      <dgm:prSet presAssocID="{BFC90E40-F34C-4FBC-ACE3-6A2FF1D0DDA0}" presName="composite1" presStyleCnt="0"/>
      <dgm:spPr/>
    </dgm:pt>
    <dgm:pt modelId="{21FAA19A-9EF9-4C2C-85CC-FA64F3210137}" type="pres">
      <dgm:prSet presAssocID="{BFC90E40-F34C-4FBC-ACE3-6A2FF1D0DDA0}" presName="dummyNode1" presStyleLbl="node1" presStyleIdx="0" presStyleCnt="3"/>
      <dgm:spPr/>
    </dgm:pt>
    <dgm:pt modelId="{5F1412ED-B33E-4951-B54C-6810D87FB6FA}" type="pres">
      <dgm:prSet presAssocID="{BFC90E40-F34C-4FBC-ACE3-6A2FF1D0DDA0}" presName="childNode1" presStyleLbl="bgAcc1" presStyleIdx="0" presStyleCnt="3" custScaleX="118829" custScaleY="179258" custLinFactNeighborX="-222" custLinFactNeighborY="-398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C1D7BB-66CC-417D-8EE4-CE43605808EB}" type="pres">
      <dgm:prSet presAssocID="{BFC90E40-F34C-4FBC-ACE3-6A2FF1D0DDA0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BEF760-2CAE-4449-9C43-6070329AE7D3}" type="pres">
      <dgm:prSet presAssocID="{BFC90E40-F34C-4FBC-ACE3-6A2FF1D0DDA0}" presName="parentNode1" presStyleLbl="node1" presStyleIdx="0" presStyleCnt="3" custLinFactNeighborX="-696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B6909B-A6AE-45E9-9DC3-A66FF8D4B8D5}" type="pres">
      <dgm:prSet presAssocID="{BFC90E40-F34C-4FBC-ACE3-6A2FF1D0DDA0}" presName="connSite1" presStyleCnt="0"/>
      <dgm:spPr/>
    </dgm:pt>
    <dgm:pt modelId="{BD167095-53F3-4E07-A842-BA0C44CECE3E}" type="pres">
      <dgm:prSet presAssocID="{F6A93A11-7A7E-4054-A073-F832634F0EA5}" presName="Name9" presStyleLbl="sibTrans2D1" presStyleIdx="0" presStyleCnt="2"/>
      <dgm:spPr/>
      <dgm:t>
        <a:bodyPr/>
        <a:lstStyle/>
        <a:p>
          <a:endParaRPr lang="en-US"/>
        </a:p>
      </dgm:t>
    </dgm:pt>
    <dgm:pt modelId="{12802E7F-6269-47CD-AD6F-844088EF11FE}" type="pres">
      <dgm:prSet presAssocID="{8F91D70A-157C-4D6F-BD89-4E4633E21D29}" presName="composite2" presStyleCnt="0"/>
      <dgm:spPr/>
    </dgm:pt>
    <dgm:pt modelId="{9E372CD5-5841-4E9E-A6F4-C81DB30C6F0F}" type="pres">
      <dgm:prSet presAssocID="{8F91D70A-157C-4D6F-BD89-4E4633E21D29}" presName="dummyNode2" presStyleLbl="node1" presStyleIdx="0" presStyleCnt="3"/>
      <dgm:spPr/>
    </dgm:pt>
    <dgm:pt modelId="{9FC8C7CE-5252-49F1-B001-A625A310B9CB}" type="pres">
      <dgm:prSet presAssocID="{8F91D70A-157C-4D6F-BD89-4E4633E21D29}" presName="childNode2" presStyleLbl="bgAcc1" presStyleIdx="1" presStyleCnt="3" custScaleX="119626" custScaleY="201130" custLinFactNeighborX="2986" custLinFactNeighborY="-39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FECE70-D9C4-49AC-AAC2-5E907A842FB0}" type="pres">
      <dgm:prSet presAssocID="{8F91D70A-157C-4D6F-BD89-4E4633E21D29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8B504C-81EB-45F3-865A-A4FA98F95BB1}" type="pres">
      <dgm:prSet presAssocID="{8F91D70A-157C-4D6F-BD89-4E4633E21D29}" presName="parentNode2" presStyleLbl="node1" presStyleIdx="1" presStyleCnt="3" custLinFactY="-16827" custLinFactNeighborX="-336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C33387-4A1E-422F-B949-DB952DA16A31}" type="pres">
      <dgm:prSet presAssocID="{8F91D70A-157C-4D6F-BD89-4E4633E21D29}" presName="connSite2" presStyleCnt="0"/>
      <dgm:spPr/>
    </dgm:pt>
    <dgm:pt modelId="{15132D62-D248-4CF6-B527-A6AFB0668A28}" type="pres">
      <dgm:prSet presAssocID="{0E91615B-0EE1-4540-B5EE-65119527BBE9}" presName="Name18" presStyleLbl="sibTrans2D1" presStyleIdx="1" presStyleCnt="2"/>
      <dgm:spPr/>
      <dgm:t>
        <a:bodyPr/>
        <a:lstStyle/>
        <a:p>
          <a:endParaRPr lang="en-US"/>
        </a:p>
      </dgm:t>
    </dgm:pt>
    <dgm:pt modelId="{8A5FE45F-35B7-4171-8508-96570A538672}" type="pres">
      <dgm:prSet presAssocID="{B12FB032-0B93-45D4-85BD-0EE1DAF7CE1C}" presName="composite1" presStyleCnt="0"/>
      <dgm:spPr/>
    </dgm:pt>
    <dgm:pt modelId="{2EEB5079-9428-43D2-89C3-03B1EE84D3E4}" type="pres">
      <dgm:prSet presAssocID="{B12FB032-0B93-45D4-85BD-0EE1DAF7CE1C}" presName="dummyNode1" presStyleLbl="node1" presStyleIdx="1" presStyleCnt="3"/>
      <dgm:spPr/>
    </dgm:pt>
    <dgm:pt modelId="{70352A08-65B0-4F9C-A291-DAB8BED14259}" type="pres">
      <dgm:prSet presAssocID="{B12FB032-0B93-45D4-85BD-0EE1DAF7CE1C}" presName="childNode1" presStyleLbl="bgAcc1" presStyleIdx="2" presStyleCnt="3" custScaleX="120568" custScaleY="179258" custLinFactNeighborX="2909" custLinFactNeighborY="-398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9B88FA-0E8D-43A1-9EE5-8E8E0C1E4EB7}" type="pres">
      <dgm:prSet presAssocID="{B12FB032-0B93-45D4-85BD-0EE1DAF7CE1C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A29E8C-1667-47BC-8F4B-79F8C7F35668}" type="pres">
      <dgm:prSet presAssocID="{B12FB032-0B93-45D4-85BD-0EE1DAF7CE1C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30A68D-26DE-4DC9-A5BE-C9DF583F7F2D}" type="pres">
      <dgm:prSet presAssocID="{B12FB032-0B93-45D4-85BD-0EE1DAF7CE1C}" presName="connSite1" presStyleCnt="0"/>
      <dgm:spPr/>
    </dgm:pt>
  </dgm:ptLst>
  <dgm:cxnLst>
    <dgm:cxn modelId="{5F265188-F314-49A8-BB54-8E14B78A7D59}" type="presOf" srcId="{6F1F4FAC-39A0-4033-86CE-3AA62457422C}" destId="{70352A08-65B0-4F9C-A291-DAB8BED14259}" srcOrd="0" destOrd="0" presId="urn:microsoft.com/office/officeart/2005/8/layout/hProcess4"/>
    <dgm:cxn modelId="{3E1519A8-B9DB-4C99-829F-9DFE8A9C08C7}" srcId="{B4970404-5A14-48A1-BFD6-6D6229B0388F}" destId="{BFC90E40-F34C-4FBC-ACE3-6A2FF1D0DDA0}" srcOrd="0" destOrd="0" parTransId="{7AB513F3-5B44-4F5C-9399-A75FAC0F134C}" sibTransId="{F6A93A11-7A7E-4054-A073-F832634F0EA5}"/>
    <dgm:cxn modelId="{5207ECE8-8558-4132-9DA9-1993FA1ECC0E}" srcId="{8F91D70A-157C-4D6F-BD89-4E4633E21D29}" destId="{1CD74952-4896-4302-A3BB-98ED18557BC6}" srcOrd="0" destOrd="0" parTransId="{B3C494FF-8E0A-4D8F-A75E-FA7A49E8DBC3}" sibTransId="{BF3FEE75-E532-4841-8495-980035146ED1}"/>
    <dgm:cxn modelId="{23B98DF7-E33C-4990-BB0F-8E518BB933E0}" srcId="{B4970404-5A14-48A1-BFD6-6D6229B0388F}" destId="{8F91D70A-157C-4D6F-BD89-4E4633E21D29}" srcOrd="1" destOrd="0" parTransId="{790FA98C-BF95-4A55-B92C-C42DDBAF9491}" sibTransId="{0E91615B-0EE1-4540-B5EE-65119527BBE9}"/>
    <dgm:cxn modelId="{31954CDC-E72C-44B8-8BF5-34339D022B25}" srcId="{8F91D70A-157C-4D6F-BD89-4E4633E21D29}" destId="{1D4684CD-A30C-4F4B-87FE-ADF86D6A7361}" srcOrd="1" destOrd="0" parTransId="{BB517915-4F73-418A-99A9-BC41430FA650}" sibTransId="{6FF52714-D481-43E5-AA40-D47928F93426}"/>
    <dgm:cxn modelId="{018E5BD2-A68E-4C0F-9979-C46483659D0E}" type="presOf" srcId="{1CD74952-4896-4302-A3BB-98ED18557BC6}" destId="{9FC8C7CE-5252-49F1-B001-A625A310B9CB}" srcOrd="0" destOrd="0" presId="urn:microsoft.com/office/officeart/2005/8/layout/hProcess4"/>
    <dgm:cxn modelId="{B81041FC-D03C-45B8-82AF-7B97EB0AC25C}" type="presOf" srcId="{1D4684CD-A30C-4F4B-87FE-ADF86D6A7361}" destId="{9FC8C7CE-5252-49F1-B001-A625A310B9CB}" srcOrd="0" destOrd="1" presId="urn:microsoft.com/office/officeart/2005/8/layout/hProcess4"/>
    <dgm:cxn modelId="{C9C2D78B-05B2-4ED5-9BA6-8BE2EC8728B5}" type="presOf" srcId="{B12FB032-0B93-45D4-85BD-0EE1DAF7CE1C}" destId="{2CA29E8C-1667-47BC-8F4B-79F8C7F35668}" srcOrd="0" destOrd="0" presId="urn:microsoft.com/office/officeart/2005/8/layout/hProcess4"/>
    <dgm:cxn modelId="{58F43D67-550E-47B1-B59A-3807EDE25590}" type="presOf" srcId="{B3743FFD-5E9A-4D07-A37C-78B6BD80C1C8}" destId="{70352A08-65B0-4F9C-A291-DAB8BED14259}" srcOrd="0" destOrd="1" presId="urn:microsoft.com/office/officeart/2005/8/layout/hProcess4"/>
    <dgm:cxn modelId="{DE470DF8-02C2-4B7C-B1EC-763F4EFE8C6B}" type="presOf" srcId="{1D4684CD-A30C-4F4B-87FE-ADF86D6A7361}" destId="{9DFECE70-D9C4-49AC-AAC2-5E907A842FB0}" srcOrd="1" destOrd="1" presId="urn:microsoft.com/office/officeart/2005/8/layout/hProcess4"/>
    <dgm:cxn modelId="{28D51B8B-7582-4830-B7D6-37F4DE984FE0}" type="presOf" srcId="{B4970404-5A14-48A1-BFD6-6D6229B0388F}" destId="{C5684801-8530-47A2-9185-AE0F2EA983ED}" srcOrd="0" destOrd="0" presId="urn:microsoft.com/office/officeart/2005/8/layout/hProcess4"/>
    <dgm:cxn modelId="{08CEB907-BF66-4C31-9C2C-4ADB7D9140F7}" type="presOf" srcId="{F6A93A11-7A7E-4054-A073-F832634F0EA5}" destId="{BD167095-53F3-4E07-A842-BA0C44CECE3E}" srcOrd="0" destOrd="0" presId="urn:microsoft.com/office/officeart/2005/8/layout/hProcess4"/>
    <dgm:cxn modelId="{40CC7CE3-1C00-417F-827B-BD6CF143E39D}" srcId="{B4970404-5A14-48A1-BFD6-6D6229B0388F}" destId="{B12FB032-0B93-45D4-85BD-0EE1DAF7CE1C}" srcOrd="2" destOrd="0" parTransId="{98F43CAF-ADBB-4865-ADC9-56BD54440937}" sibTransId="{7E9CF401-A939-43D8-BED7-5F85424AB843}"/>
    <dgm:cxn modelId="{B1DFC43D-450B-43EF-B238-8649933DE621}" type="presOf" srcId="{6F1F4FAC-39A0-4033-86CE-3AA62457422C}" destId="{AF9B88FA-0E8D-43A1-9EE5-8E8E0C1E4EB7}" srcOrd="1" destOrd="0" presId="urn:microsoft.com/office/officeart/2005/8/layout/hProcess4"/>
    <dgm:cxn modelId="{1D41ED87-2985-41B3-81F2-3A42C10E3B74}" srcId="{B12FB032-0B93-45D4-85BD-0EE1DAF7CE1C}" destId="{B3743FFD-5E9A-4D07-A37C-78B6BD80C1C8}" srcOrd="1" destOrd="0" parTransId="{0D112B6E-7011-48A7-B765-26EB635AFBDD}" sibTransId="{2CE03157-DFE0-47BF-B706-14D938C33853}"/>
    <dgm:cxn modelId="{193F9CD0-936F-419B-8A7B-8A3AD469C391}" type="presOf" srcId="{BFC90E40-F34C-4FBC-ACE3-6A2FF1D0DDA0}" destId="{ABBEF760-2CAE-4449-9C43-6070329AE7D3}" srcOrd="0" destOrd="0" presId="urn:microsoft.com/office/officeart/2005/8/layout/hProcess4"/>
    <dgm:cxn modelId="{C46959FB-EFD2-41E8-99C9-4D4C836F0FA4}" srcId="{BFC90E40-F34C-4FBC-ACE3-6A2FF1D0DDA0}" destId="{2094E1E9-4164-4412-90DF-96F03CDA8C0C}" srcOrd="0" destOrd="0" parTransId="{0A0CFB8F-7956-4BAC-B250-2D2B99171F1B}" sibTransId="{047149A4-9672-4B0B-A1AB-440C15740E58}"/>
    <dgm:cxn modelId="{E3958B80-8AF1-40C9-8316-E7F8D4AD50F4}" srcId="{B12FB032-0B93-45D4-85BD-0EE1DAF7CE1C}" destId="{6F1F4FAC-39A0-4033-86CE-3AA62457422C}" srcOrd="0" destOrd="0" parTransId="{2EB96CB7-8A44-4BD5-AF1D-140CC6306402}" sibTransId="{5B084978-A6CD-443C-BB1F-F16DE897436A}"/>
    <dgm:cxn modelId="{BE22649D-C2B4-48F8-98B4-B647545DAC87}" type="presOf" srcId="{2094E1E9-4164-4412-90DF-96F03CDA8C0C}" destId="{BEC1D7BB-66CC-417D-8EE4-CE43605808EB}" srcOrd="1" destOrd="0" presId="urn:microsoft.com/office/officeart/2005/8/layout/hProcess4"/>
    <dgm:cxn modelId="{2F7FC3E1-522A-4D5B-8A57-E47FB727A371}" type="presOf" srcId="{1CD74952-4896-4302-A3BB-98ED18557BC6}" destId="{9DFECE70-D9C4-49AC-AAC2-5E907A842FB0}" srcOrd="1" destOrd="0" presId="urn:microsoft.com/office/officeart/2005/8/layout/hProcess4"/>
    <dgm:cxn modelId="{1D221089-54AE-4A72-8EE8-A52AA5C4C202}" type="presOf" srcId="{0E91615B-0EE1-4540-B5EE-65119527BBE9}" destId="{15132D62-D248-4CF6-B527-A6AFB0668A28}" srcOrd="0" destOrd="0" presId="urn:microsoft.com/office/officeart/2005/8/layout/hProcess4"/>
    <dgm:cxn modelId="{8368F549-3FCC-4EF1-9E56-F4FA2C8E9834}" type="presOf" srcId="{2094E1E9-4164-4412-90DF-96F03CDA8C0C}" destId="{5F1412ED-B33E-4951-B54C-6810D87FB6FA}" srcOrd="0" destOrd="0" presId="urn:microsoft.com/office/officeart/2005/8/layout/hProcess4"/>
    <dgm:cxn modelId="{DCEC8889-38BC-4BD1-A9DF-C6C6A383C6A4}" type="presOf" srcId="{B3743FFD-5E9A-4D07-A37C-78B6BD80C1C8}" destId="{AF9B88FA-0E8D-43A1-9EE5-8E8E0C1E4EB7}" srcOrd="1" destOrd="1" presId="urn:microsoft.com/office/officeart/2005/8/layout/hProcess4"/>
    <dgm:cxn modelId="{A087B001-83A8-499A-B94E-D7D15C7D35B0}" type="presOf" srcId="{8F91D70A-157C-4D6F-BD89-4E4633E21D29}" destId="{A38B504C-81EB-45F3-865A-A4FA98F95BB1}" srcOrd="0" destOrd="0" presId="urn:microsoft.com/office/officeart/2005/8/layout/hProcess4"/>
    <dgm:cxn modelId="{0A113EAC-A24B-4148-B512-7B1C7A53BAF7}" type="presParOf" srcId="{C5684801-8530-47A2-9185-AE0F2EA983ED}" destId="{E5932DDE-E4A4-4ADF-9C96-E1D4898E09E0}" srcOrd="0" destOrd="0" presId="urn:microsoft.com/office/officeart/2005/8/layout/hProcess4"/>
    <dgm:cxn modelId="{0891CC58-CAD2-4957-B7DD-AF8C8C69CFC8}" type="presParOf" srcId="{C5684801-8530-47A2-9185-AE0F2EA983ED}" destId="{DFC90DC1-FBB0-4EAE-9647-40950AE4DEAC}" srcOrd="1" destOrd="0" presId="urn:microsoft.com/office/officeart/2005/8/layout/hProcess4"/>
    <dgm:cxn modelId="{2A4A407E-592A-4922-956D-5297DD1CFA54}" type="presParOf" srcId="{C5684801-8530-47A2-9185-AE0F2EA983ED}" destId="{F5ED92A8-570F-460F-878F-22AB63F66F68}" srcOrd="2" destOrd="0" presId="urn:microsoft.com/office/officeart/2005/8/layout/hProcess4"/>
    <dgm:cxn modelId="{EF78B37A-AEDE-4FEF-9345-7F8A646E9EA7}" type="presParOf" srcId="{F5ED92A8-570F-460F-878F-22AB63F66F68}" destId="{D23AB9BD-F687-4E0E-BAD0-83EB83CF5C23}" srcOrd="0" destOrd="0" presId="urn:microsoft.com/office/officeart/2005/8/layout/hProcess4"/>
    <dgm:cxn modelId="{2B999BCF-356E-425A-AA4C-283C8618B714}" type="presParOf" srcId="{D23AB9BD-F687-4E0E-BAD0-83EB83CF5C23}" destId="{21FAA19A-9EF9-4C2C-85CC-FA64F3210137}" srcOrd="0" destOrd="0" presId="urn:microsoft.com/office/officeart/2005/8/layout/hProcess4"/>
    <dgm:cxn modelId="{0617099B-56FA-408A-9248-C9802ED69A8B}" type="presParOf" srcId="{D23AB9BD-F687-4E0E-BAD0-83EB83CF5C23}" destId="{5F1412ED-B33E-4951-B54C-6810D87FB6FA}" srcOrd="1" destOrd="0" presId="urn:microsoft.com/office/officeart/2005/8/layout/hProcess4"/>
    <dgm:cxn modelId="{B1C3E96F-D45E-4266-9FEF-0B4AD7CF3FAF}" type="presParOf" srcId="{D23AB9BD-F687-4E0E-BAD0-83EB83CF5C23}" destId="{BEC1D7BB-66CC-417D-8EE4-CE43605808EB}" srcOrd="2" destOrd="0" presId="urn:microsoft.com/office/officeart/2005/8/layout/hProcess4"/>
    <dgm:cxn modelId="{EEC860D1-292B-4B27-9729-A9DAD18B7EAB}" type="presParOf" srcId="{D23AB9BD-F687-4E0E-BAD0-83EB83CF5C23}" destId="{ABBEF760-2CAE-4449-9C43-6070329AE7D3}" srcOrd="3" destOrd="0" presId="urn:microsoft.com/office/officeart/2005/8/layout/hProcess4"/>
    <dgm:cxn modelId="{386EF071-C6AB-41ED-800B-FC065358B7B8}" type="presParOf" srcId="{D23AB9BD-F687-4E0E-BAD0-83EB83CF5C23}" destId="{19B6909B-A6AE-45E9-9DC3-A66FF8D4B8D5}" srcOrd="4" destOrd="0" presId="urn:microsoft.com/office/officeart/2005/8/layout/hProcess4"/>
    <dgm:cxn modelId="{43232053-3C70-4B02-A9D5-CF0C45EE750F}" type="presParOf" srcId="{F5ED92A8-570F-460F-878F-22AB63F66F68}" destId="{BD167095-53F3-4E07-A842-BA0C44CECE3E}" srcOrd="1" destOrd="0" presId="urn:microsoft.com/office/officeart/2005/8/layout/hProcess4"/>
    <dgm:cxn modelId="{44052BCA-B82B-4B77-98DE-3694245F92A7}" type="presParOf" srcId="{F5ED92A8-570F-460F-878F-22AB63F66F68}" destId="{12802E7F-6269-47CD-AD6F-844088EF11FE}" srcOrd="2" destOrd="0" presId="urn:microsoft.com/office/officeart/2005/8/layout/hProcess4"/>
    <dgm:cxn modelId="{EA1DD00E-E85C-441C-8253-92D2EC1F3840}" type="presParOf" srcId="{12802E7F-6269-47CD-AD6F-844088EF11FE}" destId="{9E372CD5-5841-4E9E-A6F4-C81DB30C6F0F}" srcOrd="0" destOrd="0" presId="urn:microsoft.com/office/officeart/2005/8/layout/hProcess4"/>
    <dgm:cxn modelId="{5DA19AF7-B15A-48F2-ACB7-1C82BE1A1D02}" type="presParOf" srcId="{12802E7F-6269-47CD-AD6F-844088EF11FE}" destId="{9FC8C7CE-5252-49F1-B001-A625A310B9CB}" srcOrd="1" destOrd="0" presId="urn:microsoft.com/office/officeart/2005/8/layout/hProcess4"/>
    <dgm:cxn modelId="{0392D031-6987-4109-9F64-ED2F92980E5E}" type="presParOf" srcId="{12802E7F-6269-47CD-AD6F-844088EF11FE}" destId="{9DFECE70-D9C4-49AC-AAC2-5E907A842FB0}" srcOrd="2" destOrd="0" presId="urn:microsoft.com/office/officeart/2005/8/layout/hProcess4"/>
    <dgm:cxn modelId="{930BA39B-B6E2-4ABB-B816-E0F3CC74CB77}" type="presParOf" srcId="{12802E7F-6269-47CD-AD6F-844088EF11FE}" destId="{A38B504C-81EB-45F3-865A-A4FA98F95BB1}" srcOrd="3" destOrd="0" presId="urn:microsoft.com/office/officeart/2005/8/layout/hProcess4"/>
    <dgm:cxn modelId="{78CDCD15-D7A5-4709-81B9-2A453206DE14}" type="presParOf" srcId="{12802E7F-6269-47CD-AD6F-844088EF11FE}" destId="{7BC33387-4A1E-422F-B949-DB952DA16A31}" srcOrd="4" destOrd="0" presId="urn:microsoft.com/office/officeart/2005/8/layout/hProcess4"/>
    <dgm:cxn modelId="{ABA56DAA-C629-41F6-A0B0-18827DAB54F9}" type="presParOf" srcId="{F5ED92A8-570F-460F-878F-22AB63F66F68}" destId="{15132D62-D248-4CF6-B527-A6AFB0668A28}" srcOrd="3" destOrd="0" presId="urn:microsoft.com/office/officeart/2005/8/layout/hProcess4"/>
    <dgm:cxn modelId="{D2DD328B-5F91-4AC2-9311-4162FD3EB246}" type="presParOf" srcId="{F5ED92A8-570F-460F-878F-22AB63F66F68}" destId="{8A5FE45F-35B7-4171-8508-96570A538672}" srcOrd="4" destOrd="0" presId="urn:microsoft.com/office/officeart/2005/8/layout/hProcess4"/>
    <dgm:cxn modelId="{4716CCE5-56B1-4BA8-A068-F98FF5F603B0}" type="presParOf" srcId="{8A5FE45F-35B7-4171-8508-96570A538672}" destId="{2EEB5079-9428-43D2-89C3-03B1EE84D3E4}" srcOrd="0" destOrd="0" presId="urn:microsoft.com/office/officeart/2005/8/layout/hProcess4"/>
    <dgm:cxn modelId="{35942E53-4856-46AB-BCEF-B09AC84CA947}" type="presParOf" srcId="{8A5FE45F-35B7-4171-8508-96570A538672}" destId="{70352A08-65B0-4F9C-A291-DAB8BED14259}" srcOrd="1" destOrd="0" presId="urn:microsoft.com/office/officeart/2005/8/layout/hProcess4"/>
    <dgm:cxn modelId="{222B15E0-B393-464D-AEFA-987A3750A435}" type="presParOf" srcId="{8A5FE45F-35B7-4171-8508-96570A538672}" destId="{AF9B88FA-0E8D-43A1-9EE5-8E8E0C1E4EB7}" srcOrd="2" destOrd="0" presId="urn:microsoft.com/office/officeart/2005/8/layout/hProcess4"/>
    <dgm:cxn modelId="{25AF249E-1E08-4B87-9780-99F853B89419}" type="presParOf" srcId="{8A5FE45F-35B7-4171-8508-96570A538672}" destId="{2CA29E8C-1667-47BC-8F4B-79F8C7F35668}" srcOrd="3" destOrd="0" presId="urn:microsoft.com/office/officeart/2005/8/layout/hProcess4"/>
    <dgm:cxn modelId="{541D14F4-3A87-434A-BD2F-ED20DEEFCB86}" type="presParOf" srcId="{8A5FE45F-35B7-4171-8508-96570A538672}" destId="{F530A68D-26DE-4DC9-A5BE-C9DF583F7F2D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6B9CEE-D520-4AD8-B54B-D4789086A4B4}">
      <dsp:nvSpPr>
        <dsp:cNvPr id="0" name=""/>
        <dsp:cNvSpPr/>
      </dsp:nvSpPr>
      <dsp:spPr>
        <a:xfrm>
          <a:off x="3697131" y="2660607"/>
          <a:ext cx="1404696" cy="140469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0" kern="1200" dirty="0" smtClean="0">
              <a:latin typeface="Arial Black" pitchFamily="34" charset="0"/>
            </a:rPr>
            <a:t>TUJUAN PEMBUATAN LAPORAN KEUANGAN BANK</a:t>
          </a:r>
          <a:endParaRPr lang="en-US" sz="1000" b="0" kern="1200" dirty="0">
            <a:latin typeface="Arial Black" pitchFamily="34" charset="0"/>
          </a:endParaRPr>
        </a:p>
      </dsp:txBody>
      <dsp:txXfrm>
        <a:off x="3902844" y="2866320"/>
        <a:ext cx="993270" cy="993270"/>
      </dsp:txXfrm>
    </dsp:sp>
    <dsp:sp modelId="{F22399C0-5895-485A-A867-94332EEFD7E4}">
      <dsp:nvSpPr>
        <dsp:cNvPr id="0" name=""/>
        <dsp:cNvSpPr/>
      </dsp:nvSpPr>
      <dsp:spPr>
        <a:xfrm rot="16196289">
          <a:off x="4198854" y="2002779"/>
          <a:ext cx="398945" cy="5855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b="0" kern="1200"/>
        </a:p>
      </dsp:txBody>
      <dsp:txXfrm rot="10800000">
        <a:off x="4258760" y="2179722"/>
        <a:ext cx="279262" cy="351306"/>
      </dsp:txXfrm>
    </dsp:sp>
    <dsp:sp modelId="{93287B1F-3A4A-448E-A441-FB4F5D9C36DE}">
      <dsp:nvSpPr>
        <dsp:cNvPr id="0" name=""/>
        <dsp:cNvSpPr/>
      </dsp:nvSpPr>
      <dsp:spPr>
        <a:xfrm>
          <a:off x="3303747" y="110793"/>
          <a:ext cx="2186382" cy="179708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err="1" smtClean="0">
              <a:solidFill>
                <a:schemeClr val="tx1"/>
              </a:solidFill>
            </a:rPr>
            <a:t>Memberikan</a:t>
          </a:r>
          <a:r>
            <a:rPr lang="en-US" sz="1400" b="0" kern="1200" dirty="0" smtClean="0">
              <a:solidFill>
                <a:schemeClr val="tx1"/>
              </a:solidFill>
            </a:rPr>
            <a:t> </a:t>
          </a:r>
          <a:r>
            <a:rPr lang="en-US" sz="1400" b="0" kern="1200" dirty="0" err="1" smtClean="0">
              <a:solidFill>
                <a:schemeClr val="tx1"/>
              </a:solidFill>
            </a:rPr>
            <a:t>informasi</a:t>
          </a:r>
          <a:r>
            <a:rPr lang="en-US" sz="1400" b="0" kern="1200" dirty="0" smtClean="0">
              <a:solidFill>
                <a:schemeClr val="tx1"/>
              </a:solidFill>
            </a:rPr>
            <a:t> </a:t>
          </a:r>
          <a:r>
            <a:rPr lang="en-US" sz="1400" b="0" kern="1200" dirty="0" err="1" smtClean="0">
              <a:solidFill>
                <a:schemeClr val="tx1"/>
              </a:solidFill>
            </a:rPr>
            <a:t>keuangan</a:t>
          </a:r>
          <a:r>
            <a:rPr lang="en-US" sz="1400" b="0" kern="1200" dirty="0" smtClean="0">
              <a:solidFill>
                <a:schemeClr val="tx1"/>
              </a:solidFill>
            </a:rPr>
            <a:t> </a:t>
          </a:r>
          <a:r>
            <a:rPr lang="en-US" sz="1400" b="0" kern="1200" dirty="0" err="1" smtClean="0">
              <a:solidFill>
                <a:schemeClr val="tx1"/>
              </a:solidFill>
            </a:rPr>
            <a:t>tentang</a:t>
          </a:r>
          <a:r>
            <a:rPr lang="en-US" sz="1400" b="0" kern="1200" dirty="0" smtClean="0">
              <a:solidFill>
                <a:schemeClr val="tx1"/>
              </a:solidFill>
            </a:rPr>
            <a:t> </a:t>
          </a:r>
          <a:r>
            <a:rPr lang="en-US" sz="1400" b="0" kern="1200" dirty="0" err="1" smtClean="0">
              <a:solidFill>
                <a:schemeClr val="tx1"/>
              </a:solidFill>
            </a:rPr>
            <a:t>jumlah</a:t>
          </a:r>
          <a:r>
            <a:rPr lang="en-US" sz="1400" b="0" kern="1200" dirty="0" smtClean="0">
              <a:solidFill>
                <a:schemeClr val="tx1"/>
              </a:solidFill>
            </a:rPr>
            <a:t> </a:t>
          </a:r>
          <a:r>
            <a:rPr lang="en-US" sz="1400" b="0" kern="1200" dirty="0" err="1" smtClean="0">
              <a:solidFill>
                <a:schemeClr val="tx1"/>
              </a:solidFill>
            </a:rPr>
            <a:t>aset</a:t>
          </a:r>
          <a:r>
            <a:rPr lang="en-US" sz="1400" b="0" kern="1200" dirty="0" smtClean="0">
              <a:solidFill>
                <a:schemeClr val="tx1"/>
              </a:solidFill>
            </a:rPr>
            <a:t> </a:t>
          </a:r>
          <a:r>
            <a:rPr lang="en-US" sz="1400" b="0" kern="1200" dirty="0" err="1" smtClean="0">
              <a:solidFill>
                <a:schemeClr val="tx1"/>
              </a:solidFill>
            </a:rPr>
            <a:t>da</a:t>
          </a:r>
          <a:r>
            <a:rPr lang="en-US" sz="1400" b="0" kern="1200" dirty="0" smtClean="0">
              <a:solidFill>
                <a:schemeClr val="tx1"/>
              </a:solidFill>
            </a:rPr>
            <a:t> </a:t>
          </a:r>
          <a:r>
            <a:rPr lang="en-US" sz="1400" b="0" kern="1200" dirty="0" err="1" smtClean="0">
              <a:solidFill>
                <a:schemeClr val="tx1"/>
              </a:solidFill>
            </a:rPr>
            <a:t>jenis</a:t>
          </a:r>
          <a:r>
            <a:rPr lang="en-US" sz="1400" b="0" kern="1200" dirty="0" smtClean="0">
              <a:solidFill>
                <a:schemeClr val="tx1"/>
              </a:solidFill>
            </a:rPr>
            <a:t> </a:t>
          </a:r>
          <a:r>
            <a:rPr lang="en-US" sz="1400" b="0" kern="1200" dirty="0" err="1" smtClean="0">
              <a:solidFill>
                <a:schemeClr val="tx1"/>
              </a:solidFill>
            </a:rPr>
            <a:t>aset</a:t>
          </a:r>
          <a:r>
            <a:rPr lang="en-US" sz="1400" b="0" kern="1200" dirty="0" smtClean="0">
              <a:solidFill>
                <a:schemeClr val="tx1"/>
              </a:solidFill>
            </a:rPr>
            <a:t> yang </a:t>
          </a:r>
          <a:r>
            <a:rPr lang="en-US" sz="1400" b="0" kern="1200" dirty="0" err="1" smtClean="0">
              <a:solidFill>
                <a:schemeClr val="tx1"/>
              </a:solidFill>
            </a:rPr>
            <a:t>dimiliki</a:t>
          </a:r>
          <a:r>
            <a:rPr lang="en-US" sz="1400" b="0" kern="1200" dirty="0" smtClean="0">
              <a:solidFill>
                <a:schemeClr val="tx1"/>
              </a:solidFill>
            </a:rPr>
            <a:t> </a:t>
          </a:r>
          <a:endParaRPr lang="en-US" sz="1400" b="0" kern="1200" dirty="0">
            <a:solidFill>
              <a:schemeClr val="tx1"/>
            </a:solidFill>
          </a:endParaRPr>
        </a:p>
      </dsp:txBody>
      <dsp:txXfrm>
        <a:off x="3623935" y="373970"/>
        <a:ext cx="1546006" cy="1270733"/>
      </dsp:txXfrm>
    </dsp:sp>
    <dsp:sp modelId="{60AA7908-7B7D-4FAA-96DE-6A1BCF1853AE}">
      <dsp:nvSpPr>
        <dsp:cNvPr id="0" name=""/>
        <dsp:cNvSpPr/>
      </dsp:nvSpPr>
      <dsp:spPr>
        <a:xfrm rot="19966149">
          <a:off x="5171202" y="2552302"/>
          <a:ext cx="469327" cy="5855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800384"/>
            <a:satOff val="163"/>
            <a:lumOff val="-172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b="0" kern="1200"/>
        </a:p>
      </dsp:txBody>
      <dsp:txXfrm>
        <a:off x="5179004" y="2701617"/>
        <a:ext cx="328529" cy="351306"/>
      </dsp:txXfrm>
    </dsp:sp>
    <dsp:sp modelId="{E2CA96CA-6300-4DB7-AF12-8D4FFEE91F3A}">
      <dsp:nvSpPr>
        <dsp:cNvPr id="0" name=""/>
        <dsp:cNvSpPr/>
      </dsp:nvSpPr>
      <dsp:spPr>
        <a:xfrm>
          <a:off x="5642527" y="1311247"/>
          <a:ext cx="2141367" cy="1722073"/>
        </a:xfrm>
        <a:prstGeom prst="ellipse">
          <a:avLst/>
        </a:prstGeom>
        <a:solidFill>
          <a:schemeClr val="accent3">
            <a:hueOff val="1800384"/>
            <a:satOff val="163"/>
            <a:lumOff val="-17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err="1" smtClean="0">
              <a:solidFill>
                <a:schemeClr val="tx1"/>
              </a:solidFill>
            </a:rPr>
            <a:t>Memberikan</a:t>
          </a:r>
          <a:r>
            <a:rPr lang="en-US" sz="1400" b="0" kern="1200" dirty="0" smtClean="0">
              <a:solidFill>
                <a:schemeClr val="tx1"/>
              </a:solidFill>
            </a:rPr>
            <a:t> </a:t>
          </a:r>
          <a:r>
            <a:rPr lang="en-US" sz="1400" b="0" kern="1200" dirty="0" err="1" smtClean="0">
              <a:solidFill>
                <a:schemeClr val="tx1"/>
              </a:solidFill>
            </a:rPr>
            <a:t>informasi</a:t>
          </a:r>
          <a:r>
            <a:rPr lang="en-US" sz="1400" b="0" kern="1200" dirty="0" smtClean="0">
              <a:solidFill>
                <a:schemeClr val="tx1"/>
              </a:solidFill>
            </a:rPr>
            <a:t> </a:t>
          </a:r>
          <a:r>
            <a:rPr lang="en-US" sz="1400" b="0" kern="1200" dirty="0" err="1" smtClean="0">
              <a:solidFill>
                <a:schemeClr val="tx1"/>
              </a:solidFill>
            </a:rPr>
            <a:t>jumlah</a:t>
          </a:r>
          <a:r>
            <a:rPr lang="en-US" sz="1400" b="0" kern="1200" dirty="0" smtClean="0">
              <a:solidFill>
                <a:schemeClr val="tx1"/>
              </a:solidFill>
            </a:rPr>
            <a:t> </a:t>
          </a:r>
          <a:r>
            <a:rPr lang="en-US" sz="1400" b="0" kern="1200" dirty="0" err="1" smtClean="0">
              <a:solidFill>
                <a:schemeClr val="tx1"/>
              </a:solidFill>
            </a:rPr>
            <a:t>kewajiban</a:t>
          </a:r>
          <a:r>
            <a:rPr lang="en-US" sz="1400" b="0" kern="1200" dirty="0" smtClean="0">
              <a:solidFill>
                <a:schemeClr val="tx1"/>
              </a:solidFill>
            </a:rPr>
            <a:t> </a:t>
          </a:r>
          <a:r>
            <a:rPr lang="en-US" sz="1400" b="0" kern="1200" dirty="0" err="1" smtClean="0">
              <a:solidFill>
                <a:schemeClr val="tx1"/>
              </a:solidFill>
            </a:rPr>
            <a:t>dan</a:t>
          </a:r>
          <a:r>
            <a:rPr lang="en-US" sz="1400" b="0" kern="1200" dirty="0" smtClean="0">
              <a:solidFill>
                <a:schemeClr val="tx1"/>
              </a:solidFill>
            </a:rPr>
            <a:t> </a:t>
          </a:r>
          <a:r>
            <a:rPr lang="en-US" sz="1400" b="0" kern="1200" dirty="0" err="1" smtClean="0">
              <a:solidFill>
                <a:schemeClr val="tx1"/>
              </a:solidFill>
            </a:rPr>
            <a:t>jenis</a:t>
          </a:r>
          <a:r>
            <a:rPr lang="en-US" sz="1400" b="0" kern="1200" dirty="0" smtClean="0">
              <a:solidFill>
                <a:schemeClr val="tx1"/>
              </a:solidFill>
            </a:rPr>
            <a:t> </a:t>
          </a:r>
          <a:r>
            <a:rPr lang="en-US" sz="1400" b="0" kern="1200" dirty="0" err="1" smtClean="0">
              <a:solidFill>
                <a:schemeClr val="tx1"/>
              </a:solidFill>
            </a:rPr>
            <a:t>kewajiban</a:t>
          </a:r>
          <a:r>
            <a:rPr lang="en-US" sz="1400" b="0" kern="1200" dirty="0" smtClean="0">
              <a:solidFill>
                <a:schemeClr val="tx1"/>
              </a:solidFill>
            </a:rPr>
            <a:t> (</a:t>
          </a:r>
          <a:r>
            <a:rPr lang="en-US" sz="1400" b="0" kern="1200" dirty="0" err="1" smtClean="0">
              <a:solidFill>
                <a:schemeClr val="tx1"/>
              </a:solidFill>
            </a:rPr>
            <a:t>jangka</a:t>
          </a:r>
          <a:r>
            <a:rPr lang="en-US" sz="1400" b="0" kern="1200" dirty="0" smtClean="0">
              <a:solidFill>
                <a:schemeClr val="tx1"/>
              </a:solidFill>
            </a:rPr>
            <a:t> </a:t>
          </a:r>
          <a:r>
            <a:rPr lang="en-US" sz="1400" b="0" kern="1200" dirty="0" err="1" smtClean="0">
              <a:solidFill>
                <a:schemeClr val="tx1"/>
              </a:solidFill>
            </a:rPr>
            <a:t>pendek</a:t>
          </a:r>
          <a:r>
            <a:rPr lang="en-US" sz="1400" b="0" kern="1200" dirty="0" smtClean="0">
              <a:solidFill>
                <a:schemeClr val="tx1"/>
              </a:solidFill>
            </a:rPr>
            <a:t> &amp; </a:t>
          </a:r>
          <a:r>
            <a:rPr lang="en-US" sz="1400" b="0" kern="1200" dirty="0" err="1" smtClean="0">
              <a:solidFill>
                <a:schemeClr val="tx1"/>
              </a:solidFill>
            </a:rPr>
            <a:t>panjang</a:t>
          </a:r>
          <a:r>
            <a:rPr lang="en-US" sz="1400" b="0" kern="1200" dirty="0" smtClean="0">
              <a:solidFill>
                <a:schemeClr val="tx1"/>
              </a:solidFill>
            </a:rPr>
            <a:t>) </a:t>
          </a:r>
        </a:p>
      </dsp:txBody>
      <dsp:txXfrm>
        <a:off x="5956123" y="1563439"/>
        <a:ext cx="1514175" cy="1217689"/>
      </dsp:txXfrm>
    </dsp:sp>
    <dsp:sp modelId="{3199ACF7-0ACB-4E01-91E9-657FB5C8DEE8}">
      <dsp:nvSpPr>
        <dsp:cNvPr id="0" name=""/>
        <dsp:cNvSpPr/>
      </dsp:nvSpPr>
      <dsp:spPr>
        <a:xfrm rot="1577857">
          <a:off x="5174866" y="3565769"/>
          <a:ext cx="454851" cy="5855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3600769"/>
            <a:satOff val="325"/>
            <a:lumOff val="-345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b="0" kern="1200"/>
        </a:p>
      </dsp:txBody>
      <dsp:txXfrm>
        <a:off x="5181927" y="3652644"/>
        <a:ext cx="318396" cy="351306"/>
      </dsp:txXfrm>
    </dsp:sp>
    <dsp:sp modelId="{37E043D3-5CDD-465B-B909-B019A620E679}">
      <dsp:nvSpPr>
        <dsp:cNvPr id="0" name=""/>
        <dsp:cNvSpPr/>
      </dsp:nvSpPr>
      <dsp:spPr>
        <a:xfrm>
          <a:off x="5638808" y="3597228"/>
          <a:ext cx="2262585" cy="1874477"/>
        </a:xfrm>
        <a:prstGeom prst="ellipse">
          <a:avLst/>
        </a:prstGeom>
        <a:solidFill>
          <a:schemeClr val="accent3">
            <a:hueOff val="3600769"/>
            <a:satOff val="325"/>
            <a:lumOff val="-34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err="1" smtClean="0">
              <a:solidFill>
                <a:schemeClr val="tx1"/>
              </a:solidFill>
            </a:rPr>
            <a:t>Memberikan</a:t>
          </a:r>
          <a:r>
            <a:rPr lang="en-US" sz="1400" b="0" kern="1200" dirty="0" smtClean="0">
              <a:solidFill>
                <a:schemeClr val="tx1"/>
              </a:solidFill>
            </a:rPr>
            <a:t> </a:t>
          </a:r>
          <a:r>
            <a:rPr lang="en-US" sz="1400" b="0" kern="1200" dirty="0" err="1" smtClean="0">
              <a:solidFill>
                <a:schemeClr val="tx1"/>
              </a:solidFill>
            </a:rPr>
            <a:t>informasi</a:t>
          </a:r>
          <a:r>
            <a:rPr lang="en-US" sz="1400" b="0" kern="1200" dirty="0" smtClean="0">
              <a:solidFill>
                <a:schemeClr val="tx1"/>
              </a:solidFill>
            </a:rPr>
            <a:t> </a:t>
          </a:r>
          <a:r>
            <a:rPr lang="en-US" sz="1400" b="0" kern="1200" dirty="0" err="1" smtClean="0">
              <a:solidFill>
                <a:schemeClr val="tx1"/>
              </a:solidFill>
            </a:rPr>
            <a:t>hasil</a:t>
          </a:r>
          <a:r>
            <a:rPr lang="en-US" sz="1400" b="0" kern="1200" dirty="0" smtClean="0">
              <a:solidFill>
                <a:schemeClr val="tx1"/>
              </a:solidFill>
            </a:rPr>
            <a:t> </a:t>
          </a:r>
          <a:r>
            <a:rPr lang="en-US" sz="1400" b="0" kern="1200" dirty="0" err="1" smtClean="0">
              <a:solidFill>
                <a:schemeClr val="tx1"/>
              </a:solidFill>
            </a:rPr>
            <a:t>usaha</a:t>
          </a:r>
          <a:r>
            <a:rPr lang="en-US" sz="1400" b="0" kern="1200" dirty="0" smtClean="0">
              <a:solidFill>
                <a:schemeClr val="tx1"/>
              </a:solidFill>
            </a:rPr>
            <a:t> yang </a:t>
          </a:r>
          <a:r>
            <a:rPr lang="en-US" sz="1400" b="0" kern="1200" dirty="0" err="1" smtClean="0">
              <a:solidFill>
                <a:schemeClr val="tx1"/>
              </a:solidFill>
            </a:rPr>
            <a:t>tercermin</a:t>
          </a:r>
          <a:r>
            <a:rPr lang="en-US" sz="1400" b="0" kern="1200" dirty="0" smtClean="0">
              <a:solidFill>
                <a:schemeClr val="tx1"/>
              </a:solidFill>
            </a:rPr>
            <a:t> </a:t>
          </a:r>
          <a:r>
            <a:rPr lang="en-US" sz="1400" b="0" kern="1200" dirty="0" err="1" smtClean="0">
              <a:solidFill>
                <a:schemeClr val="tx1"/>
              </a:solidFill>
            </a:rPr>
            <a:t>dari</a:t>
          </a:r>
          <a:r>
            <a:rPr lang="en-US" sz="1400" b="0" kern="1200" dirty="0" smtClean="0">
              <a:solidFill>
                <a:schemeClr val="tx1"/>
              </a:solidFill>
            </a:rPr>
            <a:t> </a:t>
          </a:r>
          <a:r>
            <a:rPr lang="en-US" sz="1400" b="0" kern="1200" dirty="0" err="1" smtClean="0">
              <a:solidFill>
                <a:schemeClr val="tx1"/>
              </a:solidFill>
            </a:rPr>
            <a:t>jumlah</a:t>
          </a:r>
          <a:r>
            <a:rPr lang="en-US" sz="1400" b="0" kern="1200" dirty="0" smtClean="0">
              <a:solidFill>
                <a:schemeClr val="tx1"/>
              </a:solidFill>
            </a:rPr>
            <a:t> </a:t>
          </a:r>
          <a:r>
            <a:rPr lang="en-US" sz="1400" b="0" kern="1200" dirty="0" err="1" smtClean="0">
              <a:solidFill>
                <a:schemeClr val="tx1"/>
              </a:solidFill>
            </a:rPr>
            <a:t>pendapatan</a:t>
          </a:r>
          <a:r>
            <a:rPr lang="en-US" sz="1400" b="0" kern="1200" dirty="0" smtClean="0">
              <a:solidFill>
                <a:schemeClr val="tx1"/>
              </a:solidFill>
            </a:rPr>
            <a:t> yang </a:t>
          </a:r>
          <a:r>
            <a:rPr lang="en-US" sz="1400" b="0" kern="1200" dirty="0" err="1" smtClean="0">
              <a:solidFill>
                <a:schemeClr val="tx1"/>
              </a:solidFill>
            </a:rPr>
            <a:t>diperoleh</a:t>
          </a:r>
          <a:r>
            <a:rPr lang="en-US" sz="1400" b="0" kern="1200" dirty="0" smtClean="0">
              <a:solidFill>
                <a:schemeClr val="tx1"/>
              </a:solidFill>
            </a:rPr>
            <a:t> </a:t>
          </a:r>
          <a:r>
            <a:rPr lang="en-US" sz="1400" b="0" kern="1200" dirty="0" err="1" smtClean="0">
              <a:solidFill>
                <a:schemeClr val="tx1"/>
              </a:solidFill>
            </a:rPr>
            <a:t>dan</a:t>
          </a:r>
          <a:r>
            <a:rPr lang="en-US" sz="1400" b="0" kern="1200" dirty="0" smtClean="0">
              <a:solidFill>
                <a:schemeClr val="tx1"/>
              </a:solidFill>
            </a:rPr>
            <a:t> </a:t>
          </a:r>
          <a:r>
            <a:rPr lang="en-US" sz="1400" b="0" kern="1200" dirty="0" err="1" smtClean="0">
              <a:solidFill>
                <a:schemeClr val="tx1"/>
              </a:solidFill>
            </a:rPr>
            <a:t>sumber</a:t>
          </a:r>
          <a:r>
            <a:rPr lang="en-US" sz="1400" b="0" kern="1200" dirty="0" smtClean="0">
              <a:solidFill>
                <a:schemeClr val="tx1"/>
              </a:solidFill>
            </a:rPr>
            <a:t> </a:t>
          </a:r>
          <a:r>
            <a:rPr lang="en-US" sz="1400" b="0" kern="1200" dirty="0" err="1" smtClean="0">
              <a:solidFill>
                <a:schemeClr val="tx1"/>
              </a:solidFill>
            </a:rPr>
            <a:t>pendapatan</a:t>
          </a:r>
          <a:r>
            <a:rPr lang="en-US" sz="1400" b="0" kern="1200" dirty="0" smtClean="0">
              <a:solidFill>
                <a:schemeClr val="tx1"/>
              </a:solidFill>
            </a:rPr>
            <a:t> </a:t>
          </a:r>
        </a:p>
      </dsp:txBody>
      <dsp:txXfrm>
        <a:off x="5970156" y="3871739"/>
        <a:ext cx="1599889" cy="1325455"/>
      </dsp:txXfrm>
    </dsp:sp>
    <dsp:sp modelId="{E27FEAB9-A595-45B4-BAF9-D05E96354581}">
      <dsp:nvSpPr>
        <dsp:cNvPr id="0" name=""/>
        <dsp:cNvSpPr/>
      </dsp:nvSpPr>
      <dsp:spPr>
        <a:xfrm rot="5427255">
          <a:off x="4232925" y="4062939"/>
          <a:ext cx="317367" cy="5855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5401153"/>
            <a:satOff val="488"/>
            <a:lumOff val="-517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b="0" kern="1200"/>
        </a:p>
      </dsp:txBody>
      <dsp:txXfrm rot="10800000">
        <a:off x="4280907" y="4132437"/>
        <a:ext cx="222157" cy="351306"/>
      </dsp:txXfrm>
    </dsp:sp>
    <dsp:sp modelId="{7619FABE-895E-45CF-8B88-C2BA43A8E6E9}">
      <dsp:nvSpPr>
        <dsp:cNvPr id="0" name=""/>
        <dsp:cNvSpPr/>
      </dsp:nvSpPr>
      <dsp:spPr>
        <a:xfrm>
          <a:off x="3306727" y="4664044"/>
          <a:ext cx="2149306" cy="1963527"/>
        </a:xfrm>
        <a:prstGeom prst="ellipse">
          <a:avLst/>
        </a:prstGeom>
        <a:solidFill>
          <a:schemeClr val="accent3">
            <a:hueOff val="5401153"/>
            <a:satOff val="488"/>
            <a:lumOff val="-517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err="1" smtClean="0">
              <a:solidFill>
                <a:schemeClr val="tx1"/>
              </a:solidFill>
            </a:rPr>
            <a:t>Memberikan</a:t>
          </a:r>
          <a:r>
            <a:rPr lang="en-US" sz="1400" b="0" kern="1200" dirty="0" smtClean="0">
              <a:solidFill>
                <a:schemeClr val="tx1"/>
              </a:solidFill>
            </a:rPr>
            <a:t> </a:t>
          </a:r>
          <a:r>
            <a:rPr lang="en-US" sz="1400" b="0" kern="1200" dirty="0" err="1" smtClean="0">
              <a:solidFill>
                <a:schemeClr val="tx1"/>
              </a:solidFill>
            </a:rPr>
            <a:t>informasi</a:t>
          </a:r>
          <a:r>
            <a:rPr lang="en-US" sz="1400" b="0" kern="1200" dirty="0" smtClean="0">
              <a:solidFill>
                <a:schemeClr val="tx1"/>
              </a:solidFill>
            </a:rPr>
            <a:t> </a:t>
          </a:r>
          <a:r>
            <a:rPr lang="en-US" sz="1400" b="0" kern="1200" dirty="0" err="1" smtClean="0">
              <a:solidFill>
                <a:schemeClr val="tx1"/>
              </a:solidFill>
            </a:rPr>
            <a:t>jumlah</a:t>
          </a:r>
          <a:r>
            <a:rPr lang="en-US" sz="1400" b="0" kern="1200" dirty="0" smtClean="0">
              <a:solidFill>
                <a:schemeClr val="tx1"/>
              </a:solidFill>
            </a:rPr>
            <a:t> </a:t>
          </a:r>
          <a:r>
            <a:rPr lang="en-US" sz="1400" b="0" kern="1200" dirty="0" err="1" smtClean="0">
              <a:solidFill>
                <a:schemeClr val="tx1"/>
              </a:solidFill>
            </a:rPr>
            <a:t>biaya</a:t>
          </a:r>
          <a:r>
            <a:rPr lang="en-US" sz="1400" b="0" kern="1200" dirty="0" smtClean="0">
              <a:solidFill>
                <a:schemeClr val="tx1"/>
              </a:solidFill>
            </a:rPr>
            <a:t> &amp; </a:t>
          </a:r>
          <a:r>
            <a:rPr lang="en-US" sz="1400" b="0" kern="1200" dirty="0" err="1" smtClean="0">
              <a:solidFill>
                <a:schemeClr val="tx1"/>
              </a:solidFill>
            </a:rPr>
            <a:t>jenis</a:t>
          </a:r>
          <a:r>
            <a:rPr lang="en-US" sz="1400" b="0" kern="1200" dirty="0" smtClean="0">
              <a:solidFill>
                <a:schemeClr val="tx1"/>
              </a:solidFill>
            </a:rPr>
            <a:t> </a:t>
          </a:r>
          <a:r>
            <a:rPr lang="en-US" sz="1400" b="0" kern="1200" dirty="0" err="1" smtClean="0">
              <a:solidFill>
                <a:schemeClr val="tx1"/>
              </a:solidFill>
            </a:rPr>
            <a:t>biaya</a:t>
          </a:r>
          <a:r>
            <a:rPr lang="en-US" sz="1400" b="0" kern="1200" dirty="0" smtClean="0">
              <a:solidFill>
                <a:schemeClr val="tx1"/>
              </a:solidFill>
            </a:rPr>
            <a:t> yang </a:t>
          </a:r>
          <a:r>
            <a:rPr lang="en-US" sz="1400" b="0" kern="1200" dirty="0" err="1" smtClean="0">
              <a:solidFill>
                <a:schemeClr val="tx1"/>
              </a:solidFill>
            </a:rPr>
            <a:t>dikeluarkan</a:t>
          </a:r>
          <a:r>
            <a:rPr lang="en-US" sz="1400" b="0" kern="1200" dirty="0" smtClean="0">
              <a:solidFill>
                <a:schemeClr val="tx1"/>
              </a:solidFill>
            </a:rPr>
            <a:t> </a:t>
          </a:r>
        </a:p>
      </dsp:txBody>
      <dsp:txXfrm>
        <a:off x="3621486" y="4951596"/>
        <a:ext cx="1519788" cy="1388423"/>
      </dsp:txXfrm>
    </dsp:sp>
    <dsp:sp modelId="{FC63C88A-E009-45F0-9241-68062806EC6F}">
      <dsp:nvSpPr>
        <dsp:cNvPr id="0" name=""/>
        <dsp:cNvSpPr/>
      </dsp:nvSpPr>
      <dsp:spPr>
        <a:xfrm rot="9299538">
          <a:off x="3105629" y="3558409"/>
          <a:ext cx="494503" cy="5855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7201538"/>
            <a:satOff val="650"/>
            <a:lumOff val="-690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b="0" kern="1200"/>
        </a:p>
      </dsp:txBody>
      <dsp:txXfrm rot="10800000">
        <a:off x="3247026" y="3644154"/>
        <a:ext cx="346152" cy="351306"/>
      </dsp:txXfrm>
    </dsp:sp>
    <dsp:sp modelId="{37323F06-8C5F-4E47-B38C-87ED66608933}">
      <dsp:nvSpPr>
        <dsp:cNvPr id="0" name=""/>
        <dsp:cNvSpPr/>
      </dsp:nvSpPr>
      <dsp:spPr>
        <a:xfrm>
          <a:off x="838200" y="3521044"/>
          <a:ext cx="2203242" cy="1978543"/>
        </a:xfrm>
        <a:prstGeom prst="ellipse">
          <a:avLst/>
        </a:prstGeom>
        <a:solidFill>
          <a:schemeClr val="accent3">
            <a:hueOff val="7201538"/>
            <a:satOff val="650"/>
            <a:lumOff val="-690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err="1" smtClean="0">
              <a:solidFill>
                <a:schemeClr val="tx1"/>
              </a:solidFill>
            </a:rPr>
            <a:t>Memberikan</a:t>
          </a:r>
          <a:r>
            <a:rPr lang="en-US" sz="1400" b="0" kern="1200" dirty="0" smtClean="0">
              <a:solidFill>
                <a:schemeClr val="tx1"/>
              </a:solidFill>
            </a:rPr>
            <a:t> </a:t>
          </a:r>
          <a:r>
            <a:rPr lang="en-US" sz="1400" b="0" kern="1200" dirty="0" err="1" smtClean="0">
              <a:solidFill>
                <a:schemeClr val="tx1"/>
              </a:solidFill>
            </a:rPr>
            <a:t>informasi</a:t>
          </a:r>
          <a:r>
            <a:rPr lang="en-US" sz="1400" b="0" kern="1200" dirty="0" smtClean="0">
              <a:solidFill>
                <a:schemeClr val="tx1"/>
              </a:solidFill>
            </a:rPr>
            <a:t> </a:t>
          </a:r>
          <a:r>
            <a:rPr lang="en-US" sz="1400" b="0" kern="1200" dirty="0" err="1" smtClean="0">
              <a:solidFill>
                <a:schemeClr val="tx1"/>
              </a:solidFill>
            </a:rPr>
            <a:t>perubahan</a:t>
          </a:r>
          <a:r>
            <a:rPr lang="en-US" sz="1400" b="0" kern="1200" dirty="0" smtClean="0">
              <a:solidFill>
                <a:schemeClr val="tx1"/>
              </a:solidFill>
            </a:rPr>
            <a:t> </a:t>
          </a:r>
          <a:r>
            <a:rPr lang="en-US" sz="1400" b="0" kern="1200" dirty="0" err="1" smtClean="0">
              <a:solidFill>
                <a:schemeClr val="tx1"/>
              </a:solidFill>
            </a:rPr>
            <a:t>dalam</a:t>
          </a:r>
          <a:r>
            <a:rPr lang="en-US" sz="1400" b="0" kern="1200" dirty="0" smtClean="0">
              <a:solidFill>
                <a:schemeClr val="tx1"/>
              </a:solidFill>
            </a:rPr>
            <a:t> </a:t>
          </a:r>
          <a:r>
            <a:rPr lang="en-US" sz="1400" b="0" kern="1200" dirty="0" err="1" smtClean="0">
              <a:solidFill>
                <a:schemeClr val="tx1"/>
              </a:solidFill>
            </a:rPr>
            <a:t>aset</a:t>
          </a:r>
          <a:r>
            <a:rPr lang="en-US" sz="1400" b="0" kern="1200" dirty="0" smtClean="0">
              <a:solidFill>
                <a:schemeClr val="tx1"/>
              </a:solidFill>
            </a:rPr>
            <a:t>, </a:t>
          </a:r>
          <a:r>
            <a:rPr lang="en-US" sz="1400" b="0" kern="1200" dirty="0" err="1" smtClean="0">
              <a:solidFill>
                <a:schemeClr val="tx1"/>
              </a:solidFill>
            </a:rPr>
            <a:t>kewajiban</a:t>
          </a:r>
          <a:r>
            <a:rPr lang="en-US" sz="1400" b="0" kern="1200" dirty="0" smtClean="0">
              <a:solidFill>
                <a:schemeClr val="tx1"/>
              </a:solidFill>
            </a:rPr>
            <a:t> </a:t>
          </a:r>
          <a:r>
            <a:rPr lang="en-US" sz="1400" b="0" kern="1200" dirty="0" err="1" smtClean="0">
              <a:solidFill>
                <a:schemeClr val="tx1"/>
              </a:solidFill>
            </a:rPr>
            <a:t>dan</a:t>
          </a:r>
          <a:r>
            <a:rPr lang="en-US" sz="1400" b="0" kern="1200" dirty="0" smtClean="0">
              <a:solidFill>
                <a:schemeClr val="tx1"/>
              </a:solidFill>
            </a:rPr>
            <a:t> modal bank</a:t>
          </a:r>
          <a:endParaRPr lang="en-US" sz="1400" b="0" kern="1200" dirty="0">
            <a:solidFill>
              <a:schemeClr val="tx1"/>
            </a:solidFill>
          </a:endParaRPr>
        </a:p>
      </dsp:txBody>
      <dsp:txXfrm>
        <a:off x="1160857" y="3810795"/>
        <a:ext cx="1557928" cy="1399041"/>
      </dsp:txXfrm>
    </dsp:sp>
    <dsp:sp modelId="{D59C243C-22AB-4FCA-A975-3085E4AC9C34}">
      <dsp:nvSpPr>
        <dsp:cNvPr id="0" name=""/>
        <dsp:cNvSpPr/>
      </dsp:nvSpPr>
      <dsp:spPr>
        <a:xfrm rot="12451217">
          <a:off x="3152693" y="2544529"/>
          <a:ext cx="475704" cy="5855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9001922"/>
            <a:satOff val="813"/>
            <a:lumOff val="-863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b="0" kern="1200"/>
        </a:p>
      </dsp:txBody>
      <dsp:txXfrm rot="10800000">
        <a:off x="3287330" y="2694602"/>
        <a:ext cx="332993" cy="351306"/>
      </dsp:txXfrm>
    </dsp:sp>
    <dsp:sp modelId="{3C828162-49AD-47C6-B60E-F3630A562187}">
      <dsp:nvSpPr>
        <dsp:cNvPr id="0" name=""/>
        <dsp:cNvSpPr/>
      </dsp:nvSpPr>
      <dsp:spPr>
        <a:xfrm>
          <a:off x="914399" y="1158834"/>
          <a:ext cx="2224148" cy="1935491"/>
        </a:xfrm>
        <a:prstGeom prst="ellipse">
          <a:avLst/>
        </a:prstGeom>
        <a:solidFill>
          <a:schemeClr val="accent3">
            <a:hueOff val="9001922"/>
            <a:satOff val="813"/>
            <a:lumOff val="-863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err="1" smtClean="0">
              <a:solidFill>
                <a:schemeClr val="tx1"/>
              </a:solidFill>
            </a:rPr>
            <a:t>Memberikan</a:t>
          </a:r>
          <a:r>
            <a:rPr lang="en-US" sz="1400" b="0" kern="1200" dirty="0" smtClean="0">
              <a:solidFill>
                <a:schemeClr val="tx1"/>
              </a:solidFill>
            </a:rPr>
            <a:t> </a:t>
          </a:r>
          <a:r>
            <a:rPr lang="en-US" sz="1400" b="0" kern="1200" dirty="0" err="1" smtClean="0">
              <a:solidFill>
                <a:schemeClr val="tx1"/>
              </a:solidFill>
            </a:rPr>
            <a:t>informasi</a:t>
          </a:r>
          <a:r>
            <a:rPr lang="en-US" sz="1400" b="0" kern="1200" dirty="0" smtClean="0">
              <a:solidFill>
                <a:schemeClr val="tx1"/>
              </a:solidFill>
            </a:rPr>
            <a:t> </a:t>
          </a:r>
          <a:r>
            <a:rPr lang="en-US" sz="1400" b="0" kern="1200" dirty="0" err="1" smtClean="0">
              <a:solidFill>
                <a:schemeClr val="tx1"/>
              </a:solidFill>
            </a:rPr>
            <a:t>kinerja</a:t>
          </a:r>
          <a:r>
            <a:rPr lang="en-US" sz="1400" b="0" kern="1200" dirty="0" smtClean="0">
              <a:solidFill>
                <a:schemeClr val="tx1"/>
              </a:solidFill>
            </a:rPr>
            <a:t> </a:t>
          </a:r>
          <a:r>
            <a:rPr lang="en-US" sz="1400" b="0" kern="1200" dirty="0" err="1" smtClean="0">
              <a:solidFill>
                <a:schemeClr val="tx1"/>
              </a:solidFill>
            </a:rPr>
            <a:t>manajemen</a:t>
          </a:r>
          <a:r>
            <a:rPr lang="en-US" sz="1400" b="0" kern="1200" dirty="0" smtClean="0">
              <a:solidFill>
                <a:schemeClr val="tx1"/>
              </a:solidFill>
            </a:rPr>
            <a:t> </a:t>
          </a:r>
          <a:r>
            <a:rPr lang="en-US" sz="1400" b="0" kern="1200" dirty="0" err="1" smtClean="0">
              <a:solidFill>
                <a:schemeClr val="tx1"/>
              </a:solidFill>
            </a:rPr>
            <a:t>dalam</a:t>
          </a:r>
          <a:r>
            <a:rPr lang="en-US" sz="1400" b="0" kern="1200" dirty="0" smtClean="0">
              <a:solidFill>
                <a:schemeClr val="tx1"/>
              </a:solidFill>
            </a:rPr>
            <a:t> </a:t>
          </a:r>
          <a:r>
            <a:rPr lang="en-US" sz="1400" b="0" kern="1200" dirty="0" err="1" smtClean="0">
              <a:solidFill>
                <a:schemeClr val="tx1"/>
              </a:solidFill>
            </a:rPr>
            <a:t>suatu</a:t>
          </a:r>
          <a:r>
            <a:rPr lang="en-US" sz="1400" b="0" kern="1200" dirty="0" smtClean="0">
              <a:solidFill>
                <a:schemeClr val="tx1"/>
              </a:solidFill>
            </a:rPr>
            <a:t> </a:t>
          </a:r>
          <a:r>
            <a:rPr lang="en-US" sz="1400" b="0" kern="1200" dirty="0" err="1" smtClean="0">
              <a:solidFill>
                <a:schemeClr val="tx1"/>
              </a:solidFill>
            </a:rPr>
            <a:t>periode</a:t>
          </a:r>
          <a:r>
            <a:rPr lang="en-US" sz="1400" b="0" kern="1200" dirty="0" smtClean="0">
              <a:solidFill>
                <a:schemeClr val="tx1"/>
              </a:solidFill>
            </a:rPr>
            <a:t> </a:t>
          </a:r>
          <a:r>
            <a:rPr lang="en-US" sz="1400" b="0" kern="1200" dirty="0" err="1" smtClean="0">
              <a:solidFill>
                <a:schemeClr val="tx1"/>
              </a:solidFill>
            </a:rPr>
            <a:t>tertentu</a:t>
          </a:r>
          <a:endParaRPr lang="en-US" sz="1400" b="0" kern="1200" dirty="0">
            <a:solidFill>
              <a:schemeClr val="tx1"/>
            </a:solidFill>
          </a:endParaRPr>
        </a:p>
      </dsp:txBody>
      <dsp:txXfrm>
        <a:off x="1240118" y="1442280"/>
        <a:ext cx="1572710" cy="13685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E4E245-A5A1-477C-AF4A-43AC08DED42F}">
      <dsp:nvSpPr>
        <dsp:cNvPr id="0" name=""/>
        <dsp:cNvSpPr/>
      </dsp:nvSpPr>
      <dsp:spPr>
        <a:xfrm rot="10800000">
          <a:off x="1066792" y="0"/>
          <a:ext cx="3739302" cy="723374"/>
        </a:xfrm>
        <a:prstGeom prst="homePlate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33189" tIns="91440" rIns="170688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/>
            <a:t>Rasio</a:t>
          </a:r>
          <a:r>
            <a:rPr lang="en-US" sz="2400" b="1" kern="1200" dirty="0" smtClean="0"/>
            <a:t> </a:t>
          </a:r>
          <a:r>
            <a:rPr lang="en-US" sz="2400" b="1" kern="1200" dirty="0" err="1" smtClean="0"/>
            <a:t>Likuiditas</a:t>
          </a:r>
          <a:endParaRPr lang="en-US" sz="2400" b="1" kern="1200" dirty="0" smtClean="0"/>
        </a:p>
      </dsp:txBody>
      <dsp:txXfrm rot="10800000">
        <a:off x="1247635" y="0"/>
        <a:ext cx="3558459" cy="723374"/>
      </dsp:txXfrm>
    </dsp:sp>
    <dsp:sp modelId="{AFB9C88C-3EAC-44D1-9A0B-B394DB813756}">
      <dsp:nvSpPr>
        <dsp:cNvPr id="0" name=""/>
        <dsp:cNvSpPr/>
      </dsp:nvSpPr>
      <dsp:spPr>
        <a:xfrm>
          <a:off x="500787" y="9814"/>
          <a:ext cx="730726" cy="723388"/>
        </a:xfrm>
        <a:prstGeom prst="ellipse">
          <a:avLst/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115595D2-2544-47F2-8C42-AFA5A51AE38A}">
      <dsp:nvSpPr>
        <dsp:cNvPr id="0" name=""/>
        <dsp:cNvSpPr/>
      </dsp:nvSpPr>
      <dsp:spPr>
        <a:xfrm rot="10800000">
          <a:off x="1830946" y="1276578"/>
          <a:ext cx="3921542" cy="698232"/>
        </a:xfrm>
        <a:prstGeom prst="homePlate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33189" tIns="91440" rIns="170688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/>
            <a:t>Rasio</a:t>
          </a:r>
          <a:r>
            <a:rPr lang="en-US" sz="2400" b="1" kern="1200" dirty="0" smtClean="0"/>
            <a:t> </a:t>
          </a:r>
          <a:r>
            <a:rPr lang="en-US" sz="2400" b="1" kern="1200" dirty="0" err="1" smtClean="0"/>
            <a:t>Rentabilitas</a:t>
          </a:r>
          <a:endParaRPr lang="en-US" sz="2400" b="1" kern="1200" dirty="0"/>
        </a:p>
      </dsp:txBody>
      <dsp:txXfrm rot="10800000">
        <a:off x="2005504" y="1276578"/>
        <a:ext cx="3746984" cy="698232"/>
      </dsp:txXfrm>
    </dsp:sp>
    <dsp:sp modelId="{91902D2E-79D5-4793-A9B7-570F4B60CF63}">
      <dsp:nvSpPr>
        <dsp:cNvPr id="0" name=""/>
        <dsp:cNvSpPr/>
      </dsp:nvSpPr>
      <dsp:spPr>
        <a:xfrm>
          <a:off x="1075336" y="1192241"/>
          <a:ext cx="865111" cy="866906"/>
        </a:xfrm>
        <a:prstGeom prst="ellipse">
          <a:avLst/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312AD9F7-4E05-43FF-8649-0A5F9189D6CF}">
      <dsp:nvSpPr>
        <dsp:cNvPr id="0" name=""/>
        <dsp:cNvSpPr/>
      </dsp:nvSpPr>
      <dsp:spPr>
        <a:xfrm rot="10800000">
          <a:off x="1123304" y="2449657"/>
          <a:ext cx="3959395" cy="750742"/>
        </a:xfrm>
        <a:prstGeom prst="homePlate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33189" tIns="91440" rIns="170688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/>
            <a:t>Rasio</a:t>
          </a:r>
          <a:r>
            <a:rPr lang="en-US" sz="2400" b="1" kern="1200" dirty="0" smtClean="0"/>
            <a:t> </a:t>
          </a:r>
          <a:r>
            <a:rPr lang="en-US" sz="2400" b="1" kern="1200" dirty="0" err="1" smtClean="0"/>
            <a:t>Solvabilitas</a:t>
          </a:r>
          <a:r>
            <a:rPr lang="en-US" sz="2400" b="1" kern="1200" dirty="0" smtClean="0"/>
            <a:t> </a:t>
          </a:r>
          <a:endParaRPr lang="en-US" sz="2400" b="1" kern="1200" dirty="0"/>
        </a:p>
      </dsp:txBody>
      <dsp:txXfrm rot="10800000">
        <a:off x="1310989" y="2449657"/>
        <a:ext cx="3771710" cy="750742"/>
      </dsp:txXfrm>
    </dsp:sp>
    <dsp:sp modelId="{A25251CE-95C0-4178-8164-8C12CC7AEB33}">
      <dsp:nvSpPr>
        <dsp:cNvPr id="0" name=""/>
        <dsp:cNvSpPr/>
      </dsp:nvSpPr>
      <dsp:spPr>
        <a:xfrm>
          <a:off x="482322" y="2488211"/>
          <a:ext cx="778455" cy="712188"/>
        </a:xfrm>
        <a:prstGeom prst="ellipse">
          <a:avLst/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E5C9EC-5947-4342-8778-74B5AFB747BA}">
      <dsp:nvSpPr>
        <dsp:cNvPr id="0" name=""/>
        <dsp:cNvSpPr/>
      </dsp:nvSpPr>
      <dsp:spPr>
        <a:xfrm>
          <a:off x="764" y="1447231"/>
          <a:ext cx="1623218" cy="1169537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err="1" smtClean="0">
              <a:solidFill>
                <a:schemeClr val="tx1"/>
              </a:solidFill>
              <a:latin typeface="Verdana" pitchFamily="34" charset="0"/>
            </a:rPr>
            <a:t>Rasio</a:t>
          </a:r>
          <a:r>
            <a:rPr lang="en-US" sz="1200" b="0" kern="1200" dirty="0" smtClean="0">
              <a:solidFill>
                <a:schemeClr val="tx1"/>
              </a:solidFill>
              <a:latin typeface="Verdana" pitchFamily="34" charset="0"/>
            </a:rPr>
            <a:t> </a:t>
          </a:r>
          <a:r>
            <a:rPr lang="en-US" sz="1200" b="0" kern="1200" dirty="0" err="1" smtClean="0">
              <a:solidFill>
                <a:schemeClr val="tx1"/>
              </a:solidFill>
              <a:latin typeface="Verdana" pitchFamily="34" charset="0"/>
            </a:rPr>
            <a:t>Likuiditas</a:t>
          </a:r>
          <a:r>
            <a:rPr lang="en-US" sz="1200" b="0" kern="1200" dirty="0" smtClean="0">
              <a:solidFill>
                <a:schemeClr val="tx1"/>
              </a:solidFill>
              <a:latin typeface="Verdana" pitchFamily="34" charset="0"/>
            </a:rPr>
            <a:t> </a:t>
          </a:r>
          <a:r>
            <a:rPr lang="en-US" sz="1200" b="0" kern="1200" dirty="0" err="1" smtClean="0">
              <a:solidFill>
                <a:schemeClr val="tx1"/>
              </a:solidFill>
              <a:latin typeface="Verdana" pitchFamily="34" charset="0"/>
            </a:rPr>
            <a:t>yg</a:t>
          </a:r>
          <a:r>
            <a:rPr lang="en-US" sz="1200" b="0" kern="1200" dirty="0" smtClean="0">
              <a:solidFill>
                <a:schemeClr val="tx1"/>
              </a:solidFill>
              <a:latin typeface="Verdana" pitchFamily="34" charset="0"/>
            </a:rPr>
            <a:t> </a:t>
          </a:r>
          <a:r>
            <a:rPr lang="en-US" sz="1200" b="0" kern="1200" dirty="0" err="1" smtClean="0">
              <a:solidFill>
                <a:schemeClr val="tx1"/>
              </a:solidFill>
              <a:latin typeface="Verdana" pitchFamily="34" charset="0"/>
            </a:rPr>
            <a:t>sering</a:t>
          </a:r>
          <a:r>
            <a:rPr lang="en-US" sz="1200" b="0" kern="1200" dirty="0" smtClean="0">
              <a:solidFill>
                <a:schemeClr val="tx1"/>
              </a:solidFill>
              <a:latin typeface="Verdana" pitchFamily="34" charset="0"/>
            </a:rPr>
            <a:t> </a:t>
          </a:r>
          <a:r>
            <a:rPr lang="en-US" sz="1200" b="0" kern="1200" dirty="0" err="1" smtClean="0">
              <a:solidFill>
                <a:schemeClr val="tx1"/>
              </a:solidFill>
              <a:latin typeface="Verdana" pitchFamily="34" charset="0"/>
            </a:rPr>
            <a:t>digunakan</a:t>
          </a:r>
          <a:r>
            <a:rPr lang="en-US" sz="1200" b="0" kern="1200" dirty="0" smtClean="0">
              <a:solidFill>
                <a:schemeClr val="tx1"/>
              </a:solidFill>
              <a:latin typeface="Verdana" pitchFamily="34" charset="0"/>
            </a:rPr>
            <a:t> </a:t>
          </a:r>
          <a:r>
            <a:rPr lang="en-US" sz="1200" b="0" kern="1200" dirty="0" err="1" smtClean="0">
              <a:solidFill>
                <a:schemeClr val="tx1"/>
              </a:solidFill>
              <a:latin typeface="Verdana" pitchFamily="34" charset="0"/>
            </a:rPr>
            <a:t>untuk</a:t>
          </a:r>
          <a:r>
            <a:rPr lang="en-US" sz="1200" b="0" kern="1200" dirty="0" smtClean="0">
              <a:solidFill>
                <a:schemeClr val="tx1"/>
              </a:solidFill>
              <a:latin typeface="Verdana" pitchFamily="34" charset="0"/>
            </a:rPr>
            <a:t> </a:t>
          </a:r>
          <a:r>
            <a:rPr lang="en-US" sz="1200" b="0" kern="1200" dirty="0" err="1" smtClean="0">
              <a:solidFill>
                <a:schemeClr val="tx1"/>
              </a:solidFill>
              <a:latin typeface="Verdana" pitchFamily="34" charset="0"/>
            </a:rPr>
            <a:t>menilai</a:t>
          </a:r>
          <a:r>
            <a:rPr lang="en-US" sz="1200" b="0" kern="1200" dirty="0" smtClean="0">
              <a:solidFill>
                <a:schemeClr val="tx1"/>
              </a:solidFill>
              <a:latin typeface="Verdana" pitchFamily="34" charset="0"/>
            </a:rPr>
            <a:t> </a:t>
          </a:r>
          <a:r>
            <a:rPr lang="en-US" sz="1200" b="0" kern="1200" dirty="0" err="1" smtClean="0">
              <a:solidFill>
                <a:schemeClr val="tx1"/>
              </a:solidFill>
              <a:latin typeface="Verdana" pitchFamily="34" charset="0"/>
            </a:rPr>
            <a:t>kinerja</a:t>
          </a:r>
          <a:r>
            <a:rPr lang="en-US" sz="1200" b="0" kern="1200" dirty="0" smtClean="0">
              <a:solidFill>
                <a:schemeClr val="tx1"/>
              </a:solidFill>
              <a:latin typeface="Verdana" pitchFamily="34" charset="0"/>
            </a:rPr>
            <a:t> </a:t>
          </a:r>
          <a:r>
            <a:rPr lang="en-US" sz="1200" b="0" kern="1200" dirty="0" err="1" smtClean="0">
              <a:solidFill>
                <a:schemeClr val="tx1"/>
              </a:solidFill>
              <a:latin typeface="Verdana" pitchFamily="34" charset="0"/>
            </a:rPr>
            <a:t>suatu</a:t>
          </a:r>
          <a:r>
            <a:rPr lang="en-US" sz="1200" b="0" kern="1200" dirty="0" smtClean="0">
              <a:solidFill>
                <a:schemeClr val="tx1"/>
              </a:solidFill>
              <a:latin typeface="Verdana" pitchFamily="34" charset="0"/>
            </a:rPr>
            <a:t> bank</a:t>
          </a:r>
          <a:endParaRPr lang="en-US" sz="1200" b="0" kern="1200" dirty="0">
            <a:solidFill>
              <a:schemeClr val="tx1"/>
            </a:solidFill>
          </a:endParaRPr>
        </a:p>
      </dsp:txBody>
      <dsp:txXfrm>
        <a:off x="35019" y="1481486"/>
        <a:ext cx="1554708" cy="1101027"/>
      </dsp:txXfrm>
    </dsp:sp>
    <dsp:sp modelId="{55D802A5-6F0A-40AF-B951-7323ECEEF29F}">
      <dsp:nvSpPr>
        <dsp:cNvPr id="0" name=""/>
        <dsp:cNvSpPr/>
      </dsp:nvSpPr>
      <dsp:spPr>
        <a:xfrm rot="17930031">
          <a:off x="1275470" y="1424327"/>
          <a:ext cx="1346311" cy="35947"/>
        </a:xfrm>
        <a:custGeom>
          <a:avLst/>
          <a:gdLst/>
          <a:ahLst/>
          <a:cxnLst/>
          <a:rect l="0" t="0" r="0" b="0"/>
          <a:pathLst>
            <a:path>
              <a:moveTo>
                <a:pt x="0" y="17973"/>
              </a:moveTo>
              <a:lnTo>
                <a:pt x="1346311" y="17973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914968" y="1408643"/>
        <a:ext cx="67315" cy="67315"/>
      </dsp:txXfrm>
    </dsp:sp>
    <dsp:sp modelId="{59DD5376-3212-4A9B-99B2-91626BA39D41}">
      <dsp:nvSpPr>
        <dsp:cNvPr id="0" name=""/>
        <dsp:cNvSpPr/>
      </dsp:nvSpPr>
      <dsp:spPr>
        <a:xfrm>
          <a:off x="2273270" y="618622"/>
          <a:ext cx="4037399" cy="467957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/>
            <a:t>  a. </a:t>
          </a:r>
          <a:r>
            <a:rPr lang="en-US" sz="1600" b="0" kern="1200" dirty="0" smtClean="0">
              <a:latin typeface="Verdana" pitchFamily="34" charset="0"/>
            </a:rPr>
            <a:t>Cash Ratio ( CR )</a:t>
          </a:r>
          <a:endParaRPr lang="en-US" sz="1600" b="0" kern="1200" dirty="0"/>
        </a:p>
      </dsp:txBody>
      <dsp:txXfrm>
        <a:off x="2286976" y="632328"/>
        <a:ext cx="4009987" cy="440545"/>
      </dsp:txXfrm>
    </dsp:sp>
    <dsp:sp modelId="{FFCB7F61-9743-4B0F-932F-0C9FE3E56B0C}">
      <dsp:nvSpPr>
        <dsp:cNvPr id="0" name=""/>
        <dsp:cNvSpPr/>
      </dsp:nvSpPr>
      <dsp:spPr>
        <a:xfrm rot="19065209">
          <a:off x="1510072" y="1719176"/>
          <a:ext cx="877108" cy="35947"/>
        </a:xfrm>
        <a:custGeom>
          <a:avLst/>
          <a:gdLst/>
          <a:ahLst/>
          <a:cxnLst/>
          <a:rect l="0" t="0" r="0" b="0"/>
          <a:pathLst>
            <a:path>
              <a:moveTo>
                <a:pt x="0" y="17973"/>
              </a:moveTo>
              <a:lnTo>
                <a:pt x="877108" y="17973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926698" y="1715222"/>
        <a:ext cx="43855" cy="43855"/>
      </dsp:txXfrm>
    </dsp:sp>
    <dsp:sp modelId="{E4F7AEA5-6D25-4BB6-BEC5-EEDAA90D5EF0}">
      <dsp:nvSpPr>
        <dsp:cNvPr id="0" name=""/>
        <dsp:cNvSpPr/>
      </dsp:nvSpPr>
      <dsp:spPr>
        <a:xfrm>
          <a:off x="2273270" y="1208321"/>
          <a:ext cx="4037399" cy="467957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>
              <a:latin typeface="Verdana" pitchFamily="34" charset="0"/>
            </a:rPr>
            <a:t>  b. Reserve Requirement ( RR )</a:t>
          </a:r>
          <a:endParaRPr lang="en-US" sz="1600" b="0" kern="1200" dirty="0">
            <a:latin typeface="Verdana" pitchFamily="34" charset="0"/>
          </a:endParaRPr>
        </a:p>
      </dsp:txBody>
      <dsp:txXfrm>
        <a:off x="2286976" y="1222027"/>
        <a:ext cx="4009987" cy="440545"/>
      </dsp:txXfrm>
    </dsp:sp>
    <dsp:sp modelId="{A1DE9744-C290-4D99-8BA5-30E2F5E91351}">
      <dsp:nvSpPr>
        <dsp:cNvPr id="0" name=""/>
        <dsp:cNvSpPr/>
      </dsp:nvSpPr>
      <dsp:spPr>
        <a:xfrm>
          <a:off x="1623982" y="2014026"/>
          <a:ext cx="649287" cy="35947"/>
        </a:xfrm>
        <a:custGeom>
          <a:avLst/>
          <a:gdLst/>
          <a:ahLst/>
          <a:cxnLst/>
          <a:rect l="0" t="0" r="0" b="0"/>
          <a:pathLst>
            <a:path>
              <a:moveTo>
                <a:pt x="0" y="17973"/>
              </a:moveTo>
              <a:lnTo>
                <a:pt x="649287" y="17973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932394" y="2015767"/>
        <a:ext cx="32464" cy="32464"/>
      </dsp:txXfrm>
    </dsp:sp>
    <dsp:sp modelId="{52A07288-85CE-459B-864C-1F1AED4D6E79}">
      <dsp:nvSpPr>
        <dsp:cNvPr id="0" name=""/>
        <dsp:cNvSpPr/>
      </dsp:nvSpPr>
      <dsp:spPr>
        <a:xfrm>
          <a:off x="2273270" y="1798021"/>
          <a:ext cx="4037399" cy="467957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>
              <a:latin typeface="Verdana" pitchFamily="34" charset="0"/>
            </a:rPr>
            <a:t>  c. Loan to deposit ratio ( LDR )</a:t>
          </a:r>
          <a:endParaRPr lang="en-US" sz="1600" b="0" kern="1200" dirty="0">
            <a:latin typeface="Verdana" pitchFamily="34" charset="0"/>
          </a:endParaRPr>
        </a:p>
      </dsp:txBody>
      <dsp:txXfrm>
        <a:off x="2286976" y="1811727"/>
        <a:ext cx="4009987" cy="440545"/>
      </dsp:txXfrm>
    </dsp:sp>
    <dsp:sp modelId="{38FE0F7C-3527-4084-93C2-0E04E9D57CAF}">
      <dsp:nvSpPr>
        <dsp:cNvPr id="0" name=""/>
        <dsp:cNvSpPr/>
      </dsp:nvSpPr>
      <dsp:spPr>
        <a:xfrm rot="2534791">
          <a:off x="1510072" y="2308875"/>
          <a:ext cx="877108" cy="35947"/>
        </a:xfrm>
        <a:custGeom>
          <a:avLst/>
          <a:gdLst/>
          <a:ahLst/>
          <a:cxnLst/>
          <a:rect l="0" t="0" r="0" b="0"/>
          <a:pathLst>
            <a:path>
              <a:moveTo>
                <a:pt x="0" y="17973"/>
              </a:moveTo>
              <a:lnTo>
                <a:pt x="877108" y="17973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926698" y="2304921"/>
        <a:ext cx="43855" cy="43855"/>
      </dsp:txXfrm>
    </dsp:sp>
    <dsp:sp modelId="{874C2290-C37D-4545-BF17-5E4E0B8072CA}">
      <dsp:nvSpPr>
        <dsp:cNvPr id="0" name=""/>
        <dsp:cNvSpPr/>
      </dsp:nvSpPr>
      <dsp:spPr>
        <a:xfrm>
          <a:off x="2273270" y="2387720"/>
          <a:ext cx="4037399" cy="467957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>
              <a:latin typeface="Verdana" pitchFamily="34" charset="0"/>
            </a:rPr>
            <a:t>  d. Loan to asset ratio ( LAR )</a:t>
          </a:r>
          <a:endParaRPr lang="en-US" sz="1600" b="0" kern="1200" dirty="0">
            <a:latin typeface="Verdana" pitchFamily="34" charset="0"/>
          </a:endParaRPr>
        </a:p>
      </dsp:txBody>
      <dsp:txXfrm>
        <a:off x="2286976" y="2401426"/>
        <a:ext cx="4009987" cy="440545"/>
      </dsp:txXfrm>
    </dsp:sp>
    <dsp:sp modelId="{1F9FDDB4-3A78-4FF4-BE1E-F62F8D44623F}">
      <dsp:nvSpPr>
        <dsp:cNvPr id="0" name=""/>
        <dsp:cNvSpPr/>
      </dsp:nvSpPr>
      <dsp:spPr>
        <a:xfrm rot="3669969">
          <a:off x="1275470" y="2603725"/>
          <a:ext cx="1346311" cy="35947"/>
        </a:xfrm>
        <a:custGeom>
          <a:avLst/>
          <a:gdLst/>
          <a:ahLst/>
          <a:cxnLst/>
          <a:rect l="0" t="0" r="0" b="0"/>
          <a:pathLst>
            <a:path>
              <a:moveTo>
                <a:pt x="0" y="17973"/>
              </a:moveTo>
              <a:lnTo>
                <a:pt x="1346311" y="17973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914968" y="2588041"/>
        <a:ext cx="67315" cy="67315"/>
      </dsp:txXfrm>
    </dsp:sp>
    <dsp:sp modelId="{97B4C25B-7250-412E-B1DB-8A4695129D15}">
      <dsp:nvSpPr>
        <dsp:cNvPr id="0" name=""/>
        <dsp:cNvSpPr/>
      </dsp:nvSpPr>
      <dsp:spPr>
        <a:xfrm>
          <a:off x="2273270" y="2977419"/>
          <a:ext cx="5041165" cy="467957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>
              <a:latin typeface="Verdana" pitchFamily="34" charset="0"/>
            </a:rPr>
            <a:t>e. </a:t>
          </a:r>
          <a:r>
            <a:rPr lang="en-US" sz="1600" b="0" kern="1200" dirty="0" err="1" smtClean="0">
              <a:latin typeface="Verdana" pitchFamily="34" charset="0"/>
            </a:rPr>
            <a:t>Rasio</a:t>
          </a:r>
          <a:r>
            <a:rPr lang="en-US" sz="1600" b="0" kern="1200" dirty="0" smtClean="0">
              <a:latin typeface="Verdana" pitchFamily="34" charset="0"/>
            </a:rPr>
            <a:t> </a:t>
          </a:r>
          <a:r>
            <a:rPr lang="en-US" sz="1600" b="0" kern="1200" dirty="0" err="1" smtClean="0">
              <a:latin typeface="Verdana" pitchFamily="34" charset="0"/>
            </a:rPr>
            <a:t>kewajiban</a:t>
          </a:r>
          <a:r>
            <a:rPr lang="en-US" sz="1600" b="0" kern="1200" dirty="0" smtClean="0">
              <a:latin typeface="Verdana" pitchFamily="34" charset="0"/>
            </a:rPr>
            <a:t> </a:t>
          </a:r>
          <a:r>
            <a:rPr lang="en-US" sz="1600" b="0" kern="1200" dirty="0" err="1" smtClean="0">
              <a:latin typeface="Verdana" pitchFamily="34" charset="0"/>
            </a:rPr>
            <a:t>bersih</a:t>
          </a:r>
          <a:r>
            <a:rPr lang="en-US" sz="1600" b="0" kern="1200" dirty="0" smtClean="0">
              <a:latin typeface="Verdana" pitchFamily="34" charset="0"/>
            </a:rPr>
            <a:t> Call Money ( NCM )</a:t>
          </a:r>
          <a:endParaRPr lang="en-US" sz="1600" b="0" kern="1200" dirty="0"/>
        </a:p>
      </dsp:txBody>
      <dsp:txXfrm>
        <a:off x="2286976" y="2991125"/>
        <a:ext cx="5013753" cy="44054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068899" cy="3554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317480" y="0"/>
            <a:ext cx="4068899" cy="3554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194915-3778-426A-AA85-800A3D33C8D1}" type="datetimeFigureOut">
              <a:rPr lang="en-US" smtClean="0"/>
              <a:pPr/>
              <a:t>12/20/2018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6745790"/>
            <a:ext cx="4068899" cy="3554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317480" y="6745790"/>
            <a:ext cx="4068899" cy="3554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FB7AF3-260D-4292-89E2-004146D651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3281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068339" cy="3551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317965" y="0"/>
            <a:ext cx="4068339" cy="3551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8E855A00-7205-4940-825B-1AF58F0D8D31}" type="datetimeFigureOut">
              <a:rPr lang="en-US" smtClean="0"/>
              <a:pPr/>
              <a:t>12/20/2018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19413" y="533400"/>
            <a:ext cx="3549650" cy="26622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8848" y="3373676"/>
            <a:ext cx="7510780" cy="3196114"/>
          </a:xfrm>
          <a:prstGeom prst="rect">
            <a:avLst/>
          </a:prstGeom>
        </p:spPr>
        <p:txBody>
          <a:bodyPr vert="horz" lIns="94229" tIns="47114" rIns="94229" bIns="4711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6746119"/>
            <a:ext cx="4068339" cy="3551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317965" y="6746119"/>
            <a:ext cx="4068339" cy="3551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9C9A724B-0029-4073-A91A-B214548774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859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A724B-0029-4073-A91A-B214548774F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A724B-0029-4073-A91A-B214548774F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A724B-0029-4073-A91A-B214548774F3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1" descr="artplus_nature_naturalcity38_g"/>
          <p:cNvPicPr>
            <a:picLocks noChangeAspect="1" noChangeArrowheads="1"/>
          </p:cNvPicPr>
          <p:nvPr/>
        </p:nvPicPr>
        <p:blipFill>
          <a:blip r:embed="rId2">
            <a:lum bright="6000" contrast="6000"/>
          </a:blip>
          <a:srcRect l="12500"/>
          <a:stretch>
            <a:fillRect/>
          </a:stretch>
        </p:blipFill>
        <p:spPr bwMode="auto">
          <a:xfrm>
            <a:off x="1905000" y="4681538"/>
            <a:ext cx="1970088" cy="179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60" descr="artplus_nature_naturalcity38_g"/>
          <p:cNvPicPr>
            <a:picLocks noChangeAspect="1" noChangeArrowheads="1"/>
          </p:cNvPicPr>
          <p:nvPr/>
        </p:nvPicPr>
        <p:blipFill>
          <a:blip r:embed="rId2">
            <a:lum bright="6000" contrast="6000"/>
          </a:blip>
          <a:srcRect l="12500"/>
          <a:stretch>
            <a:fillRect/>
          </a:stretch>
        </p:blipFill>
        <p:spPr bwMode="auto">
          <a:xfrm>
            <a:off x="0" y="3205163"/>
            <a:ext cx="2990850" cy="327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59" descr="artplus_nature_naturalcity38_e"/>
          <p:cNvPicPr>
            <a:picLocks noChangeAspect="1" noChangeArrowheads="1"/>
          </p:cNvPicPr>
          <p:nvPr/>
        </p:nvPicPr>
        <p:blipFill>
          <a:blip r:embed="rId3"/>
          <a:srcRect b="11525"/>
          <a:stretch>
            <a:fillRect/>
          </a:stretch>
        </p:blipFill>
        <p:spPr bwMode="auto">
          <a:xfrm>
            <a:off x="0" y="4114800"/>
            <a:ext cx="9144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62"/>
          <p:cNvGrpSpPr>
            <a:grpSpLocks/>
          </p:cNvGrpSpPr>
          <p:nvPr/>
        </p:nvGrpSpPr>
        <p:grpSpPr bwMode="auto">
          <a:xfrm>
            <a:off x="0" y="0"/>
            <a:ext cx="9144000" cy="3200400"/>
            <a:chOff x="0" y="0"/>
            <a:chExt cx="5760" cy="2016"/>
          </a:xfrm>
        </p:grpSpPr>
        <p:pic>
          <p:nvPicPr>
            <p:cNvPr id="8" name="Picture 153" descr="7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0"/>
              <a:ext cx="5760" cy="2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40" descr="0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360" y="0"/>
              <a:ext cx="858" cy="7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Text Box 14"/>
          <p:cNvSpPr txBox="1">
            <a:spLocks noChangeArrowheads="1"/>
          </p:cNvSpPr>
          <p:nvPr/>
        </p:nvSpPr>
        <p:spPr bwMode="gray">
          <a:xfrm>
            <a:off x="3505200" y="5943600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>
                <a:solidFill>
                  <a:srgbClr val="D43636"/>
                </a:solidFill>
                <a:latin typeface="Arial Black" pitchFamily="34" charset="0"/>
              </a:rPr>
              <a:t>L/O/G/O</a:t>
            </a:r>
          </a:p>
        </p:txBody>
      </p:sp>
      <p:pic>
        <p:nvPicPr>
          <p:cNvPr id="11" name="Picture 163" descr="water_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2000" y="914400"/>
            <a:ext cx="8667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581400"/>
            <a:ext cx="70104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 b="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2514600"/>
            <a:ext cx="7010400" cy="685800"/>
          </a:xfrm>
          <a:effectLst/>
        </p:spPr>
        <p:txBody>
          <a:bodyPr/>
          <a:lstStyle>
            <a:lvl1pPr algn="ctr">
              <a:defRPr sz="450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76200" y="6477000"/>
            <a:ext cx="2895600" cy="304800"/>
          </a:xfrm>
        </p:spPr>
        <p:txBody>
          <a:bodyPr/>
          <a:lstStyle>
            <a:lvl1pPr algn="l">
              <a:defRPr sz="1700"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Rectangle 154"/>
          <p:cNvSpPr>
            <a:spLocks noGrp="1" noChangeArrowheads="1"/>
          </p:cNvSpPr>
          <p:nvPr>
            <p:ph type="dt" sz="quarter" idx="11"/>
          </p:nvPr>
        </p:nvSpPr>
        <p:spPr bwMode="auto">
          <a:xfrm>
            <a:off x="6324600" y="6477000"/>
            <a:ext cx="2133600" cy="244475"/>
          </a:xfrm>
        </p:spPr>
        <p:txBody>
          <a:bodyPr/>
          <a:lstStyle>
            <a:lvl1pPr algn="ct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4A2F5DF3-1B92-45EF-8525-E71F3C9B5A84}" type="datetimeFigureOut">
              <a:rPr lang="en-US" smtClean="0"/>
              <a:pPr/>
              <a:t>12/20/2018</a:t>
            </a:fld>
            <a:endParaRPr lang="en-US"/>
          </a:p>
        </p:txBody>
      </p:sp>
      <p:sp>
        <p:nvSpPr>
          <p:cNvPr id="14" name="Rectangle 15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534400" y="6477000"/>
            <a:ext cx="457200" cy="244475"/>
          </a:xfrm>
        </p:spPr>
        <p:txBody>
          <a:bodyPr/>
          <a:lstStyle>
            <a:lvl1pPr algn="ctr">
              <a:defRPr sz="1400">
                <a:latin typeface="Arial" charset="0"/>
              </a:defRPr>
            </a:lvl1pPr>
          </a:lstStyle>
          <a:p>
            <a:fld id="{F9896249-89B3-406A-9521-5E44EE17ED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2F5DF3-1B92-45EF-8525-E71F3C9B5A84}" type="datetimeFigureOut">
              <a:rPr lang="en-US" smtClean="0"/>
              <a:pPr/>
              <a:t>12/20/2018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896249-89B3-406A-9521-5E44EE17ED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350838"/>
            <a:ext cx="2095500" cy="5973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50838"/>
            <a:ext cx="6134100" cy="5973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2F5DF3-1B92-45EF-8525-E71F3C9B5A84}" type="datetimeFigureOut">
              <a:rPr lang="en-US" smtClean="0"/>
              <a:pPr/>
              <a:t>12/20/2018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896249-89B3-406A-9521-5E44EE17ED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50838"/>
            <a:ext cx="7239000" cy="563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219200"/>
            <a:ext cx="8382000" cy="5105400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2F5DF3-1B92-45EF-8525-E71F3C9B5A84}" type="datetimeFigureOut">
              <a:rPr lang="en-US" smtClean="0"/>
              <a:pPr/>
              <a:t>12/20/2018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896249-89B3-406A-9521-5E44EE17ED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50838"/>
            <a:ext cx="7239000" cy="563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304800" y="1219200"/>
            <a:ext cx="8382000" cy="5105400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2F5DF3-1B92-45EF-8525-E71F3C9B5A84}" type="datetimeFigureOut">
              <a:rPr lang="en-US" smtClean="0"/>
              <a:pPr/>
              <a:t>12/20/2018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896249-89B3-406A-9521-5E44EE17ED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2F5DF3-1B92-45EF-8525-E71F3C9B5A84}" type="datetimeFigureOut">
              <a:rPr lang="en-US" smtClean="0"/>
              <a:pPr/>
              <a:t>12/20/2018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896249-89B3-406A-9521-5E44EE17ED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2F5DF3-1B92-45EF-8525-E71F3C9B5A84}" type="datetimeFigureOut">
              <a:rPr lang="en-US" smtClean="0"/>
              <a:pPr/>
              <a:t>12/20/2018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896249-89B3-406A-9521-5E44EE17ED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148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219200"/>
            <a:ext cx="41148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2F5DF3-1B92-45EF-8525-E71F3C9B5A84}" type="datetimeFigureOut">
              <a:rPr lang="en-US" smtClean="0"/>
              <a:pPr/>
              <a:t>12/20/2018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896249-89B3-406A-9521-5E44EE17ED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2F5DF3-1B92-45EF-8525-E71F3C9B5A84}" type="datetimeFigureOut">
              <a:rPr lang="en-US" smtClean="0"/>
              <a:pPr/>
              <a:t>12/20/2018</a:t>
            </a:fld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896249-89B3-406A-9521-5E44EE17ED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2F5DF3-1B92-45EF-8525-E71F3C9B5A84}" type="datetimeFigureOut">
              <a:rPr lang="en-US" smtClean="0"/>
              <a:pPr/>
              <a:t>12/20/2018</a:t>
            </a:fld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896249-89B3-406A-9521-5E44EE17ED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2F5DF3-1B92-45EF-8525-E71F3C9B5A84}" type="datetimeFigureOut">
              <a:rPr lang="en-US" smtClean="0"/>
              <a:pPr/>
              <a:t>12/20/2018</a:t>
            </a:fld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896249-89B3-406A-9521-5E44EE17ED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2F5DF3-1B92-45EF-8525-E71F3C9B5A84}" type="datetimeFigureOut">
              <a:rPr lang="en-US" smtClean="0"/>
              <a:pPr/>
              <a:t>12/20/2018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896249-89B3-406A-9521-5E44EE17ED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2F5DF3-1B92-45EF-8525-E71F3C9B5A84}" type="datetimeFigureOut">
              <a:rPr lang="en-US" smtClean="0"/>
              <a:pPr/>
              <a:t>12/20/2018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896249-89B3-406A-9521-5E44EE17ED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5"/>
          <p:cNvGrpSpPr>
            <a:grpSpLocks/>
          </p:cNvGrpSpPr>
          <p:nvPr/>
        </p:nvGrpSpPr>
        <p:grpSpPr bwMode="auto">
          <a:xfrm>
            <a:off x="0" y="0"/>
            <a:ext cx="9144000" cy="1943100"/>
            <a:chOff x="0" y="0"/>
            <a:chExt cx="5760" cy="1224"/>
          </a:xfrm>
        </p:grpSpPr>
        <p:pic>
          <p:nvPicPr>
            <p:cNvPr id="3083" name="Picture 149" descr="4_1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0" y="0"/>
              <a:ext cx="5760" cy="1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4" name="Picture 153" descr="6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5094" y="0"/>
              <a:ext cx="666" cy="8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5" name="Picture 158" descr="123"/>
            <p:cNvPicPr>
              <a:picLocks noChangeAspect="1"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 rot="930090">
              <a:off x="48" y="96"/>
              <a:ext cx="543" cy="5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88" name="Rectangle 164"/>
          <p:cNvSpPr>
            <a:spLocks noChangeArrowheads="1"/>
          </p:cNvSpPr>
          <p:nvPr/>
        </p:nvSpPr>
        <p:spPr bwMode="gray">
          <a:xfrm>
            <a:off x="0" y="6553200"/>
            <a:ext cx="9144000" cy="3048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69804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pic>
        <p:nvPicPr>
          <p:cNvPr id="3076" name="Picture 163" descr="artplus_nature_naturalcity38_g"/>
          <p:cNvPicPr>
            <a:picLocks noChangeAspect="1" noChangeArrowheads="1"/>
          </p:cNvPicPr>
          <p:nvPr/>
        </p:nvPicPr>
        <p:blipFill>
          <a:blip r:embed="rId18">
            <a:lum bright="12000" contrast="12000"/>
          </a:blip>
          <a:srcRect r="31580"/>
          <a:stretch>
            <a:fillRect/>
          </a:stretch>
        </p:blipFill>
        <p:spPr bwMode="auto">
          <a:xfrm>
            <a:off x="7543800" y="5322888"/>
            <a:ext cx="1600200" cy="153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114800" y="653732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chemeClr val="bg1"/>
                </a:solidFill>
                <a:latin typeface="+mn-lt"/>
              </a:defRPr>
            </a:lvl1pPr>
          </a:lstStyle>
          <a:p>
            <a:fld id="{4A2F5DF3-1B92-45EF-8525-E71F3C9B5A84}" type="datetimeFigureOut">
              <a:rPr lang="en-US" smtClean="0"/>
              <a:pPr/>
              <a:t>12/20/2018</a:t>
            </a:fld>
            <a:endParaRPr lang="en-US"/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304800" y="1219200"/>
            <a:ext cx="8382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304800" y="6537325"/>
            <a:ext cx="533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fld id="{F9896249-89B3-406A-9521-5E44EE17ED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59" name="Line 135"/>
          <p:cNvSpPr>
            <a:spLocks noChangeShapeType="1"/>
          </p:cNvSpPr>
          <p:nvPr/>
        </p:nvSpPr>
        <p:spPr bwMode="white">
          <a:xfrm>
            <a:off x="9525" y="5967413"/>
            <a:ext cx="641350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838200" y="350838"/>
            <a:ext cx="72390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chemeClr val="bg1">
                <a:alpha val="50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83" name="Rectangle 159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914400" y="6537325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  <a:latin typeface="Arial" charset="0"/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v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17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905000"/>
            <a:ext cx="8001000" cy="1143000"/>
          </a:xfrm>
        </p:spPr>
        <p:txBody>
          <a:bodyPr/>
          <a:lstStyle/>
          <a:p>
            <a:r>
              <a:rPr lang="en-US" dirty="0" smtClean="0">
                <a:latin typeface="Berlin Sans FB Demi" pitchFamily="34" charset="0"/>
              </a:rPr>
              <a:t>ANALISIS KINERJA KEUANGAN BANK</a:t>
            </a:r>
            <a:endParaRPr lang="en-US" dirty="0">
              <a:latin typeface="Berlin Sans FB Demi" pitchFamily="34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5"/>
          <p:cNvSpPr txBox="1">
            <a:spLocks/>
          </p:cNvSpPr>
          <p:nvPr/>
        </p:nvSpPr>
        <p:spPr bwMode="gray">
          <a:xfrm>
            <a:off x="381000" y="914400"/>
            <a:ext cx="4040188" cy="4648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 algn="just">
              <a:spcBef>
                <a:spcPct val="50000"/>
              </a:spcBef>
              <a:buFontTx/>
              <a:buChar char="•"/>
            </a:pPr>
            <a:endParaRPr lang="en-US" sz="1600" dirty="0" smtClean="0">
              <a:solidFill>
                <a:schemeClr val="tx1"/>
              </a:solidFill>
              <a:latin typeface="+mj-lt"/>
            </a:endParaRPr>
          </a:p>
          <a:p>
            <a:pPr marL="457200" indent="-457200">
              <a:spcBef>
                <a:spcPct val="50000"/>
              </a:spcBef>
              <a:buFontTx/>
              <a:buChar char="•"/>
            </a:pPr>
            <a:r>
              <a:rPr lang="en-US" sz="1600" dirty="0" err="1" smtClean="0">
                <a:solidFill>
                  <a:schemeClr val="tx1"/>
                </a:solidFill>
                <a:latin typeface="+mj-lt"/>
              </a:rPr>
              <a:t>Untuk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</a:rPr>
              <a:t>mengukur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</a:rPr>
              <a:t>kemampuan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</a:rPr>
              <a:t>manajemen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 bank 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</a:rPr>
              <a:t>dalam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</a:rPr>
              <a:t>memperoleh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</a:rPr>
              <a:t>keuntungan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</a:rPr>
              <a:t>secara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</a:rPr>
              <a:t>keseluruhan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.</a:t>
            </a:r>
          </a:p>
          <a:p>
            <a:pPr marL="457200" indent="-457200" algn="just">
              <a:spcBef>
                <a:spcPct val="50000"/>
              </a:spcBef>
              <a:buFontTx/>
              <a:buChar char="•"/>
            </a:pPr>
            <a:r>
              <a:rPr lang="en-US" sz="1600" dirty="0" err="1" smtClean="0">
                <a:solidFill>
                  <a:schemeClr val="tx1"/>
                </a:solidFill>
                <a:latin typeface="+mj-lt"/>
              </a:rPr>
              <a:t>Semakin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</a:rPr>
              <a:t>besar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 ROA 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</a:rPr>
              <a:t>suatu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 bank, 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</a:rPr>
              <a:t>maka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</a:rPr>
              <a:t>makin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</a:rPr>
              <a:t>besar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</a:rPr>
              <a:t>tingkat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</a:rPr>
              <a:t>keuntungan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 bank 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</a:rPr>
              <a:t>dan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</a:rPr>
              <a:t>semakin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</a:rPr>
              <a:t>baik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 pula 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</a:rPr>
              <a:t>posisi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 bank 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</a:rPr>
              <a:t>dari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</a:rPr>
              <a:t>segi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</a:rPr>
              <a:t>penggunaan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 assets.  </a:t>
            </a:r>
            <a:endParaRPr lang="en-US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Text Placeholder 4"/>
          <p:cNvSpPr txBox="1">
            <a:spLocks/>
          </p:cNvSpPr>
          <p:nvPr/>
        </p:nvSpPr>
        <p:spPr bwMode="gray">
          <a:xfrm>
            <a:off x="152400" y="503238"/>
            <a:ext cx="4040188" cy="639762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z="2000" dirty="0" smtClean="0">
                <a:solidFill>
                  <a:schemeClr val="tx1"/>
                </a:solidFill>
                <a:latin typeface="Verdana" pitchFamily="34" charset="0"/>
              </a:rPr>
              <a:t>RETURN ON ASSET </a:t>
            </a:r>
            <a:endParaRPr lang="en-US" sz="2000" dirty="0"/>
          </a:p>
        </p:txBody>
      </p:sp>
      <p:sp>
        <p:nvSpPr>
          <p:cNvPr id="6" name="Content Placeholder 7"/>
          <p:cNvSpPr txBox="1">
            <a:spLocks/>
          </p:cNvSpPr>
          <p:nvPr/>
        </p:nvSpPr>
        <p:spPr bwMode="gray">
          <a:xfrm>
            <a:off x="4724400" y="1447800"/>
            <a:ext cx="4041775" cy="4648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•"/>
              <a:tabLst/>
              <a:defRPr/>
            </a:pPr>
            <a:endParaRPr kumimoji="0" lang="en-US" sz="16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457200" indent="-457200">
              <a:spcBef>
                <a:spcPct val="50000"/>
              </a:spcBef>
              <a:buFontTx/>
              <a:buChar char="•"/>
            </a:pPr>
            <a:r>
              <a:rPr lang="en-US" sz="1600" dirty="0" err="1" smtClean="0">
                <a:latin typeface="+mj-lt"/>
              </a:rPr>
              <a:t>Untuk</a:t>
            </a:r>
            <a:r>
              <a:rPr lang="en-US" sz="1600" dirty="0" smtClean="0">
                <a:latin typeface="+mj-lt"/>
              </a:rPr>
              <a:t> </a:t>
            </a:r>
            <a:r>
              <a:rPr lang="en-US" sz="1600" dirty="0" err="1" smtClean="0">
                <a:latin typeface="+mj-lt"/>
              </a:rPr>
              <a:t>mengukur</a:t>
            </a:r>
            <a:r>
              <a:rPr lang="en-US" sz="1600" dirty="0" smtClean="0">
                <a:latin typeface="+mj-lt"/>
              </a:rPr>
              <a:t> </a:t>
            </a:r>
            <a:r>
              <a:rPr lang="en-US" sz="1600" dirty="0" err="1" smtClean="0">
                <a:latin typeface="+mj-lt"/>
              </a:rPr>
              <a:t>kemampuan</a:t>
            </a:r>
            <a:r>
              <a:rPr lang="en-US" sz="1600" dirty="0" smtClean="0">
                <a:latin typeface="+mj-lt"/>
              </a:rPr>
              <a:t> bank </a:t>
            </a:r>
            <a:r>
              <a:rPr lang="en-US" sz="1600" dirty="0" err="1" smtClean="0">
                <a:latin typeface="+mj-lt"/>
              </a:rPr>
              <a:t>dalam</a:t>
            </a:r>
            <a:r>
              <a:rPr lang="en-US" sz="1600" dirty="0" smtClean="0">
                <a:latin typeface="+mj-lt"/>
              </a:rPr>
              <a:t> </a:t>
            </a:r>
            <a:r>
              <a:rPr lang="en-US" sz="1600" dirty="0" err="1" smtClean="0">
                <a:latin typeface="+mj-lt"/>
              </a:rPr>
              <a:t>memperoleh</a:t>
            </a:r>
            <a:r>
              <a:rPr lang="en-US" sz="1600" dirty="0" smtClean="0">
                <a:latin typeface="+mj-lt"/>
              </a:rPr>
              <a:t> </a:t>
            </a:r>
            <a:r>
              <a:rPr lang="en-US" sz="1600" dirty="0" err="1" smtClean="0">
                <a:latin typeface="+mj-lt"/>
              </a:rPr>
              <a:t>keuntungan</a:t>
            </a:r>
            <a:r>
              <a:rPr lang="en-US" sz="1600" dirty="0" smtClean="0">
                <a:latin typeface="+mj-lt"/>
              </a:rPr>
              <a:t> </a:t>
            </a:r>
            <a:r>
              <a:rPr lang="en-US" sz="1600" dirty="0" err="1" smtClean="0">
                <a:latin typeface="+mj-lt"/>
              </a:rPr>
              <a:t>bersih</a:t>
            </a:r>
            <a:r>
              <a:rPr lang="en-US" sz="1600" dirty="0" smtClean="0">
                <a:latin typeface="+mj-lt"/>
              </a:rPr>
              <a:t> </a:t>
            </a:r>
            <a:r>
              <a:rPr lang="en-US" sz="1600" dirty="0" err="1" smtClean="0">
                <a:latin typeface="+mj-lt"/>
              </a:rPr>
              <a:t>dikaitkan</a:t>
            </a:r>
            <a:r>
              <a:rPr lang="en-US" sz="1600" dirty="0" smtClean="0">
                <a:latin typeface="+mj-lt"/>
              </a:rPr>
              <a:t> </a:t>
            </a:r>
            <a:r>
              <a:rPr lang="en-US" sz="1600" dirty="0" err="1" smtClean="0">
                <a:latin typeface="+mj-lt"/>
              </a:rPr>
              <a:t>dengan</a:t>
            </a:r>
            <a:r>
              <a:rPr lang="en-US" sz="1600" dirty="0" smtClean="0">
                <a:latin typeface="+mj-lt"/>
              </a:rPr>
              <a:t> </a:t>
            </a:r>
            <a:r>
              <a:rPr lang="en-US" sz="1600" dirty="0" err="1" smtClean="0">
                <a:latin typeface="+mj-lt"/>
              </a:rPr>
              <a:t>pembayaran</a:t>
            </a:r>
            <a:r>
              <a:rPr lang="en-US" sz="1600" dirty="0" smtClean="0">
                <a:latin typeface="+mj-lt"/>
              </a:rPr>
              <a:t> </a:t>
            </a:r>
            <a:r>
              <a:rPr lang="en-US" sz="1600" dirty="0" err="1" smtClean="0">
                <a:latin typeface="+mj-lt"/>
              </a:rPr>
              <a:t>dividen</a:t>
            </a:r>
            <a:r>
              <a:rPr lang="en-US" sz="1600" dirty="0" smtClean="0">
                <a:latin typeface="+mj-lt"/>
              </a:rPr>
              <a:t>.</a:t>
            </a:r>
          </a:p>
          <a:p>
            <a:pPr marL="457200" indent="-457200">
              <a:spcBef>
                <a:spcPct val="50000"/>
              </a:spcBef>
              <a:buFontTx/>
              <a:buChar char="•"/>
            </a:pPr>
            <a:r>
              <a:rPr lang="en-US" sz="1600" dirty="0" err="1" smtClean="0">
                <a:latin typeface="+mj-lt"/>
              </a:rPr>
              <a:t>Semakin</a:t>
            </a:r>
            <a:r>
              <a:rPr lang="en-US" sz="1600" dirty="0" smtClean="0">
                <a:latin typeface="+mj-lt"/>
              </a:rPr>
              <a:t> </a:t>
            </a:r>
            <a:r>
              <a:rPr lang="en-US" sz="1600" dirty="0" err="1" smtClean="0">
                <a:latin typeface="+mj-lt"/>
              </a:rPr>
              <a:t>besar</a:t>
            </a:r>
            <a:r>
              <a:rPr lang="en-US" sz="1600" dirty="0" smtClean="0">
                <a:latin typeface="+mj-lt"/>
              </a:rPr>
              <a:t> </a:t>
            </a:r>
            <a:r>
              <a:rPr lang="en-US" sz="1600" dirty="0" err="1" smtClean="0">
                <a:latin typeface="+mj-lt"/>
              </a:rPr>
              <a:t>rasio</a:t>
            </a:r>
            <a:r>
              <a:rPr lang="en-US" sz="1600" dirty="0" smtClean="0">
                <a:latin typeface="+mj-lt"/>
              </a:rPr>
              <a:t> </a:t>
            </a:r>
            <a:r>
              <a:rPr lang="en-US" sz="1600" dirty="0" err="1" smtClean="0">
                <a:latin typeface="+mj-lt"/>
              </a:rPr>
              <a:t>ini</a:t>
            </a:r>
            <a:r>
              <a:rPr lang="en-US" sz="1600" dirty="0" smtClean="0">
                <a:latin typeface="+mj-lt"/>
              </a:rPr>
              <a:t> </a:t>
            </a:r>
            <a:r>
              <a:rPr lang="en-US" sz="1600" dirty="0" err="1" smtClean="0">
                <a:latin typeface="+mj-lt"/>
              </a:rPr>
              <a:t>maka</a:t>
            </a:r>
            <a:r>
              <a:rPr lang="en-US" sz="1600" dirty="0" smtClean="0">
                <a:latin typeface="+mj-lt"/>
              </a:rPr>
              <a:t> </a:t>
            </a:r>
            <a:r>
              <a:rPr lang="en-US" sz="1600" dirty="0" err="1" smtClean="0">
                <a:latin typeface="+mj-lt"/>
              </a:rPr>
              <a:t>makin</a:t>
            </a:r>
            <a:r>
              <a:rPr lang="en-US" sz="1600" dirty="0" smtClean="0">
                <a:latin typeface="+mj-lt"/>
              </a:rPr>
              <a:t> </a:t>
            </a:r>
            <a:r>
              <a:rPr lang="en-US" sz="1600" dirty="0" err="1" smtClean="0">
                <a:latin typeface="+mj-lt"/>
              </a:rPr>
              <a:t>besar</a:t>
            </a:r>
            <a:r>
              <a:rPr lang="en-US" sz="1600" dirty="0" smtClean="0">
                <a:latin typeface="+mj-lt"/>
              </a:rPr>
              <a:t> </a:t>
            </a:r>
            <a:r>
              <a:rPr lang="en-US" sz="1600" dirty="0" err="1" smtClean="0">
                <a:latin typeface="+mj-lt"/>
              </a:rPr>
              <a:t>kenaikan</a:t>
            </a:r>
            <a:r>
              <a:rPr lang="en-US" sz="1600" dirty="0" smtClean="0">
                <a:latin typeface="+mj-lt"/>
              </a:rPr>
              <a:t> </a:t>
            </a:r>
            <a:r>
              <a:rPr lang="en-US" sz="1600" dirty="0" err="1" smtClean="0">
                <a:latin typeface="+mj-lt"/>
              </a:rPr>
              <a:t>laba</a:t>
            </a:r>
            <a:r>
              <a:rPr lang="en-US" sz="1600" dirty="0" smtClean="0">
                <a:latin typeface="+mj-lt"/>
              </a:rPr>
              <a:t> </a:t>
            </a:r>
            <a:r>
              <a:rPr lang="en-US" sz="1600" dirty="0" err="1" smtClean="0">
                <a:latin typeface="+mj-lt"/>
              </a:rPr>
              <a:t>bersih</a:t>
            </a:r>
            <a:r>
              <a:rPr lang="en-US" sz="1600" dirty="0" smtClean="0">
                <a:latin typeface="+mj-lt"/>
              </a:rPr>
              <a:t> bank yang </a:t>
            </a:r>
            <a:r>
              <a:rPr lang="en-US" sz="1600" dirty="0" err="1" smtClean="0">
                <a:latin typeface="+mj-lt"/>
              </a:rPr>
              <a:t>bersangkutan</a:t>
            </a:r>
            <a:r>
              <a:rPr lang="en-US" sz="1600" dirty="0" smtClean="0">
                <a:latin typeface="+mj-lt"/>
              </a:rPr>
              <a:t>, </a:t>
            </a:r>
            <a:r>
              <a:rPr lang="en-US" sz="1600" dirty="0" err="1" smtClean="0">
                <a:latin typeface="+mj-lt"/>
              </a:rPr>
              <a:t>selanjutnya</a:t>
            </a:r>
            <a:r>
              <a:rPr lang="en-US" sz="1600" dirty="0" smtClean="0">
                <a:latin typeface="+mj-lt"/>
              </a:rPr>
              <a:t> </a:t>
            </a:r>
            <a:r>
              <a:rPr lang="en-US" sz="1600" dirty="0" err="1" smtClean="0">
                <a:latin typeface="+mj-lt"/>
              </a:rPr>
              <a:t>akan</a:t>
            </a:r>
            <a:r>
              <a:rPr lang="en-US" sz="1600" dirty="0" smtClean="0">
                <a:latin typeface="+mj-lt"/>
              </a:rPr>
              <a:t> </a:t>
            </a:r>
            <a:r>
              <a:rPr lang="en-US" sz="1600" dirty="0" err="1" smtClean="0">
                <a:latin typeface="+mj-lt"/>
              </a:rPr>
              <a:t>menaikan</a:t>
            </a:r>
            <a:r>
              <a:rPr lang="en-US" sz="1600" dirty="0" smtClean="0">
                <a:latin typeface="+mj-lt"/>
              </a:rPr>
              <a:t> </a:t>
            </a:r>
            <a:r>
              <a:rPr lang="en-US" sz="1600" dirty="0" err="1" smtClean="0">
                <a:latin typeface="+mj-lt"/>
              </a:rPr>
              <a:t>harga</a:t>
            </a:r>
            <a:r>
              <a:rPr lang="en-US" sz="1600" dirty="0" smtClean="0">
                <a:latin typeface="+mj-lt"/>
              </a:rPr>
              <a:t> </a:t>
            </a:r>
            <a:r>
              <a:rPr lang="en-US" sz="1600" dirty="0" err="1" smtClean="0">
                <a:latin typeface="+mj-lt"/>
              </a:rPr>
              <a:t>saham</a:t>
            </a:r>
            <a:r>
              <a:rPr lang="en-US" sz="1600" dirty="0" smtClean="0">
                <a:latin typeface="+mj-lt"/>
              </a:rPr>
              <a:t> bank </a:t>
            </a:r>
            <a:r>
              <a:rPr lang="en-US" sz="1600" dirty="0" err="1" smtClean="0">
                <a:latin typeface="+mj-lt"/>
              </a:rPr>
              <a:t>dan</a:t>
            </a:r>
            <a:r>
              <a:rPr lang="en-US" sz="1600" dirty="0" smtClean="0">
                <a:latin typeface="+mj-lt"/>
              </a:rPr>
              <a:t> </a:t>
            </a:r>
            <a:r>
              <a:rPr lang="en-US" sz="1600" dirty="0" err="1" smtClean="0">
                <a:latin typeface="+mj-lt"/>
              </a:rPr>
              <a:t>semakin</a:t>
            </a:r>
            <a:r>
              <a:rPr lang="en-US" sz="1600" dirty="0" smtClean="0">
                <a:latin typeface="+mj-lt"/>
              </a:rPr>
              <a:t> </a:t>
            </a:r>
            <a:r>
              <a:rPr lang="en-US" sz="1600" dirty="0" err="1" smtClean="0">
                <a:latin typeface="+mj-lt"/>
              </a:rPr>
              <a:t>besar</a:t>
            </a:r>
            <a:r>
              <a:rPr lang="en-US" sz="1600" dirty="0" smtClean="0">
                <a:latin typeface="+mj-lt"/>
              </a:rPr>
              <a:t> pula </a:t>
            </a:r>
            <a:r>
              <a:rPr lang="en-US" sz="1600" dirty="0" err="1" smtClean="0">
                <a:latin typeface="+mj-lt"/>
              </a:rPr>
              <a:t>dividen</a:t>
            </a:r>
            <a:r>
              <a:rPr lang="en-US" sz="1600" dirty="0" smtClean="0">
                <a:latin typeface="+mj-lt"/>
              </a:rPr>
              <a:t> yang </a:t>
            </a:r>
            <a:r>
              <a:rPr lang="en-US" sz="1600" dirty="0" err="1" smtClean="0">
                <a:latin typeface="+mj-lt"/>
              </a:rPr>
              <a:t>diterima</a:t>
            </a:r>
            <a:r>
              <a:rPr lang="en-US" sz="1600" dirty="0" smtClean="0">
                <a:latin typeface="+mj-lt"/>
              </a:rPr>
              <a:t> investor. 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16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7" name="Text Placeholder 6"/>
          <p:cNvSpPr txBox="1">
            <a:spLocks/>
          </p:cNvSpPr>
          <p:nvPr/>
        </p:nvSpPr>
        <p:spPr>
          <a:xfrm>
            <a:off x="5026025" y="5811510"/>
            <a:ext cx="4041775" cy="61945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lvl="0" algn="r"/>
            <a:r>
              <a:rPr lang="en-US" dirty="0" smtClean="0">
                <a:solidFill>
                  <a:schemeClr val="tx1"/>
                </a:solidFill>
                <a:latin typeface="Verdana" pitchFamily="34" charset="0"/>
              </a:rPr>
              <a:t>RETURN ON EQUITY </a:t>
            </a:r>
            <a:endParaRPr lang="en-US" dirty="0"/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8092" y="3733800"/>
            <a:ext cx="3079262" cy="609600"/>
          </a:xfrm>
          <a:prstGeom prst="rect">
            <a:avLst/>
          </a:prstGeom>
          <a:noFill/>
        </p:spPr>
      </p:pic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81600" y="4495800"/>
            <a:ext cx="3114431" cy="575653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5"/>
          <p:cNvSpPr txBox="1">
            <a:spLocks/>
          </p:cNvSpPr>
          <p:nvPr/>
        </p:nvSpPr>
        <p:spPr bwMode="gray">
          <a:xfrm>
            <a:off x="381000" y="914400"/>
            <a:ext cx="4040188" cy="4648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 algn="just">
              <a:spcBef>
                <a:spcPct val="50000"/>
              </a:spcBef>
              <a:buFontTx/>
              <a:buChar char="•"/>
            </a:pPr>
            <a:endParaRPr lang="en-US" sz="1600" dirty="0" smtClean="0">
              <a:solidFill>
                <a:schemeClr val="tx1"/>
              </a:solidFill>
              <a:latin typeface="+mj-lt"/>
            </a:endParaRPr>
          </a:p>
          <a:p>
            <a:pPr marL="457200" indent="-457200" algn="just">
              <a:spcBef>
                <a:spcPct val="50000"/>
              </a:spcBef>
              <a:buFontTx/>
              <a:buChar char="•"/>
            </a:pPr>
            <a:r>
              <a:rPr lang="en-US" sz="1600" dirty="0" err="1" smtClean="0">
                <a:latin typeface="+mj-lt"/>
              </a:rPr>
              <a:t>Untuk</a:t>
            </a:r>
            <a:r>
              <a:rPr lang="en-US" sz="1600" dirty="0" smtClean="0">
                <a:latin typeface="+mj-lt"/>
              </a:rPr>
              <a:t> </a:t>
            </a:r>
            <a:r>
              <a:rPr lang="en-US" sz="1600" dirty="0" err="1" smtClean="0">
                <a:latin typeface="+mj-lt"/>
              </a:rPr>
              <a:t>mengukur</a:t>
            </a:r>
            <a:r>
              <a:rPr lang="en-US" sz="1600" dirty="0" smtClean="0">
                <a:latin typeface="+mj-lt"/>
              </a:rPr>
              <a:t> </a:t>
            </a:r>
            <a:r>
              <a:rPr lang="en-US" sz="1600" dirty="0" err="1" smtClean="0">
                <a:latin typeface="+mj-lt"/>
              </a:rPr>
              <a:t>tingkat</a:t>
            </a:r>
            <a:r>
              <a:rPr lang="en-US" sz="1600" dirty="0" smtClean="0">
                <a:latin typeface="+mj-lt"/>
              </a:rPr>
              <a:t> </a:t>
            </a:r>
            <a:r>
              <a:rPr lang="en-US" sz="1600" dirty="0" err="1" smtClean="0">
                <a:latin typeface="+mj-lt"/>
              </a:rPr>
              <a:t>efisiensi</a:t>
            </a:r>
            <a:r>
              <a:rPr lang="en-US" sz="1600" dirty="0" smtClean="0">
                <a:latin typeface="+mj-lt"/>
              </a:rPr>
              <a:t> </a:t>
            </a:r>
            <a:r>
              <a:rPr lang="en-US" sz="1600" dirty="0" err="1" smtClean="0">
                <a:latin typeface="+mj-lt"/>
              </a:rPr>
              <a:t>dan</a:t>
            </a:r>
            <a:r>
              <a:rPr lang="en-US" sz="1600" dirty="0" smtClean="0">
                <a:latin typeface="+mj-lt"/>
              </a:rPr>
              <a:t> </a:t>
            </a:r>
            <a:r>
              <a:rPr lang="en-US" sz="1600" dirty="0" err="1" smtClean="0">
                <a:latin typeface="+mj-lt"/>
              </a:rPr>
              <a:t>kemampuan</a:t>
            </a:r>
            <a:r>
              <a:rPr lang="en-US" sz="1600" dirty="0" smtClean="0">
                <a:latin typeface="+mj-lt"/>
              </a:rPr>
              <a:t> bank </a:t>
            </a:r>
            <a:r>
              <a:rPr lang="en-US" sz="1600" dirty="0" err="1" smtClean="0">
                <a:latin typeface="+mj-lt"/>
              </a:rPr>
              <a:t>melakukan</a:t>
            </a:r>
            <a:r>
              <a:rPr lang="en-US" sz="1600" dirty="0" smtClean="0">
                <a:latin typeface="+mj-lt"/>
              </a:rPr>
              <a:t> </a:t>
            </a:r>
            <a:r>
              <a:rPr lang="en-US" sz="1600" dirty="0" err="1" smtClean="0">
                <a:latin typeface="+mj-lt"/>
              </a:rPr>
              <a:t>kegiatan</a:t>
            </a:r>
            <a:r>
              <a:rPr lang="en-US" sz="1600" dirty="0" smtClean="0">
                <a:latin typeface="+mj-lt"/>
              </a:rPr>
              <a:t> </a:t>
            </a:r>
            <a:r>
              <a:rPr lang="en-US" sz="1600" dirty="0" err="1" smtClean="0">
                <a:latin typeface="+mj-lt"/>
              </a:rPr>
              <a:t>operasinya</a:t>
            </a:r>
            <a:r>
              <a:rPr lang="en-US" sz="1600" dirty="0" smtClean="0">
                <a:latin typeface="+mj-lt"/>
              </a:rPr>
              <a:t>.</a:t>
            </a:r>
          </a:p>
          <a:p>
            <a:pPr marL="457200" indent="-457200" algn="just">
              <a:spcBef>
                <a:spcPct val="50000"/>
              </a:spcBef>
              <a:buFontTx/>
              <a:buChar char="•"/>
            </a:pPr>
            <a:endParaRPr lang="en-US" sz="1600" dirty="0" smtClean="0">
              <a:latin typeface="+mj-lt"/>
            </a:endParaRPr>
          </a:p>
          <a:p>
            <a:pPr marL="457200" indent="-457200" algn="just">
              <a:spcBef>
                <a:spcPct val="50000"/>
              </a:spcBef>
              <a:buFontTx/>
              <a:buChar char="•"/>
            </a:pPr>
            <a:endParaRPr lang="en-US" sz="1600" dirty="0">
              <a:latin typeface="+mj-lt"/>
            </a:endParaRPr>
          </a:p>
          <a:p>
            <a:pPr marL="457200" indent="-457200" algn="just">
              <a:spcBef>
                <a:spcPct val="50000"/>
              </a:spcBef>
              <a:buFontTx/>
              <a:buChar char="•"/>
            </a:pPr>
            <a:endParaRPr lang="en-US" sz="1600" dirty="0" smtClean="0">
              <a:latin typeface="+mj-lt"/>
            </a:endParaRPr>
          </a:p>
          <a:p>
            <a:pPr marL="457200" indent="-457200" algn="just">
              <a:spcBef>
                <a:spcPct val="50000"/>
              </a:spcBef>
              <a:buFontTx/>
              <a:buChar char="•"/>
            </a:pPr>
            <a:endParaRPr lang="en-US" sz="1600" dirty="0">
              <a:latin typeface="+mj-lt"/>
            </a:endParaRPr>
          </a:p>
          <a:p>
            <a:pPr marL="457200" indent="-457200" algn="just">
              <a:spcBef>
                <a:spcPct val="50000"/>
              </a:spcBef>
              <a:buFontTx/>
              <a:buChar char="•"/>
            </a:pPr>
            <a:r>
              <a:rPr lang="en-US" sz="1600" dirty="0" err="1" smtClean="0">
                <a:latin typeface="+mj-lt"/>
              </a:rPr>
              <a:t>Biaya</a:t>
            </a:r>
            <a:r>
              <a:rPr lang="en-US" sz="1600" dirty="0" smtClean="0">
                <a:latin typeface="+mj-lt"/>
              </a:rPr>
              <a:t> </a:t>
            </a:r>
            <a:r>
              <a:rPr lang="en-US" sz="1600" dirty="0" err="1" smtClean="0">
                <a:latin typeface="+mj-lt"/>
              </a:rPr>
              <a:t>operasional</a:t>
            </a:r>
            <a:r>
              <a:rPr lang="en-US" sz="1600" dirty="0" smtClean="0">
                <a:latin typeface="+mj-lt"/>
              </a:rPr>
              <a:t> </a:t>
            </a:r>
            <a:r>
              <a:rPr lang="en-US" sz="1600" dirty="0" err="1" smtClean="0">
                <a:latin typeface="+mj-lt"/>
              </a:rPr>
              <a:t>diperoleh</a:t>
            </a:r>
            <a:r>
              <a:rPr lang="en-US" sz="1600" dirty="0" smtClean="0">
                <a:latin typeface="+mj-lt"/>
              </a:rPr>
              <a:t> </a:t>
            </a:r>
            <a:r>
              <a:rPr lang="en-US" sz="1600" dirty="0" err="1" smtClean="0">
                <a:latin typeface="+mj-lt"/>
              </a:rPr>
              <a:t>dari</a:t>
            </a:r>
            <a:r>
              <a:rPr lang="en-US" sz="1600" dirty="0" smtClean="0">
                <a:latin typeface="+mj-lt"/>
              </a:rPr>
              <a:t> COLF ( Cost of </a:t>
            </a:r>
            <a:r>
              <a:rPr lang="en-US" sz="1600" dirty="0" err="1" smtClean="0">
                <a:latin typeface="+mj-lt"/>
              </a:rPr>
              <a:t>Loanable</a:t>
            </a:r>
            <a:r>
              <a:rPr lang="en-US" sz="1600" dirty="0" smtClean="0">
                <a:latin typeface="+mj-lt"/>
              </a:rPr>
              <a:t> fund)</a:t>
            </a:r>
          </a:p>
          <a:p>
            <a:pPr marL="457200" indent="-457200" algn="just">
              <a:spcBef>
                <a:spcPct val="50000"/>
              </a:spcBef>
              <a:buFontTx/>
              <a:buChar char="•"/>
            </a:pPr>
            <a:r>
              <a:rPr lang="en-US" sz="1600" dirty="0" err="1" smtClean="0">
                <a:latin typeface="+mj-lt"/>
              </a:rPr>
              <a:t>Pendapatan</a:t>
            </a:r>
            <a:r>
              <a:rPr lang="en-US" sz="1600" dirty="0" smtClean="0">
                <a:latin typeface="+mj-lt"/>
              </a:rPr>
              <a:t> </a:t>
            </a:r>
            <a:r>
              <a:rPr lang="en-US" sz="1600" dirty="0" err="1" smtClean="0">
                <a:latin typeface="+mj-lt"/>
              </a:rPr>
              <a:t>Operasionl</a:t>
            </a:r>
            <a:r>
              <a:rPr lang="en-US" sz="1600" dirty="0" smtClean="0">
                <a:latin typeface="+mj-lt"/>
              </a:rPr>
              <a:t> </a:t>
            </a:r>
            <a:r>
              <a:rPr lang="en-US" sz="1600" dirty="0" err="1" smtClean="0">
                <a:latin typeface="+mj-lt"/>
              </a:rPr>
              <a:t>diperoleh</a:t>
            </a:r>
            <a:r>
              <a:rPr lang="en-US" sz="1600" dirty="0" smtClean="0">
                <a:latin typeface="+mj-lt"/>
              </a:rPr>
              <a:t> </a:t>
            </a:r>
            <a:r>
              <a:rPr lang="en-US" sz="1600" dirty="0" err="1" smtClean="0">
                <a:latin typeface="+mj-lt"/>
              </a:rPr>
              <a:t>dari</a:t>
            </a:r>
            <a:r>
              <a:rPr lang="en-US" sz="1600" dirty="0" smtClean="0">
                <a:latin typeface="+mj-lt"/>
              </a:rPr>
              <a:t> </a:t>
            </a:r>
            <a:r>
              <a:rPr lang="en-US" sz="1600" dirty="0" err="1" smtClean="0">
                <a:latin typeface="+mj-lt"/>
              </a:rPr>
              <a:t>jasa</a:t>
            </a:r>
            <a:r>
              <a:rPr lang="en-US" sz="1600" dirty="0" smtClean="0">
                <a:latin typeface="+mj-lt"/>
              </a:rPr>
              <a:t> </a:t>
            </a:r>
            <a:r>
              <a:rPr lang="en-US" sz="1600" dirty="0" err="1" smtClean="0">
                <a:latin typeface="+mj-lt"/>
              </a:rPr>
              <a:t>pemberian</a:t>
            </a:r>
            <a:r>
              <a:rPr lang="en-US" sz="1600" dirty="0" smtClean="0">
                <a:latin typeface="+mj-lt"/>
              </a:rPr>
              <a:t> </a:t>
            </a:r>
            <a:r>
              <a:rPr lang="en-US" sz="1600" dirty="0" err="1" smtClean="0">
                <a:latin typeface="+mj-lt"/>
              </a:rPr>
              <a:t>kredit</a:t>
            </a:r>
            <a:r>
              <a:rPr lang="en-US" sz="1600" dirty="0" smtClean="0">
                <a:latin typeface="+mj-lt"/>
              </a:rPr>
              <a:t> bank (</a:t>
            </a:r>
            <a:r>
              <a:rPr lang="en-US" sz="1600" dirty="0" err="1" smtClean="0">
                <a:latin typeface="+mj-lt"/>
              </a:rPr>
              <a:t>Bunga</a:t>
            </a:r>
            <a:r>
              <a:rPr lang="en-US" sz="1600" dirty="0" smtClean="0">
                <a:latin typeface="+mj-lt"/>
              </a:rPr>
              <a:t> </a:t>
            </a:r>
            <a:r>
              <a:rPr lang="en-US" sz="1600" dirty="0" err="1" smtClean="0">
                <a:latin typeface="+mj-lt"/>
              </a:rPr>
              <a:t>pinjaman</a:t>
            </a:r>
            <a:r>
              <a:rPr lang="en-US" sz="1600" dirty="0" smtClean="0">
                <a:latin typeface="+mj-lt"/>
              </a:rPr>
              <a:t>, appraisal fee, supervision fee, commitment fee, </a:t>
            </a:r>
            <a:r>
              <a:rPr lang="en-US" sz="1600" dirty="0" err="1" smtClean="0">
                <a:latin typeface="+mj-lt"/>
              </a:rPr>
              <a:t>sindication</a:t>
            </a:r>
            <a:r>
              <a:rPr lang="en-US" sz="1600" dirty="0" smtClean="0">
                <a:latin typeface="+mj-lt"/>
              </a:rPr>
              <a:t> fee, </a:t>
            </a:r>
            <a:r>
              <a:rPr lang="en-US" sz="1600" dirty="0" err="1" smtClean="0">
                <a:latin typeface="+mj-lt"/>
              </a:rPr>
              <a:t>dll</a:t>
            </a:r>
            <a:r>
              <a:rPr lang="en-US" sz="1600" dirty="0" smtClean="0">
                <a:latin typeface="+mj-lt"/>
              </a:rPr>
              <a:t>).</a:t>
            </a:r>
            <a:endParaRPr lang="en-US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Text Placeholder 4"/>
          <p:cNvSpPr txBox="1">
            <a:spLocks/>
          </p:cNvSpPr>
          <p:nvPr/>
        </p:nvSpPr>
        <p:spPr bwMode="gray">
          <a:xfrm>
            <a:off x="152400" y="503238"/>
            <a:ext cx="4040188" cy="639762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>
                <a:solidFill>
                  <a:schemeClr val="tx1"/>
                </a:solidFill>
                <a:latin typeface="Verdana" pitchFamily="34" charset="0"/>
              </a:rPr>
              <a:t>RASIO BIAYA OPERASIONAL</a:t>
            </a:r>
            <a:endParaRPr lang="en-US" dirty="0"/>
          </a:p>
        </p:txBody>
      </p:sp>
      <p:sp>
        <p:nvSpPr>
          <p:cNvPr id="4" name="Content Placeholder 7"/>
          <p:cNvSpPr txBox="1">
            <a:spLocks/>
          </p:cNvSpPr>
          <p:nvPr/>
        </p:nvSpPr>
        <p:spPr bwMode="gray">
          <a:xfrm>
            <a:off x="4724400" y="1447800"/>
            <a:ext cx="4041775" cy="4648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•"/>
              <a:tabLst/>
              <a:defRPr/>
            </a:pPr>
            <a:endParaRPr kumimoji="0" lang="en-US" sz="16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457200" indent="-457200" algn="just">
              <a:spcBef>
                <a:spcPct val="50000"/>
              </a:spcBef>
              <a:buFontTx/>
              <a:buChar char="•"/>
            </a:pPr>
            <a:r>
              <a:rPr lang="en-US" sz="1600" dirty="0" err="1" smtClean="0">
                <a:solidFill>
                  <a:schemeClr val="tx1"/>
                </a:solidFill>
                <a:latin typeface="+mj-lt"/>
              </a:rPr>
              <a:t>Rasio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 yang 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</a:rPr>
              <a:t>menggambarkan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</a:rPr>
              <a:t>tingkat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</a:rPr>
              <a:t>keuntungan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 yang 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</a:rPr>
              <a:t>diperoleh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 bank 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</a:rPr>
              <a:t>dibandingkan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</a:rPr>
              <a:t>dengan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</a:rPr>
              <a:t>pendapatan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 yang 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</a:rPr>
              <a:t>diterima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</a:rPr>
              <a:t>dari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</a:rPr>
              <a:t>kegiatan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</a:rPr>
              <a:t>operasionalnya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.</a:t>
            </a:r>
          </a:p>
          <a:p>
            <a:pPr marL="457200" indent="-457200" algn="just">
              <a:spcBef>
                <a:spcPct val="50000"/>
              </a:spcBef>
              <a:buFontTx/>
              <a:buChar char="•"/>
            </a:pPr>
            <a:endParaRPr lang="en-US" sz="1600" dirty="0">
              <a:solidFill>
                <a:schemeClr val="tx1"/>
              </a:solidFill>
              <a:latin typeface="+mj-lt"/>
            </a:endParaRPr>
          </a:p>
          <a:p>
            <a:pPr marL="457200" indent="-457200" algn="just">
              <a:spcBef>
                <a:spcPct val="50000"/>
              </a:spcBef>
              <a:buFontTx/>
              <a:buChar char="•"/>
            </a:pPr>
            <a:endParaRPr lang="en-US" sz="1600" dirty="0" smtClean="0">
              <a:solidFill>
                <a:schemeClr val="tx1"/>
              </a:solidFill>
              <a:latin typeface="+mj-lt"/>
            </a:endParaRPr>
          </a:p>
          <a:p>
            <a:pPr marL="457200" indent="-457200" algn="just">
              <a:spcBef>
                <a:spcPct val="50000"/>
              </a:spcBef>
              <a:buFontTx/>
              <a:buChar char="•"/>
            </a:pPr>
            <a:endParaRPr lang="en-US" sz="1600" dirty="0">
              <a:solidFill>
                <a:schemeClr val="tx1"/>
              </a:solidFill>
              <a:latin typeface="+mj-lt"/>
            </a:endParaRPr>
          </a:p>
          <a:p>
            <a:pPr marL="457200" indent="-457200" algn="just">
              <a:spcBef>
                <a:spcPct val="50000"/>
              </a:spcBef>
              <a:buFontTx/>
              <a:buChar char="•"/>
            </a:pPr>
            <a:endParaRPr lang="en-US" sz="1600" dirty="0" smtClean="0">
              <a:solidFill>
                <a:schemeClr val="tx1"/>
              </a:solidFill>
              <a:latin typeface="+mj-lt"/>
            </a:endParaRPr>
          </a:p>
          <a:p>
            <a:pPr marL="457200" indent="-457200" algn="just">
              <a:spcBef>
                <a:spcPct val="50000"/>
              </a:spcBef>
              <a:buFontTx/>
              <a:buChar char="•"/>
            </a:pPr>
            <a:r>
              <a:rPr lang="en-US" sz="1600" dirty="0" err="1" smtClean="0">
                <a:solidFill>
                  <a:schemeClr val="tx1"/>
                </a:solidFill>
                <a:latin typeface="+mj-lt"/>
              </a:rPr>
              <a:t>Pendapatan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</a:rPr>
              <a:t>Operasional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</a:rPr>
              <a:t>berasal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</a:rPr>
              <a:t>dari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</a:rPr>
              <a:t>pemberian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</a:rPr>
              <a:t>kredit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</a:rPr>
              <a:t>dengan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</a:rPr>
              <a:t>resiko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</a:rPr>
              <a:t>kredit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</a:rPr>
              <a:t>macet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, 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</a:rPr>
              <a:t>selisih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</a:rPr>
              <a:t>kurs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</a:rPr>
              <a:t>valas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</a:rPr>
              <a:t>jika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</a:rPr>
              <a:t>kredit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</a:rPr>
              <a:t>dalam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</a:rPr>
              <a:t>valas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</a:rPr>
              <a:t>dll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.  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16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" name="Text Placeholder 6"/>
          <p:cNvSpPr txBox="1">
            <a:spLocks/>
          </p:cNvSpPr>
          <p:nvPr/>
        </p:nvSpPr>
        <p:spPr>
          <a:xfrm>
            <a:off x="5026025" y="5811510"/>
            <a:ext cx="4041775" cy="61945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lvl="0" algn="r"/>
            <a:r>
              <a:rPr lang="en-US" dirty="0" smtClean="0">
                <a:solidFill>
                  <a:schemeClr val="tx1"/>
                </a:solidFill>
                <a:latin typeface="Verdana" pitchFamily="34" charset="0"/>
              </a:rPr>
              <a:t>NET PROFIT MARGIN </a:t>
            </a:r>
            <a:endParaRPr lang="en-US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" y="2514600"/>
            <a:ext cx="3561907" cy="533400"/>
          </a:xfrm>
          <a:prstGeom prst="rect">
            <a:avLst/>
          </a:prstGeom>
          <a:noFill/>
        </p:spPr>
      </p:pic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29200" y="3276600"/>
            <a:ext cx="3535326" cy="533400"/>
          </a:xfrm>
          <a:prstGeom prst="rect">
            <a:avLst/>
          </a:prstGeom>
          <a:noFill/>
        </p:spPr>
      </p:pic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0" y="86677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0" y="173355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762000" y="3200400"/>
          <a:ext cx="7086600" cy="312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152400" y="990600"/>
            <a:ext cx="7848600" cy="1905000"/>
            <a:chOff x="152400" y="990600"/>
            <a:chExt cx="7848600" cy="1905000"/>
          </a:xfrm>
        </p:grpSpPr>
        <p:sp>
          <p:nvSpPr>
            <p:cNvPr id="8" name="Rounded Rectangle 7"/>
            <p:cNvSpPr/>
            <p:nvPr/>
          </p:nvSpPr>
          <p:spPr bwMode="auto">
            <a:xfrm>
              <a:off x="762000" y="1524000"/>
              <a:ext cx="7239000" cy="1371600"/>
            </a:xfrm>
            <a:prstGeom prst="roundRect">
              <a:avLst/>
            </a:prstGeom>
            <a:solidFill>
              <a:schemeClr val="accent6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00" dirty="0" smtClean="0">
                <a:solidFill>
                  <a:schemeClr val="tx1"/>
                </a:solidFill>
              </a:endParaRPr>
            </a:p>
            <a:p>
              <a:pPr marL="457200" indent="-457200" algn="ctr">
                <a:spcBef>
                  <a:spcPct val="50000"/>
                </a:spcBef>
              </a:pPr>
              <a:r>
                <a:rPr lang="en-US" sz="2000" dirty="0" smtClean="0">
                  <a:latin typeface="+mj-lt"/>
                </a:rPr>
                <a:t>  </a:t>
              </a:r>
              <a:r>
                <a:rPr lang="en-US" sz="2000" dirty="0" err="1" smtClean="0">
                  <a:latin typeface="+mj-lt"/>
                </a:rPr>
                <a:t>Untuk</a:t>
              </a:r>
              <a:r>
                <a:rPr lang="en-US" sz="2000" dirty="0" smtClean="0">
                  <a:latin typeface="+mj-lt"/>
                </a:rPr>
                <a:t> </a:t>
              </a:r>
              <a:r>
                <a:rPr lang="en-US" sz="2000" dirty="0" err="1" smtClean="0">
                  <a:latin typeface="+mj-lt"/>
                </a:rPr>
                <a:t>mengukur</a:t>
              </a:r>
              <a:r>
                <a:rPr lang="en-US" sz="2000" dirty="0" smtClean="0">
                  <a:latin typeface="+mj-lt"/>
                </a:rPr>
                <a:t> </a:t>
              </a:r>
              <a:r>
                <a:rPr lang="en-US" sz="2000" dirty="0" err="1" smtClean="0">
                  <a:latin typeface="+mj-lt"/>
                </a:rPr>
                <a:t>kemampuan</a:t>
              </a:r>
              <a:r>
                <a:rPr lang="en-US" sz="2000" dirty="0" smtClean="0">
                  <a:latin typeface="+mj-lt"/>
                </a:rPr>
                <a:t> bank </a:t>
              </a:r>
              <a:r>
                <a:rPr lang="en-US" sz="2000" dirty="0" err="1" smtClean="0">
                  <a:latin typeface="+mj-lt"/>
                </a:rPr>
                <a:t>dalam</a:t>
              </a:r>
              <a:r>
                <a:rPr lang="en-US" sz="2000" dirty="0" smtClean="0">
                  <a:latin typeface="+mj-lt"/>
                </a:rPr>
                <a:t> </a:t>
              </a:r>
              <a:r>
                <a:rPr lang="en-US" sz="2000" dirty="0" err="1" smtClean="0">
                  <a:latin typeface="+mj-lt"/>
                </a:rPr>
                <a:t>memenuhi</a:t>
              </a:r>
              <a:r>
                <a:rPr lang="en-US" sz="2000" dirty="0" smtClean="0">
                  <a:latin typeface="+mj-lt"/>
                </a:rPr>
                <a:t> </a:t>
              </a:r>
              <a:r>
                <a:rPr lang="en-US" sz="2000" dirty="0" err="1" smtClean="0">
                  <a:latin typeface="+mj-lt"/>
                </a:rPr>
                <a:t>kewajiban</a:t>
              </a:r>
              <a:r>
                <a:rPr lang="en-US" sz="2000" dirty="0" smtClean="0">
                  <a:latin typeface="+mj-lt"/>
                </a:rPr>
                <a:t> </a:t>
              </a:r>
              <a:r>
                <a:rPr lang="en-US" sz="2000" dirty="0" err="1" smtClean="0">
                  <a:latin typeface="+mj-lt"/>
                </a:rPr>
                <a:t>jangka</a:t>
              </a:r>
              <a:r>
                <a:rPr lang="en-US" sz="2000" dirty="0" smtClean="0">
                  <a:latin typeface="+mj-lt"/>
                </a:rPr>
                <a:t> </a:t>
              </a:r>
              <a:r>
                <a:rPr lang="en-US" sz="2000" dirty="0" err="1" smtClean="0">
                  <a:latin typeface="+mj-lt"/>
                </a:rPr>
                <a:t>panjangnya</a:t>
              </a:r>
              <a:r>
                <a:rPr lang="en-US" sz="2000" dirty="0" smtClean="0">
                  <a:latin typeface="+mj-lt"/>
                </a:rPr>
                <a:t> </a:t>
              </a:r>
              <a:r>
                <a:rPr lang="en-US" sz="2000" dirty="0" err="1" smtClean="0">
                  <a:latin typeface="+mj-lt"/>
                </a:rPr>
                <a:t>atau</a:t>
              </a:r>
              <a:r>
                <a:rPr lang="en-US" sz="2000" dirty="0" smtClean="0">
                  <a:latin typeface="+mj-lt"/>
                </a:rPr>
                <a:t> </a:t>
              </a:r>
              <a:r>
                <a:rPr lang="en-US" sz="2000" dirty="0" err="1" smtClean="0">
                  <a:latin typeface="+mj-lt"/>
                </a:rPr>
                <a:t>kemampuan</a:t>
              </a:r>
              <a:r>
                <a:rPr lang="en-US" sz="2000" dirty="0" smtClean="0">
                  <a:latin typeface="+mj-lt"/>
                </a:rPr>
                <a:t> bank </a:t>
              </a:r>
              <a:r>
                <a:rPr lang="en-US" sz="2000" dirty="0" err="1" smtClean="0">
                  <a:latin typeface="+mj-lt"/>
                </a:rPr>
                <a:t>untuk</a:t>
              </a:r>
              <a:r>
                <a:rPr lang="en-US" sz="2000" dirty="0" smtClean="0">
                  <a:latin typeface="+mj-lt"/>
                </a:rPr>
                <a:t> </a:t>
              </a:r>
              <a:r>
                <a:rPr lang="en-US" sz="2000" dirty="0" err="1" smtClean="0">
                  <a:latin typeface="+mj-lt"/>
                </a:rPr>
                <a:t>memenuhi</a:t>
              </a:r>
              <a:r>
                <a:rPr lang="en-US" sz="2000" dirty="0" smtClean="0">
                  <a:latin typeface="+mj-lt"/>
                </a:rPr>
                <a:t> </a:t>
              </a:r>
              <a:r>
                <a:rPr lang="en-US" sz="2000" dirty="0" err="1" smtClean="0">
                  <a:latin typeface="+mj-lt"/>
                </a:rPr>
                <a:t>kewajiban-kewajiban</a:t>
              </a:r>
              <a:r>
                <a:rPr lang="en-US" sz="2000" dirty="0" smtClean="0">
                  <a:latin typeface="+mj-lt"/>
                </a:rPr>
                <a:t> </a:t>
              </a:r>
              <a:r>
                <a:rPr lang="en-US" sz="2000" dirty="0" err="1" smtClean="0">
                  <a:latin typeface="+mj-lt"/>
                </a:rPr>
                <a:t>jika</a:t>
              </a:r>
              <a:r>
                <a:rPr lang="en-US" sz="2000" dirty="0" smtClean="0">
                  <a:latin typeface="+mj-lt"/>
                </a:rPr>
                <a:t> </a:t>
              </a:r>
              <a:r>
                <a:rPr lang="en-US" sz="2000" dirty="0" err="1" smtClean="0">
                  <a:latin typeface="+mj-lt"/>
                </a:rPr>
                <a:t>terjadi</a:t>
              </a:r>
              <a:r>
                <a:rPr lang="en-US" sz="2000" dirty="0" smtClean="0">
                  <a:latin typeface="+mj-lt"/>
                </a:rPr>
                <a:t> </a:t>
              </a:r>
              <a:r>
                <a:rPr lang="en-US" sz="2000" dirty="0" err="1" smtClean="0">
                  <a:latin typeface="+mj-lt"/>
                </a:rPr>
                <a:t>likuidasi</a:t>
              </a:r>
              <a:r>
                <a:rPr lang="en-US" sz="2000" dirty="0" smtClean="0">
                  <a:latin typeface="+mj-lt"/>
                </a:rPr>
                <a:t> bank.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rlin Sans FB Demi" pitchFamily="34" charset="0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52400" y="990600"/>
              <a:ext cx="3959395" cy="750742"/>
              <a:chOff x="1123304" y="2449657"/>
              <a:chExt cx="3959395" cy="750742"/>
            </a:xfrm>
          </p:grpSpPr>
          <p:sp>
            <p:nvSpPr>
              <p:cNvPr id="6" name="Pentagon 5"/>
              <p:cNvSpPr/>
              <p:nvPr/>
            </p:nvSpPr>
            <p:spPr>
              <a:xfrm rot="10800000">
                <a:off x="1123304" y="2449657"/>
                <a:ext cx="3959395" cy="750742"/>
              </a:xfrm>
              <a:prstGeom prst="homePlat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0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3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7" name="Pentagon 4"/>
              <p:cNvSpPr/>
              <p:nvPr/>
            </p:nvSpPr>
            <p:spPr>
              <a:xfrm rot="21600000">
                <a:off x="1310991" y="2449657"/>
                <a:ext cx="3771708" cy="75074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33189" tIns="91440" rIns="170688" bIns="91440" numCol="1" spcCol="1270" anchor="ctr" anchorCtr="0">
                <a:noAutofit/>
              </a:bodyPr>
              <a:lstStyle/>
              <a:p>
                <a:pPr lvl="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400" kern="1200" dirty="0" err="1" smtClean="0"/>
                  <a:t>Rasio</a:t>
                </a:r>
                <a:r>
                  <a:rPr lang="en-US" sz="2400" kern="1200" dirty="0" smtClean="0"/>
                  <a:t> </a:t>
                </a:r>
                <a:r>
                  <a:rPr lang="en-US" sz="2400" kern="1200" dirty="0" err="1" smtClean="0"/>
                  <a:t>Solvabilitas</a:t>
                </a:r>
                <a:r>
                  <a:rPr lang="en-US" sz="2400" kern="1200" dirty="0" smtClean="0"/>
                  <a:t> </a:t>
                </a:r>
                <a:endParaRPr lang="en-US" sz="2400" kern="1200" dirty="0"/>
              </a:p>
            </p:txBody>
          </p:sp>
        </p:grpSp>
      </p:grp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52400" y="228600"/>
          <a:ext cx="88392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24600" y="3429000"/>
            <a:ext cx="2609850" cy="371475"/>
          </a:xfrm>
          <a:prstGeom prst="rect">
            <a:avLst/>
          </a:prstGeom>
          <a:noFill/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2800" y="4648200"/>
            <a:ext cx="2505075" cy="400050"/>
          </a:xfrm>
          <a:prstGeom prst="rect">
            <a:avLst/>
          </a:prstGeom>
          <a:noFill/>
        </p:spPr>
      </p:pic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1675" y="3505200"/>
            <a:ext cx="2590800" cy="409575"/>
          </a:xfrm>
          <a:prstGeom prst="rect">
            <a:avLst/>
          </a:prstGeom>
          <a:noFill/>
        </p:spPr>
      </p:pic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0" y="828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0" y="1228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0" y="1638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12838"/>
            <a:ext cx="9144000" cy="563562"/>
          </a:xfrm>
        </p:spPr>
        <p:txBody>
          <a:bodyPr/>
          <a:lstStyle/>
          <a:p>
            <a:pPr algn="ctr"/>
            <a:r>
              <a:rPr lang="en-US" sz="4400" dirty="0" err="1" smtClean="0">
                <a:latin typeface="Arial Black" pitchFamily="34" charset="0"/>
              </a:rPr>
              <a:t>Analisis</a:t>
            </a:r>
            <a:r>
              <a:rPr lang="en-US" sz="4400" dirty="0" smtClean="0">
                <a:latin typeface="Arial Black" pitchFamily="34" charset="0"/>
              </a:rPr>
              <a:t> CAMELS</a:t>
            </a:r>
            <a:r>
              <a:rPr lang="en-US" sz="4400" dirty="0" smtClean="0">
                <a:latin typeface="Berlin Sans FB Demi" pitchFamily="34" charset="0"/>
              </a:rPr>
              <a:t/>
            </a:r>
            <a:br>
              <a:rPr lang="en-US" sz="4400" dirty="0" smtClean="0">
                <a:latin typeface="Berlin Sans FB Demi" pitchFamily="34" charset="0"/>
              </a:rPr>
            </a:br>
            <a:r>
              <a:rPr lang="en-US" sz="2500" dirty="0" smtClean="0"/>
              <a:t>(</a:t>
            </a:r>
            <a:r>
              <a:rPr lang="en-US" sz="2500" dirty="0" smtClean="0">
                <a:solidFill>
                  <a:srgbClr val="FF0000"/>
                </a:solidFill>
              </a:rPr>
              <a:t>C</a:t>
            </a:r>
            <a:r>
              <a:rPr lang="en-US" sz="2500" dirty="0" smtClean="0"/>
              <a:t>apital, </a:t>
            </a:r>
            <a:r>
              <a:rPr lang="en-US" sz="2500" dirty="0" smtClean="0">
                <a:solidFill>
                  <a:srgbClr val="FF0000"/>
                </a:solidFill>
              </a:rPr>
              <a:t>A</a:t>
            </a:r>
            <a:r>
              <a:rPr lang="en-US" sz="2500" dirty="0" smtClean="0"/>
              <a:t>sset quality, </a:t>
            </a:r>
            <a:r>
              <a:rPr lang="en-US" sz="2500" dirty="0" smtClean="0">
                <a:solidFill>
                  <a:srgbClr val="FF0000"/>
                </a:solidFill>
              </a:rPr>
              <a:t>M</a:t>
            </a:r>
            <a:r>
              <a:rPr lang="en-US" sz="2500" dirty="0" smtClean="0"/>
              <a:t>anagement, </a:t>
            </a:r>
            <a:r>
              <a:rPr lang="en-US" sz="2500" dirty="0" smtClean="0">
                <a:solidFill>
                  <a:srgbClr val="FF0000"/>
                </a:solidFill>
              </a:rPr>
              <a:t>E</a:t>
            </a:r>
            <a:r>
              <a:rPr lang="en-US" sz="2500" dirty="0" smtClean="0"/>
              <a:t>arning, </a:t>
            </a:r>
            <a:r>
              <a:rPr lang="en-US" sz="2500" dirty="0" smtClean="0">
                <a:solidFill>
                  <a:srgbClr val="FF0000"/>
                </a:solidFill>
              </a:rPr>
              <a:t>L</a:t>
            </a:r>
            <a:r>
              <a:rPr lang="en-US" sz="2500" dirty="0" smtClean="0"/>
              <a:t>iquidity, </a:t>
            </a:r>
            <a:r>
              <a:rPr lang="en-US" sz="2500" dirty="0" smtClean="0">
                <a:solidFill>
                  <a:srgbClr val="FF0000"/>
                </a:solidFill>
              </a:rPr>
              <a:t>S</a:t>
            </a:r>
            <a:r>
              <a:rPr lang="en-US" sz="2500" dirty="0" smtClean="0"/>
              <a:t>ensitivity)</a:t>
            </a:r>
            <a:endParaRPr lang="en-US" sz="2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895600"/>
            <a:ext cx="8382000" cy="3429000"/>
          </a:xfrm>
        </p:spPr>
        <p:txBody>
          <a:bodyPr/>
          <a:lstStyle/>
          <a:p>
            <a:pPr algn="ctr">
              <a:buNone/>
            </a:pPr>
            <a:r>
              <a:rPr lang="en-US" sz="2500" dirty="0" smtClean="0"/>
              <a:t>	</a:t>
            </a:r>
            <a:r>
              <a:rPr lang="en-US" sz="2500" dirty="0" smtClean="0">
                <a:solidFill>
                  <a:srgbClr val="FF0000"/>
                </a:solidFill>
              </a:rPr>
              <a:t>CAMELS </a:t>
            </a:r>
            <a:r>
              <a:rPr lang="en-US" sz="2500" dirty="0" err="1" smtClean="0"/>
              <a:t>menggambarkan</a:t>
            </a:r>
            <a:r>
              <a:rPr lang="en-US" sz="2500" dirty="0" smtClean="0"/>
              <a:t> </a:t>
            </a:r>
            <a:r>
              <a:rPr lang="en-US" sz="2500" dirty="0" err="1" smtClean="0"/>
              <a:t>suatu</a:t>
            </a:r>
            <a:r>
              <a:rPr lang="en-US" sz="2500" dirty="0" smtClean="0"/>
              <a:t> </a:t>
            </a:r>
            <a:r>
              <a:rPr lang="en-US" sz="2500" dirty="0" err="1" smtClean="0"/>
              <a:t>hubungan</a:t>
            </a:r>
            <a:r>
              <a:rPr lang="en-US" sz="2500" dirty="0" smtClean="0"/>
              <a:t> </a:t>
            </a:r>
            <a:r>
              <a:rPr lang="en-US" sz="2500" dirty="0" err="1" smtClean="0"/>
              <a:t>atau</a:t>
            </a:r>
            <a:r>
              <a:rPr lang="en-US" sz="2500" dirty="0" smtClean="0"/>
              <a:t> </a:t>
            </a:r>
            <a:r>
              <a:rPr lang="en-US" sz="2500" dirty="0" err="1" smtClean="0"/>
              <a:t>perbandingan</a:t>
            </a:r>
            <a:r>
              <a:rPr lang="en-US" sz="2500" dirty="0" smtClean="0"/>
              <a:t> </a:t>
            </a:r>
            <a:r>
              <a:rPr lang="en-US" sz="2500" dirty="0" err="1" smtClean="0"/>
              <a:t>antara</a:t>
            </a:r>
            <a:r>
              <a:rPr lang="en-US" sz="2500" dirty="0" smtClean="0"/>
              <a:t> </a:t>
            </a:r>
            <a:r>
              <a:rPr lang="en-US" sz="2500" dirty="0" err="1" smtClean="0"/>
              <a:t>suatu</a:t>
            </a:r>
            <a:r>
              <a:rPr lang="en-US" sz="2500" dirty="0" smtClean="0"/>
              <a:t> </a:t>
            </a:r>
            <a:r>
              <a:rPr lang="en-US" sz="2500" dirty="0" err="1" smtClean="0"/>
              <a:t>jumlah</a:t>
            </a:r>
            <a:r>
              <a:rPr lang="en-US" sz="2500" dirty="0" smtClean="0"/>
              <a:t> </a:t>
            </a:r>
            <a:r>
              <a:rPr lang="en-US" sz="2500" dirty="0" err="1" smtClean="0"/>
              <a:t>tertentu</a:t>
            </a:r>
            <a:r>
              <a:rPr lang="en-US" sz="2500" dirty="0" smtClean="0"/>
              <a:t> </a:t>
            </a:r>
            <a:r>
              <a:rPr lang="en-US" sz="2500" dirty="0" err="1" smtClean="0"/>
              <a:t>dengan</a:t>
            </a:r>
            <a:r>
              <a:rPr lang="en-US" sz="2500" dirty="0" smtClean="0"/>
              <a:t> </a:t>
            </a:r>
            <a:r>
              <a:rPr lang="en-US" sz="2500" dirty="0" err="1" smtClean="0"/>
              <a:t>jumlah</a:t>
            </a:r>
            <a:r>
              <a:rPr lang="en-US" sz="2500" dirty="0" smtClean="0"/>
              <a:t> yang lain, </a:t>
            </a:r>
            <a:r>
              <a:rPr lang="en-US" sz="2500" dirty="0" err="1" smtClean="0"/>
              <a:t>dengan</a:t>
            </a:r>
            <a:r>
              <a:rPr lang="en-US" sz="2500" dirty="0" smtClean="0"/>
              <a:t> </a:t>
            </a:r>
            <a:r>
              <a:rPr lang="en-US" sz="2500" dirty="0" err="1" smtClean="0"/>
              <a:t>analisis</a:t>
            </a:r>
            <a:r>
              <a:rPr lang="en-US" sz="2500" dirty="0" smtClean="0"/>
              <a:t> </a:t>
            </a:r>
            <a:r>
              <a:rPr lang="en-US" sz="2500" dirty="0" err="1" smtClean="0"/>
              <a:t>rasio</a:t>
            </a:r>
            <a:r>
              <a:rPr lang="en-US" sz="2500" dirty="0" smtClean="0"/>
              <a:t> </a:t>
            </a:r>
            <a:r>
              <a:rPr lang="en-US" sz="2500" dirty="0" err="1" smtClean="0"/>
              <a:t>dapat</a:t>
            </a:r>
            <a:r>
              <a:rPr lang="en-US" sz="2500" dirty="0" smtClean="0"/>
              <a:t> </a:t>
            </a:r>
            <a:r>
              <a:rPr lang="en-US" sz="2500" dirty="0" err="1" smtClean="0"/>
              <a:t>diperoleh</a:t>
            </a:r>
            <a:r>
              <a:rPr lang="en-US" sz="2500" dirty="0" smtClean="0"/>
              <a:t> </a:t>
            </a:r>
            <a:r>
              <a:rPr lang="en-US" sz="2500" dirty="0" err="1" smtClean="0"/>
              <a:t>gambaran</a:t>
            </a:r>
            <a:r>
              <a:rPr lang="en-US" sz="2500" dirty="0" smtClean="0"/>
              <a:t> </a:t>
            </a:r>
            <a:r>
              <a:rPr lang="en-US" sz="2500" dirty="0" err="1" smtClean="0"/>
              <a:t>baik</a:t>
            </a:r>
            <a:r>
              <a:rPr lang="en-US" sz="2500" dirty="0" smtClean="0"/>
              <a:t> </a:t>
            </a:r>
            <a:r>
              <a:rPr lang="en-US" sz="2500" dirty="0" err="1" smtClean="0"/>
              <a:t>buruknya</a:t>
            </a:r>
            <a:r>
              <a:rPr lang="en-US" sz="2500" dirty="0" smtClean="0"/>
              <a:t> </a:t>
            </a:r>
            <a:r>
              <a:rPr lang="en-US" sz="2500" dirty="0" err="1" smtClean="0"/>
              <a:t>keadaan</a:t>
            </a:r>
            <a:r>
              <a:rPr lang="en-US" sz="2500" dirty="0" smtClean="0"/>
              <a:t> </a:t>
            </a:r>
            <a:r>
              <a:rPr lang="en-US" sz="2500" dirty="0" err="1" smtClean="0"/>
              <a:t>atau</a:t>
            </a:r>
            <a:r>
              <a:rPr lang="en-US" sz="2500" dirty="0" smtClean="0"/>
              <a:t> </a:t>
            </a:r>
            <a:r>
              <a:rPr lang="en-US" sz="2500" dirty="0" err="1" smtClean="0"/>
              <a:t>posisi</a:t>
            </a:r>
            <a:r>
              <a:rPr lang="en-US" sz="2500" dirty="0" smtClean="0"/>
              <a:t> </a:t>
            </a:r>
            <a:r>
              <a:rPr lang="en-US" sz="2500" dirty="0" err="1" smtClean="0"/>
              <a:t>keuangan</a:t>
            </a:r>
            <a:r>
              <a:rPr lang="en-US" sz="2500" dirty="0" smtClean="0"/>
              <a:t> </a:t>
            </a:r>
            <a:r>
              <a:rPr lang="en-US" sz="2500" dirty="0" err="1" smtClean="0"/>
              <a:t>suatu</a:t>
            </a:r>
            <a:r>
              <a:rPr lang="en-US" sz="2500" dirty="0" smtClean="0"/>
              <a:t> bank. CAMELS </a:t>
            </a:r>
            <a:r>
              <a:rPr lang="en-US" sz="2500" dirty="0" err="1" smtClean="0"/>
              <a:t>merupakan</a:t>
            </a:r>
            <a:r>
              <a:rPr lang="en-US" sz="2500" dirty="0" smtClean="0"/>
              <a:t> </a:t>
            </a:r>
            <a:r>
              <a:rPr lang="en-US" sz="2500" dirty="0" err="1" smtClean="0"/>
              <a:t>tolok</a:t>
            </a:r>
            <a:r>
              <a:rPr lang="en-US" sz="2500" dirty="0" smtClean="0"/>
              <a:t> </a:t>
            </a:r>
            <a:r>
              <a:rPr lang="en-US" sz="2500" dirty="0" err="1" smtClean="0"/>
              <a:t>ukur</a:t>
            </a:r>
            <a:r>
              <a:rPr lang="en-US" sz="2500" dirty="0" smtClean="0"/>
              <a:t> </a:t>
            </a:r>
            <a:r>
              <a:rPr lang="en-US" sz="2500" dirty="0" err="1" smtClean="0"/>
              <a:t>obyek</a:t>
            </a:r>
            <a:r>
              <a:rPr lang="en-US" sz="2500" dirty="0" smtClean="0"/>
              <a:t> </a:t>
            </a:r>
            <a:r>
              <a:rPr lang="en-US" sz="2500" dirty="0" err="1" smtClean="0"/>
              <a:t>pemeriksaan</a:t>
            </a:r>
            <a:r>
              <a:rPr lang="en-US" sz="2500" dirty="0" smtClean="0"/>
              <a:t> bank yang </a:t>
            </a:r>
            <a:r>
              <a:rPr lang="en-US" sz="2500" dirty="0" err="1" smtClean="0"/>
              <a:t>dilakukan</a:t>
            </a:r>
            <a:r>
              <a:rPr lang="en-US" sz="2500" dirty="0" smtClean="0"/>
              <a:t> </a:t>
            </a:r>
            <a:r>
              <a:rPr lang="en-US" sz="2500" dirty="0" err="1" smtClean="0"/>
              <a:t>oleh</a:t>
            </a:r>
            <a:r>
              <a:rPr lang="en-US" sz="2500" dirty="0" smtClean="0"/>
              <a:t> </a:t>
            </a:r>
            <a:r>
              <a:rPr lang="en-US" sz="2500" dirty="0" err="1" smtClean="0"/>
              <a:t>pengawas</a:t>
            </a:r>
            <a:r>
              <a:rPr lang="en-US" sz="2500" dirty="0" smtClean="0"/>
              <a:t> bank.</a:t>
            </a:r>
          </a:p>
          <a:p>
            <a:pPr algn="ctr">
              <a:buNone/>
            </a:pPr>
            <a:endParaRPr lang="en-US" sz="2500" dirty="0" smtClean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371600" y="3962400"/>
          <a:ext cx="4419600" cy="19685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71800"/>
                <a:gridCol w="1447800"/>
              </a:tblGrid>
              <a:tr h="304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dirty="0" err="1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Rasio</a:t>
                      </a:r>
                      <a:endParaRPr lang="en-US" sz="4000" b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dirty="0" err="1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Peringkat</a:t>
                      </a:r>
                      <a:endParaRPr lang="en-US" sz="4000" b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</a:tr>
              <a:tr h="3327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CAR ≥ 12%</a:t>
                      </a:r>
                      <a:endParaRPr lang="en-US" sz="40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</a:t>
                      </a:r>
                      <a:endParaRPr lang="en-US" sz="40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327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9% ≤ CAR &lt; 12%</a:t>
                      </a:r>
                      <a:endParaRPr lang="en-US" sz="40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  <a:endParaRPr lang="en-US" sz="40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327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8% ≤ CAR &lt; 9%</a:t>
                      </a:r>
                      <a:endParaRPr lang="en-US" sz="40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</a:t>
                      </a:r>
                      <a:endParaRPr lang="en-US" sz="40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327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6% &lt; CAR &lt; 8%</a:t>
                      </a:r>
                      <a:endParaRPr lang="en-US" sz="40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</a:t>
                      </a:r>
                      <a:endParaRPr lang="en-US" sz="40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327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CAR ≤ 6%</a:t>
                      </a:r>
                      <a:endParaRPr lang="en-US" sz="40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</a:t>
                      </a:r>
                      <a:endParaRPr lang="en-US" sz="40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6" name="Round Diagonal Corner Rectangle 5"/>
          <p:cNvSpPr/>
          <p:nvPr/>
        </p:nvSpPr>
        <p:spPr bwMode="auto">
          <a:xfrm>
            <a:off x="609600" y="838200"/>
            <a:ext cx="7696200" cy="2819400"/>
          </a:xfrm>
          <a:prstGeom prst="round2DiagRect">
            <a:avLst/>
          </a:prstGeom>
          <a:solidFill>
            <a:schemeClr val="accent4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800100" lvl="1" indent="-342900" algn="r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kumimoji="0" lang="en-US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dirty="0" err="1" smtClean="0">
                <a:solidFill>
                  <a:schemeClr val="bg1"/>
                </a:solidFill>
              </a:rPr>
              <a:t>kecukupan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komposisi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dan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proyeksi</a:t>
            </a:r>
            <a:r>
              <a:rPr lang="en-US" dirty="0" smtClean="0">
                <a:solidFill>
                  <a:schemeClr val="bg1"/>
                </a:solidFill>
              </a:rPr>
              <a:t> (trend </a:t>
            </a:r>
            <a:r>
              <a:rPr lang="en-US" dirty="0" err="1" smtClean="0">
                <a:solidFill>
                  <a:schemeClr val="bg1"/>
                </a:solidFill>
              </a:rPr>
              <a:t>ke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depan</a:t>
            </a:r>
            <a:r>
              <a:rPr lang="en-US" dirty="0" smtClean="0">
                <a:solidFill>
                  <a:schemeClr val="bg1"/>
                </a:solidFill>
              </a:rPr>
              <a:t>) </a:t>
            </a:r>
            <a:r>
              <a:rPr lang="en-US" dirty="0" err="1" smtClean="0">
                <a:solidFill>
                  <a:schemeClr val="bg1"/>
                </a:solidFill>
              </a:rPr>
              <a:t>permodalan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serta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kemampuan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permodalan</a:t>
            </a:r>
            <a:r>
              <a:rPr lang="en-US" dirty="0" smtClean="0">
                <a:solidFill>
                  <a:schemeClr val="bg1"/>
                </a:solidFill>
              </a:rPr>
              <a:t> Bank </a:t>
            </a:r>
            <a:r>
              <a:rPr lang="en-US" dirty="0" err="1" smtClean="0">
                <a:solidFill>
                  <a:schemeClr val="bg1"/>
                </a:solidFill>
              </a:rPr>
              <a:t>dalam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mengcover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aset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bermasalah</a:t>
            </a:r>
            <a:r>
              <a:rPr lang="en-US" dirty="0" smtClean="0">
                <a:solidFill>
                  <a:schemeClr val="bg1"/>
                </a:solidFill>
              </a:rPr>
              <a:t>;</a:t>
            </a:r>
          </a:p>
          <a:p>
            <a:pPr marL="342900" indent="-342900">
              <a:buFont typeface="Arial" pitchFamily="34" charset="0"/>
              <a:buChar char="•"/>
            </a:pPr>
            <a:endParaRPr lang="en-US" dirty="0" smtClean="0">
              <a:solidFill>
                <a:schemeClr val="bg1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dirty="0" err="1" smtClean="0">
                <a:solidFill>
                  <a:schemeClr val="bg1"/>
                </a:solidFill>
              </a:rPr>
              <a:t>kemampuan</a:t>
            </a:r>
            <a:r>
              <a:rPr lang="en-US" dirty="0" smtClean="0">
                <a:solidFill>
                  <a:schemeClr val="bg1"/>
                </a:solidFill>
              </a:rPr>
              <a:t> Bank </a:t>
            </a:r>
            <a:r>
              <a:rPr lang="en-US" dirty="0" err="1" smtClean="0">
                <a:solidFill>
                  <a:schemeClr val="bg1"/>
                </a:solidFill>
              </a:rPr>
              <a:t>memelihara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kebutuhan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penambahan</a:t>
            </a:r>
            <a:r>
              <a:rPr lang="en-US" dirty="0" smtClean="0">
                <a:solidFill>
                  <a:schemeClr val="bg1"/>
                </a:solidFill>
              </a:rPr>
              <a:t> modal yang </a:t>
            </a:r>
            <a:r>
              <a:rPr lang="en-US" dirty="0" err="1" smtClean="0">
                <a:solidFill>
                  <a:schemeClr val="bg1"/>
                </a:solidFill>
              </a:rPr>
              <a:t>berasal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dari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keuntungan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rencana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permodalan</a:t>
            </a:r>
            <a:r>
              <a:rPr lang="en-US" dirty="0" smtClean="0">
                <a:solidFill>
                  <a:schemeClr val="bg1"/>
                </a:solidFill>
              </a:rPr>
              <a:t> Bank </a:t>
            </a:r>
            <a:r>
              <a:rPr lang="en-US" dirty="0" err="1" smtClean="0">
                <a:solidFill>
                  <a:schemeClr val="bg1"/>
                </a:solidFill>
              </a:rPr>
              <a:t>untuk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mendukung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pertumbuhan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usaha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akses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kepada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sumber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permodalan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dan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kinerja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keuangan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pemegang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saham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untuk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meningkatkan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permodalan</a:t>
            </a:r>
            <a:r>
              <a:rPr lang="en-US" dirty="0" smtClean="0">
                <a:solidFill>
                  <a:schemeClr val="bg1"/>
                </a:solidFill>
              </a:rPr>
              <a:t> Bank.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lang="en-US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228600" y="609600"/>
            <a:ext cx="2590800" cy="6096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FF0000"/>
                </a:solidFill>
                <a:latin typeface="Berlin Sans FB Demi" pitchFamily="34" charset="0"/>
              </a:rPr>
              <a:t>C</a:t>
            </a:r>
            <a:r>
              <a:rPr lang="en-US" sz="2800" dirty="0" smtClean="0">
                <a:latin typeface="Berlin Sans FB Demi" pitchFamily="34" charset="0"/>
              </a:rPr>
              <a:t>apital </a:t>
            </a:r>
            <a:endParaRPr kumimoji="0" lang="en-US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erlin Sans FB Demi" pitchFamily="34" charset="0"/>
            </a:endParaRPr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 bwMode="auto">
          <a:xfrm>
            <a:off x="609600" y="838200"/>
            <a:ext cx="7696200" cy="2590800"/>
          </a:xfrm>
          <a:prstGeom prst="round2DiagRect">
            <a:avLst/>
          </a:prstGeom>
          <a:solidFill>
            <a:schemeClr val="accent4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kumimoji="0" lang="en-US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dirty="0" err="1" smtClean="0">
                <a:latin typeface="+mj-lt"/>
              </a:rPr>
              <a:t>kualitas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aset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produktif</a:t>
            </a:r>
            <a:r>
              <a:rPr lang="en-US" dirty="0" smtClean="0">
                <a:latin typeface="+mj-lt"/>
              </a:rPr>
              <a:t>, </a:t>
            </a:r>
            <a:r>
              <a:rPr lang="en-US" dirty="0" err="1" smtClean="0">
                <a:latin typeface="+mj-lt"/>
              </a:rPr>
              <a:t>konsentrasi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eksposur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risiko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kredit</a:t>
            </a:r>
            <a:r>
              <a:rPr lang="en-US" dirty="0" smtClean="0">
                <a:latin typeface="+mj-lt"/>
              </a:rPr>
              <a:t>, </a:t>
            </a:r>
            <a:r>
              <a:rPr lang="en-US" dirty="0" err="1" smtClean="0">
                <a:latin typeface="+mj-lt"/>
              </a:rPr>
              <a:t>perkembangan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aset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produktif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bermasalah</a:t>
            </a:r>
            <a:r>
              <a:rPr lang="en-US" dirty="0" smtClean="0">
                <a:latin typeface="+mj-lt"/>
              </a:rPr>
              <a:t>, </a:t>
            </a:r>
            <a:r>
              <a:rPr lang="en-US" dirty="0" err="1" smtClean="0">
                <a:latin typeface="+mj-lt"/>
              </a:rPr>
              <a:t>dan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kecukupan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penyisihan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penghapusan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aset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produktif</a:t>
            </a:r>
            <a:r>
              <a:rPr lang="en-US" dirty="0" smtClean="0">
                <a:latin typeface="+mj-lt"/>
              </a:rPr>
              <a:t> (PPAP);</a:t>
            </a:r>
          </a:p>
          <a:p>
            <a:pPr marL="342900" indent="-342900">
              <a:buFont typeface="Arial" pitchFamily="34" charset="0"/>
              <a:buChar char="•"/>
            </a:pPr>
            <a:endParaRPr lang="en-US" dirty="0" smtClean="0">
              <a:latin typeface="+mj-l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dirty="0" err="1" smtClean="0">
                <a:latin typeface="+mj-lt"/>
              </a:rPr>
              <a:t>kecukupan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kebijakan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dan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prosedur</a:t>
            </a:r>
            <a:r>
              <a:rPr lang="en-US" dirty="0" smtClean="0">
                <a:latin typeface="+mj-lt"/>
              </a:rPr>
              <a:t>, </a:t>
            </a:r>
            <a:r>
              <a:rPr lang="en-US" dirty="0" err="1" smtClean="0">
                <a:latin typeface="+mj-lt"/>
              </a:rPr>
              <a:t>sistem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kaji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ulang</a:t>
            </a:r>
            <a:r>
              <a:rPr lang="en-US" dirty="0" smtClean="0">
                <a:latin typeface="+mj-lt"/>
              </a:rPr>
              <a:t> (review) internal, </a:t>
            </a:r>
            <a:r>
              <a:rPr lang="en-US" dirty="0" err="1" smtClean="0">
                <a:latin typeface="+mj-lt"/>
              </a:rPr>
              <a:t>sistem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dokumentasi</a:t>
            </a:r>
            <a:r>
              <a:rPr lang="en-US" dirty="0" smtClean="0">
                <a:latin typeface="+mj-lt"/>
              </a:rPr>
              <a:t>, </a:t>
            </a:r>
            <a:r>
              <a:rPr lang="en-US" dirty="0" err="1" smtClean="0">
                <a:latin typeface="+mj-lt"/>
              </a:rPr>
              <a:t>dan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kinerja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penanganan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aset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produktif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bermasalah</a:t>
            </a:r>
            <a:r>
              <a:rPr lang="en-US" dirty="0" smtClean="0">
                <a:latin typeface="+mj-lt"/>
              </a:rPr>
              <a:t>.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228600" y="609600"/>
            <a:ext cx="2590800" cy="6096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FF0000"/>
                </a:solidFill>
                <a:latin typeface="Berlin Sans FB Demi" pitchFamily="34" charset="0"/>
              </a:rPr>
              <a:t>A</a:t>
            </a:r>
            <a:r>
              <a:rPr lang="en-US" sz="2800" dirty="0" smtClean="0">
                <a:latin typeface="Berlin Sans FB Demi" pitchFamily="34" charset="0"/>
              </a:rPr>
              <a:t>sset quality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erlin Sans FB Demi" pitchFamily="34" charset="0"/>
            </a:endParaRPr>
          </a:p>
        </p:txBody>
      </p:sp>
      <p:graphicFrame>
        <p:nvGraphicFramePr>
          <p:cNvPr id="6" name="Content Placeholder 6"/>
          <p:cNvGraphicFramePr>
            <a:graphicFrameLocks/>
          </p:cNvGraphicFramePr>
          <p:nvPr/>
        </p:nvGraphicFramePr>
        <p:xfrm>
          <a:off x="152400" y="3886200"/>
          <a:ext cx="4191000" cy="19685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67000"/>
                <a:gridCol w="1524000"/>
              </a:tblGrid>
              <a:tr h="304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dirty="0" err="1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Rasio</a:t>
                      </a:r>
                      <a:endParaRPr lang="en-US" sz="4000" b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dirty="0" err="1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Peringkat</a:t>
                      </a:r>
                      <a:endParaRPr lang="en-US" sz="4000" b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  <a:tr h="3327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KAP</a:t>
                      </a:r>
                      <a:r>
                        <a:rPr lang="en-US" sz="1800" baseline="-250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 </a:t>
                      </a:r>
                      <a:r>
                        <a:rPr lang="en-US" sz="18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≤ 2%</a:t>
                      </a:r>
                      <a:endParaRPr lang="en-US" sz="18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</a:t>
                      </a:r>
                      <a:endParaRPr lang="en-US" sz="40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/>
                </a:tc>
              </a:tr>
              <a:tr h="3327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2% </a:t>
                      </a:r>
                      <a:r>
                        <a:rPr lang="en-US" sz="18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&lt; KAP</a:t>
                      </a:r>
                      <a:r>
                        <a:rPr lang="en-US" sz="1800" baseline="-250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</a:t>
                      </a:r>
                      <a:r>
                        <a:rPr lang="en-US" sz="18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≤ 3%</a:t>
                      </a:r>
                      <a:endParaRPr lang="en-US" sz="40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  <a:endParaRPr lang="en-US" sz="40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/>
                </a:tc>
              </a:tr>
              <a:tr h="3327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3% &lt; KAP</a:t>
                      </a:r>
                      <a:r>
                        <a:rPr lang="en-US" sz="1800" baseline="-250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</a:t>
                      </a:r>
                      <a:r>
                        <a:rPr lang="en-US" sz="18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≤ 6%</a:t>
                      </a:r>
                      <a:endParaRPr lang="en-US" sz="40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</a:t>
                      </a:r>
                      <a:endParaRPr lang="en-US" sz="40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/>
                </a:tc>
              </a:tr>
              <a:tr h="3327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 &lt; KAP</a:t>
                      </a:r>
                      <a:r>
                        <a:rPr lang="en-US" sz="1800" baseline="-250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</a:t>
                      </a:r>
                      <a:r>
                        <a:rPr lang="en-US" sz="18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≤ 9%</a:t>
                      </a:r>
                      <a:endParaRPr lang="en-US" sz="40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</a:t>
                      </a:r>
                      <a:endParaRPr lang="en-US" sz="40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/>
                </a:tc>
              </a:tr>
              <a:tr h="3327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KAP</a:t>
                      </a:r>
                      <a:r>
                        <a:rPr lang="en-US" sz="1800" baseline="-250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</a:t>
                      </a:r>
                      <a:r>
                        <a:rPr lang="en-US" sz="18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&gt; 9%</a:t>
                      </a:r>
                      <a:endParaRPr lang="en-US" sz="40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</a:t>
                      </a:r>
                      <a:endParaRPr lang="en-US" sz="40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9" name="Content Placeholder 6"/>
          <p:cNvGraphicFramePr>
            <a:graphicFrameLocks/>
          </p:cNvGraphicFramePr>
          <p:nvPr/>
        </p:nvGraphicFramePr>
        <p:xfrm>
          <a:off x="4572000" y="3886200"/>
          <a:ext cx="4419600" cy="19685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71800"/>
                <a:gridCol w="1447800"/>
              </a:tblGrid>
              <a:tr h="304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dirty="0" err="1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Rasio</a:t>
                      </a:r>
                      <a:endParaRPr lang="en-US" sz="4000" b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dirty="0" err="1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Peringkat</a:t>
                      </a:r>
                      <a:endParaRPr lang="en-US" sz="4000" b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  <a:tr h="3327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KAP ≥ 110%</a:t>
                      </a:r>
                      <a:endParaRPr lang="en-US" sz="40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</a:t>
                      </a:r>
                      <a:endParaRPr lang="en-US" sz="40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3327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105% ≤ KAP</a:t>
                      </a:r>
                      <a:r>
                        <a:rPr lang="en-US" sz="1800" baseline="-250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  <a:r>
                        <a:rPr lang="en-US" sz="18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&lt; 110%</a:t>
                      </a:r>
                      <a:endParaRPr lang="en-US" sz="40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  <a:endParaRPr lang="en-US" sz="40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3327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100% ≤ KAP</a:t>
                      </a:r>
                      <a:r>
                        <a:rPr lang="en-US" sz="1800" baseline="-250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  <a:r>
                        <a:rPr lang="en-US" sz="18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&lt; 105%</a:t>
                      </a:r>
                      <a:endParaRPr lang="en-US" sz="40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</a:t>
                      </a:r>
                      <a:endParaRPr lang="en-US" sz="40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3327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95% ≤ KAP</a:t>
                      </a:r>
                      <a:r>
                        <a:rPr lang="en-US" sz="1800" baseline="-250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  <a:r>
                        <a:rPr lang="en-US" sz="18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&lt; 100%</a:t>
                      </a:r>
                      <a:endParaRPr lang="en-US" sz="40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</a:t>
                      </a:r>
                      <a:endParaRPr lang="en-US" sz="40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3327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KAP</a:t>
                      </a:r>
                      <a:r>
                        <a:rPr lang="en-US" sz="1800" baseline="-250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  <a:r>
                        <a:rPr lang="en-US" sz="18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&lt; 95%</a:t>
                      </a:r>
                      <a:endParaRPr lang="en-US" sz="40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</a:t>
                      </a:r>
                      <a:endParaRPr lang="en-US" sz="40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 bwMode="auto">
          <a:xfrm>
            <a:off x="609600" y="838200"/>
            <a:ext cx="7696200" cy="2590800"/>
          </a:xfrm>
          <a:prstGeom prst="round2DiagRect">
            <a:avLst/>
          </a:prstGeom>
          <a:solidFill>
            <a:schemeClr val="accent4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kumimoji="0" lang="en-US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err="1" smtClean="0"/>
              <a:t>kualitas</a:t>
            </a:r>
            <a:r>
              <a:rPr lang="en-US" sz="2000" dirty="0" smtClean="0"/>
              <a:t> </a:t>
            </a:r>
            <a:r>
              <a:rPr lang="en-US" sz="2000" dirty="0" err="1" smtClean="0"/>
              <a:t>manajemen</a:t>
            </a:r>
            <a:r>
              <a:rPr lang="en-US" sz="2000" dirty="0" smtClean="0"/>
              <a:t> </a:t>
            </a:r>
            <a:r>
              <a:rPr lang="en-US" sz="2000" dirty="0" err="1" smtClean="0"/>
              <a:t>umum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penerapan</a:t>
            </a:r>
            <a:r>
              <a:rPr lang="en-US" sz="2000" dirty="0" smtClean="0"/>
              <a:t> </a:t>
            </a:r>
            <a:r>
              <a:rPr lang="en-US" sz="2000" dirty="0" err="1" smtClean="0"/>
              <a:t>manajemen</a:t>
            </a:r>
            <a:r>
              <a:rPr lang="en-US" sz="2000" dirty="0" smtClean="0"/>
              <a:t> </a:t>
            </a:r>
            <a:r>
              <a:rPr lang="en-US" sz="2000" dirty="0" err="1" smtClean="0"/>
              <a:t>risiko</a:t>
            </a:r>
            <a:r>
              <a:rPr lang="en-US" sz="2000" dirty="0" smtClean="0"/>
              <a:t>;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0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err="1" smtClean="0"/>
              <a:t>kepatuhan</a:t>
            </a:r>
            <a:r>
              <a:rPr lang="en-US" sz="2000" dirty="0" smtClean="0"/>
              <a:t> Bank </a:t>
            </a:r>
            <a:r>
              <a:rPr lang="en-US" sz="2000" dirty="0" err="1" smtClean="0"/>
              <a:t>terhadap</a:t>
            </a:r>
            <a:r>
              <a:rPr lang="en-US" sz="2000" dirty="0" smtClean="0"/>
              <a:t> </a:t>
            </a:r>
            <a:r>
              <a:rPr lang="en-US" sz="2000" dirty="0" err="1" smtClean="0"/>
              <a:t>ketentuan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berlaku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komitmen</a:t>
            </a:r>
            <a:r>
              <a:rPr lang="en-US" sz="2000" dirty="0" smtClean="0"/>
              <a:t> </a:t>
            </a:r>
            <a:r>
              <a:rPr lang="en-US" sz="2000" dirty="0" err="1" smtClean="0"/>
              <a:t>kepada</a:t>
            </a:r>
            <a:r>
              <a:rPr lang="en-US" sz="2000" dirty="0" smtClean="0"/>
              <a:t> Bank Indonesia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pihak</a:t>
            </a:r>
            <a:r>
              <a:rPr lang="en-US" sz="2000" dirty="0" smtClean="0"/>
              <a:t> </a:t>
            </a:r>
            <a:r>
              <a:rPr lang="en-US" sz="2000" dirty="0" err="1" smtClean="0"/>
              <a:t>lainnya</a:t>
            </a:r>
            <a:r>
              <a:rPr lang="en-US" sz="2000" dirty="0" smtClean="0"/>
              <a:t>.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228600" y="609600"/>
            <a:ext cx="2590800" cy="6096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FF0000"/>
                </a:solidFill>
                <a:latin typeface="Berlin Sans FB Demi" pitchFamily="34" charset="0"/>
              </a:rPr>
              <a:t>M</a:t>
            </a:r>
            <a:r>
              <a:rPr lang="en-US" sz="2800" dirty="0" smtClean="0">
                <a:latin typeface="Berlin Sans FB Demi" pitchFamily="34" charset="0"/>
              </a:rPr>
              <a:t>anagement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erlin Sans FB Demi" pitchFamily="34" charset="0"/>
            </a:endParaRPr>
          </a:p>
        </p:txBody>
      </p:sp>
      <p:graphicFrame>
        <p:nvGraphicFramePr>
          <p:cNvPr id="6" name="Content Placeholder 6"/>
          <p:cNvGraphicFramePr>
            <a:graphicFrameLocks/>
          </p:cNvGraphicFramePr>
          <p:nvPr/>
        </p:nvGraphicFramePr>
        <p:xfrm>
          <a:off x="1371600" y="3962400"/>
          <a:ext cx="4419600" cy="19685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71800"/>
                <a:gridCol w="1447800"/>
              </a:tblGrid>
              <a:tr h="304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dirty="0" err="1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Rasio</a:t>
                      </a:r>
                      <a:endParaRPr lang="en-US" sz="4000" b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dirty="0" err="1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Peringkat</a:t>
                      </a:r>
                      <a:endParaRPr lang="en-US" sz="4000" b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  <a:tr h="3327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NPM ≥ 100%</a:t>
                      </a:r>
                      <a:endParaRPr lang="en-US" sz="40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</a:t>
                      </a:r>
                      <a:endParaRPr lang="en-US" sz="40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/>
                </a:tc>
              </a:tr>
              <a:tr h="3327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81% ≤ NPM &lt; 100%</a:t>
                      </a:r>
                      <a:endParaRPr lang="en-US" sz="40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  <a:endParaRPr lang="en-US" sz="40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/>
                </a:tc>
              </a:tr>
              <a:tr h="3327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66% ≤ NPM &lt; 81%</a:t>
                      </a:r>
                      <a:endParaRPr lang="en-US" sz="40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</a:t>
                      </a:r>
                      <a:endParaRPr lang="en-US" sz="40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/>
                </a:tc>
              </a:tr>
              <a:tr h="3327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51% ≤ NPM &lt; 66%</a:t>
                      </a:r>
                      <a:endParaRPr lang="en-US" sz="40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</a:t>
                      </a:r>
                      <a:endParaRPr lang="en-US" sz="40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/>
                </a:tc>
              </a:tr>
              <a:tr h="3327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NPM &lt; 51%</a:t>
                      </a:r>
                      <a:endParaRPr lang="en-US" sz="40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</a:t>
                      </a:r>
                      <a:endParaRPr lang="en-US" sz="40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228600" y="2819400"/>
          <a:ext cx="4191000" cy="17398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73569"/>
                <a:gridCol w="1517431"/>
              </a:tblGrid>
              <a:tr h="2694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Rasio</a:t>
                      </a:r>
                      <a:endParaRPr lang="en-US" sz="28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Peringkat</a:t>
                      </a:r>
                      <a:endParaRPr lang="en-US" sz="28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  <a:tr h="2940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ROA &gt; 1,5%</a:t>
                      </a:r>
                      <a:endParaRPr lang="en-US" sz="28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</a:t>
                      </a:r>
                      <a:endParaRPr lang="en-US" sz="28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/>
                </a:tc>
              </a:tr>
              <a:tr h="2940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1,25% &lt; ROA ≤ 1,5%</a:t>
                      </a:r>
                      <a:endParaRPr lang="en-US" sz="28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  <a:endParaRPr lang="en-US" sz="28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/>
                </a:tc>
              </a:tr>
              <a:tr h="2940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0,5% &lt; ROA ≤ 1,25%</a:t>
                      </a:r>
                      <a:endParaRPr lang="en-US" sz="28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</a:t>
                      </a:r>
                      <a:endParaRPr lang="en-US" sz="28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/>
                </a:tc>
              </a:tr>
              <a:tr h="2940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 &lt; ROA ≤ 0,5%</a:t>
                      </a:r>
                      <a:endParaRPr lang="en-US" sz="28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</a:t>
                      </a:r>
                      <a:endParaRPr lang="en-US" sz="28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/>
                </a:tc>
              </a:tr>
              <a:tr h="2940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ROA ≤ 0%</a:t>
                      </a:r>
                      <a:endParaRPr lang="en-US" sz="28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</a:t>
                      </a:r>
                      <a:endParaRPr lang="en-US" sz="28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Round Diagonal Corner Rectangle 3"/>
          <p:cNvSpPr/>
          <p:nvPr/>
        </p:nvSpPr>
        <p:spPr bwMode="auto">
          <a:xfrm>
            <a:off x="609600" y="457200"/>
            <a:ext cx="7696200" cy="2057400"/>
          </a:xfrm>
          <a:prstGeom prst="round2DiagRect">
            <a:avLst/>
          </a:prstGeom>
          <a:solidFill>
            <a:schemeClr val="accent4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kumimoji="0" lang="en-US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dirty="0" err="1" smtClean="0"/>
              <a:t>pencapaian</a:t>
            </a:r>
            <a:r>
              <a:rPr lang="en-US" dirty="0" smtClean="0"/>
              <a:t> return on assets (ROA), return on equity (ROE), net interest margin (NIM),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tingkat</a:t>
            </a:r>
            <a:r>
              <a:rPr lang="en-US" dirty="0" smtClean="0"/>
              <a:t> </a:t>
            </a:r>
            <a:r>
              <a:rPr lang="en-US" dirty="0" err="1" smtClean="0"/>
              <a:t>efisiensi</a:t>
            </a:r>
            <a:r>
              <a:rPr lang="en-US" dirty="0" smtClean="0"/>
              <a:t> Bank;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err="1" smtClean="0"/>
              <a:t>perkembangan</a:t>
            </a:r>
            <a:r>
              <a:rPr lang="en-US" dirty="0" smtClean="0"/>
              <a:t> </a:t>
            </a:r>
            <a:r>
              <a:rPr lang="en-US" dirty="0" err="1" smtClean="0"/>
              <a:t>laba</a:t>
            </a:r>
            <a:r>
              <a:rPr lang="en-US" dirty="0" smtClean="0"/>
              <a:t> </a:t>
            </a:r>
            <a:r>
              <a:rPr lang="en-US" dirty="0" err="1" smtClean="0"/>
              <a:t>operasional</a:t>
            </a:r>
            <a:r>
              <a:rPr lang="en-US" dirty="0" smtClean="0"/>
              <a:t>, </a:t>
            </a:r>
            <a:r>
              <a:rPr lang="en-US" dirty="0" err="1" smtClean="0"/>
              <a:t>diversifikasi</a:t>
            </a:r>
            <a:r>
              <a:rPr lang="en-US" dirty="0" smtClean="0"/>
              <a:t> </a:t>
            </a:r>
            <a:r>
              <a:rPr lang="en-US" dirty="0" err="1" smtClean="0"/>
              <a:t>pendapatan</a:t>
            </a:r>
            <a:r>
              <a:rPr lang="en-US" dirty="0" smtClean="0"/>
              <a:t>, </a:t>
            </a:r>
            <a:r>
              <a:rPr lang="en-US" dirty="0" err="1" smtClean="0"/>
              <a:t>penerapan</a:t>
            </a:r>
            <a:r>
              <a:rPr lang="en-US" dirty="0" smtClean="0"/>
              <a:t> </a:t>
            </a:r>
            <a:r>
              <a:rPr lang="en-US" dirty="0" err="1" smtClean="0"/>
              <a:t>prinsip</a:t>
            </a:r>
            <a:r>
              <a:rPr lang="en-US" dirty="0" smtClean="0"/>
              <a:t> </a:t>
            </a:r>
            <a:r>
              <a:rPr lang="en-US" dirty="0" err="1" smtClean="0"/>
              <a:t>akuntansi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pengakuan</a:t>
            </a:r>
            <a:r>
              <a:rPr lang="en-US" dirty="0" smtClean="0"/>
              <a:t> </a:t>
            </a:r>
            <a:r>
              <a:rPr lang="en-US" dirty="0" err="1" smtClean="0"/>
              <a:t>pendapatan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biaya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prospek</a:t>
            </a:r>
            <a:r>
              <a:rPr lang="en-US" dirty="0" smtClean="0"/>
              <a:t> </a:t>
            </a:r>
            <a:r>
              <a:rPr lang="en-US" dirty="0" err="1" smtClean="0"/>
              <a:t>laba</a:t>
            </a:r>
            <a:r>
              <a:rPr lang="en-US" dirty="0" smtClean="0"/>
              <a:t> </a:t>
            </a:r>
            <a:r>
              <a:rPr lang="en-US" dirty="0" err="1" smtClean="0"/>
              <a:t>operasional</a:t>
            </a:r>
            <a:r>
              <a:rPr lang="en-US" dirty="0" smtClean="0"/>
              <a:t>.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228600" y="228600"/>
            <a:ext cx="2590800" cy="6096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err="1" smtClean="0">
                <a:solidFill>
                  <a:srgbClr val="FF0000"/>
                </a:solidFill>
                <a:latin typeface="Berlin Sans FB Demi" pitchFamily="34" charset="0"/>
              </a:rPr>
              <a:t>E</a:t>
            </a:r>
            <a:r>
              <a:rPr lang="en-US" sz="2800" dirty="0" err="1" smtClean="0">
                <a:latin typeface="Berlin Sans FB Demi" pitchFamily="34" charset="0"/>
              </a:rPr>
              <a:t>arnigs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erlin Sans FB Demi" pitchFamily="34" charset="0"/>
            </a:endParaRPr>
          </a:p>
        </p:txBody>
      </p:sp>
      <p:graphicFrame>
        <p:nvGraphicFramePr>
          <p:cNvPr id="9" name="Content Placeholder 7"/>
          <p:cNvGraphicFramePr>
            <a:graphicFrameLocks/>
          </p:cNvGraphicFramePr>
          <p:nvPr/>
        </p:nvGraphicFramePr>
        <p:xfrm>
          <a:off x="228600" y="4703615"/>
          <a:ext cx="4191000" cy="1752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67000"/>
                <a:gridCol w="1524000"/>
              </a:tblGrid>
              <a:tr h="2921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Rasio</a:t>
                      </a:r>
                      <a:endParaRPr lang="en-US" sz="28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Peringkat</a:t>
                      </a:r>
                      <a:endParaRPr lang="en-US" sz="28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ROE &gt; 15%</a:t>
                      </a:r>
                      <a:endParaRPr lang="en-US" sz="28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</a:t>
                      </a:r>
                      <a:endParaRPr lang="en-US" sz="28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921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12,5% &lt; ROE ≤ 15%</a:t>
                      </a:r>
                      <a:endParaRPr lang="en-US" sz="28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  <a:endParaRPr lang="en-US" sz="28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921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5% &lt; ROE ≤ 12,5%</a:t>
                      </a:r>
                      <a:endParaRPr lang="en-US" sz="28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</a:t>
                      </a:r>
                      <a:endParaRPr lang="en-US" sz="28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921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 &lt; ROE ≤ 5%</a:t>
                      </a:r>
                      <a:endParaRPr lang="en-US" sz="28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</a:t>
                      </a:r>
                      <a:endParaRPr lang="en-US" sz="28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921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ROE ≤ 0%</a:t>
                      </a:r>
                      <a:endParaRPr lang="en-US" sz="28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</a:t>
                      </a:r>
                      <a:endParaRPr lang="en-US" sz="28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10" name="Content Placeholder 7"/>
          <p:cNvGraphicFramePr>
            <a:graphicFrameLocks/>
          </p:cNvGraphicFramePr>
          <p:nvPr/>
        </p:nvGraphicFramePr>
        <p:xfrm>
          <a:off x="4724400" y="2819400"/>
          <a:ext cx="4191000" cy="17398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73569"/>
                <a:gridCol w="1517431"/>
              </a:tblGrid>
              <a:tr h="26940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Rasio</a:t>
                      </a:r>
                      <a:endParaRPr lang="en-US" sz="28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Peringkat</a:t>
                      </a:r>
                      <a:endParaRPr lang="en-US" sz="28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  <a:tr h="29409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NIM &gt; 3%</a:t>
                      </a:r>
                      <a:endParaRPr lang="en-US" sz="28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</a:t>
                      </a:r>
                      <a:endParaRPr lang="en-US" sz="28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/>
                </a:tc>
              </a:tr>
              <a:tr h="29409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2% &lt; NIM ≤ 3%</a:t>
                      </a:r>
                      <a:endParaRPr lang="en-US" sz="28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  <a:endParaRPr lang="en-US" sz="28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/>
                </a:tc>
              </a:tr>
              <a:tr h="29409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1,5% &lt; NIM ≤ 2%</a:t>
                      </a:r>
                      <a:endParaRPr lang="en-US" sz="28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</a:t>
                      </a:r>
                      <a:endParaRPr lang="en-US" sz="28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/>
                </a:tc>
              </a:tr>
              <a:tr h="29409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1% &lt; NIM ≤ 1,5%</a:t>
                      </a:r>
                      <a:endParaRPr lang="en-US" sz="28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</a:t>
                      </a:r>
                      <a:endParaRPr lang="en-US" sz="28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/>
                </a:tc>
              </a:tr>
              <a:tr h="29409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NIM ≤ 1%</a:t>
                      </a:r>
                      <a:endParaRPr lang="en-US" sz="28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</a:t>
                      </a:r>
                      <a:endParaRPr lang="en-US" sz="28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1" name="Content Placeholder 7"/>
          <p:cNvGraphicFramePr>
            <a:graphicFrameLocks/>
          </p:cNvGraphicFramePr>
          <p:nvPr/>
        </p:nvGraphicFramePr>
        <p:xfrm>
          <a:off x="4724400" y="4724400"/>
          <a:ext cx="4191000" cy="17398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73569"/>
                <a:gridCol w="1517431"/>
              </a:tblGrid>
              <a:tr h="26940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Rasio</a:t>
                      </a:r>
                      <a:endParaRPr lang="en-US" sz="28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Peringkat</a:t>
                      </a:r>
                      <a:endParaRPr lang="en-US" sz="28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  <a:tr h="29409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BOPO ≤ 94%</a:t>
                      </a:r>
                      <a:endParaRPr lang="en-US" sz="28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</a:t>
                      </a:r>
                      <a:endParaRPr lang="en-US" sz="28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29409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94% &lt; BOPO ≤ 95%</a:t>
                      </a:r>
                      <a:endParaRPr lang="en-US" sz="28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  <a:endParaRPr lang="en-US" sz="28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29409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95% &lt; BOPO ≤ 96%</a:t>
                      </a:r>
                      <a:endParaRPr lang="en-US" sz="28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</a:t>
                      </a:r>
                      <a:endParaRPr lang="en-US" sz="28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29409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96% &lt; BOPO ≤ 97%</a:t>
                      </a:r>
                      <a:endParaRPr lang="en-US" sz="28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</a:t>
                      </a:r>
                      <a:endParaRPr lang="en-US" sz="28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29409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BOPO &gt; 97%</a:t>
                      </a:r>
                      <a:endParaRPr lang="en-US" sz="28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</a:t>
                      </a:r>
                      <a:endParaRPr lang="en-US" sz="28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ound Diagonal Corner Rectangle 3"/>
          <p:cNvSpPr/>
          <p:nvPr/>
        </p:nvSpPr>
        <p:spPr bwMode="auto">
          <a:xfrm>
            <a:off x="609600" y="838200"/>
            <a:ext cx="7696200" cy="2590800"/>
          </a:xfrm>
          <a:prstGeom prst="round2DiagRect">
            <a:avLst/>
          </a:prstGeom>
          <a:solidFill>
            <a:schemeClr val="accent4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kumimoji="0" lang="en-US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dirty="0" err="1" smtClean="0"/>
              <a:t>rasio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/</a:t>
            </a:r>
            <a:r>
              <a:rPr lang="en-US" dirty="0" err="1" smtClean="0"/>
              <a:t>kewajiban</a:t>
            </a:r>
            <a:r>
              <a:rPr lang="en-US" dirty="0" smtClean="0"/>
              <a:t> </a:t>
            </a:r>
            <a:r>
              <a:rPr lang="en-US" dirty="0" err="1" smtClean="0"/>
              <a:t>likuid</a:t>
            </a:r>
            <a:r>
              <a:rPr lang="en-US" dirty="0" smtClean="0"/>
              <a:t>, </a:t>
            </a:r>
            <a:r>
              <a:rPr lang="en-US" dirty="0" err="1" smtClean="0"/>
              <a:t>potensi</a:t>
            </a:r>
            <a:r>
              <a:rPr lang="en-US" dirty="0" smtClean="0"/>
              <a:t> maturity mismatch, </a:t>
            </a:r>
            <a:r>
              <a:rPr lang="en-US" dirty="0" err="1" smtClean="0"/>
              <a:t>kondisi</a:t>
            </a:r>
            <a:r>
              <a:rPr lang="en-US" dirty="0" smtClean="0"/>
              <a:t> Loan to Deposit Ratio (LDR), </a:t>
            </a:r>
            <a:r>
              <a:rPr lang="en-US" dirty="0" err="1" smtClean="0"/>
              <a:t>proyeksi</a:t>
            </a:r>
            <a:r>
              <a:rPr lang="en-US" dirty="0" smtClean="0"/>
              <a:t> cash flow,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konsentrasi</a:t>
            </a:r>
            <a:r>
              <a:rPr lang="en-US" dirty="0" smtClean="0"/>
              <a:t> </a:t>
            </a:r>
            <a:r>
              <a:rPr lang="en-US" dirty="0" err="1" smtClean="0"/>
              <a:t>pendanaan</a:t>
            </a:r>
            <a:r>
              <a:rPr lang="en-US" dirty="0" smtClean="0"/>
              <a:t>;</a:t>
            </a:r>
          </a:p>
          <a:p>
            <a:pPr marL="342900" indent="-342900">
              <a:buFont typeface="Arial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dirty="0" err="1" smtClean="0"/>
              <a:t>kecukupan</a:t>
            </a:r>
            <a:r>
              <a:rPr lang="en-US" dirty="0" smtClean="0"/>
              <a:t> </a:t>
            </a:r>
            <a:r>
              <a:rPr lang="en-US" dirty="0" err="1" smtClean="0"/>
              <a:t>kebijakan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pengelolaan</a:t>
            </a:r>
            <a:r>
              <a:rPr lang="en-US" dirty="0" smtClean="0"/>
              <a:t> </a:t>
            </a:r>
            <a:r>
              <a:rPr lang="en-US" dirty="0" err="1" smtClean="0"/>
              <a:t>likuiditas</a:t>
            </a:r>
            <a:r>
              <a:rPr lang="en-US" dirty="0" smtClean="0"/>
              <a:t> (assets and liabilities management /ALMA), </a:t>
            </a:r>
            <a:r>
              <a:rPr lang="en-US" dirty="0" err="1" smtClean="0"/>
              <a:t>akses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pendanaan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stabilitas</a:t>
            </a:r>
            <a:r>
              <a:rPr lang="en-US" dirty="0" smtClean="0"/>
              <a:t> </a:t>
            </a:r>
            <a:r>
              <a:rPr lang="en-US" dirty="0" err="1" smtClean="0"/>
              <a:t>pendanaan</a:t>
            </a:r>
            <a:r>
              <a:rPr lang="en-US" dirty="0" smtClean="0"/>
              <a:t>.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228600" y="609600"/>
            <a:ext cx="2590800" cy="6096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FF0000"/>
                </a:solidFill>
                <a:latin typeface="Berlin Sans FB Demi" pitchFamily="34" charset="0"/>
              </a:rPr>
              <a:t>L</a:t>
            </a:r>
            <a:r>
              <a:rPr lang="en-US" sz="2800" dirty="0" smtClean="0">
                <a:latin typeface="Berlin Sans FB Demi" pitchFamily="34" charset="0"/>
              </a:rPr>
              <a:t>iquidity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erlin Sans FB Demi" pitchFamily="34" charset="0"/>
            </a:endParaRPr>
          </a:p>
        </p:txBody>
      </p:sp>
      <p:graphicFrame>
        <p:nvGraphicFramePr>
          <p:cNvPr id="7" name="Content Placeholder 5"/>
          <p:cNvGraphicFramePr>
            <a:graphicFrameLocks noGrp="1"/>
          </p:cNvGraphicFramePr>
          <p:nvPr>
            <p:ph idx="1"/>
          </p:nvPr>
        </p:nvGraphicFramePr>
        <p:xfrm>
          <a:off x="1371600" y="3886200"/>
          <a:ext cx="4392930" cy="2135886"/>
        </p:xfrm>
        <a:graphic>
          <a:graphicData uri="http://schemas.openxmlformats.org/drawingml/2006/table">
            <a:tbl>
              <a:tblPr/>
              <a:tblGrid>
                <a:gridCol w="2782956"/>
                <a:gridCol w="1609974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 err="1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Rasio</a:t>
                      </a:r>
                      <a:endParaRPr lang="en-US" sz="4000" b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 err="1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Peringkat</a:t>
                      </a:r>
                      <a:endParaRPr lang="en-US" sz="4000" b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LDR ≤ 75%</a:t>
                      </a:r>
                      <a:endParaRPr lang="en-US" sz="40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</a:t>
                      </a:r>
                      <a:endParaRPr lang="en-US" sz="40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75% &lt; LDR ≤ 85%</a:t>
                      </a:r>
                      <a:endParaRPr lang="en-US" sz="40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  <a:endParaRPr lang="en-US" sz="40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85% &lt; LDR ≤ 100%</a:t>
                      </a:r>
                      <a:endParaRPr lang="en-US" sz="40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</a:t>
                      </a:r>
                      <a:endParaRPr lang="en-US" sz="40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100% &lt; LDR ≤ 120%</a:t>
                      </a:r>
                      <a:endParaRPr lang="en-US" sz="40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</a:t>
                      </a:r>
                      <a:endParaRPr lang="en-US" sz="40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LDR &gt; 120%</a:t>
                      </a:r>
                      <a:endParaRPr lang="en-US" sz="40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</a:t>
                      </a:r>
                      <a:endParaRPr lang="en-US" sz="40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00"/>
            <a:ext cx="8382000" cy="4038600"/>
          </a:xfrm>
        </p:spPr>
        <p:txBody>
          <a:bodyPr/>
          <a:lstStyle/>
          <a:p>
            <a:pPr algn="ctr">
              <a:buNone/>
            </a:pPr>
            <a:r>
              <a:rPr lang="en-US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id-ID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Kinerja Keuangan </a:t>
            </a:r>
            <a:r>
              <a:rPr lang="id-ID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adalah ukuran keberhasilan suatu organisasi mencapai target-target yang telah ditetapkan dalam anggarannya guna mewujudkan visi dan misi perusahaan</a:t>
            </a:r>
            <a:r>
              <a:rPr lang="en-US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>
              <a:buNone/>
            </a:pPr>
            <a:endParaRPr lang="en-US" b="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ound Diagonal Corner Rectangle 3"/>
          <p:cNvSpPr/>
          <p:nvPr/>
        </p:nvSpPr>
        <p:spPr bwMode="auto">
          <a:xfrm>
            <a:off x="609600" y="838200"/>
            <a:ext cx="7848600" cy="3429000"/>
          </a:xfrm>
          <a:prstGeom prst="round2DiagRect">
            <a:avLst/>
          </a:prstGeom>
          <a:solidFill>
            <a:schemeClr val="accent4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kumimoji="0" lang="en-US" sz="20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err="1" smtClean="0"/>
              <a:t>Penilaian</a:t>
            </a:r>
            <a:r>
              <a:rPr lang="en-US" sz="2000" dirty="0" smtClean="0"/>
              <a:t> </a:t>
            </a:r>
            <a:r>
              <a:rPr lang="en-US" sz="2000" dirty="0" err="1" smtClean="0"/>
              <a:t>Sensitivitas</a:t>
            </a:r>
            <a:r>
              <a:rPr lang="en-US" sz="2000" dirty="0" smtClean="0"/>
              <a:t> </a:t>
            </a:r>
            <a:r>
              <a:rPr lang="en-US" sz="2000" dirty="0" err="1" smtClean="0"/>
              <a:t>terhadap</a:t>
            </a:r>
            <a:r>
              <a:rPr lang="en-US" sz="2000" dirty="0" smtClean="0"/>
              <a:t> </a:t>
            </a:r>
            <a:r>
              <a:rPr lang="en-US" sz="2000" dirty="0" err="1" smtClean="0"/>
              <a:t>risiko</a:t>
            </a:r>
            <a:r>
              <a:rPr lang="en-US" sz="2000" dirty="0" smtClean="0"/>
              <a:t> </a:t>
            </a:r>
            <a:r>
              <a:rPr lang="en-US" sz="2000" dirty="0" err="1" smtClean="0"/>
              <a:t>pasar</a:t>
            </a:r>
            <a:r>
              <a:rPr lang="en-US" sz="2000" dirty="0" smtClean="0"/>
              <a:t> (Sensitivity to Market Risk) </a:t>
            </a:r>
            <a:r>
              <a:rPr lang="en-US" sz="2000" dirty="0" err="1" smtClean="0"/>
              <a:t>dilakukan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komponen-komponen</a:t>
            </a:r>
            <a:r>
              <a:rPr lang="en-US" sz="2000" dirty="0" smtClean="0"/>
              <a:t> </a:t>
            </a:r>
            <a:r>
              <a:rPr lang="en-US" sz="2000" dirty="0" err="1" smtClean="0"/>
              <a:t>sbb</a:t>
            </a:r>
            <a:r>
              <a:rPr lang="en-US" sz="2000" dirty="0" smtClean="0"/>
              <a:t>: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Modal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cadangan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dibentuk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mengcover</a:t>
            </a:r>
            <a:r>
              <a:rPr lang="en-US" sz="2000" dirty="0" smtClean="0"/>
              <a:t> </a:t>
            </a:r>
            <a:r>
              <a:rPr lang="en-US" sz="2000" dirty="0" err="1" smtClean="0"/>
              <a:t>fluktuasi</a:t>
            </a:r>
            <a:r>
              <a:rPr lang="en-US" sz="2000" dirty="0" smtClean="0"/>
              <a:t> </a:t>
            </a:r>
            <a:r>
              <a:rPr lang="en-US" sz="2000" dirty="0" err="1" smtClean="0"/>
              <a:t>suku</a:t>
            </a:r>
            <a:r>
              <a:rPr lang="en-US" sz="2000" dirty="0" smtClean="0"/>
              <a:t> </a:t>
            </a:r>
            <a:r>
              <a:rPr lang="en-US" sz="2000" dirty="0" err="1" smtClean="0"/>
              <a:t>bunga</a:t>
            </a:r>
            <a:r>
              <a:rPr lang="en-US" sz="2000" dirty="0" smtClean="0"/>
              <a:t> </a:t>
            </a:r>
            <a:r>
              <a:rPr lang="en-US" sz="2000" dirty="0" err="1" smtClean="0"/>
              <a:t>dibandingkan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potential loss </a:t>
            </a:r>
            <a:r>
              <a:rPr lang="en-US" sz="2000" dirty="0" err="1" smtClean="0"/>
              <a:t>sebagai</a:t>
            </a:r>
            <a:r>
              <a:rPr lang="en-US" sz="2000" dirty="0" smtClean="0"/>
              <a:t> </a:t>
            </a:r>
            <a:r>
              <a:rPr lang="en-US" sz="2000" dirty="0" err="1" smtClean="0"/>
              <a:t>akibat</a:t>
            </a:r>
            <a:r>
              <a:rPr lang="en-US" sz="2000" dirty="0" smtClean="0"/>
              <a:t> </a:t>
            </a:r>
            <a:r>
              <a:rPr lang="en-US" sz="2000" dirty="0" err="1" smtClean="0"/>
              <a:t>fluktuasi</a:t>
            </a:r>
            <a:r>
              <a:rPr lang="en-US" sz="2000" dirty="0" smtClean="0"/>
              <a:t> (adverse movement) </a:t>
            </a:r>
            <a:r>
              <a:rPr lang="en-US" sz="2000" dirty="0" err="1" smtClean="0"/>
              <a:t>suku</a:t>
            </a:r>
            <a:r>
              <a:rPr lang="en-US" sz="2000" dirty="0" smtClean="0"/>
              <a:t> </a:t>
            </a:r>
            <a:r>
              <a:rPr lang="en-US" sz="2000" dirty="0" err="1" smtClean="0"/>
              <a:t>bunga</a:t>
            </a:r>
            <a:r>
              <a:rPr lang="en-US" sz="2000" dirty="0" smtClean="0"/>
              <a:t>;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Modal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cadangan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dibentuk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mengcover</a:t>
            </a:r>
            <a:r>
              <a:rPr lang="en-US" sz="2000" dirty="0" smtClean="0"/>
              <a:t> </a:t>
            </a:r>
            <a:r>
              <a:rPr lang="en-US" sz="2000" dirty="0" err="1" smtClean="0"/>
              <a:t>fluktuasi</a:t>
            </a:r>
            <a:r>
              <a:rPr lang="en-US" sz="2000" dirty="0" smtClean="0"/>
              <a:t> </a:t>
            </a:r>
            <a:r>
              <a:rPr lang="en-US" sz="2000" dirty="0" err="1" smtClean="0"/>
              <a:t>nilai</a:t>
            </a:r>
            <a:r>
              <a:rPr lang="en-US" sz="2000" dirty="0" smtClean="0"/>
              <a:t> </a:t>
            </a:r>
            <a:r>
              <a:rPr lang="en-US" sz="2000" dirty="0" err="1" smtClean="0"/>
              <a:t>tukar</a:t>
            </a:r>
            <a:r>
              <a:rPr lang="en-US" sz="2000" dirty="0" smtClean="0"/>
              <a:t> </a:t>
            </a:r>
            <a:r>
              <a:rPr lang="en-US" sz="2000" dirty="0" err="1" smtClean="0"/>
              <a:t>dibandingkan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potential loss </a:t>
            </a:r>
            <a:r>
              <a:rPr lang="en-US" sz="2000" dirty="0" err="1" smtClean="0"/>
              <a:t>sebagai</a:t>
            </a:r>
            <a:r>
              <a:rPr lang="en-US" sz="2000" dirty="0" smtClean="0"/>
              <a:t> </a:t>
            </a:r>
            <a:r>
              <a:rPr lang="en-US" sz="2000" dirty="0" err="1" smtClean="0"/>
              <a:t>akibat</a:t>
            </a:r>
            <a:r>
              <a:rPr lang="en-US" sz="2000" dirty="0" smtClean="0"/>
              <a:t> </a:t>
            </a:r>
            <a:r>
              <a:rPr lang="en-US" sz="2000" dirty="0" err="1" smtClean="0"/>
              <a:t>fluktuasi</a:t>
            </a:r>
            <a:r>
              <a:rPr lang="en-US" sz="2000" dirty="0" smtClean="0"/>
              <a:t> (adverse movement) </a:t>
            </a:r>
            <a:r>
              <a:rPr lang="en-US" sz="2000" dirty="0" err="1" smtClean="0"/>
              <a:t>nilai</a:t>
            </a:r>
            <a:r>
              <a:rPr lang="en-US" sz="2000" dirty="0" smtClean="0"/>
              <a:t> </a:t>
            </a:r>
            <a:r>
              <a:rPr lang="en-US" sz="2000" dirty="0" err="1" smtClean="0"/>
              <a:t>tukar</a:t>
            </a:r>
            <a:r>
              <a:rPr lang="en-US" sz="2000" dirty="0" smtClean="0"/>
              <a:t>;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err="1" smtClean="0"/>
              <a:t>Kecukupan</a:t>
            </a:r>
            <a:r>
              <a:rPr lang="en-US" sz="2000" dirty="0" smtClean="0"/>
              <a:t> </a:t>
            </a:r>
            <a:r>
              <a:rPr lang="en-US" sz="2000" dirty="0" err="1" smtClean="0"/>
              <a:t>penerapan</a:t>
            </a:r>
            <a:r>
              <a:rPr lang="en-US" sz="2000" dirty="0" smtClean="0"/>
              <a:t> </a:t>
            </a:r>
            <a:r>
              <a:rPr lang="en-US" sz="2000" dirty="0" err="1" smtClean="0"/>
              <a:t>sistem</a:t>
            </a:r>
            <a:r>
              <a:rPr lang="en-US" sz="2000" dirty="0" smtClean="0"/>
              <a:t> </a:t>
            </a:r>
            <a:r>
              <a:rPr lang="en-US" sz="2000" dirty="0" err="1" smtClean="0"/>
              <a:t>manajemen</a:t>
            </a:r>
            <a:r>
              <a:rPr lang="en-US" sz="2000" dirty="0" smtClean="0"/>
              <a:t> </a:t>
            </a:r>
            <a:r>
              <a:rPr lang="en-US" sz="2000" dirty="0" err="1" smtClean="0"/>
              <a:t>risiko</a:t>
            </a:r>
            <a:r>
              <a:rPr lang="en-US" sz="2000" dirty="0" smtClean="0"/>
              <a:t> </a:t>
            </a:r>
            <a:r>
              <a:rPr lang="en-US" sz="2000" dirty="0" err="1" smtClean="0"/>
              <a:t>pasar</a:t>
            </a:r>
            <a:endParaRPr lang="en-US" sz="2000" dirty="0" smtClean="0"/>
          </a:p>
          <a:p>
            <a:pPr marL="342900" marR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lang="en-US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228600" y="609600"/>
            <a:ext cx="2590800" cy="6096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FF0000"/>
                </a:solidFill>
                <a:latin typeface="Berlin Sans FB Demi" pitchFamily="34" charset="0"/>
              </a:rPr>
              <a:t>S</a:t>
            </a:r>
            <a:r>
              <a:rPr lang="en-US" sz="2800" dirty="0" smtClean="0">
                <a:latin typeface="Berlin Sans FB Demi" pitchFamily="34" charset="0"/>
              </a:rPr>
              <a:t>ensitivity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erlin Sans FB Demi" pitchFamily="34" charset="0"/>
            </a:endParaRPr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33400" y="2362200"/>
          <a:ext cx="8382000" cy="3139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71600"/>
                <a:gridCol w="7010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PK</a:t>
                      </a:r>
                      <a:r>
                        <a:rPr lang="en-US" sz="1600" b="1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1</a:t>
                      </a:r>
                      <a:endParaRPr lang="en-US" sz="16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err="1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Sangat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600" b="1" dirty="0" err="1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Baik</a:t>
                      </a:r>
                      <a:r>
                        <a:rPr lang="en-US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, bank </a:t>
                      </a:r>
                      <a:r>
                        <a:rPr lang="en-US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dapat</a:t>
                      </a:r>
                      <a:r>
                        <a:rPr lang="en-US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mengatasi</a:t>
                      </a:r>
                      <a:r>
                        <a:rPr lang="en-US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pengaruh</a:t>
                      </a:r>
                      <a:r>
                        <a:rPr lang="en-US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negatif</a:t>
                      </a:r>
                      <a:r>
                        <a:rPr lang="en-US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kondisi</a:t>
                      </a:r>
                      <a:r>
                        <a:rPr lang="en-US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perekonomian</a:t>
                      </a:r>
                      <a:r>
                        <a:rPr lang="en-US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dan</a:t>
                      </a:r>
                      <a:r>
                        <a:rPr lang="en-US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industri</a:t>
                      </a:r>
                      <a:r>
                        <a:rPr lang="en-US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keuangan</a:t>
                      </a:r>
                      <a:endParaRPr lang="en-US" sz="16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PK</a:t>
                      </a:r>
                      <a:r>
                        <a:rPr lang="en-US" sz="1600" b="1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2</a:t>
                      </a:r>
                      <a:endParaRPr lang="en-US" sz="16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err="1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Baik</a:t>
                      </a:r>
                      <a:r>
                        <a:rPr lang="en-US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, bank </a:t>
                      </a:r>
                      <a:r>
                        <a:rPr lang="en-US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masih</a:t>
                      </a:r>
                      <a:r>
                        <a:rPr lang="en-US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memiliki</a:t>
                      </a:r>
                      <a:r>
                        <a:rPr lang="en-US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kelemahan</a:t>
                      </a:r>
                      <a:r>
                        <a:rPr lang="en-US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= minor yang </a:t>
                      </a:r>
                      <a:r>
                        <a:rPr lang="en-US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dapat</a:t>
                      </a:r>
                      <a:r>
                        <a:rPr lang="en-US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segera</a:t>
                      </a:r>
                      <a:r>
                        <a:rPr lang="en-US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diatasi</a:t>
                      </a:r>
                      <a:r>
                        <a:rPr lang="en-US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dengan</a:t>
                      </a:r>
                      <a:r>
                        <a:rPr lang="en-US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tindakan</a:t>
                      </a:r>
                      <a:r>
                        <a:rPr lang="en-US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segera</a:t>
                      </a:r>
                      <a:r>
                        <a:rPr lang="en-US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dan</a:t>
                      </a:r>
                      <a:r>
                        <a:rPr lang="en-US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rutin</a:t>
                      </a:r>
                      <a:endParaRPr lang="en-US" sz="16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PK 3</a:t>
                      </a:r>
                      <a:endParaRPr lang="en-US" sz="16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err="1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Cukup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600" b="1" dirty="0" err="1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Baik</a:t>
                      </a:r>
                      <a:r>
                        <a:rPr lang="en-US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, </a:t>
                      </a:r>
                      <a:r>
                        <a:rPr lang="en-US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masih</a:t>
                      </a:r>
                      <a:r>
                        <a:rPr lang="en-US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ada</a:t>
                      </a:r>
                      <a:r>
                        <a:rPr lang="en-US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kekurangan</a:t>
                      </a:r>
                      <a:r>
                        <a:rPr lang="en-US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dan</a:t>
                      </a:r>
                      <a:r>
                        <a:rPr lang="en-US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perlu</a:t>
                      </a:r>
                      <a:r>
                        <a:rPr lang="en-US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tindakan</a:t>
                      </a:r>
                      <a:r>
                        <a:rPr lang="en-US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korektif</a:t>
                      </a:r>
                      <a:r>
                        <a:rPr lang="en-US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bila</a:t>
                      </a:r>
                      <a:r>
                        <a:rPr lang="en-US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tidak</a:t>
                      </a:r>
                      <a:r>
                        <a:rPr lang="en-US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akan</a:t>
                      </a:r>
                      <a:r>
                        <a:rPr lang="en-US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menurunkan</a:t>
                      </a:r>
                      <a:r>
                        <a:rPr lang="en-US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peringkat</a:t>
                      </a:r>
                      <a:r>
                        <a:rPr lang="en-US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komposit</a:t>
                      </a:r>
                      <a:r>
                        <a:rPr lang="en-US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.</a:t>
                      </a:r>
                      <a:endParaRPr lang="en-US" sz="16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PK 4</a:t>
                      </a:r>
                      <a:endParaRPr lang="en-US" sz="16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err="1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Kurang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600" b="1" dirty="0" err="1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Baik</a:t>
                      </a:r>
                      <a:r>
                        <a:rPr lang="en-US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, bank </a:t>
                      </a:r>
                      <a:r>
                        <a:rPr lang="en-US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sensitif</a:t>
                      </a:r>
                      <a:r>
                        <a:rPr lang="en-US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terhadap</a:t>
                      </a:r>
                      <a:r>
                        <a:rPr lang="en-US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pengaruh</a:t>
                      </a:r>
                      <a:r>
                        <a:rPr lang="en-US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buruk</a:t>
                      </a:r>
                      <a:r>
                        <a:rPr lang="en-US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kondisi</a:t>
                      </a:r>
                      <a:r>
                        <a:rPr lang="en-US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perekonomian</a:t>
                      </a:r>
                      <a:r>
                        <a:rPr lang="en-US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dan</a:t>
                      </a:r>
                      <a:r>
                        <a:rPr lang="en-US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memerlukan</a:t>
                      </a:r>
                      <a:r>
                        <a:rPr lang="en-US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tindakan</a:t>
                      </a:r>
                      <a:r>
                        <a:rPr lang="en-US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korektif.karena</a:t>
                      </a:r>
                      <a:r>
                        <a:rPr lang="en-US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berpotensi</a:t>
                      </a:r>
                      <a:r>
                        <a:rPr lang="en-US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membahayakan</a:t>
                      </a:r>
                      <a:r>
                        <a:rPr lang="en-US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kelangsungan</a:t>
                      </a:r>
                      <a:r>
                        <a:rPr lang="en-US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usahanya</a:t>
                      </a:r>
                      <a:r>
                        <a:rPr lang="en-US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.</a:t>
                      </a:r>
                      <a:endParaRPr lang="en-US" sz="16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PK 5</a:t>
                      </a:r>
                      <a:endParaRPr lang="en-US" sz="16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err="1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Tidak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600" b="1" dirty="0" err="1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Baik</a:t>
                      </a:r>
                      <a:r>
                        <a:rPr lang="en-US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, bank </a:t>
                      </a:r>
                      <a:r>
                        <a:rPr lang="en-US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sangat</a:t>
                      </a:r>
                      <a:r>
                        <a:rPr lang="en-US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sensitif</a:t>
                      </a:r>
                      <a:r>
                        <a:rPr lang="en-US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dan</a:t>
                      </a:r>
                      <a:r>
                        <a:rPr lang="en-US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dapat</a:t>
                      </a:r>
                      <a:r>
                        <a:rPr lang="en-US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membahayakan</a:t>
                      </a:r>
                      <a:r>
                        <a:rPr lang="en-US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kelangsungan</a:t>
                      </a:r>
                      <a:r>
                        <a:rPr lang="en-US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usahanya</a:t>
                      </a:r>
                      <a:r>
                        <a:rPr lang="en-US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.</a:t>
                      </a:r>
                      <a:endParaRPr lang="en-US" sz="16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Flowchart: Preparation 4"/>
          <p:cNvSpPr/>
          <p:nvPr/>
        </p:nvSpPr>
        <p:spPr bwMode="auto">
          <a:xfrm>
            <a:off x="685800" y="381000"/>
            <a:ext cx="7620000" cy="914400"/>
          </a:xfrm>
          <a:prstGeom prst="flowChartPreparation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latin typeface="Berlin Sans FB Demi" pitchFamily="34" charset="0"/>
              </a:rPr>
              <a:t>PERINGKAT  KESEHATAN  BANK</a:t>
            </a:r>
            <a:endParaRPr kumimoji="0" lang="en-US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erlin Sans FB Demi" pitchFamily="34" charset="0"/>
            </a:endParaRP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046500" y="2967335"/>
            <a:ext cx="566924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Thanks for your</a:t>
            </a:r>
          </a:p>
          <a:p>
            <a:pPr algn="ctr"/>
            <a:r>
              <a:rPr lang="en-US" sz="5400" b="1" cap="all" dirty="0" smtClean="0"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attention</a:t>
            </a:r>
            <a:endParaRPr lang="en-US" sz="5400" b="1" cap="all" spc="0" dirty="0"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0" y="0"/>
          <a:ext cx="8839200" cy="655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ord 7"/>
          <p:cNvSpPr/>
          <p:nvPr/>
        </p:nvSpPr>
        <p:spPr bwMode="auto">
          <a:xfrm rot="11928756">
            <a:off x="-1176538" y="1987175"/>
            <a:ext cx="3435737" cy="3399109"/>
          </a:xfrm>
          <a:prstGeom prst="chord">
            <a:avLst>
              <a:gd name="adj1" fmla="val 3159336"/>
              <a:gd name="adj2" fmla="val 16200000"/>
            </a:avLst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Chord 6"/>
          <p:cNvSpPr/>
          <p:nvPr/>
        </p:nvSpPr>
        <p:spPr bwMode="auto">
          <a:xfrm rot="11952164">
            <a:off x="-1129581" y="2107897"/>
            <a:ext cx="3244063" cy="3150244"/>
          </a:xfrm>
          <a:prstGeom prst="chord">
            <a:avLst>
              <a:gd name="adj1" fmla="val 3159336"/>
              <a:gd name="adj2" fmla="val 16200000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838200" y="2057400"/>
          <a:ext cx="685800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 9"/>
          <p:cNvSpPr/>
          <p:nvPr/>
        </p:nvSpPr>
        <p:spPr>
          <a:xfrm>
            <a:off x="1295400" y="609600"/>
            <a:ext cx="6477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800" dirty="0" smtClean="0">
                <a:latin typeface="Berlin Sans FB Demi" pitchFamily="34" charset="0"/>
                <a:ea typeface="Verdana" pitchFamily="34" charset="0"/>
                <a:cs typeface="Verdana" pitchFamily="34" charset="0"/>
              </a:rPr>
              <a:t>ANALISIS  RASIO</a:t>
            </a:r>
            <a:endParaRPr lang="en-US" sz="4800" dirty="0" smtClean="0">
              <a:latin typeface="Berlin Sans FB Demi" pitchFamily="34" charset="0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1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70698" y="990600"/>
            <a:ext cx="7701702" cy="1676400"/>
            <a:chOff x="70698" y="990600"/>
            <a:chExt cx="7701702" cy="1676400"/>
          </a:xfrm>
        </p:grpSpPr>
        <p:sp>
          <p:nvSpPr>
            <p:cNvPr id="7" name="Rounded Rectangle 6"/>
            <p:cNvSpPr/>
            <p:nvPr/>
          </p:nvSpPr>
          <p:spPr bwMode="auto">
            <a:xfrm>
              <a:off x="762000" y="1600200"/>
              <a:ext cx="7010400" cy="1066800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500" b="1" dirty="0" smtClean="0">
                <a:solidFill>
                  <a:schemeClr val="tx1"/>
                </a:solidFill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err="1" smtClean="0">
                  <a:solidFill>
                    <a:schemeClr val="bg1"/>
                  </a:solidFill>
                </a:rPr>
                <a:t>Analisis</a:t>
              </a:r>
              <a:r>
                <a:rPr lang="en-US" dirty="0" smtClean="0">
                  <a:solidFill>
                    <a:schemeClr val="bg1"/>
                  </a:solidFill>
                </a:rPr>
                <a:t> yang </a:t>
              </a:r>
              <a:r>
                <a:rPr lang="en-US" dirty="0" err="1" smtClean="0">
                  <a:solidFill>
                    <a:schemeClr val="bg1"/>
                  </a:solidFill>
                </a:rPr>
                <a:t>dilakukan</a:t>
              </a:r>
              <a:r>
                <a:rPr lang="en-US" dirty="0" smtClean="0">
                  <a:solidFill>
                    <a:schemeClr val="bg1"/>
                  </a:solidFill>
                </a:rPr>
                <a:t> </a:t>
              </a:r>
              <a:r>
                <a:rPr lang="en-US" dirty="0" err="1" smtClean="0">
                  <a:solidFill>
                    <a:schemeClr val="bg1"/>
                  </a:solidFill>
                </a:rPr>
                <a:t>terhadap</a:t>
              </a:r>
              <a:r>
                <a:rPr lang="en-US" dirty="0" smtClean="0">
                  <a:solidFill>
                    <a:schemeClr val="bg1"/>
                  </a:solidFill>
                </a:rPr>
                <a:t> </a:t>
              </a:r>
              <a:r>
                <a:rPr lang="en-US" dirty="0" err="1" smtClean="0">
                  <a:solidFill>
                    <a:schemeClr val="bg1"/>
                  </a:solidFill>
                </a:rPr>
                <a:t>kemampuan</a:t>
              </a:r>
              <a:r>
                <a:rPr lang="en-US" dirty="0" smtClean="0">
                  <a:solidFill>
                    <a:schemeClr val="bg1"/>
                  </a:solidFill>
                </a:rPr>
                <a:t> bank </a:t>
              </a:r>
              <a:r>
                <a:rPr lang="en-US" dirty="0" err="1" smtClean="0">
                  <a:solidFill>
                    <a:schemeClr val="bg1"/>
                  </a:solidFill>
                </a:rPr>
                <a:t>dalam</a:t>
              </a:r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en-US" dirty="0" err="1" smtClean="0">
                  <a:solidFill>
                    <a:schemeClr val="bg1"/>
                  </a:solidFill>
                </a:rPr>
                <a:t>memenuhi</a:t>
              </a:r>
              <a:r>
                <a:rPr lang="en-US" dirty="0" smtClean="0">
                  <a:solidFill>
                    <a:schemeClr val="bg1"/>
                  </a:solidFill>
                </a:rPr>
                <a:t> </a:t>
              </a:r>
              <a:r>
                <a:rPr lang="en-US" dirty="0" err="1" smtClean="0">
                  <a:solidFill>
                    <a:schemeClr val="bg1"/>
                  </a:solidFill>
                </a:rPr>
                <a:t>kewajiban-kewajiban</a:t>
              </a:r>
              <a:r>
                <a:rPr lang="en-US" dirty="0" smtClean="0">
                  <a:solidFill>
                    <a:schemeClr val="bg1"/>
                  </a:solidFill>
                </a:rPr>
                <a:t> </a:t>
              </a:r>
              <a:r>
                <a:rPr lang="en-US" dirty="0" err="1" smtClean="0">
                  <a:solidFill>
                    <a:schemeClr val="bg1"/>
                  </a:solidFill>
                </a:rPr>
                <a:t>jangka</a:t>
              </a:r>
              <a:r>
                <a:rPr lang="en-US" dirty="0" smtClean="0">
                  <a:solidFill>
                    <a:schemeClr val="bg1"/>
                  </a:solidFill>
                </a:rPr>
                <a:t> </a:t>
              </a:r>
              <a:r>
                <a:rPr lang="en-US" dirty="0" err="1" smtClean="0">
                  <a:solidFill>
                    <a:schemeClr val="bg1"/>
                  </a:solidFill>
                </a:rPr>
                <a:t>pendek</a:t>
              </a:r>
              <a:r>
                <a:rPr lang="en-US" dirty="0" smtClean="0">
                  <a:solidFill>
                    <a:schemeClr val="bg1"/>
                  </a:solidFill>
                </a:rPr>
                <a:t> </a:t>
              </a:r>
              <a:r>
                <a:rPr lang="en-US" dirty="0" err="1" smtClean="0">
                  <a:solidFill>
                    <a:schemeClr val="bg1"/>
                  </a:solidFill>
                </a:rPr>
                <a:t>atau</a:t>
              </a:r>
              <a:r>
                <a:rPr lang="en-US" dirty="0" smtClean="0">
                  <a:solidFill>
                    <a:schemeClr val="bg1"/>
                  </a:solidFill>
                </a:rPr>
                <a:t> </a:t>
              </a:r>
              <a:r>
                <a:rPr lang="en-US" dirty="0" err="1" smtClean="0">
                  <a:solidFill>
                    <a:schemeClr val="bg1"/>
                  </a:solidFill>
                </a:rPr>
                <a:t>kewajiban</a:t>
              </a:r>
              <a:r>
                <a:rPr lang="en-US" dirty="0" smtClean="0">
                  <a:solidFill>
                    <a:schemeClr val="bg1"/>
                  </a:solidFill>
                </a:rPr>
                <a:t> yang </a:t>
              </a:r>
              <a:r>
                <a:rPr lang="en-US" dirty="0" err="1" smtClean="0">
                  <a:solidFill>
                    <a:schemeClr val="bg1"/>
                  </a:solidFill>
                </a:rPr>
                <a:t>sudah</a:t>
              </a:r>
              <a:r>
                <a:rPr lang="en-US" dirty="0" smtClean="0">
                  <a:solidFill>
                    <a:schemeClr val="bg1"/>
                  </a:solidFill>
                </a:rPr>
                <a:t> </a:t>
              </a:r>
              <a:r>
                <a:rPr lang="en-US" dirty="0" err="1" smtClean="0">
                  <a:solidFill>
                    <a:schemeClr val="bg1"/>
                  </a:solidFill>
                </a:rPr>
                <a:t>jatuh</a:t>
              </a:r>
              <a:r>
                <a:rPr lang="en-US" dirty="0" smtClean="0">
                  <a:solidFill>
                    <a:schemeClr val="bg1"/>
                  </a:solidFill>
                </a:rPr>
                <a:t> tempo.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rlin Sans FB Demi" pitchFamily="34" charset="0"/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70698" y="990600"/>
              <a:ext cx="3739302" cy="762000"/>
              <a:chOff x="1066792" y="0"/>
              <a:chExt cx="3739302" cy="723374"/>
            </a:xfrm>
          </p:grpSpPr>
          <p:sp>
            <p:nvSpPr>
              <p:cNvPr id="5" name="Pentagon 4"/>
              <p:cNvSpPr/>
              <p:nvPr/>
            </p:nvSpPr>
            <p:spPr>
              <a:xfrm rot="10800000">
                <a:off x="1066792" y="0"/>
                <a:ext cx="3739302" cy="723374"/>
              </a:xfrm>
              <a:prstGeom prst="homePlat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0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3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6" name="Pentagon 4"/>
              <p:cNvSpPr/>
              <p:nvPr/>
            </p:nvSpPr>
            <p:spPr>
              <a:xfrm rot="21600000">
                <a:off x="1247637" y="0"/>
                <a:ext cx="3558457" cy="72337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33189" tIns="91440" rIns="170688" bIns="91440" numCol="1" spcCol="1270" anchor="ctr" anchorCtr="0">
                <a:noAutofit/>
              </a:bodyPr>
              <a:lstStyle/>
              <a:p>
                <a:pPr lvl="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400" b="1" kern="1200" dirty="0" err="1" smtClean="0"/>
                  <a:t>Rasio</a:t>
                </a:r>
                <a:r>
                  <a:rPr lang="en-US" sz="2400" b="1" kern="1200" dirty="0" smtClean="0"/>
                  <a:t> </a:t>
                </a:r>
                <a:r>
                  <a:rPr lang="en-US" sz="2400" b="1" kern="1200" dirty="0" err="1" smtClean="0"/>
                  <a:t>Likuiditas</a:t>
                </a:r>
                <a:endParaRPr lang="en-US" sz="2400" b="1" kern="1200" dirty="0" smtClean="0"/>
              </a:p>
            </p:txBody>
          </p:sp>
        </p:grpSp>
      </p:grpSp>
      <p:graphicFrame>
        <p:nvGraphicFramePr>
          <p:cNvPr id="11" name="Diagram 10"/>
          <p:cNvGraphicFramePr/>
          <p:nvPr/>
        </p:nvGraphicFramePr>
        <p:xfrm>
          <a:off x="609600" y="2590800"/>
          <a:ext cx="73152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" y="914400"/>
            <a:ext cx="4040188" cy="46482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en-US" sz="1800" b="0" dirty="0" smtClean="0">
              <a:solidFill>
                <a:schemeClr val="tx1"/>
              </a:solidFill>
              <a:latin typeface="+mj-lt"/>
            </a:endParaRPr>
          </a:p>
          <a:p>
            <a:pPr>
              <a:buFont typeface="Wingdings" pitchFamily="2" charset="2"/>
              <a:buChar char="§"/>
            </a:pPr>
            <a:r>
              <a:rPr lang="en-US" sz="1600" b="0" dirty="0" err="1" smtClean="0">
                <a:solidFill>
                  <a:schemeClr val="tx1"/>
                </a:solidFill>
                <a:latin typeface="+mj-lt"/>
              </a:rPr>
              <a:t>Untuk</a:t>
            </a:r>
            <a:r>
              <a:rPr lang="en-US" sz="1600" b="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latin typeface="+mj-lt"/>
              </a:rPr>
              <a:t>mengukur</a:t>
            </a:r>
            <a:r>
              <a:rPr lang="en-US" sz="1600" b="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latin typeface="+mj-lt"/>
              </a:rPr>
              <a:t>kemampuan</a:t>
            </a:r>
            <a:r>
              <a:rPr lang="en-US" sz="1600" b="0" dirty="0" smtClean="0">
                <a:solidFill>
                  <a:schemeClr val="tx1"/>
                </a:solidFill>
                <a:latin typeface="+mj-lt"/>
              </a:rPr>
              <a:t> bank </a:t>
            </a:r>
            <a:r>
              <a:rPr lang="en-US" sz="1600" b="0" dirty="0" err="1" smtClean="0">
                <a:solidFill>
                  <a:schemeClr val="tx1"/>
                </a:solidFill>
                <a:latin typeface="+mj-lt"/>
              </a:rPr>
              <a:t>dalam</a:t>
            </a:r>
            <a:r>
              <a:rPr lang="en-US" sz="1600" b="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latin typeface="+mj-lt"/>
              </a:rPr>
              <a:t>membayar</a:t>
            </a:r>
            <a:r>
              <a:rPr lang="en-US" sz="1600" b="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latin typeface="+mj-lt"/>
              </a:rPr>
              <a:t>kembali</a:t>
            </a:r>
            <a:r>
              <a:rPr lang="en-US" sz="1600" b="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latin typeface="+mj-lt"/>
              </a:rPr>
              <a:t>simpanan</a:t>
            </a:r>
            <a:r>
              <a:rPr lang="en-US" sz="1600" b="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latin typeface="+mj-lt"/>
              </a:rPr>
              <a:t>nasabah</a:t>
            </a:r>
            <a:r>
              <a:rPr lang="en-US" sz="1600" b="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latin typeface="+mj-lt"/>
              </a:rPr>
              <a:t>pada</a:t>
            </a:r>
            <a:r>
              <a:rPr lang="en-US" sz="1600" b="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latin typeface="+mj-lt"/>
              </a:rPr>
              <a:t>saat</a:t>
            </a:r>
            <a:r>
              <a:rPr lang="en-US" sz="1600" b="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latin typeface="+mj-lt"/>
              </a:rPr>
              <a:t>ditarik</a:t>
            </a:r>
            <a:r>
              <a:rPr lang="en-US" sz="1600" b="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latin typeface="+mj-lt"/>
              </a:rPr>
              <a:t>dengan</a:t>
            </a:r>
            <a:r>
              <a:rPr lang="en-US" sz="1600" b="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latin typeface="+mj-lt"/>
              </a:rPr>
              <a:t>menggunakan</a:t>
            </a:r>
            <a:r>
              <a:rPr lang="en-US" sz="1600" b="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latin typeface="+mj-lt"/>
              </a:rPr>
              <a:t>alat-alat</a:t>
            </a:r>
            <a:r>
              <a:rPr lang="en-US" sz="1600" b="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latin typeface="+mj-lt"/>
              </a:rPr>
              <a:t>likuid</a:t>
            </a:r>
            <a:r>
              <a:rPr lang="en-US" sz="1600" b="0" dirty="0" smtClean="0">
                <a:solidFill>
                  <a:schemeClr val="tx1"/>
                </a:solidFill>
                <a:latin typeface="+mj-lt"/>
              </a:rPr>
              <a:t> yang </a:t>
            </a:r>
            <a:r>
              <a:rPr lang="en-US" sz="1600" b="0" dirty="0" err="1" smtClean="0">
                <a:solidFill>
                  <a:schemeClr val="tx1"/>
                </a:solidFill>
                <a:latin typeface="+mj-lt"/>
              </a:rPr>
              <a:t>dimilikinya</a:t>
            </a:r>
            <a:r>
              <a:rPr lang="en-US" sz="1600" b="0" dirty="0" smtClean="0">
                <a:solidFill>
                  <a:schemeClr val="tx1"/>
                </a:solidFill>
                <a:latin typeface="+mj-lt"/>
              </a:rPr>
              <a:t>.</a:t>
            </a:r>
          </a:p>
          <a:p>
            <a:pPr>
              <a:buFont typeface="Wingdings" pitchFamily="2" charset="2"/>
              <a:buChar char="§"/>
            </a:pPr>
            <a:endParaRPr lang="en-US" sz="1600" b="0" dirty="0" smtClean="0">
              <a:solidFill>
                <a:schemeClr val="tx1"/>
              </a:solidFill>
              <a:latin typeface="+mj-lt"/>
            </a:endParaRPr>
          </a:p>
          <a:p>
            <a:pPr>
              <a:buFont typeface="Wingdings" pitchFamily="2" charset="2"/>
              <a:buChar char="§"/>
            </a:pPr>
            <a:endParaRPr lang="en-US" sz="1600" b="0" dirty="0" smtClean="0">
              <a:solidFill>
                <a:schemeClr val="tx1"/>
              </a:solidFill>
              <a:latin typeface="+mj-lt"/>
            </a:endParaRPr>
          </a:p>
          <a:p>
            <a:pPr>
              <a:buFont typeface="Wingdings" pitchFamily="2" charset="2"/>
              <a:buChar char="§"/>
            </a:pPr>
            <a:endParaRPr lang="en-US" sz="1600" b="0" dirty="0" smtClean="0">
              <a:solidFill>
                <a:schemeClr val="tx1"/>
              </a:solidFill>
              <a:latin typeface="+mj-lt"/>
            </a:endParaRPr>
          </a:p>
          <a:p>
            <a:pPr>
              <a:buFont typeface="Wingdings" pitchFamily="2" charset="2"/>
              <a:buChar char="§"/>
            </a:pPr>
            <a:endParaRPr lang="en-US" sz="1600" b="0" dirty="0" smtClean="0">
              <a:solidFill>
                <a:schemeClr val="tx1"/>
              </a:solidFill>
              <a:latin typeface="+mj-lt"/>
            </a:endParaRPr>
          </a:p>
          <a:p>
            <a:pPr>
              <a:buFont typeface="Wingdings" pitchFamily="2" charset="2"/>
              <a:buChar char="§"/>
            </a:pPr>
            <a:r>
              <a:rPr lang="en-US" sz="1600" b="0" dirty="0" err="1" smtClean="0">
                <a:solidFill>
                  <a:schemeClr val="tx1"/>
                </a:solidFill>
                <a:latin typeface="+mj-lt"/>
              </a:rPr>
              <a:t>Alat</a:t>
            </a:r>
            <a:r>
              <a:rPr lang="en-US" sz="1600" b="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latin typeface="+mj-lt"/>
              </a:rPr>
              <a:t>Likuid</a:t>
            </a:r>
            <a:r>
              <a:rPr lang="en-US" sz="1600" b="0" dirty="0" smtClean="0">
                <a:solidFill>
                  <a:schemeClr val="tx1"/>
                </a:solidFill>
                <a:latin typeface="+mj-lt"/>
              </a:rPr>
              <a:t> : </a:t>
            </a:r>
            <a:r>
              <a:rPr lang="en-US" sz="1600" b="0" dirty="0" err="1" smtClean="0">
                <a:solidFill>
                  <a:schemeClr val="tx1"/>
                </a:solidFill>
                <a:latin typeface="+mj-lt"/>
              </a:rPr>
              <a:t>Uang</a:t>
            </a:r>
            <a:r>
              <a:rPr lang="en-US" sz="1600" b="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latin typeface="+mj-lt"/>
              </a:rPr>
              <a:t>Kas</a:t>
            </a:r>
            <a:r>
              <a:rPr lang="en-US" sz="1600" b="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latin typeface="+mj-lt"/>
              </a:rPr>
              <a:t>di</a:t>
            </a:r>
            <a:r>
              <a:rPr lang="en-US" sz="1600" b="0" dirty="0" smtClean="0">
                <a:solidFill>
                  <a:schemeClr val="tx1"/>
                </a:solidFill>
                <a:latin typeface="+mj-lt"/>
              </a:rPr>
              <a:t> Bank </a:t>
            </a:r>
            <a:r>
              <a:rPr lang="en-US" sz="1600" b="0" dirty="0" err="1" smtClean="0">
                <a:solidFill>
                  <a:schemeClr val="tx1"/>
                </a:solidFill>
                <a:latin typeface="+mj-lt"/>
              </a:rPr>
              <a:t>dan</a:t>
            </a:r>
            <a:r>
              <a:rPr lang="en-US" sz="1600" b="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latin typeface="+mj-lt"/>
              </a:rPr>
              <a:t>Rekening</a:t>
            </a:r>
            <a:r>
              <a:rPr lang="en-US" sz="1600" b="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latin typeface="+mj-lt"/>
              </a:rPr>
              <a:t>giro</a:t>
            </a:r>
            <a:r>
              <a:rPr lang="en-US" sz="1600" b="0" dirty="0" smtClean="0">
                <a:solidFill>
                  <a:schemeClr val="tx1"/>
                </a:solidFill>
                <a:latin typeface="+mj-lt"/>
              </a:rPr>
              <a:t> yang   </a:t>
            </a:r>
            <a:r>
              <a:rPr lang="en-US" sz="1600" b="0" dirty="0" err="1" smtClean="0">
                <a:solidFill>
                  <a:schemeClr val="tx1"/>
                </a:solidFill>
                <a:latin typeface="+mj-lt"/>
              </a:rPr>
              <a:t>disimpan</a:t>
            </a:r>
            <a:r>
              <a:rPr lang="en-US" sz="1600" b="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latin typeface="+mj-lt"/>
              </a:rPr>
              <a:t>di</a:t>
            </a:r>
            <a:r>
              <a:rPr lang="en-US" sz="1600" b="0" dirty="0" smtClean="0">
                <a:solidFill>
                  <a:schemeClr val="tx1"/>
                </a:solidFill>
                <a:latin typeface="+mj-lt"/>
              </a:rPr>
              <a:t> Bank Indonesia.</a:t>
            </a:r>
          </a:p>
          <a:p>
            <a:endParaRPr lang="en-US" sz="1800" b="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52400" y="503238"/>
            <a:ext cx="4040188" cy="639762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2000" b="0" dirty="0" smtClean="0">
                <a:latin typeface="Verdana" pitchFamily="34" charset="0"/>
              </a:rPr>
              <a:t>CASH RATIO</a:t>
            </a:r>
            <a:endParaRPr lang="en-US" sz="2000" b="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724400" y="1447800"/>
            <a:ext cx="4041775" cy="46482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457200" indent="-457200">
              <a:spcBef>
                <a:spcPct val="50000"/>
              </a:spcBef>
              <a:buFontTx/>
              <a:buChar char="•"/>
            </a:pPr>
            <a:endParaRPr lang="en-US" sz="1600" b="0" dirty="0" smtClean="0">
              <a:solidFill>
                <a:schemeClr val="tx1"/>
              </a:solidFill>
              <a:latin typeface="+mj-lt"/>
            </a:endParaRPr>
          </a:p>
          <a:p>
            <a:pPr marL="457200" indent="-457200">
              <a:spcBef>
                <a:spcPct val="50000"/>
              </a:spcBef>
              <a:buFontTx/>
              <a:buChar char="•"/>
            </a:pPr>
            <a:r>
              <a:rPr lang="en-US" sz="1600" b="0" dirty="0" err="1" smtClean="0">
                <a:solidFill>
                  <a:schemeClr val="tx1"/>
                </a:solidFill>
                <a:latin typeface="+mj-lt"/>
              </a:rPr>
              <a:t>Merupakan</a:t>
            </a:r>
            <a:r>
              <a:rPr lang="en-US" sz="1600" b="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latin typeface="+mj-lt"/>
              </a:rPr>
              <a:t>ketentuan</a:t>
            </a:r>
            <a:r>
              <a:rPr lang="en-US" sz="1600" b="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latin typeface="+mj-lt"/>
              </a:rPr>
              <a:t>bagi</a:t>
            </a:r>
            <a:r>
              <a:rPr lang="en-US" sz="1600" b="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latin typeface="+mj-lt"/>
              </a:rPr>
              <a:t>setiap</a:t>
            </a:r>
            <a:r>
              <a:rPr lang="en-US" sz="1600" b="0" dirty="0" smtClean="0">
                <a:solidFill>
                  <a:schemeClr val="tx1"/>
                </a:solidFill>
                <a:latin typeface="+mj-lt"/>
              </a:rPr>
              <a:t> bank </a:t>
            </a:r>
            <a:r>
              <a:rPr lang="en-US" sz="1600" b="0" dirty="0" err="1" smtClean="0">
                <a:solidFill>
                  <a:schemeClr val="tx1"/>
                </a:solidFill>
                <a:latin typeface="+mj-lt"/>
              </a:rPr>
              <a:t>umum</a:t>
            </a:r>
            <a:r>
              <a:rPr lang="en-US" sz="1600" b="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latin typeface="+mj-lt"/>
              </a:rPr>
              <a:t>untuk</a:t>
            </a:r>
            <a:r>
              <a:rPr lang="en-US" sz="1600" b="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latin typeface="+mj-lt"/>
              </a:rPr>
              <a:t>menyisihkan</a:t>
            </a:r>
            <a:r>
              <a:rPr lang="en-US" sz="1600" b="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latin typeface="+mj-lt"/>
              </a:rPr>
              <a:t>sebagian</a:t>
            </a:r>
            <a:r>
              <a:rPr lang="en-US" sz="1600" b="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latin typeface="+mj-lt"/>
              </a:rPr>
              <a:t>dari</a:t>
            </a:r>
            <a:r>
              <a:rPr lang="en-US" sz="1600" b="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latin typeface="+mj-lt"/>
              </a:rPr>
              <a:t>dana</a:t>
            </a:r>
            <a:r>
              <a:rPr lang="en-US" sz="1600" b="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latin typeface="+mj-lt"/>
              </a:rPr>
              <a:t>pihak</a:t>
            </a:r>
            <a:r>
              <a:rPr lang="en-US" sz="1600" b="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latin typeface="+mj-lt"/>
              </a:rPr>
              <a:t>ketiga</a:t>
            </a:r>
            <a:r>
              <a:rPr lang="en-US" sz="1600" b="0" dirty="0" smtClean="0">
                <a:solidFill>
                  <a:schemeClr val="tx1"/>
                </a:solidFill>
                <a:latin typeface="+mj-lt"/>
              </a:rPr>
              <a:t> yang </a:t>
            </a:r>
            <a:r>
              <a:rPr lang="en-US" sz="1600" b="0" dirty="0" err="1" smtClean="0">
                <a:solidFill>
                  <a:schemeClr val="tx1"/>
                </a:solidFill>
                <a:latin typeface="+mj-lt"/>
              </a:rPr>
              <a:t>berhasil</a:t>
            </a:r>
            <a:r>
              <a:rPr lang="en-US" sz="1600" b="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latin typeface="+mj-lt"/>
              </a:rPr>
              <a:t>dihimpunnya</a:t>
            </a:r>
            <a:r>
              <a:rPr lang="en-US" sz="1600" b="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latin typeface="+mj-lt"/>
              </a:rPr>
              <a:t>dalam</a:t>
            </a:r>
            <a:r>
              <a:rPr lang="en-US" sz="1600" b="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latin typeface="+mj-lt"/>
              </a:rPr>
              <a:t>bentuk</a:t>
            </a:r>
            <a:r>
              <a:rPr lang="en-US" sz="1600" b="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latin typeface="+mj-lt"/>
              </a:rPr>
              <a:t>giro</a:t>
            </a:r>
            <a:r>
              <a:rPr lang="en-US" sz="1600" b="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latin typeface="+mj-lt"/>
              </a:rPr>
              <a:t>wajib</a:t>
            </a:r>
            <a:r>
              <a:rPr lang="en-US" sz="1600" b="0" dirty="0" smtClean="0">
                <a:solidFill>
                  <a:schemeClr val="tx1"/>
                </a:solidFill>
                <a:latin typeface="+mj-lt"/>
              </a:rPr>
              <a:t> minimum yang </a:t>
            </a:r>
            <a:r>
              <a:rPr lang="en-US" sz="1600" b="0" dirty="0" err="1" smtClean="0">
                <a:solidFill>
                  <a:schemeClr val="tx1"/>
                </a:solidFill>
                <a:latin typeface="+mj-lt"/>
              </a:rPr>
              <a:t>berupa</a:t>
            </a:r>
            <a:r>
              <a:rPr lang="en-US" sz="1600" b="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latin typeface="+mj-lt"/>
              </a:rPr>
              <a:t>rekening</a:t>
            </a:r>
            <a:r>
              <a:rPr lang="en-US" sz="1600" b="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latin typeface="+mj-lt"/>
              </a:rPr>
              <a:t>giro</a:t>
            </a:r>
            <a:r>
              <a:rPr lang="en-US" sz="1600" b="0" dirty="0" smtClean="0">
                <a:solidFill>
                  <a:schemeClr val="tx1"/>
                </a:solidFill>
                <a:latin typeface="+mj-lt"/>
              </a:rPr>
              <a:t> bank yang </a:t>
            </a:r>
            <a:r>
              <a:rPr lang="en-US" sz="1600" b="0" dirty="0" err="1" smtClean="0">
                <a:solidFill>
                  <a:schemeClr val="tx1"/>
                </a:solidFill>
                <a:latin typeface="+mj-lt"/>
              </a:rPr>
              <a:t>bersangkutan</a:t>
            </a:r>
            <a:r>
              <a:rPr lang="en-US" sz="1600" b="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latin typeface="+mj-lt"/>
              </a:rPr>
              <a:t>pada</a:t>
            </a:r>
            <a:r>
              <a:rPr lang="en-US" sz="1600" b="0" dirty="0" smtClean="0">
                <a:solidFill>
                  <a:schemeClr val="tx1"/>
                </a:solidFill>
                <a:latin typeface="+mj-lt"/>
              </a:rPr>
              <a:t> Bank Indonesia.</a:t>
            </a:r>
          </a:p>
          <a:p>
            <a:pPr marL="457200" indent="-457200">
              <a:spcBef>
                <a:spcPct val="50000"/>
              </a:spcBef>
              <a:buFontTx/>
              <a:buChar char="•"/>
            </a:pPr>
            <a:r>
              <a:rPr lang="en-US" sz="1600" b="0" dirty="0" err="1" smtClean="0">
                <a:solidFill>
                  <a:schemeClr val="tx1"/>
                </a:solidFill>
                <a:latin typeface="+mj-lt"/>
              </a:rPr>
              <a:t>Komponen</a:t>
            </a:r>
            <a:r>
              <a:rPr lang="en-US" sz="1600" b="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latin typeface="+mj-lt"/>
              </a:rPr>
              <a:t>dana</a:t>
            </a:r>
            <a:r>
              <a:rPr lang="en-US" sz="1600" b="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latin typeface="+mj-lt"/>
              </a:rPr>
              <a:t>pihak</a:t>
            </a:r>
            <a:r>
              <a:rPr lang="en-US" sz="1600" b="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latin typeface="+mj-lt"/>
              </a:rPr>
              <a:t>ketiga</a:t>
            </a:r>
            <a:r>
              <a:rPr lang="en-US" sz="1600" b="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latin typeface="+mj-lt"/>
              </a:rPr>
              <a:t>terdiri</a:t>
            </a:r>
            <a:r>
              <a:rPr lang="en-US" sz="1600" b="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latin typeface="+mj-lt"/>
              </a:rPr>
              <a:t>dari</a:t>
            </a:r>
            <a:r>
              <a:rPr lang="en-US" sz="1600" b="0" dirty="0" smtClean="0">
                <a:solidFill>
                  <a:schemeClr val="tx1"/>
                </a:solidFill>
                <a:latin typeface="+mj-lt"/>
              </a:rPr>
              <a:t>: </a:t>
            </a:r>
            <a:r>
              <a:rPr lang="en-US" sz="1600" b="0" dirty="0" err="1" smtClean="0">
                <a:solidFill>
                  <a:schemeClr val="tx1"/>
                </a:solidFill>
                <a:latin typeface="+mj-lt"/>
              </a:rPr>
              <a:t>Giro</a:t>
            </a:r>
            <a:r>
              <a:rPr lang="en-US" sz="1600" b="0" dirty="0" smtClean="0">
                <a:solidFill>
                  <a:schemeClr val="tx1"/>
                </a:solidFill>
                <a:latin typeface="+mj-lt"/>
              </a:rPr>
              <a:t>, </a:t>
            </a:r>
            <a:r>
              <a:rPr lang="en-US" sz="1600" b="0" dirty="0" err="1" smtClean="0">
                <a:solidFill>
                  <a:schemeClr val="tx1"/>
                </a:solidFill>
                <a:latin typeface="+mj-lt"/>
              </a:rPr>
              <a:t>Deposito</a:t>
            </a:r>
            <a:r>
              <a:rPr lang="en-US" sz="1600" b="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latin typeface="+mj-lt"/>
              </a:rPr>
              <a:t>berjangka</a:t>
            </a:r>
            <a:r>
              <a:rPr lang="en-US" sz="1600" b="0" dirty="0" smtClean="0">
                <a:solidFill>
                  <a:schemeClr val="tx1"/>
                </a:solidFill>
                <a:latin typeface="+mj-lt"/>
              </a:rPr>
              <a:t>, </a:t>
            </a:r>
            <a:r>
              <a:rPr lang="en-US" sz="1600" b="0" dirty="0" err="1" smtClean="0">
                <a:solidFill>
                  <a:schemeClr val="tx1"/>
                </a:solidFill>
                <a:latin typeface="+mj-lt"/>
              </a:rPr>
              <a:t>Sertifikat</a:t>
            </a:r>
            <a:r>
              <a:rPr lang="en-US" sz="1600" b="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latin typeface="+mj-lt"/>
              </a:rPr>
              <a:t>deposito</a:t>
            </a:r>
            <a:r>
              <a:rPr lang="en-US" sz="1600" b="0" dirty="0" smtClean="0">
                <a:solidFill>
                  <a:schemeClr val="tx1"/>
                </a:solidFill>
                <a:latin typeface="+mj-lt"/>
              </a:rPr>
              <a:t>, Tabungan, </a:t>
            </a:r>
            <a:r>
              <a:rPr lang="en-US" sz="1600" b="0" dirty="0" err="1" smtClean="0">
                <a:solidFill>
                  <a:schemeClr val="tx1"/>
                </a:solidFill>
                <a:latin typeface="+mj-lt"/>
              </a:rPr>
              <a:t>Kewajiban</a:t>
            </a:r>
            <a:r>
              <a:rPr lang="en-US" sz="1600" b="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latin typeface="+mj-lt"/>
              </a:rPr>
              <a:t>Jangka</a:t>
            </a:r>
            <a:r>
              <a:rPr lang="en-US" sz="1600" b="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latin typeface="+mj-lt"/>
              </a:rPr>
              <a:t>Pendek</a:t>
            </a:r>
            <a:r>
              <a:rPr lang="en-US" sz="1600" b="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latin typeface="+mj-lt"/>
              </a:rPr>
              <a:t>Lainnya</a:t>
            </a:r>
            <a:endParaRPr lang="en-US" sz="1600" b="0" dirty="0" smtClean="0">
              <a:solidFill>
                <a:schemeClr val="tx1"/>
              </a:solidFill>
              <a:latin typeface="+mj-lt"/>
            </a:endParaRPr>
          </a:p>
          <a:p>
            <a:pPr>
              <a:buFont typeface="Wingdings" pitchFamily="2" charset="2"/>
              <a:buChar char="§"/>
            </a:pPr>
            <a:endParaRPr lang="en-US" sz="1400" b="0" dirty="0">
              <a:solidFill>
                <a:schemeClr val="tx1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5026025" y="5791200"/>
            <a:ext cx="4041775" cy="639762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lvl="0" algn="r"/>
            <a:r>
              <a:rPr lang="en-US" sz="2000" b="0" dirty="0" smtClean="0">
                <a:latin typeface="Verdana" pitchFamily="34" charset="0"/>
              </a:rPr>
              <a:t>RESERVE REQUIREMENT</a:t>
            </a:r>
            <a:endParaRPr lang="en-US" sz="2000" b="0" dirty="0" smtClean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" y="2800350"/>
            <a:ext cx="3771900" cy="476250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5"/>
          <p:cNvSpPr>
            <a:spLocks noGrp="1"/>
          </p:cNvSpPr>
          <p:nvPr>
            <p:ph sz="half" idx="4294967295"/>
          </p:nvPr>
        </p:nvSpPr>
        <p:spPr>
          <a:xfrm>
            <a:off x="304800" y="914400"/>
            <a:ext cx="4192588" cy="4648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en-US" sz="1800" b="0" dirty="0" smtClean="0">
              <a:solidFill>
                <a:schemeClr val="tx1"/>
              </a:solidFill>
              <a:latin typeface="+mj-lt"/>
            </a:endParaRPr>
          </a:p>
          <a:p>
            <a:pPr marL="457200" indent="-457200">
              <a:spcBef>
                <a:spcPct val="50000"/>
              </a:spcBef>
              <a:buFontTx/>
              <a:buChar char="•"/>
            </a:pPr>
            <a:r>
              <a:rPr lang="en-US" sz="1600" b="0" dirty="0" err="1" smtClean="0">
                <a:latin typeface="+mj-lt"/>
              </a:rPr>
              <a:t>Menyatakan</a:t>
            </a:r>
            <a:r>
              <a:rPr lang="en-US" sz="1600" b="0" dirty="0" smtClean="0">
                <a:latin typeface="+mj-lt"/>
              </a:rPr>
              <a:t> </a:t>
            </a:r>
            <a:r>
              <a:rPr lang="en-US" sz="1600" b="0" dirty="0" err="1" smtClean="0">
                <a:latin typeface="+mj-lt"/>
              </a:rPr>
              <a:t>seberapa</a:t>
            </a:r>
            <a:r>
              <a:rPr lang="en-US" sz="1600" b="0" dirty="0" smtClean="0">
                <a:latin typeface="+mj-lt"/>
              </a:rPr>
              <a:t> </a:t>
            </a:r>
            <a:r>
              <a:rPr lang="en-US" sz="1600" b="0" dirty="0" err="1" smtClean="0">
                <a:latin typeface="+mj-lt"/>
              </a:rPr>
              <a:t>jauh</a:t>
            </a:r>
            <a:r>
              <a:rPr lang="en-US" sz="1600" b="0" dirty="0" smtClean="0">
                <a:latin typeface="+mj-lt"/>
              </a:rPr>
              <a:t> </a:t>
            </a:r>
            <a:r>
              <a:rPr lang="en-US" sz="1600" b="0" dirty="0" err="1" smtClean="0">
                <a:latin typeface="+mj-lt"/>
              </a:rPr>
              <a:t>kemampuan</a:t>
            </a:r>
            <a:r>
              <a:rPr lang="en-US" sz="1600" b="0" dirty="0" smtClean="0">
                <a:latin typeface="+mj-lt"/>
              </a:rPr>
              <a:t> bank </a:t>
            </a:r>
            <a:r>
              <a:rPr lang="en-US" sz="1600" b="0" dirty="0" err="1" smtClean="0">
                <a:latin typeface="+mj-lt"/>
              </a:rPr>
              <a:t>dalam</a:t>
            </a:r>
            <a:r>
              <a:rPr lang="en-US" sz="1600" b="0" dirty="0" smtClean="0">
                <a:latin typeface="+mj-lt"/>
              </a:rPr>
              <a:t> </a:t>
            </a:r>
            <a:r>
              <a:rPr lang="en-US" sz="1600" b="0" dirty="0" err="1" smtClean="0">
                <a:latin typeface="+mj-lt"/>
              </a:rPr>
              <a:t>membayar</a:t>
            </a:r>
            <a:r>
              <a:rPr lang="en-US" sz="1600" b="0" dirty="0" smtClean="0">
                <a:latin typeface="+mj-lt"/>
              </a:rPr>
              <a:t> </a:t>
            </a:r>
            <a:r>
              <a:rPr lang="en-US" sz="1600" b="0" dirty="0" err="1" smtClean="0">
                <a:latin typeface="+mj-lt"/>
              </a:rPr>
              <a:t>kembali</a:t>
            </a:r>
            <a:r>
              <a:rPr lang="en-US" sz="1600" b="0" dirty="0" smtClean="0">
                <a:latin typeface="+mj-lt"/>
              </a:rPr>
              <a:t> </a:t>
            </a:r>
            <a:r>
              <a:rPr lang="en-US" sz="1600" b="0" dirty="0" err="1" smtClean="0">
                <a:latin typeface="+mj-lt"/>
              </a:rPr>
              <a:t>penarikan</a:t>
            </a:r>
            <a:r>
              <a:rPr lang="en-US" sz="1600" b="0" dirty="0" smtClean="0">
                <a:latin typeface="+mj-lt"/>
              </a:rPr>
              <a:t> </a:t>
            </a:r>
            <a:r>
              <a:rPr lang="en-US" sz="1600" b="0" dirty="0" err="1" smtClean="0">
                <a:latin typeface="+mj-lt"/>
              </a:rPr>
              <a:t>dana</a:t>
            </a:r>
            <a:r>
              <a:rPr lang="en-US" sz="1600" b="0" dirty="0" smtClean="0">
                <a:latin typeface="+mj-lt"/>
              </a:rPr>
              <a:t> yang </a:t>
            </a:r>
            <a:r>
              <a:rPr lang="en-US" sz="1600" b="0" dirty="0" err="1" smtClean="0">
                <a:latin typeface="+mj-lt"/>
              </a:rPr>
              <a:t>dilakukan</a:t>
            </a:r>
            <a:r>
              <a:rPr lang="en-US" sz="1600" b="0" dirty="0" smtClean="0">
                <a:latin typeface="+mj-lt"/>
              </a:rPr>
              <a:t> </a:t>
            </a:r>
            <a:r>
              <a:rPr lang="en-US" sz="1600" b="0" dirty="0" err="1" smtClean="0">
                <a:latin typeface="+mj-lt"/>
              </a:rPr>
              <a:t>nasabah</a:t>
            </a:r>
            <a:r>
              <a:rPr lang="en-US" sz="1600" b="0" dirty="0" smtClean="0">
                <a:latin typeface="+mj-lt"/>
              </a:rPr>
              <a:t> </a:t>
            </a:r>
            <a:r>
              <a:rPr lang="en-US" sz="1600" b="0" dirty="0" err="1" smtClean="0">
                <a:latin typeface="+mj-lt"/>
              </a:rPr>
              <a:t>dengan</a:t>
            </a:r>
            <a:r>
              <a:rPr lang="en-US" sz="1600" b="0" dirty="0" smtClean="0">
                <a:latin typeface="+mj-lt"/>
              </a:rPr>
              <a:t> </a:t>
            </a:r>
            <a:r>
              <a:rPr lang="en-US" sz="1600" b="0" dirty="0" err="1" smtClean="0">
                <a:latin typeface="+mj-lt"/>
              </a:rPr>
              <a:t>mengandalkan</a:t>
            </a:r>
            <a:r>
              <a:rPr lang="en-US" sz="1600" b="0" dirty="0" smtClean="0">
                <a:latin typeface="+mj-lt"/>
              </a:rPr>
              <a:t> </a:t>
            </a:r>
            <a:r>
              <a:rPr lang="en-US" sz="1600" b="0" dirty="0" err="1" smtClean="0">
                <a:latin typeface="+mj-lt"/>
              </a:rPr>
              <a:t>kredit</a:t>
            </a:r>
            <a:r>
              <a:rPr lang="en-US" sz="1600" b="0" dirty="0" smtClean="0">
                <a:latin typeface="+mj-lt"/>
              </a:rPr>
              <a:t> yang </a:t>
            </a:r>
            <a:r>
              <a:rPr lang="en-US" sz="1600" b="0" dirty="0" err="1" smtClean="0">
                <a:latin typeface="+mj-lt"/>
              </a:rPr>
              <a:t>diberikan</a:t>
            </a:r>
            <a:r>
              <a:rPr lang="en-US" sz="1600" b="0" dirty="0" smtClean="0">
                <a:latin typeface="+mj-lt"/>
              </a:rPr>
              <a:t> </a:t>
            </a:r>
            <a:r>
              <a:rPr lang="en-US" sz="1600" b="0" dirty="0" err="1" smtClean="0">
                <a:latin typeface="+mj-lt"/>
              </a:rPr>
              <a:t>sebagai</a:t>
            </a:r>
            <a:r>
              <a:rPr lang="en-US" sz="1600" b="0" dirty="0" smtClean="0">
                <a:latin typeface="+mj-lt"/>
              </a:rPr>
              <a:t> </a:t>
            </a:r>
            <a:r>
              <a:rPr lang="en-US" sz="1600" b="0" dirty="0" err="1" smtClean="0">
                <a:latin typeface="+mj-lt"/>
              </a:rPr>
              <a:t>sumber</a:t>
            </a:r>
            <a:r>
              <a:rPr lang="en-US" sz="1600" b="0" dirty="0" smtClean="0">
                <a:latin typeface="+mj-lt"/>
              </a:rPr>
              <a:t> </a:t>
            </a:r>
            <a:r>
              <a:rPr lang="en-US" sz="1600" b="0" dirty="0" err="1" smtClean="0">
                <a:latin typeface="+mj-lt"/>
              </a:rPr>
              <a:t>likuiditasnya</a:t>
            </a:r>
            <a:r>
              <a:rPr lang="en-US" sz="1600" b="0" dirty="0" smtClean="0">
                <a:latin typeface="+mj-lt"/>
              </a:rPr>
              <a:t>. </a:t>
            </a:r>
            <a:r>
              <a:rPr lang="en-US" sz="1600" b="0" dirty="0" err="1" smtClean="0">
                <a:latin typeface="+mj-lt"/>
              </a:rPr>
              <a:t>Rasio</a:t>
            </a:r>
            <a:r>
              <a:rPr lang="en-US" sz="1600" b="0" dirty="0" smtClean="0">
                <a:latin typeface="+mj-lt"/>
              </a:rPr>
              <a:t> </a:t>
            </a:r>
            <a:r>
              <a:rPr lang="en-US" sz="1600" b="0" dirty="0" err="1" smtClean="0">
                <a:latin typeface="+mj-lt"/>
              </a:rPr>
              <a:t>antara</a:t>
            </a:r>
            <a:r>
              <a:rPr lang="en-US" sz="1600" b="0" dirty="0" smtClean="0">
                <a:latin typeface="+mj-lt"/>
              </a:rPr>
              <a:t> </a:t>
            </a:r>
            <a:r>
              <a:rPr lang="en-US" sz="1600" b="0" dirty="0" err="1" smtClean="0">
                <a:latin typeface="+mj-lt"/>
              </a:rPr>
              <a:t>seluruh</a:t>
            </a:r>
            <a:r>
              <a:rPr lang="en-US" sz="1600" b="0" dirty="0" smtClean="0">
                <a:latin typeface="+mj-lt"/>
              </a:rPr>
              <a:t> </a:t>
            </a:r>
            <a:r>
              <a:rPr lang="en-US" sz="1600" b="0" dirty="0" err="1" smtClean="0">
                <a:latin typeface="+mj-lt"/>
              </a:rPr>
              <a:t>jumlah</a:t>
            </a:r>
            <a:r>
              <a:rPr lang="en-US" sz="1600" b="0" dirty="0" smtClean="0">
                <a:latin typeface="+mj-lt"/>
              </a:rPr>
              <a:t> </a:t>
            </a:r>
            <a:r>
              <a:rPr lang="en-US" sz="1600" b="0" dirty="0" err="1" smtClean="0">
                <a:latin typeface="+mj-lt"/>
              </a:rPr>
              <a:t>kredit</a:t>
            </a:r>
            <a:r>
              <a:rPr lang="en-US" sz="1600" b="0" dirty="0" smtClean="0">
                <a:latin typeface="+mj-lt"/>
              </a:rPr>
              <a:t> yang </a:t>
            </a:r>
            <a:r>
              <a:rPr lang="en-US" sz="1600" b="0" dirty="0" err="1" smtClean="0">
                <a:latin typeface="+mj-lt"/>
              </a:rPr>
              <a:t>diberikan</a:t>
            </a:r>
            <a:r>
              <a:rPr lang="en-US" sz="1600" b="0" dirty="0" smtClean="0">
                <a:latin typeface="+mj-lt"/>
              </a:rPr>
              <a:t> bank </a:t>
            </a:r>
            <a:r>
              <a:rPr lang="en-US" sz="1600" b="0" dirty="0" err="1" smtClean="0">
                <a:latin typeface="+mj-lt"/>
              </a:rPr>
              <a:t>dengan</a:t>
            </a:r>
            <a:r>
              <a:rPr lang="en-US" sz="1600" b="0" dirty="0" smtClean="0">
                <a:latin typeface="+mj-lt"/>
              </a:rPr>
              <a:t> </a:t>
            </a:r>
            <a:r>
              <a:rPr lang="en-US" sz="1600" b="0" dirty="0" err="1" smtClean="0">
                <a:latin typeface="+mj-lt"/>
              </a:rPr>
              <a:t>dana</a:t>
            </a:r>
            <a:r>
              <a:rPr lang="en-US" sz="1600" b="0" dirty="0" smtClean="0">
                <a:latin typeface="+mj-lt"/>
              </a:rPr>
              <a:t> yang </a:t>
            </a:r>
            <a:r>
              <a:rPr lang="en-US" sz="1600" b="0" dirty="0" err="1" smtClean="0">
                <a:latin typeface="+mj-lt"/>
              </a:rPr>
              <a:t>diterima</a:t>
            </a:r>
            <a:r>
              <a:rPr lang="en-US" sz="1600" b="0" dirty="0" smtClean="0">
                <a:latin typeface="+mj-lt"/>
              </a:rPr>
              <a:t> </a:t>
            </a:r>
            <a:r>
              <a:rPr lang="en-US" sz="1600" b="0" dirty="0" err="1" smtClean="0">
                <a:latin typeface="+mj-lt"/>
              </a:rPr>
              <a:t>oleh</a:t>
            </a:r>
            <a:r>
              <a:rPr lang="en-US" sz="1600" b="0" dirty="0" smtClean="0">
                <a:latin typeface="+mj-lt"/>
              </a:rPr>
              <a:t> bank. </a:t>
            </a:r>
          </a:p>
          <a:p>
            <a:pPr marL="457200" indent="-457200">
              <a:spcBef>
                <a:spcPct val="50000"/>
              </a:spcBef>
              <a:buFontTx/>
              <a:buChar char="•"/>
            </a:pPr>
            <a:r>
              <a:rPr lang="en-US" sz="1600" b="0" dirty="0" err="1" smtClean="0">
                <a:latin typeface="+mj-lt"/>
              </a:rPr>
              <a:t>Semakin</a:t>
            </a:r>
            <a:r>
              <a:rPr lang="en-US" sz="1600" b="0" dirty="0" smtClean="0">
                <a:latin typeface="+mj-lt"/>
              </a:rPr>
              <a:t> </a:t>
            </a:r>
            <a:r>
              <a:rPr lang="en-US" sz="1600" b="0" dirty="0" err="1" smtClean="0">
                <a:latin typeface="+mj-lt"/>
              </a:rPr>
              <a:t>tinggi</a:t>
            </a:r>
            <a:r>
              <a:rPr lang="en-US" sz="1600" b="0" dirty="0" smtClean="0">
                <a:latin typeface="+mj-lt"/>
              </a:rPr>
              <a:t> </a:t>
            </a:r>
            <a:r>
              <a:rPr lang="en-US" sz="1600" b="0" dirty="0" err="1" smtClean="0">
                <a:latin typeface="+mj-lt"/>
              </a:rPr>
              <a:t>rasio</a:t>
            </a:r>
            <a:r>
              <a:rPr lang="en-US" sz="1600" b="0" dirty="0" smtClean="0">
                <a:latin typeface="+mj-lt"/>
              </a:rPr>
              <a:t> </a:t>
            </a:r>
            <a:r>
              <a:rPr lang="en-US" sz="1600" b="0" dirty="0" err="1" smtClean="0">
                <a:latin typeface="+mj-lt"/>
              </a:rPr>
              <a:t>tsb</a:t>
            </a:r>
            <a:r>
              <a:rPr lang="en-US" sz="1600" b="0" dirty="0" smtClean="0">
                <a:latin typeface="+mj-lt"/>
              </a:rPr>
              <a:t>, </a:t>
            </a:r>
            <a:r>
              <a:rPr lang="en-US" sz="1600" b="0" dirty="0" err="1" smtClean="0">
                <a:latin typeface="+mj-lt"/>
              </a:rPr>
              <a:t>maka</a:t>
            </a:r>
            <a:r>
              <a:rPr lang="en-US" sz="1600" b="0" dirty="0" smtClean="0">
                <a:latin typeface="+mj-lt"/>
              </a:rPr>
              <a:t> </a:t>
            </a:r>
            <a:r>
              <a:rPr lang="en-US" sz="1600" b="0" dirty="0" err="1" smtClean="0">
                <a:latin typeface="+mj-lt"/>
              </a:rPr>
              <a:t>makin</a:t>
            </a:r>
            <a:r>
              <a:rPr lang="en-US" sz="1600" b="0" dirty="0" smtClean="0">
                <a:latin typeface="+mj-lt"/>
              </a:rPr>
              <a:t> </a:t>
            </a:r>
            <a:r>
              <a:rPr lang="en-US" sz="1600" b="0" dirty="0" err="1" smtClean="0">
                <a:latin typeface="+mj-lt"/>
              </a:rPr>
              <a:t>rendah</a:t>
            </a:r>
            <a:r>
              <a:rPr lang="en-US" sz="1600" b="0" dirty="0" smtClean="0">
                <a:latin typeface="+mj-lt"/>
              </a:rPr>
              <a:t> </a:t>
            </a:r>
            <a:r>
              <a:rPr lang="en-US" sz="1600" b="0" dirty="0" err="1" smtClean="0">
                <a:latin typeface="+mj-lt"/>
              </a:rPr>
              <a:t>likuiditas</a:t>
            </a:r>
            <a:r>
              <a:rPr lang="en-US" sz="1600" b="0" dirty="0" smtClean="0">
                <a:latin typeface="+mj-lt"/>
              </a:rPr>
              <a:t> bank </a:t>
            </a:r>
            <a:r>
              <a:rPr lang="en-US" sz="1600" b="0" dirty="0" err="1" smtClean="0">
                <a:latin typeface="+mj-lt"/>
              </a:rPr>
              <a:t>tsb</a:t>
            </a:r>
            <a:r>
              <a:rPr lang="en-US" sz="1600" b="0" dirty="0" smtClean="0">
                <a:latin typeface="+mj-lt"/>
              </a:rPr>
              <a:t>.    </a:t>
            </a:r>
          </a:p>
          <a:p>
            <a:endParaRPr lang="en-US" sz="1800" b="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Text Placeholder 4"/>
          <p:cNvSpPr txBox="1">
            <a:spLocks/>
          </p:cNvSpPr>
          <p:nvPr/>
        </p:nvSpPr>
        <p:spPr bwMode="gray">
          <a:xfrm>
            <a:off x="152400" y="503238"/>
            <a:ext cx="4040188" cy="639762"/>
          </a:xfrm>
          <a:prstGeom prst="rect">
            <a:avLst/>
          </a:prstGeom>
          <a:solidFill>
            <a:schemeClr val="accent2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z="2000" dirty="0" smtClean="0">
                <a:latin typeface="Verdana" pitchFamily="34" charset="0"/>
              </a:rPr>
              <a:t>LOAN TO DEPOSIT RATIO </a:t>
            </a:r>
            <a:endParaRPr lang="en-US" sz="2000" dirty="0"/>
          </a:p>
        </p:txBody>
      </p:sp>
      <p:sp>
        <p:nvSpPr>
          <p:cNvPr id="6" name="Content Placeholder 7"/>
          <p:cNvSpPr>
            <a:spLocks noGrp="1"/>
          </p:cNvSpPr>
          <p:nvPr>
            <p:ph sz="quarter" idx="4294967295"/>
          </p:nvPr>
        </p:nvSpPr>
        <p:spPr>
          <a:xfrm>
            <a:off x="4724400" y="1447800"/>
            <a:ext cx="4041775" cy="4648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457200" indent="-457200">
              <a:spcBef>
                <a:spcPct val="50000"/>
              </a:spcBef>
              <a:buFontTx/>
              <a:buChar char="•"/>
            </a:pPr>
            <a:endParaRPr lang="en-US" sz="1600" b="0" dirty="0" smtClean="0">
              <a:solidFill>
                <a:schemeClr val="tx1"/>
              </a:solidFill>
              <a:latin typeface="+mj-lt"/>
            </a:endParaRPr>
          </a:p>
          <a:p>
            <a:pPr marL="457200" indent="-457200" algn="just">
              <a:spcBef>
                <a:spcPct val="50000"/>
              </a:spcBef>
              <a:buFontTx/>
              <a:buChar char="•"/>
            </a:pPr>
            <a:r>
              <a:rPr lang="en-US" sz="1600" b="0" dirty="0" err="1" smtClean="0">
                <a:solidFill>
                  <a:schemeClr val="tx1"/>
                </a:solidFill>
                <a:latin typeface="+mj-lt"/>
              </a:rPr>
              <a:t>Merupakan</a:t>
            </a:r>
            <a:r>
              <a:rPr lang="en-US" sz="1600" b="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latin typeface="+mj-lt"/>
              </a:rPr>
              <a:t>kemampuan</a:t>
            </a:r>
            <a:r>
              <a:rPr lang="en-US" sz="1600" b="0" dirty="0" smtClean="0">
                <a:solidFill>
                  <a:schemeClr val="tx1"/>
                </a:solidFill>
                <a:latin typeface="+mj-lt"/>
              </a:rPr>
              <a:t> bank </a:t>
            </a:r>
            <a:r>
              <a:rPr lang="en-US" sz="1600" b="0" dirty="0" err="1" smtClean="0">
                <a:solidFill>
                  <a:schemeClr val="tx1"/>
                </a:solidFill>
                <a:latin typeface="+mj-lt"/>
              </a:rPr>
              <a:t>untuk</a:t>
            </a:r>
            <a:r>
              <a:rPr lang="en-US" sz="1600" b="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latin typeface="+mj-lt"/>
              </a:rPr>
              <a:t>memenuhi</a:t>
            </a:r>
            <a:r>
              <a:rPr lang="en-US" sz="1600" b="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latin typeface="+mj-lt"/>
              </a:rPr>
              <a:t>permintaan</a:t>
            </a:r>
            <a:r>
              <a:rPr lang="en-US" sz="1600" b="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latin typeface="+mj-lt"/>
              </a:rPr>
              <a:t>kredit</a:t>
            </a:r>
            <a:r>
              <a:rPr lang="en-US" sz="1600" b="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latin typeface="+mj-lt"/>
              </a:rPr>
              <a:t>dengan</a:t>
            </a:r>
            <a:r>
              <a:rPr lang="en-US" sz="1600" b="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latin typeface="+mj-lt"/>
              </a:rPr>
              <a:t>menggunakan</a:t>
            </a:r>
            <a:r>
              <a:rPr lang="en-US" sz="1600" b="0" dirty="0" smtClean="0">
                <a:solidFill>
                  <a:schemeClr val="tx1"/>
                </a:solidFill>
                <a:latin typeface="+mj-lt"/>
              </a:rPr>
              <a:t> total asset yang </a:t>
            </a:r>
            <a:r>
              <a:rPr lang="en-US" sz="1600" b="0" dirty="0" err="1" smtClean="0">
                <a:solidFill>
                  <a:schemeClr val="tx1"/>
                </a:solidFill>
                <a:latin typeface="+mj-lt"/>
              </a:rPr>
              <a:t>dimiliki</a:t>
            </a:r>
            <a:r>
              <a:rPr lang="en-US" sz="1600" b="0" dirty="0" smtClean="0">
                <a:solidFill>
                  <a:schemeClr val="tx1"/>
                </a:solidFill>
                <a:latin typeface="+mj-lt"/>
              </a:rPr>
              <a:t> bank.</a:t>
            </a:r>
          </a:p>
          <a:p>
            <a:pPr marL="457200" indent="-457200" algn="just">
              <a:spcBef>
                <a:spcPct val="50000"/>
              </a:spcBef>
              <a:buFontTx/>
              <a:buChar char="•"/>
            </a:pPr>
            <a:r>
              <a:rPr lang="en-US" sz="1600" b="0" dirty="0" err="1" smtClean="0">
                <a:solidFill>
                  <a:schemeClr val="tx1"/>
                </a:solidFill>
                <a:latin typeface="+mj-lt"/>
              </a:rPr>
              <a:t>Semakin</a:t>
            </a:r>
            <a:r>
              <a:rPr lang="en-US" sz="1600" b="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latin typeface="+mj-lt"/>
              </a:rPr>
              <a:t>tinggi</a:t>
            </a:r>
            <a:r>
              <a:rPr lang="en-US" sz="1600" b="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latin typeface="+mj-lt"/>
              </a:rPr>
              <a:t>rasio</a:t>
            </a:r>
            <a:r>
              <a:rPr lang="en-US" sz="1600" b="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latin typeface="+mj-lt"/>
              </a:rPr>
              <a:t>ini</a:t>
            </a:r>
            <a:r>
              <a:rPr lang="en-US" sz="1600" b="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latin typeface="+mj-lt"/>
              </a:rPr>
              <a:t>maka</a:t>
            </a:r>
            <a:r>
              <a:rPr lang="en-US" sz="1600" b="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latin typeface="+mj-lt"/>
              </a:rPr>
              <a:t>tingkat</a:t>
            </a:r>
            <a:r>
              <a:rPr lang="en-US" sz="1600" b="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latin typeface="+mj-lt"/>
              </a:rPr>
              <a:t>likuiditasnya</a:t>
            </a:r>
            <a:r>
              <a:rPr lang="en-US" sz="1600" b="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latin typeface="+mj-lt"/>
              </a:rPr>
              <a:t>rendah</a:t>
            </a:r>
            <a:r>
              <a:rPr lang="en-US" sz="1600" b="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latin typeface="+mj-lt"/>
              </a:rPr>
              <a:t>karena</a:t>
            </a:r>
            <a:r>
              <a:rPr lang="en-US" sz="1600" b="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latin typeface="+mj-lt"/>
              </a:rPr>
              <a:t>jumlah</a:t>
            </a:r>
            <a:r>
              <a:rPr lang="en-US" sz="1600" b="0" dirty="0" smtClean="0">
                <a:solidFill>
                  <a:schemeClr val="tx1"/>
                </a:solidFill>
                <a:latin typeface="+mj-lt"/>
              </a:rPr>
              <a:t> asset yang </a:t>
            </a:r>
            <a:r>
              <a:rPr lang="en-US" sz="1600" b="0" dirty="0" err="1" smtClean="0">
                <a:solidFill>
                  <a:schemeClr val="tx1"/>
                </a:solidFill>
                <a:latin typeface="+mj-lt"/>
              </a:rPr>
              <a:t>diperlukan</a:t>
            </a:r>
            <a:r>
              <a:rPr lang="en-US" sz="1600" b="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latin typeface="+mj-lt"/>
              </a:rPr>
              <a:t>untuk</a:t>
            </a:r>
            <a:r>
              <a:rPr lang="en-US" sz="1600" b="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latin typeface="+mj-lt"/>
              </a:rPr>
              <a:t>membiayai</a:t>
            </a:r>
            <a:r>
              <a:rPr lang="en-US" sz="1600" b="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latin typeface="+mj-lt"/>
              </a:rPr>
              <a:t>kreditnya</a:t>
            </a:r>
            <a:r>
              <a:rPr lang="en-US" sz="1600" b="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latin typeface="+mj-lt"/>
              </a:rPr>
              <a:t>makin</a:t>
            </a:r>
            <a:r>
              <a:rPr lang="en-US" sz="1600" b="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latin typeface="+mj-lt"/>
              </a:rPr>
              <a:t>besar</a:t>
            </a:r>
            <a:r>
              <a:rPr lang="en-US" sz="1600" b="0" dirty="0" smtClean="0">
                <a:solidFill>
                  <a:schemeClr val="tx1"/>
                </a:solidFill>
                <a:latin typeface="+mj-lt"/>
              </a:rPr>
              <a:t>.</a:t>
            </a:r>
          </a:p>
          <a:p>
            <a:pPr>
              <a:buFont typeface="Wingdings" pitchFamily="2" charset="2"/>
              <a:buChar char="§"/>
            </a:pPr>
            <a:endParaRPr lang="en-US" sz="1600" b="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Text Placeholder 6"/>
          <p:cNvSpPr txBox="1">
            <a:spLocks/>
          </p:cNvSpPr>
          <p:nvPr/>
        </p:nvSpPr>
        <p:spPr>
          <a:xfrm>
            <a:off x="5026025" y="5811510"/>
            <a:ext cx="4041775" cy="619452"/>
          </a:xfrm>
          <a:prstGeom prst="rect">
            <a:avLst/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lvl="0" algn="r"/>
            <a:r>
              <a:rPr lang="en-US" sz="2000" dirty="0" smtClean="0">
                <a:latin typeface="Verdana" pitchFamily="34" charset="0"/>
              </a:rPr>
              <a:t>LOAN TO ASSET RATIO </a:t>
            </a:r>
            <a:endParaRPr lang="en-US" sz="2000" dirty="0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53000" y="4572000"/>
            <a:ext cx="3581400" cy="54292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8348" y="4419600"/>
            <a:ext cx="3845052" cy="552450"/>
          </a:xfrm>
          <a:prstGeom prst="rect">
            <a:avLst/>
          </a:prstGeom>
          <a:noFill/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0" y="933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5"/>
          <p:cNvSpPr txBox="1">
            <a:spLocks/>
          </p:cNvSpPr>
          <p:nvPr/>
        </p:nvSpPr>
        <p:spPr bwMode="gray">
          <a:xfrm>
            <a:off x="914400" y="990600"/>
            <a:ext cx="4040188" cy="4648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 algn="just">
              <a:spcBef>
                <a:spcPct val="50000"/>
              </a:spcBef>
              <a:buFontTx/>
              <a:buChar char="•"/>
            </a:pPr>
            <a:endParaRPr lang="en-US" sz="1600" dirty="0" smtClean="0">
              <a:solidFill>
                <a:schemeClr val="tx1"/>
              </a:solidFill>
              <a:latin typeface="+mj-lt"/>
            </a:endParaRPr>
          </a:p>
          <a:p>
            <a:pPr marL="457200" indent="-457200" algn="just">
              <a:spcBef>
                <a:spcPct val="50000"/>
              </a:spcBef>
              <a:buFontTx/>
              <a:buChar char="•"/>
            </a:pPr>
            <a:r>
              <a:rPr lang="en-US" sz="1600" dirty="0" err="1" smtClean="0">
                <a:solidFill>
                  <a:schemeClr val="tx1"/>
                </a:solidFill>
                <a:latin typeface="+mj-lt"/>
              </a:rPr>
              <a:t>Persentase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</a:rPr>
              <a:t>dari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</a:rPr>
              <a:t>rasio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</a:rPr>
              <a:t>ini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</a:rPr>
              <a:t>menunjukkan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</a:rPr>
              <a:t>besarnya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</a:rPr>
              <a:t>kewajiban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</a:rPr>
              <a:t>bersih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 call money 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</a:rPr>
              <a:t>terhadap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</a:rPr>
              <a:t>aset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</a:rPr>
              <a:t>lancar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</a:rPr>
              <a:t>atau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</a:rPr>
              <a:t>aset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 yang paling 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</a:rPr>
              <a:t>likuid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</a:rPr>
              <a:t>dari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 bank.</a:t>
            </a:r>
          </a:p>
          <a:p>
            <a:pPr marL="457200" indent="-457200" algn="just">
              <a:spcBef>
                <a:spcPct val="50000"/>
              </a:spcBef>
              <a:buFontTx/>
              <a:buChar char="•"/>
            </a:pPr>
            <a:endParaRPr lang="en-US" sz="1600" dirty="0">
              <a:solidFill>
                <a:schemeClr val="tx1"/>
              </a:solidFill>
              <a:latin typeface="+mj-lt"/>
            </a:endParaRPr>
          </a:p>
          <a:p>
            <a:pPr marL="457200" indent="-457200" algn="just">
              <a:spcBef>
                <a:spcPct val="50000"/>
              </a:spcBef>
              <a:buFontTx/>
              <a:buChar char="•"/>
            </a:pPr>
            <a:endParaRPr lang="en-US" sz="1600" dirty="0" smtClean="0">
              <a:solidFill>
                <a:schemeClr val="tx1"/>
              </a:solidFill>
              <a:latin typeface="+mj-lt"/>
            </a:endParaRPr>
          </a:p>
          <a:p>
            <a:pPr marL="457200" indent="-457200" algn="just">
              <a:spcBef>
                <a:spcPct val="50000"/>
              </a:spcBef>
              <a:buFontTx/>
              <a:buChar char="•"/>
            </a:pPr>
            <a:endParaRPr lang="en-US" sz="1600" dirty="0" smtClean="0">
              <a:solidFill>
                <a:schemeClr val="tx1"/>
              </a:solidFill>
              <a:latin typeface="+mj-lt"/>
            </a:endParaRPr>
          </a:p>
          <a:p>
            <a:pPr marL="457200" indent="-457200" algn="just">
              <a:spcBef>
                <a:spcPct val="50000"/>
              </a:spcBef>
              <a:buFontTx/>
              <a:buChar char="•"/>
            </a:pPr>
            <a:r>
              <a:rPr lang="en-US" sz="1600" dirty="0" err="1" smtClean="0">
                <a:solidFill>
                  <a:schemeClr val="tx1"/>
                </a:solidFill>
                <a:latin typeface="+mj-lt"/>
              </a:rPr>
              <a:t>aset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</a:rPr>
              <a:t>Lancar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 : 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</a:rPr>
              <a:t>Uang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</a:rPr>
              <a:t>kas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, 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</a:rPr>
              <a:t>Giro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</a:rPr>
              <a:t>di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 BI, 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</a:rPr>
              <a:t>Sertifikat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 BI, SBPU</a:t>
            </a:r>
          </a:p>
          <a:p>
            <a:pPr marL="457200" indent="-457200" algn="just">
              <a:spcBef>
                <a:spcPct val="50000"/>
              </a:spcBef>
              <a:buFontTx/>
              <a:buChar char="•"/>
            </a:pPr>
            <a:r>
              <a:rPr lang="en-US" sz="1600" dirty="0" err="1" smtClean="0">
                <a:solidFill>
                  <a:schemeClr val="tx1"/>
                </a:solidFill>
                <a:latin typeface="+mj-lt"/>
              </a:rPr>
              <a:t>Semakin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</a:rPr>
              <a:t>kecil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</a:rPr>
              <a:t>rasio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</a:rPr>
              <a:t>ini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, 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</a:rPr>
              <a:t>maka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</a:rPr>
              <a:t>likuiditas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 bank 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</a:rPr>
              <a:t>ini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</a:rPr>
              <a:t>semakin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</a:rPr>
              <a:t>baik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</a:rPr>
              <a:t>karena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 bank 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</a:rPr>
              <a:t>dapat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</a:rPr>
              <a:t>menutup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</a:rPr>
              <a:t>kewajiban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</a:rPr>
              <a:t>antar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 bank 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</a:rPr>
              <a:t>dengan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</a:rPr>
              <a:t>alat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</a:rPr>
              <a:t>likuid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 yang 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</a:rPr>
              <a:t>dimilikinya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.</a:t>
            </a:r>
            <a:endParaRPr lang="en-US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Text Placeholder 4"/>
          <p:cNvSpPr txBox="1">
            <a:spLocks/>
          </p:cNvSpPr>
          <p:nvPr/>
        </p:nvSpPr>
        <p:spPr bwMode="gray">
          <a:xfrm>
            <a:off x="152400" y="579438"/>
            <a:ext cx="4419600" cy="639762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z="2000" dirty="0" smtClean="0">
                <a:latin typeface="Verdana" pitchFamily="34" charset="0"/>
              </a:rPr>
              <a:t>RASIO KEWAJIBAN BERSIH CALL MONEY ( NCM )</a:t>
            </a:r>
            <a:endParaRPr lang="en-US" sz="2000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400" y="2667000"/>
            <a:ext cx="3334992" cy="566088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381000" y="3200400"/>
          <a:ext cx="7010400" cy="297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228600" y="1066800"/>
            <a:ext cx="7772400" cy="1600200"/>
            <a:chOff x="228600" y="1066800"/>
            <a:chExt cx="7772400" cy="1600200"/>
          </a:xfrm>
        </p:grpSpPr>
        <p:sp>
          <p:nvSpPr>
            <p:cNvPr id="8" name="Rounded Rectangle 7"/>
            <p:cNvSpPr/>
            <p:nvPr/>
          </p:nvSpPr>
          <p:spPr bwMode="auto">
            <a:xfrm>
              <a:off x="762000" y="1600200"/>
              <a:ext cx="7239000" cy="1066800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00" dirty="0" smtClean="0">
                <a:solidFill>
                  <a:schemeClr val="tx1"/>
                </a:solidFill>
              </a:endParaRPr>
            </a:p>
            <a:p>
              <a:pPr marL="457200" indent="-457200" algn="just">
                <a:spcBef>
                  <a:spcPct val="50000"/>
                </a:spcBef>
              </a:pPr>
              <a:r>
                <a:rPr lang="en-US" sz="2000" dirty="0" smtClean="0">
                  <a:latin typeface="+mj-lt"/>
                </a:rPr>
                <a:t> </a:t>
              </a:r>
              <a:r>
                <a:rPr lang="en-US" sz="2000" dirty="0" err="1" smtClean="0">
                  <a:latin typeface="+mj-lt"/>
                </a:rPr>
                <a:t>Alat</a:t>
              </a:r>
              <a:r>
                <a:rPr lang="en-US" sz="2000" dirty="0" smtClean="0">
                  <a:latin typeface="+mj-lt"/>
                </a:rPr>
                <a:t> </a:t>
              </a:r>
              <a:r>
                <a:rPr lang="en-US" sz="2000" dirty="0" err="1" smtClean="0">
                  <a:latin typeface="+mj-lt"/>
                </a:rPr>
                <a:t>untuk</a:t>
              </a:r>
              <a:r>
                <a:rPr lang="en-US" sz="2000" dirty="0" smtClean="0">
                  <a:latin typeface="+mj-lt"/>
                </a:rPr>
                <a:t> </a:t>
              </a:r>
              <a:r>
                <a:rPr lang="en-US" sz="2000" dirty="0" err="1" smtClean="0">
                  <a:latin typeface="+mj-lt"/>
                </a:rPr>
                <a:t>menganalisis</a:t>
              </a:r>
              <a:r>
                <a:rPr lang="en-US" sz="2000" dirty="0" smtClean="0">
                  <a:latin typeface="+mj-lt"/>
                </a:rPr>
                <a:t> </a:t>
              </a:r>
              <a:r>
                <a:rPr lang="en-US" sz="2000" dirty="0" err="1" smtClean="0">
                  <a:latin typeface="+mj-lt"/>
                </a:rPr>
                <a:t>atau</a:t>
              </a:r>
              <a:r>
                <a:rPr lang="en-US" sz="2000" dirty="0" smtClean="0">
                  <a:latin typeface="+mj-lt"/>
                </a:rPr>
                <a:t> </a:t>
              </a:r>
              <a:r>
                <a:rPr lang="en-US" sz="2000" dirty="0" err="1" smtClean="0">
                  <a:latin typeface="+mj-lt"/>
                </a:rPr>
                <a:t>mengukur</a:t>
              </a:r>
              <a:r>
                <a:rPr lang="en-US" sz="2000" dirty="0" smtClean="0">
                  <a:latin typeface="+mj-lt"/>
                </a:rPr>
                <a:t> </a:t>
              </a:r>
              <a:r>
                <a:rPr lang="en-US" sz="2000" dirty="0" err="1" smtClean="0">
                  <a:latin typeface="+mj-lt"/>
                </a:rPr>
                <a:t>tingkat</a:t>
              </a:r>
              <a:r>
                <a:rPr lang="en-US" sz="2000" dirty="0" smtClean="0">
                  <a:latin typeface="+mj-lt"/>
                </a:rPr>
                <a:t> </a:t>
              </a:r>
              <a:r>
                <a:rPr lang="en-US" sz="2000" dirty="0" err="1" smtClean="0">
                  <a:latin typeface="+mj-lt"/>
                </a:rPr>
                <a:t>efisiensi</a:t>
              </a:r>
              <a:r>
                <a:rPr lang="en-US" sz="2000" dirty="0" smtClean="0">
                  <a:latin typeface="+mj-lt"/>
                </a:rPr>
                <a:t> </a:t>
              </a:r>
              <a:r>
                <a:rPr lang="en-US" sz="2000" dirty="0" err="1" smtClean="0">
                  <a:latin typeface="+mj-lt"/>
                </a:rPr>
                <a:t>usaha</a:t>
              </a:r>
              <a:r>
                <a:rPr lang="en-US" sz="2000" dirty="0">
                  <a:latin typeface="+mj-lt"/>
                </a:rPr>
                <a:t> </a:t>
              </a:r>
              <a:r>
                <a:rPr lang="en-US" sz="2000" dirty="0" err="1" smtClean="0">
                  <a:latin typeface="+mj-lt"/>
                </a:rPr>
                <a:t>dan</a:t>
              </a:r>
              <a:r>
                <a:rPr lang="en-US" sz="2000" dirty="0" smtClean="0">
                  <a:latin typeface="+mj-lt"/>
                </a:rPr>
                <a:t> </a:t>
              </a:r>
              <a:r>
                <a:rPr lang="en-US" sz="2000" dirty="0" err="1" smtClean="0">
                  <a:latin typeface="+mj-lt"/>
                </a:rPr>
                <a:t>profitabilitas</a:t>
              </a:r>
              <a:r>
                <a:rPr lang="en-US" sz="2000" dirty="0" smtClean="0">
                  <a:latin typeface="+mj-lt"/>
                </a:rPr>
                <a:t> yang </a:t>
              </a:r>
              <a:r>
                <a:rPr lang="en-US" sz="2000" dirty="0" err="1" smtClean="0">
                  <a:latin typeface="+mj-lt"/>
                </a:rPr>
                <a:t>dicapai</a:t>
              </a:r>
              <a:r>
                <a:rPr lang="en-US" sz="2000" dirty="0" smtClean="0">
                  <a:latin typeface="+mj-lt"/>
                </a:rPr>
                <a:t> </a:t>
              </a:r>
              <a:r>
                <a:rPr lang="en-US" sz="2000" dirty="0" err="1" smtClean="0">
                  <a:latin typeface="+mj-lt"/>
                </a:rPr>
                <a:t>oleh</a:t>
              </a:r>
              <a:r>
                <a:rPr lang="en-US" sz="2000" dirty="0" smtClean="0">
                  <a:latin typeface="+mj-lt"/>
                </a:rPr>
                <a:t> bank yang </a:t>
              </a:r>
              <a:r>
                <a:rPr lang="en-US" sz="2000" dirty="0" err="1" smtClean="0">
                  <a:latin typeface="+mj-lt"/>
                </a:rPr>
                <a:t>bersangkutan</a:t>
              </a:r>
              <a:r>
                <a:rPr lang="en-US" sz="2000" dirty="0" smtClean="0">
                  <a:latin typeface="+mj-lt"/>
                </a:rPr>
                <a:t>.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rlin Sans FB Demi" pitchFamily="34" charset="0"/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228600" y="1066800"/>
              <a:ext cx="3921542" cy="698232"/>
              <a:chOff x="1830946" y="1276578"/>
              <a:chExt cx="3921542" cy="698232"/>
            </a:xfrm>
          </p:grpSpPr>
          <p:sp>
            <p:nvSpPr>
              <p:cNvPr id="5" name="Pentagon 4"/>
              <p:cNvSpPr/>
              <p:nvPr/>
            </p:nvSpPr>
            <p:spPr>
              <a:xfrm rot="10800000">
                <a:off x="1830946" y="1276578"/>
                <a:ext cx="3921542" cy="698232"/>
              </a:xfrm>
              <a:prstGeom prst="homePlat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0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3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6" name="Pentagon 4"/>
              <p:cNvSpPr/>
              <p:nvPr/>
            </p:nvSpPr>
            <p:spPr>
              <a:xfrm rot="21600000">
                <a:off x="2005506" y="1276578"/>
                <a:ext cx="3746982" cy="69823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33189" tIns="91440" rIns="170688" bIns="91440" numCol="1" spcCol="1270" anchor="ctr" anchorCtr="0">
                <a:noAutofit/>
              </a:bodyPr>
              <a:lstStyle/>
              <a:p>
                <a:pPr lvl="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400" kern="1200" dirty="0" err="1" smtClean="0"/>
                  <a:t>Rasio</a:t>
                </a:r>
                <a:r>
                  <a:rPr lang="en-US" sz="2400" kern="1200" dirty="0" smtClean="0"/>
                  <a:t> </a:t>
                </a:r>
                <a:r>
                  <a:rPr lang="en-US" sz="2400" kern="1200" dirty="0" err="1" smtClean="0"/>
                  <a:t>Rentabilitas</a:t>
                </a:r>
                <a:endParaRPr lang="en-US" sz="2400" kern="1200" dirty="0"/>
              </a:p>
            </p:txBody>
          </p:sp>
        </p:grpSp>
      </p:grp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theme/theme1.xml><?xml version="1.0" encoding="utf-8"?>
<a:theme xmlns:a="http://schemas.openxmlformats.org/drawingml/2006/main" name="Theme1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00TGp_natural_light 1">
        <a:dk1>
          <a:srgbClr val="000000"/>
        </a:dk1>
        <a:lt1>
          <a:srgbClr val="FFFFFF"/>
        </a:lt1>
        <a:dk2>
          <a:srgbClr val="51944E"/>
        </a:dk2>
        <a:lt2>
          <a:srgbClr val="DDDDDD"/>
        </a:lt2>
        <a:accent1>
          <a:srgbClr val="646ADE"/>
        </a:accent1>
        <a:accent2>
          <a:srgbClr val="1BAFC3"/>
        </a:accent2>
        <a:accent3>
          <a:srgbClr val="FFFFFF"/>
        </a:accent3>
        <a:accent4>
          <a:srgbClr val="000000"/>
        </a:accent4>
        <a:accent5>
          <a:srgbClr val="B8B9EC"/>
        </a:accent5>
        <a:accent6>
          <a:srgbClr val="179EB0"/>
        </a:accent6>
        <a:hlink>
          <a:srgbClr val="98BF1D"/>
        </a:hlink>
        <a:folHlink>
          <a:srgbClr val="90A8B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00TGp_natural_light 2">
        <a:dk1>
          <a:srgbClr val="4D4D4D"/>
        </a:dk1>
        <a:lt1>
          <a:srgbClr val="FFFFFF"/>
        </a:lt1>
        <a:dk2>
          <a:srgbClr val="347436"/>
        </a:dk2>
        <a:lt2>
          <a:srgbClr val="DDDDDD"/>
        </a:lt2>
        <a:accent1>
          <a:srgbClr val="F28C1C"/>
        </a:accent1>
        <a:accent2>
          <a:srgbClr val="77AE26"/>
        </a:accent2>
        <a:accent3>
          <a:srgbClr val="FFFFFF"/>
        </a:accent3>
        <a:accent4>
          <a:srgbClr val="404040"/>
        </a:accent4>
        <a:accent5>
          <a:srgbClr val="F7C5AB"/>
        </a:accent5>
        <a:accent6>
          <a:srgbClr val="6B9D21"/>
        </a:accent6>
        <a:hlink>
          <a:srgbClr val="449878"/>
        </a:hlink>
        <a:folHlink>
          <a:srgbClr val="90A8B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00TGp_natural_light 3">
        <a:dk1>
          <a:srgbClr val="000000"/>
        </a:dk1>
        <a:lt1>
          <a:srgbClr val="FFFFFF"/>
        </a:lt1>
        <a:dk2>
          <a:srgbClr val="1A578E"/>
        </a:dk2>
        <a:lt2>
          <a:srgbClr val="C0C0C0"/>
        </a:lt2>
        <a:accent1>
          <a:srgbClr val="5EB52D"/>
        </a:accent1>
        <a:accent2>
          <a:srgbClr val="F26D00"/>
        </a:accent2>
        <a:accent3>
          <a:srgbClr val="FFFFFF"/>
        </a:accent3>
        <a:accent4>
          <a:srgbClr val="000000"/>
        </a:accent4>
        <a:accent5>
          <a:srgbClr val="B6D7AD"/>
        </a:accent5>
        <a:accent6>
          <a:srgbClr val="DB6200"/>
        </a:accent6>
        <a:hlink>
          <a:srgbClr val="5983D7"/>
        </a:hlink>
        <a:folHlink>
          <a:srgbClr val="AAAD2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4096</TotalTime>
  <Words>1498</Words>
  <Application>Microsoft Office PowerPoint</Application>
  <PresentationFormat>On-screen Show (4:3)</PresentationFormat>
  <Paragraphs>255</Paragraphs>
  <Slides>22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Theme1</vt:lpstr>
      <vt:lpstr>ANALISIS KINERJA KEUANGAN BANK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Analisis CAMELS (Capital, Asset quality, Management, Earning, Liquidity, Sensitivity)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Analisa Kinerja Bank</dc:title>
  <dc:creator>ASLEA</dc:creator>
  <cp:lastModifiedBy>ismail - [2010]</cp:lastModifiedBy>
  <cp:revision>108</cp:revision>
  <dcterms:created xsi:type="dcterms:W3CDTF">2015-12-12T04:00:15Z</dcterms:created>
  <dcterms:modified xsi:type="dcterms:W3CDTF">2018-12-20T02:29:38Z</dcterms:modified>
</cp:coreProperties>
</file>