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82E4F9-2E0D-4391-9BFC-B6DF92B2C7E8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CA5794-C0AF-45C6-98BC-D130CD5EEC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Regresi &amp; Korelasi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56250"/>
              </p:ext>
            </p:extLst>
          </p:nvPr>
        </p:nvGraphicFramePr>
        <p:xfrm>
          <a:off x="1259632" y="1700808"/>
          <a:ext cx="2438400" cy="430720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Xi*Yi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Xi^2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70779"/>
              </p:ext>
            </p:extLst>
          </p:nvPr>
        </p:nvGraphicFramePr>
        <p:xfrm>
          <a:off x="5220072" y="2060848"/>
          <a:ext cx="2438400" cy="38004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95829"/>
              </p:ext>
            </p:extLst>
          </p:nvPr>
        </p:nvGraphicFramePr>
        <p:xfrm>
          <a:off x="5229944" y="1735475"/>
          <a:ext cx="2438400" cy="25336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Xi*Yi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Xi^2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07459"/>
              </p:ext>
            </p:extLst>
          </p:nvPr>
        </p:nvGraphicFramePr>
        <p:xfrm>
          <a:off x="3707904" y="1700808"/>
          <a:ext cx="609600" cy="430720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Yi^2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53553"/>
              </p:ext>
            </p:extLst>
          </p:nvPr>
        </p:nvGraphicFramePr>
        <p:xfrm>
          <a:off x="7668344" y="2060848"/>
          <a:ext cx="609600" cy="3800475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68344" y="1691516"/>
            <a:ext cx="589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dirty="0">
                <a:solidFill>
                  <a:srgbClr val="000000"/>
                </a:solidFill>
                <a:latin typeface="Calibri"/>
              </a:rPr>
              <a:t>Yi^2</a:t>
            </a:r>
          </a:p>
        </p:txBody>
      </p:sp>
    </p:spTree>
    <p:extLst>
      <p:ext uri="{BB962C8B-B14F-4D97-AF65-F5344CB8AC3E}">
        <p14:creationId xmlns:p14="http://schemas.microsoft.com/office/powerpoint/2010/main" val="17871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260040"/>
              </a:xfrm>
            </p:spPr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:r>
                  <a:rPr lang="id-ID" b="1" dirty="0" smtClean="0"/>
                  <a:t>Regresi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𝑎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𝑌𝑖</m:t>
                              </m:r>
                              <m:r>
                                <a:rPr lang="id-ID" i="1">
                                  <a:latin typeface="Cambria Math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𝑋𝑖</m:t>
                                      </m:r>
                                    </m:e>
                                    <m:sup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d-ID" i="1">
                                      <a:latin typeface="Cambria Math"/>
                                    </a:rPr>
                                    <m:t>)−(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)(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𝑋𝑖𝑌𝑖</m:t>
                                          </m:r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𝑋𝑖</m:t>
                                  </m:r>
                                </m:e>
                                <m:sup>
                                  <m:r>
                                    <a:rPr lang="id-ID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d-ID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  <m:sup>
                                  <m:r>
                                    <a:rPr lang="id-ID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id-ID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𝑎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1001</m:t>
                              </m:r>
                            </m:e>
                          </m:d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41029</m:t>
                              </m:r>
                            </m:e>
                          </m:d>
                          <m:r>
                            <a:rPr lang="id-ID" b="0" i="1" smtClean="0">
                              <a:latin typeface="Cambria Math"/>
                            </a:rPr>
                            <m:t>−(1105)(37094)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30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1029</m:t>
                              </m:r>
                            </m:e>
                          </m:d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(1105)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=8,24</m:t>
                      </m:r>
                    </m:oMath>
                  </m:oMathPara>
                </a14:m>
                <a:endParaRPr lang="id-ID" b="0" dirty="0" smtClean="0"/>
              </a:p>
              <a:p>
                <a:pPr marL="109728" indent="0">
                  <a:buNone/>
                </a:pPr>
                <a:endParaRPr lang="id-ID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𝑏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𝑋𝑖𝑌𝑖</m:t>
                              </m:r>
                              <m:r>
                                <a:rPr lang="id-ID" i="1">
                                  <a:latin typeface="Cambria Math"/>
                                </a:rPr>
                                <m:t>−(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𝑋𝑖</m:t>
                                  </m:r>
                                  <m:r>
                                    <a:rPr lang="id-ID" i="1">
                                      <a:latin typeface="Cambria Math"/>
                                    </a:rPr>
                                    <m:t>)(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𝑌𝑖</m:t>
                                      </m:r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𝑋𝑖</m:t>
                                  </m:r>
                                </m:e>
                                <m:sup>
                                  <m:r>
                                    <a:rPr lang="id-ID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d-ID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  <m:sup>
                                  <m:r>
                                    <a:rPr lang="id-ID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id-ID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𝑏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30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37094</m:t>
                              </m:r>
                            </m:e>
                          </m:d>
                          <m:r>
                            <a:rPr lang="id-ID" b="0" i="1" smtClean="0">
                              <a:latin typeface="Cambria Math"/>
                            </a:rPr>
                            <m:t>−(1105)(1001)</m:t>
                          </m:r>
                          <m:r>
                            <a:rPr lang="id-ID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id-ID" i="1">
                              <a:latin typeface="Cambria Math"/>
                            </a:rPr>
                            <m:t>30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41029</m:t>
                              </m:r>
                            </m:e>
                          </m:d>
                          <m:r>
                            <a:rPr lang="id-ID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/>
                                </a:rPr>
                                <m:t>1105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=0,68</m:t>
                      </m:r>
                    </m:oMath>
                  </m:oMathPara>
                </a14:m>
                <a:endParaRPr lang="id-ID" b="0" dirty="0" smtClean="0"/>
              </a:p>
              <a:p>
                <a:pPr marL="109728" indent="0">
                  <a:buNone/>
                </a:pPr>
                <a:r>
                  <a:rPr lang="id-ID" dirty="0" smtClean="0"/>
                  <a:t>Jadi </a:t>
                </a:r>
              </a:p>
              <a:p>
                <a:pPr marL="109728" indent="0">
                  <a:buNone/>
                </a:pPr>
                <a:r>
                  <a:rPr lang="id-ID" b="1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d-ID" b="1" i="1">
                            <a:latin typeface="Cambria Math"/>
                          </a:rPr>
                        </m:ctrlPr>
                      </m:accPr>
                      <m:e>
                        <m:r>
                          <a:rPr lang="id-ID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id-ID" b="1" dirty="0"/>
                  <a:t>= a + </a:t>
                </a:r>
                <a:r>
                  <a:rPr lang="id-ID" b="1" dirty="0" smtClean="0"/>
                  <a:t>bX = 8,24 + 0.68X</a:t>
                </a:r>
                <a:endParaRPr lang="id-ID" b="1" dirty="0"/>
              </a:p>
              <a:p>
                <a:pPr marL="109728" indent="0">
                  <a:buNone/>
                </a:pPr>
                <a:endParaRPr lang="id-ID" dirty="0"/>
              </a:p>
              <a:p>
                <a:pPr marL="109728" indent="0">
                  <a:buNone/>
                </a:pPr>
                <a:endParaRPr lang="id-ID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260040"/>
              </a:xfrm>
              <a:blipFill rotWithShape="1">
                <a:blip r:embed="rId2"/>
                <a:stretch>
                  <a:fillRect t="-811" b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Penyelesaian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376672"/>
              </a:xfrm>
            </p:spPr>
            <p:txBody>
              <a:bodyPr>
                <a:normAutofit fontScale="92500"/>
              </a:bodyPr>
              <a:lstStyle/>
              <a:p>
                <a:pPr marL="109728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</a:rPr>
                        <m:t>𝑟</m:t>
                      </m:r>
                      <m:r>
                        <a:rPr lang="id-ID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𝑋𝑖𝑌</m:t>
                              </m:r>
                              <m:r>
                                <a:rPr lang="id-ID" i="1">
                                  <a:latin typeface="Cambria Math"/>
                                </a:rPr>
                                <m:t>−(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𝑋𝑖</m:t>
                                  </m:r>
                                  <m:r>
                                    <a:rPr lang="id-ID" i="1">
                                      <a:latin typeface="Cambria Math"/>
                                    </a:rPr>
                                    <m:t>)(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𝑌𝑖</m:t>
                                      </m:r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𝑋𝑖</m:t>
                                          </m:r>
                                        </m:e>
                                        <m:sup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−(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𝑋𝑖</m:t>
                                              </m:r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𝑌𝑖</m:t>
                                          </m:r>
                                        </m:e>
                                        <m:sup>
                                          <m:r>
                                            <a:rPr lang="id-ID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d-ID" i="1">
                                          <a:latin typeface="Cambria Math"/>
                                        </a:rPr>
                                        <m:t>−(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𝑌𝑖</m:t>
                                              </m:r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lang="id-ID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109728" indent="0" algn="just">
                  <a:buNone/>
                </a:pPr>
                <a:endParaRPr lang="id-ID" dirty="0"/>
              </a:p>
              <a:p>
                <a:pPr marL="109728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𝑟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30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37094</m:t>
                              </m:r>
                            </m:e>
                          </m:d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1105</m:t>
                              </m:r>
                            </m:e>
                          </m:d>
                          <m:r>
                            <a:rPr lang="id-ID" b="0" i="1" smtClean="0">
                              <a:latin typeface="Cambria Math"/>
                            </a:rPr>
                            <m:t>(1001)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id-ID" i="0" smtClean="0">
                                  <a:latin typeface="Cambria Math"/>
                                </a:rPr>
                                <m:t>{</m:t>
                              </m:r>
                              <m:r>
                                <a:rPr lang="id-ID" b="0" i="0" smtClean="0">
                                  <a:latin typeface="Cambria Math"/>
                                </a:rPr>
                                <m:t>30(41029)−</m:t>
                              </m:r>
                              <m:sSup>
                                <m:sSup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(1105)</m:t>
                                  </m:r>
                                </m:e>
                                <m: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d-ID" b="0" i="0" smtClean="0">
                                  <a:latin typeface="Cambria Math"/>
                                </a:rPr>
                                <m:t>}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id-ID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30</m:t>
                                  </m:r>
                                  <m:d>
                                    <m:dPr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33599</m:t>
                                      </m:r>
                                    </m:e>
                                  </m:d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(1001)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id-ID" i="1" dirty="0" smtClean="0">
                  <a:latin typeface="Cambria Math"/>
                </a:endParaRPr>
              </a:p>
              <a:p>
                <a:pPr marL="109728" indent="0" algn="just">
                  <a:buNone/>
                </a:pPr>
                <a:endParaRPr lang="id-ID" b="0" i="1" dirty="0" smtClean="0">
                  <a:latin typeface="Cambria Math"/>
                </a:endParaRPr>
              </a:p>
              <a:p>
                <a:pPr marL="109728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𝑟</m:t>
                      </m:r>
                      <m:r>
                        <a:rPr lang="id-ID" b="0" i="1" smtClean="0">
                          <a:latin typeface="Cambria Math"/>
                        </a:rPr>
                        <m:t>=0,8758</m:t>
                      </m:r>
                    </m:oMath>
                  </m:oMathPara>
                </a14:m>
                <a:endParaRPr lang="id-ID" dirty="0" smtClean="0"/>
              </a:p>
              <a:p>
                <a:pPr marL="109728" indent="0" algn="just">
                  <a:buNone/>
                </a:pPr>
                <a:r>
                  <a:rPr lang="id-ID" dirty="0" smtClean="0"/>
                  <a:t>Hasil menunjukkan korelasi positif antara X dan Y.</a:t>
                </a:r>
              </a:p>
              <a:p>
                <a:pPr marL="109728" indent="0" algn="just">
                  <a:buNone/>
                </a:pPr>
                <a:endParaRPr lang="id-ID" dirty="0" smtClean="0"/>
              </a:p>
              <a:p>
                <a:pPr marL="109728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id-ID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/>
                            </a:rPr>
                            <m:t>0,8758</m:t>
                          </m:r>
                        </m:e>
                        <m:sup>
                          <m:r>
                            <a:rPr lang="id-ID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/>
                        </a:rPr>
                        <m:t>=0,7670=76,70%</m:t>
                      </m:r>
                    </m:oMath>
                  </m:oMathPara>
                </a14:m>
                <a:endParaRPr lang="id-ID" b="0" dirty="0" smtClean="0"/>
              </a:p>
              <a:p>
                <a:pPr marL="109728" indent="0" algn="just">
                  <a:buNone/>
                </a:pPr>
                <a:r>
                  <a:rPr lang="id-ID" dirty="0" smtClean="0"/>
                  <a:t>Menunjukkan X mempengaruhi Y sebesar 76,7% dan sisanya dipengaruhi oleh variabel lain.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376672"/>
              </a:xfrm>
              <a:blipFill rotWithShape="1">
                <a:blip r:embed="rId2"/>
                <a:stretch>
                  <a:fillRect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Korelasi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Soal NIM Ganjil			Soal NIM Genap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Latihan: Regresi &amp; Korelasi, serta Analisislah Hasilnya!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41392"/>
              </p:ext>
            </p:extLst>
          </p:nvPr>
        </p:nvGraphicFramePr>
        <p:xfrm>
          <a:off x="827584" y="1983824"/>
          <a:ext cx="2880320" cy="4541520"/>
        </p:xfrm>
        <a:graphic>
          <a:graphicData uri="http://schemas.openxmlformats.org/drawingml/2006/table">
            <a:tbl>
              <a:tblPr/>
              <a:tblGrid>
                <a:gridCol w="1550640"/>
                <a:gridCol w="132968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017737"/>
              </p:ext>
            </p:extLst>
          </p:nvPr>
        </p:nvGraphicFramePr>
        <p:xfrm>
          <a:off x="5148064" y="1988840"/>
          <a:ext cx="2736304" cy="4541520"/>
        </p:xfrm>
        <a:graphic>
          <a:graphicData uri="http://schemas.openxmlformats.org/drawingml/2006/table">
            <a:tbl>
              <a:tblPr/>
              <a:tblGrid>
                <a:gridCol w="1368152"/>
                <a:gridCol w="136815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err="1"/>
              <a:t>S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r>
              <a:rPr lang="id-ID" dirty="0" smtClean="0"/>
              <a:t>.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</a:t>
            </a:r>
            <a:r>
              <a:rPr lang="en-US" dirty="0" err="1" smtClean="0"/>
              <a:t>ujuan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mengestimasi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rata-rata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rata-rata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 smtClean="0"/>
              <a:t>diketahui</a:t>
            </a:r>
            <a:r>
              <a:rPr lang="id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</a:t>
            </a:r>
            <a:r>
              <a:rPr lang="en-US" dirty="0" err="1" smtClean="0"/>
              <a:t>enunjukkan</a:t>
            </a:r>
            <a:r>
              <a:rPr lang="en-US" dirty="0" smtClean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r>
              <a:rPr lang="id-ID" dirty="0" smtClean="0"/>
              <a:t>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Regresi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dirty="0" smtClean="0"/>
                  <a:t>Model Regresi Linear menggunakan data sampel: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d-ID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id-ID" dirty="0" smtClean="0"/>
                  <a:t>= a + bX</a:t>
                </a:r>
              </a:p>
              <a:p>
                <a:pPr marL="0" indent="0">
                  <a:buNone/>
                </a:pPr>
                <a:r>
                  <a:rPr lang="id-ID" dirty="0" smtClean="0"/>
                  <a:t>Dimana: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𝑌𝑖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)(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𝑋𝑖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)−(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)(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𝑋𝑖𝑌𝑖</m:t>
                                          </m:r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𝑋𝑖</m:t>
                                  </m:r>
                                </m:e>
                                <m: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d-ID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  <m: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id-ID" b="0" dirty="0" smtClean="0"/>
              </a:p>
              <a:p>
                <a:pPr marL="0" indent="0">
                  <a:buNone/>
                </a:pPr>
                <a:endParaRPr lang="id-ID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𝑏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𝑋𝑖𝑌𝑖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−(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𝑋𝑖</m:t>
                                  </m:r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)(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𝑌𝑖</m:t>
                                      </m:r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𝑋𝑖</m:t>
                                  </m:r>
                                </m:e>
                                <m: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d-ID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𝑋𝑖</m:t>
                                      </m:r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  <m:sup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id-ID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333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Regresi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id-ID" dirty="0" smtClean="0"/>
                  <a:t>Jika terlebih dahulu dihitung koefisien b, maka koefisien a dapat pula ditentukan oleh rumus:</a:t>
                </a:r>
              </a:p>
              <a:p>
                <a:pPr marL="0" indent="0" algn="just">
                  <a:buNone/>
                </a:pPr>
                <a:endParaRPr lang="id-ID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𝑎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id-ID" b="0" i="1" smtClean="0">
                          <a:latin typeface="Cambria Math"/>
                        </a:rPr>
                        <m:t>−</m:t>
                      </m:r>
                      <m:r>
                        <a:rPr lang="id-ID" b="0" i="1" smtClean="0">
                          <a:latin typeface="Cambria Math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id-ID" b="0" dirty="0" smtClean="0"/>
              </a:p>
              <a:p>
                <a:pPr marL="0" indent="0" algn="just">
                  <a:buNone/>
                </a:pPr>
                <a:endParaRPr lang="id-ID" b="0" dirty="0" smtClean="0"/>
              </a:p>
              <a:p>
                <a:pPr marL="0" indent="0" algn="just">
                  <a:buNone/>
                </a:pPr>
                <a:r>
                  <a:rPr lang="id-ID" dirty="0" smtClean="0"/>
                  <a:t>Dengan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id-ID" b="0" i="1" smtClean="0">
                        <a:latin typeface="Cambria Math"/>
                      </a:rPr>
                      <m:t> </m:t>
                    </m:r>
                    <m:r>
                      <a:rPr lang="id-ID" b="0" i="1" smtClean="0">
                        <a:latin typeface="Cambria Math"/>
                      </a:rPr>
                      <m:t>𝑑𝑎𝑛</m:t>
                    </m:r>
                    <m:r>
                      <a:rPr lang="id-ID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id-ID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id-ID" dirty="0" smtClean="0"/>
                  <a:t> masing-masing rata-rata untuk variabel –variabel X dan Y.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333" t="-984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9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dirty="0" smtClean="0">
                    <a:latin typeface="Cambria Math"/>
                  </a:rPr>
                  <a:t>Contoh: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d-ID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id-ID" dirty="0" smtClean="0"/>
                  <a:t>= a + bX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d-ID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id-ID" dirty="0" smtClean="0"/>
                  <a:t>= 8,24 + 0,68X</a:t>
                </a:r>
              </a:p>
              <a:p>
                <a:pPr marL="0" indent="0">
                  <a:buNone/>
                </a:pPr>
                <a:r>
                  <a:rPr lang="id-ID" dirty="0" smtClean="0"/>
                  <a:t>Setiap kenaikan satu unit X akan menaikkan nilai Y sebesar 0,68. (tanda +)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d-ID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𝑌</m:t>
                        </m:r>
                      </m:e>
                    </m:acc>
                  </m:oMath>
                </a14:m>
                <a:r>
                  <a:rPr lang="id-ID" dirty="0" smtClean="0"/>
                  <a:t>= 8,24 - 0,68X</a:t>
                </a:r>
              </a:p>
              <a:p>
                <a:pPr marL="0" indent="0">
                  <a:buNone/>
                </a:pPr>
                <a:r>
                  <a:rPr lang="id-ID" dirty="0" smtClean="0"/>
                  <a:t>Setiap kenaikan satu unit X akan menurunkan nilai Y sebesar 0,68. (tanda -)</a:t>
                </a:r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Bagaimana kah apabila nilai X= 0 ???</a:t>
                </a:r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endParaRPr lang="id-ID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333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Membaca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keeratan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( r )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-1  ≤ r ≤ 1.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</a:t>
            </a:r>
            <a:r>
              <a:rPr lang="en-US" dirty="0" err="1" smtClean="0"/>
              <a:t>emakin</a:t>
            </a:r>
            <a:r>
              <a:rPr lang="en-US" dirty="0" smtClean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id-ID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(</a:t>
            </a:r>
            <a:r>
              <a:rPr lang="en-US" dirty="0" err="1"/>
              <a:t>mendekati</a:t>
            </a:r>
            <a:r>
              <a:rPr lang="en-US" dirty="0"/>
              <a:t> 1)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keeratan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Koefisien Korelasi (r)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Korelasi Positif.</a:t>
            </a:r>
          </a:p>
          <a:p>
            <a:pPr marL="531813" lvl="1" indent="0" algn="just">
              <a:buNone/>
            </a:pPr>
            <a:r>
              <a:rPr lang="id-ID" dirty="0" smtClean="0"/>
              <a:t>Korelasi antara dua variabel adalah searah.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Korelasi Negatif.</a:t>
            </a:r>
          </a:p>
          <a:p>
            <a:pPr marL="531813" lvl="1" indent="0" algn="just">
              <a:buNone/>
            </a:pPr>
            <a:r>
              <a:rPr lang="id-ID" dirty="0" smtClean="0"/>
              <a:t>Korelasi anatara dua variabel adalah tidak searah.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Nil</a:t>
            </a:r>
            <a:r>
              <a:rPr lang="en-US" dirty="0" err="1" smtClean="0"/>
              <a:t>ai</a:t>
            </a:r>
            <a:r>
              <a:rPr lang="en-US" dirty="0" smtClean="0"/>
              <a:t> r = </a:t>
            </a:r>
            <a:r>
              <a:rPr lang="id-ID" dirty="0" smtClean="0"/>
              <a:t>0,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Nilai r = 1 maka dua buah variabel tersebut mempunyai hubungan sempurna.</a:t>
            </a:r>
          </a:p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  <a:p>
            <a:pPr marL="530225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Korelasi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id-ID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𝑟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𝑋𝑖𝑌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−(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𝑋𝑖</m:t>
                                  </m:r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)(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𝑌𝑖</m:t>
                                      </m:r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𝑋𝑖</m:t>
                                          </m:r>
                                        </m:e>
                                        <m:sup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−(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𝑋𝑖</m:t>
                                              </m:r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d-ID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𝑌𝑖</m:t>
                                          </m:r>
                                        </m:e>
                                        <m:sup>
                                          <m:r>
                                            <a:rPr lang="id-ID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d-ID" b="0" i="1" smtClean="0">
                                          <a:latin typeface="Cambria Math"/>
                                        </a:rPr>
                                        <m:t>−(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id-ID" b="0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𝑌𝑖</m:t>
                                              </m:r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lang="id-ID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determinasi</a:t>
            </a:r>
            <a:r>
              <a:rPr lang="en-US" dirty="0"/>
              <a:t> (r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R</a:t>
            </a:r>
            <a:r>
              <a:rPr lang="en-US" dirty="0" err="1" smtClean="0"/>
              <a:t>umus</a:t>
            </a:r>
            <a:r>
              <a:rPr lang="en-US" dirty="0" smtClean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determinasi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mengkuadratkan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 smtClean="0"/>
              <a:t>korelasi</a:t>
            </a:r>
            <a:r>
              <a:rPr lang="id-ID" dirty="0" smtClean="0"/>
              <a:t> (r)</a:t>
            </a:r>
            <a:r>
              <a:rPr lang="en-US" dirty="0" smtClean="0"/>
              <a:t>.  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dirty="0" smtClean="0"/>
                  <a:t>Koefisien Determinasi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11"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7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851</Words>
  <Application>Microsoft Office PowerPoint</Application>
  <PresentationFormat>On-screen Show (4:3)</PresentationFormat>
  <Paragraphs>296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Regresi &amp; Korelasi</vt:lpstr>
      <vt:lpstr>Regresi</vt:lpstr>
      <vt:lpstr>Model Regresi Linear</vt:lpstr>
      <vt:lpstr>PowerPoint Presentation</vt:lpstr>
      <vt:lpstr>Cara Membaca</vt:lpstr>
      <vt:lpstr>Koefisien Korelasi (r)</vt:lpstr>
      <vt:lpstr>Korelasi</vt:lpstr>
      <vt:lpstr>Rumus</vt:lpstr>
      <vt:lpstr>Koefisien Determinasi (r^2)</vt:lpstr>
      <vt:lpstr>Contoh</vt:lpstr>
      <vt:lpstr>Penyelesaian</vt:lpstr>
      <vt:lpstr>Korelasi</vt:lpstr>
      <vt:lpstr>Latihan: Regresi &amp; Korelasi, serta Analisislah Hasilnya!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Regresi &amp; Korelasi</dc:title>
  <dc:creator>Wikan Isthika</dc:creator>
  <cp:lastModifiedBy>Wikan Isthika</cp:lastModifiedBy>
  <cp:revision>19</cp:revision>
  <dcterms:created xsi:type="dcterms:W3CDTF">2014-06-03T01:41:17Z</dcterms:created>
  <dcterms:modified xsi:type="dcterms:W3CDTF">2015-05-31T12:41:04Z</dcterms:modified>
</cp:coreProperties>
</file>