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6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C5D790-F085-4AE1-A988-6C9E9CCF46B8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35FDC2-1EFB-40D9-945E-3132B9985A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en-US" dirty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d-ID" sz="2800" dirty="0" smtClean="0"/>
                  <a:t>Sebuah perusahaan mempunyai fungsi biaya rata-rata jangka pendek sebagai berikut: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𝐴𝐶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id-ID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id-ID" sz="2800" b="0" i="1" smtClean="0">
                          <a:latin typeface="Cambria Math"/>
                        </a:rPr>
                        <m:t>−2</m:t>
                      </m:r>
                      <m:r>
                        <a:rPr lang="id-ID" sz="2800" b="0" i="1" smtClean="0">
                          <a:latin typeface="Cambria Math"/>
                        </a:rPr>
                        <m:t>𝑄</m:t>
                      </m:r>
                      <m:r>
                        <a:rPr lang="id-ID" sz="2800" b="0" i="1" smtClean="0">
                          <a:latin typeface="Cambria Math"/>
                        </a:rPr>
                        <m:t>+10+</m:t>
                      </m:r>
                      <m:f>
                        <m:fPr>
                          <m:ctrlPr>
                            <a:rPr lang="id-ID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8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id-ID" sz="28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id-ID" sz="2800" dirty="0" smtClean="0"/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Tentukan fungsi dan besarnya TC, TFC, TVC, AFC, AVC dan MC jika diketahui jumlah barang yang dihasilkan sebanyak 5 unit.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id-ID" sz="2800" dirty="0" smtClean="0"/>
                  <a:t>Jika harga produk sebesar $55. berapakah keuntungan atau kerugian yang dihasilkan?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481" t="-1256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0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76800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id-ID" dirty="0"/>
              <a:t>Diasumsikan Perusahaan ABC memproduksi barang Y dengan menggunakan satu macam input variabel yaitu X. Jumlah barang Y yang dihasilkan ditunjukkan oleh persamaan </a:t>
            </a:r>
            <a:r>
              <a:rPr lang="id-ID" dirty="0" smtClean="0"/>
              <a:t>TP </a:t>
            </a:r>
            <a:r>
              <a:rPr lang="id-ID" dirty="0"/>
              <a:t>= </a:t>
            </a:r>
            <a:r>
              <a:rPr lang="en-US" smtClean="0"/>
              <a:t>180X + 42X</a:t>
            </a:r>
            <a:r>
              <a:rPr lang="en-US" baseline="30000" smtClean="0"/>
              <a:t>2</a:t>
            </a:r>
            <a:r>
              <a:rPr lang="en-US" smtClean="0"/>
              <a:t> - X</a:t>
            </a:r>
            <a:r>
              <a:rPr lang="en-US" baseline="30000" smtClean="0"/>
              <a:t>3 </a:t>
            </a:r>
            <a:r>
              <a:rPr lang="id-ID" dirty="0" smtClean="0"/>
              <a:t>Tentukan :</a:t>
            </a:r>
            <a:endParaRPr lang="en-US" dirty="0" smtClean="0"/>
          </a:p>
          <a:p>
            <a:pPr marL="457200" lvl="0" indent="-457200" algn="just">
              <a:lnSpc>
                <a:spcPct val="150000"/>
              </a:lnSpc>
              <a:buAutoNum type="alphaLcPeriod"/>
            </a:pPr>
            <a:r>
              <a:rPr lang="id-ID" dirty="0" smtClean="0"/>
              <a:t>Besar </a:t>
            </a:r>
            <a:r>
              <a:rPr lang="id-ID" dirty="0"/>
              <a:t>AP dan MP input X pada penggunaan input X sebesar 15 </a:t>
            </a:r>
            <a:r>
              <a:rPr lang="id-ID" dirty="0" smtClean="0"/>
              <a:t>unit.</a:t>
            </a:r>
            <a:endParaRPr lang="en-US" dirty="0"/>
          </a:p>
          <a:p>
            <a:pPr marL="457200" lvl="0" indent="-457200" algn="just">
              <a:lnSpc>
                <a:spcPct val="150000"/>
              </a:lnSpc>
              <a:buAutoNum type="alphaLcPeriod"/>
            </a:pPr>
            <a:r>
              <a:rPr lang="id-ID" dirty="0" smtClean="0"/>
              <a:t>Batas </a:t>
            </a:r>
            <a:r>
              <a:rPr lang="id-ID" dirty="0"/>
              <a:t>penggunaan input X pada produksi tahap I, II, dan III sesuai hukum “Law of Diminishing Return”.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6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ditunjukkan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 =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biaya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unit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unit.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 di atas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Lengkapi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73518"/>
              </p:ext>
            </p:extLst>
          </p:nvPr>
        </p:nvGraphicFramePr>
        <p:xfrm>
          <a:off x="827584" y="3861046"/>
          <a:ext cx="8075239" cy="2615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3634"/>
                <a:gridCol w="850725"/>
                <a:gridCol w="920036"/>
                <a:gridCol w="929531"/>
                <a:gridCol w="883957"/>
                <a:gridCol w="925733"/>
                <a:gridCol w="937126"/>
                <a:gridCol w="890602"/>
                <a:gridCol w="903895"/>
              </a:tblGrid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 dirty="0">
                          <a:effectLst/>
                        </a:rPr>
                        <a:t>Input (X)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Q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TFC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TVC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TC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AFC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AVC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AC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MC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id-ID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id-ID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id-ID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id-ID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  <a:tab pos="23749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69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id-ID" dirty="0"/>
              <a:t>Salah satu karakteristik pasar persaingan sempurna yaitu perusahaan merupakan </a:t>
            </a:r>
            <a:r>
              <a:rPr lang="id-ID" i="1" dirty="0"/>
              <a:t>price taker</a:t>
            </a:r>
            <a:r>
              <a:rPr lang="id-ID" dirty="0"/>
              <a:t> atau pengambil harga. Jelaskan mengapa demikian dan berikan contoh pasar yang memiliki karakteristik mendekati pasar persaingan sempurna beserta alasannya mengapa perusahaan tersebut digolongkan sebagai pasar persaingan sempurna!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3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454</TotalTime>
  <Words>213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Times New Roman</vt:lpstr>
      <vt:lpstr>Clarity</vt:lpstr>
      <vt:lpstr>Soal 1</vt:lpstr>
      <vt:lpstr>Soal 2</vt:lpstr>
      <vt:lpstr>Soal 3</vt:lpstr>
      <vt:lpstr>Soal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PE. Mikro</dc:title>
  <dc:creator>Wikan Isthika</dc:creator>
  <cp:lastModifiedBy>user</cp:lastModifiedBy>
  <cp:revision>17</cp:revision>
  <dcterms:created xsi:type="dcterms:W3CDTF">2014-12-03T00:54:22Z</dcterms:created>
  <dcterms:modified xsi:type="dcterms:W3CDTF">2017-12-28T05:53:58Z</dcterms:modified>
</cp:coreProperties>
</file>