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2" r:id="rId29"/>
    <p:sldId id="293" r:id="rId30"/>
    <p:sldId id="29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60E8-E69F-4433-9B48-BDA7E713148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E3DF-D5C0-488D-ABD8-926292800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60E8-E69F-4433-9B48-BDA7E713148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E3DF-D5C0-488D-ABD8-926292800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60E8-E69F-4433-9B48-BDA7E713148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E3DF-D5C0-488D-ABD8-926292800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60E8-E69F-4433-9B48-BDA7E713148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E3DF-D5C0-488D-ABD8-926292800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60E8-E69F-4433-9B48-BDA7E713148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E3DF-D5C0-488D-ABD8-926292800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60E8-E69F-4433-9B48-BDA7E713148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E3DF-D5C0-488D-ABD8-926292800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60E8-E69F-4433-9B48-BDA7E713148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E3DF-D5C0-488D-ABD8-926292800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60E8-E69F-4433-9B48-BDA7E713148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E3DF-D5C0-488D-ABD8-926292800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60E8-E69F-4433-9B48-BDA7E713148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E3DF-D5C0-488D-ABD8-926292800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60E8-E69F-4433-9B48-BDA7E713148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E3DF-D5C0-488D-ABD8-926292800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60E8-E69F-4433-9B48-BDA7E713148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5E3DF-D5C0-488D-ABD8-926292800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560E8-E69F-4433-9B48-BDA7E7131481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5E3DF-D5C0-488D-ABD8-926292800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Basis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Server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00100" y="1065213"/>
            <a:ext cx="7661275" cy="4903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/>
              <a:t>server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dikategorikan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dua</a:t>
            </a:r>
            <a:r>
              <a:rPr lang="en-US" sz="3200" dirty="0"/>
              <a:t> </a:t>
            </a:r>
            <a:r>
              <a:rPr lang="en-US" sz="3200" dirty="0" err="1"/>
              <a:t>jenis</a:t>
            </a:r>
            <a:r>
              <a:rPr lang="en-US" sz="3200" dirty="0"/>
              <a:t>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Server </a:t>
            </a:r>
            <a:r>
              <a:rPr lang="en-US" sz="3200" dirty="0" err="1"/>
              <a:t>transaksi</a:t>
            </a:r>
            <a:r>
              <a:rPr lang="en-US" sz="3200" dirty="0"/>
              <a:t> yang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luas</a:t>
            </a:r>
            <a:r>
              <a:rPr lang="en-US" sz="3200" dirty="0"/>
              <a:t> </a:t>
            </a:r>
            <a:r>
              <a:rPr lang="en-US" sz="3200" dirty="0" err="1"/>
              <a:t>digunakan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database </a:t>
            </a:r>
            <a:r>
              <a:rPr lang="en-US" sz="3200" dirty="0" err="1" smtClean="0"/>
              <a:t>relasional</a:t>
            </a:r>
            <a:endParaRPr lang="en-US" sz="32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Server </a:t>
            </a:r>
            <a:r>
              <a:rPr lang="en-US" sz="3200" dirty="0"/>
              <a:t>data, </a:t>
            </a:r>
            <a:r>
              <a:rPr lang="en-US" sz="3200" dirty="0" err="1"/>
              <a:t>digunakan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database </a:t>
            </a:r>
            <a:r>
              <a:rPr lang="en-US" sz="3200" dirty="0" err="1"/>
              <a:t>berorientasi</a:t>
            </a:r>
            <a:r>
              <a:rPr lang="en-US" sz="3200" dirty="0"/>
              <a:t> </a:t>
            </a:r>
            <a:r>
              <a:rPr lang="en-US" sz="3200" dirty="0" err="1" smtClean="0"/>
              <a:t>objek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Server </a:t>
            </a:r>
            <a:r>
              <a:rPr lang="en-US" dirty="0" err="1" smtClean="0"/>
              <a:t>Transaksi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00100" y="1065213"/>
            <a:ext cx="7661275" cy="4903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Disebut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juga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>
                <a:solidFill>
                  <a:schemeClr val="tx2"/>
                </a:solidFill>
              </a:rPr>
              <a:t>server query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SQL</a:t>
            </a:r>
            <a:r>
              <a:rPr kumimoji="0" lang="en-US" sz="32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server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Clients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mengirim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requests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server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Transaksi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dilakukan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server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Hasil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dikirimkan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kembali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client.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v-SE" sz="3200" dirty="0" smtClean="0"/>
              <a:t>Request ditentukan </a:t>
            </a:r>
            <a:r>
              <a:rPr lang="sv-SE" sz="3200" dirty="0"/>
              <a:t>dalam SQL, dan dikomunikasikan ke server melalui </a:t>
            </a:r>
            <a:r>
              <a:rPr lang="sv-SE" sz="3200" dirty="0" smtClean="0"/>
              <a:t>suatu mekanisme </a:t>
            </a:r>
            <a:r>
              <a:rPr lang="en-US" sz="3200" i="1" dirty="0"/>
              <a:t>remote procedure call </a:t>
            </a:r>
            <a:r>
              <a:rPr lang="en-US" sz="3200" dirty="0"/>
              <a:t>(RPC)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/>
              <a:t>Transaksional</a:t>
            </a:r>
            <a:r>
              <a:rPr lang="en-US" sz="3200" dirty="0"/>
              <a:t> RPC </a:t>
            </a:r>
            <a:r>
              <a:rPr lang="en-US" sz="3200" dirty="0" err="1"/>
              <a:t>memungkinkan</a:t>
            </a:r>
            <a:r>
              <a:rPr lang="en-US" sz="3200" dirty="0"/>
              <a:t> </a:t>
            </a:r>
            <a:r>
              <a:rPr lang="en-US" sz="3200" dirty="0" err="1"/>
              <a:t>banyak</a:t>
            </a:r>
            <a:r>
              <a:rPr lang="en-US" sz="3200" dirty="0"/>
              <a:t> </a:t>
            </a:r>
            <a:r>
              <a:rPr lang="en-US" sz="3200" dirty="0" err="1" smtClean="0"/>
              <a:t>pemanggilan</a:t>
            </a:r>
            <a:r>
              <a:rPr lang="en-US" sz="3200" dirty="0" smtClean="0"/>
              <a:t> RPC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/>
              <a:t>membentuk</a:t>
            </a:r>
            <a:r>
              <a:rPr lang="en-US" sz="3200" dirty="0"/>
              <a:t> </a:t>
            </a:r>
            <a:r>
              <a:rPr lang="en-US" sz="3200" dirty="0" err="1"/>
              <a:t>transaksi</a:t>
            </a:r>
            <a:r>
              <a:rPr lang="en-US" sz="3200" dirty="0"/>
              <a:t>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i="1" dirty="0"/>
              <a:t>Open Database Connectivity </a:t>
            </a:r>
            <a:r>
              <a:rPr lang="en-US" sz="3200" dirty="0"/>
              <a:t>(ODBC</a:t>
            </a:r>
            <a:r>
              <a:rPr lang="en-US" sz="3200" dirty="0" smtClean="0"/>
              <a:t>) </a:t>
            </a:r>
            <a:r>
              <a:rPr lang="nn-NO" sz="3200" dirty="0" smtClean="0"/>
              <a:t>adalah suatu standard API (</a:t>
            </a:r>
            <a:r>
              <a:rPr lang="en-US" sz="3200" dirty="0"/>
              <a:t>application program interface</a:t>
            </a:r>
            <a:r>
              <a:rPr lang="nn-NO" sz="3200" dirty="0" smtClean="0"/>
              <a:t>) berbahasa C dari Microsoft untuk menghubungkan ke server, mengirimkan permintaan SQL, dan menerima hasil.</a:t>
            </a:r>
            <a:r>
              <a:rPr lang="en-US" sz="3200" dirty="0" smtClean="0"/>
              <a:t> 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JDBC 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standard API </a:t>
            </a:r>
            <a:r>
              <a:rPr lang="en-US" sz="3200" dirty="0" err="1" smtClean="0"/>
              <a:t>utk</a:t>
            </a:r>
            <a:r>
              <a:rPr lang="en-US" sz="3200" dirty="0" smtClean="0"/>
              <a:t>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Java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242888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Server </a:t>
            </a:r>
            <a:r>
              <a:rPr lang="en-US" dirty="0" err="1" smtClean="0"/>
              <a:t>Transaksi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00100" y="1065213"/>
            <a:ext cx="7661275" cy="4903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/>
              <a:t>Sebuah</a:t>
            </a:r>
            <a:r>
              <a:rPr lang="en-US" sz="3200" dirty="0"/>
              <a:t> server </a:t>
            </a:r>
            <a:r>
              <a:rPr lang="en-US" sz="3200" dirty="0" err="1"/>
              <a:t>transaksi</a:t>
            </a:r>
            <a:r>
              <a:rPr lang="en-US" sz="3200" dirty="0"/>
              <a:t> </a:t>
            </a:r>
            <a:r>
              <a:rPr lang="en-US" sz="3200" dirty="0" err="1" smtClean="0"/>
              <a:t>terdiri</a:t>
            </a:r>
            <a:r>
              <a:rPr lang="en-US" sz="3200" dirty="0" smtClean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proses</a:t>
            </a:r>
            <a:r>
              <a:rPr lang="en-US" sz="3200" dirty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mengakses</a:t>
            </a:r>
            <a:r>
              <a:rPr lang="en-US" sz="3200" dirty="0" smtClean="0"/>
              <a:t> </a:t>
            </a:r>
            <a:r>
              <a:rPr lang="en-US" sz="3200" dirty="0"/>
              <a:t>data </a:t>
            </a:r>
            <a:r>
              <a:rPr lang="en-US" sz="3200" dirty="0" err="1"/>
              <a:t>di</a:t>
            </a:r>
            <a:r>
              <a:rPr lang="en-US" sz="3200" dirty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i="1" dirty="0" smtClean="0"/>
              <a:t>shared </a:t>
            </a:r>
            <a:r>
              <a:rPr lang="en-US" sz="3200" i="1" dirty="0"/>
              <a:t>memory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Server Processes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err="1" smtClean="0"/>
              <a:t>menerima</a:t>
            </a:r>
            <a:r>
              <a:rPr lang="en-US" sz="2800" dirty="0" smtClean="0"/>
              <a:t> query </a:t>
            </a:r>
            <a:r>
              <a:rPr lang="en-US" sz="2800" dirty="0" err="1" smtClean="0"/>
              <a:t>dari</a:t>
            </a:r>
            <a:r>
              <a:rPr lang="en-US" sz="2800" dirty="0" smtClean="0"/>
              <a:t> user (</a:t>
            </a:r>
            <a:r>
              <a:rPr lang="en-US" sz="2800" dirty="0" err="1" smtClean="0"/>
              <a:t>transaksi</a:t>
            </a:r>
            <a:r>
              <a:rPr lang="en-US" sz="2800" dirty="0"/>
              <a:t>), </a:t>
            </a:r>
            <a:r>
              <a:rPr lang="en-US" sz="2800" dirty="0" err="1"/>
              <a:t>mengeksekusi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/>
              <a:t>mengirim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hasilnya</a:t>
            </a:r>
            <a:endParaRPr lang="en-US" sz="2800" dirty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berlaku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multithreaded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lang="en-US" sz="2800" dirty="0" smtClean="0"/>
              <a:t>yang </a:t>
            </a:r>
            <a:r>
              <a:rPr lang="en-US" sz="2800" dirty="0" err="1" smtClean="0"/>
              <a:t>memungkinkan</a:t>
            </a:r>
            <a:r>
              <a:rPr lang="en-US" sz="2800" dirty="0" smtClean="0"/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sebuah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tunggal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/>
              <a:t>mengeksekusi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user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bersamaan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konkuren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Lock manager Processes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Database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writer 	</a:t>
            </a:r>
            <a:r>
              <a:rPr lang="en-US" sz="3200" i="1" dirty="0" smtClean="0"/>
              <a:t>Processes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err="1" smtClean="0"/>
              <a:t>Modifikasi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blok-blok</a:t>
            </a:r>
            <a:r>
              <a:rPr lang="en-US" sz="2800" dirty="0" smtClean="0"/>
              <a:t> </a:t>
            </a:r>
            <a:r>
              <a:rPr lang="en-US" sz="2800" dirty="0" smtClean="0"/>
              <a:t>buffer </a:t>
            </a:r>
            <a:r>
              <a:rPr lang="en-US" sz="2800" dirty="0" err="1" smtClean="0"/>
              <a:t>ke</a:t>
            </a:r>
            <a:r>
              <a:rPr lang="en-US" sz="2800" dirty="0" smtClean="0"/>
              <a:t> disk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terus-menerus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Server </a:t>
            </a:r>
            <a:r>
              <a:rPr lang="en-US" dirty="0" err="1" smtClean="0"/>
              <a:t>Transaksi</a:t>
            </a:r>
            <a:endParaRPr lang="en-US" dirty="0"/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>
          <a:xfrm>
            <a:off x="833438" y="1095883"/>
            <a:ext cx="8181975" cy="51403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 writer Process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i="1" dirty="0" smtClean="0"/>
              <a:t>Server Processes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menambahkan</a:t>
            </a:r>
            <a:r>
              <a:rPr lang="en-US" sz="2800" dirty="0" smtClean="0"/>
              <a:t> </a:t>
            </a:r>
            <a:r>
              <a:rPr lang="en-US" sz="2800" dirty="0" err="1" smtClean="0"/>
              <a:t>catatan</a:t>
            </a:r>
            <a:r>
              <a:rPr lang="en-US" sz="2800" dirty="0" smtClean="0"/>
              <a:t> log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i="1" dirty="0" smtClean="0"/>
              <a:t>log </a:t>
            </a:r>
            <a:r>
              <a:rPr lang="en-US" sz="2800" i="1" dirty="0" smtClean="0"/>
              <a:t> buffer record</a:t>
            </a:r>
            <a:endParaRPr lang="en-US" sz="2800" i="1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smtClean="0"/>
              <a:t>Log </a:t>
            </a:r>
            <a:r>
              <a:rPr lang="en-US" sz="2800" dirty="0"/>
              <a:t>writer </a:t>
            </a:r>
            <a:r>
              <a:rPr lang="en-US" sz="2800" dirty="0" smtClean="0"/>
              <a:t>Process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catatan</a:t>
            </a:r>
            <a:r>
              <a:rPr lang="en-US" sz="2800" dirty="0" smtClean="0"/>
              <a:t> log 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i="1" dirty="0" smtClean="0"/>
              <a:t>stable </a:t>
            </a:r>
            <a:r>
              <a:rPr lang="en-US" sz="2800" i="1" dirty="0"/>
              <a:t>storage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i="1" dirty="0" smtClean="0"/>
              <a:t>Checkpoint </a:t>
            </a:r>
            <a:r>
              <a:rPr lang="en-US" sz="3200" i="1" dirty="0" smtClean="0"/>
              <a:t>process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Melakukan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pemeriksaan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/checkpoint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periodik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i="1" dirty="0" smtClean="0"/>
              <a:t>Process monitor </a:t>
            </a:r>
            <a:r>
              <a:rPr lang="en-US" sz="3200" i="1" dirty="0" smtClean="0"/>
              <a:t>process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err="1"/>
              <a:t>Memonitor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mengambil</a:t>
            </a:r>
            <a:r>
              <a:rPr lang="en-US" sz="2800" dirty="0"/>
              <a:t> </a:t>
            </a:r>
            <a:r>
              <a:rPr lang="en-US" sz="2800" dirty="0" err="1"/>
              <a:t>tindakan</a:t>
            </a:r>
            <a:r>
              <a:rPr lang="en-US" sz="2800" dirty="0"/>
              <a:t> </a:t>
            </a:r>
            <a:r>
              <a:rPr lang="en-US" sz="2800" i="1" dirty="0" smtClean="0"/>
              <a:t>recovery</a:t>
            </a:r>
            <a:r>
              <a:rPr lang="en-US" sz="2800" dirty="0" smtClean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salah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lain </a:t>
            </a:r>
            <a:r>
              <a:rPr lang="en-US" sz="2800" dirty="0" err="1"/>
              <a:t>gagal</a:t>
            </a:r>
            <a:endParaRPr lang="en-US" sz="2800" dirty="0"/>
          </a:p>
          <a:p>
            <a:pPr marL="1143000" lvl="2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Melakukan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400" dirty="0" err="1"/>
              <a:t>p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embatalan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transaksi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dieksekusi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400" i="1" dirty="0" smtClean="0"/>
              <a:t>server process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melakukan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restart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0" y="-114300"/>
            <a:ext cx="8077200" cy="6096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Transaksi</a:t>
            </a:r>
            <a:endParaRPr lang="en-US" sz="28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 l="22734" t="566" r="22946" b="1134"/>
          <a:stretch>
            <a:fillRect/>
          </a:stretch>
        </p:blipFill>
        <p:spPr>
          <a:xfrm>
            <a:off x="2438400" y="685800"/>
            <a:ext cx="4048125" cy="5494337"/>
          </a:xfrm>
          <a:prstGeom prst="rect">
            <a:avLst/>
          </a:prstGeom>
          <a:noFill/>
          <a:ln w="38100" cmpd="dbl">
            <a:solidFill>
              <a:schemeClr val="tx2"/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/>
          <a:lstStyle/>
          <a:p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Transaksi</a:t>
            </a:r>
            <a:endParaRPr lang="en-US" sz="28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00100" y="1065213"/>
            <a:ext cx="7845425" cy="52562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Shared memory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shared data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Buffer pool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Lock table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 buffer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Cached query plans (reused if same query submitted again)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proses</a:t>
            </a:r>
            <a:r>
              <a:rPr lang="en-US" sz="3200" dirty="0"/>
              <a:t> database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mengakses</a:t>
            </a:r>
            <a:r>
              <a:rPr lang="en-US" sz="3200" dirty="0"/>
              <a:t> </a:t>
            </a:r>
            <a:r>
              <a:rPr lang="en-US" sz="3200" i="1" dirty="0" smtClean="0"/>
              <a:t>s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hared memory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memastikan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dua</a:t>
            </a:r>
            <a:r>
              <a:rPr lang="en-US" sz="3200" dirty="0"/>
              <a:t> </a:t>
            </a:r>
            <a:r>
              <a:rPr lang="en-US" sz="3200" dirty="0" err="1"/>
              <a:t>proses</a:t>
            </a:r>
            <a:r>
              <a:rPr lang="en-US" sz="3200" dirty="0"/>
              <a:t> yang </a:t>
            </a:r>
            <a:r>
              <a:rPr lang="en-US" sz="3200" dirty="0" err="1"/>
              <a:t>mengakses</a:t>
            </a:r>
            <a:r>
              <a:rPr lang="en-US" sz="3200" dirty="0"/>
              <a:t> </a:t>
            </a:r>
            <a:r>
              <a:rPr lang="en-US" sz="3200" dirty="0" err="1"/>
              <a:t>struktur</a:t>
            </a:r>
            <a:r>
              <a:rPr lang="en-US" sz="3200" dirty="0"/>
              <a:t> data yang </a:t>
            </a:r>
            <a:r>
              <a:rPr lang="en-US" sz="3200" dirty="0" err="1"/>
              <a:t>sama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waktu</a:t>
            </a:r>
            <a:r>
              <a:rPr lang="en-US" sz="3200" dirty="0"/>
              <a:t> yang </a:t>
            </a:r>
            <a:r>
              <a:rPr lang="en-US" sz="3200" dirty="0" err="1" smtClean="0"/>
              <a:t>sama</a:t>
            </a:r>
            <a:r>
              <a:rPr lang="en-US" sz="3200" dirty="0" smtClean="0"/>
              <a:t> ,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Database </a:t>
            </a:r>
            <a:r>
              <a:rPr lang="en-US" sz="3200" dirty="0" err="1" smtClean="0"/>
              <a:t>mengimplementasikan</a:t>
            </a:r>
            <a:r>
              <a:rPr lang="en-US" sz="3200" dirty="0" smtClean="0"/>
              <a:t> </a:t>
            </a:r>
            <a:r>
              <a:rPr lang="en-US" sz="3200" b="1" dirty="0">
                <a:solidFill>
                  <a:schemeClr val="tx2"/>
                </a:solidFill>
              </a:rPr>
              <a:t>mutual </a:t>
            </a:r>
            <a:r>
              <a:rPr lang="en-US" sz="3200" b="1" dirty="0" smtClean="0">
                <a:solidFill>
                  <a:schemeClr val="tx2"/>
                </a:solidFill>
              </a:rPr>
              <a:t>exclusion</a:t>
            </a:r>
            <a:endParaRPr lang="en-US" sz="1900" dirty="0"/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menghindari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overhead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komunikasi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900" i="1" dirty="0" err="1"/>
              <a:t>interprocess</a:t>
            </a:r>
            <a:r>
              <a:rPr lang="en-US" sz="2900" dirty="0"/>
              <a:t> </a:t>
            </a:r>
            <a:r>
              <a:rPr lang="en-US" sz="2900" dirty="0" smtClean="0"/>
              <a:t> </a:t>
            </a:r>
            <a:r>
              <a:rPr lang="en-US" sz="2900" dirty="0" err="1" smtClean="0"/>
              <a:t>dalam</a:t>
            </a:r>
            <a:r>
              <a:rPr lang="en-US" sz="2900" dirty="0" smtClean="0"/>
              <a:t> </a:t>
            </a:r>
            <a:r>
              <a:rPr lang="en-US" sz="2900" dirty="0" err="1" smtClean="0"/>
              <a:t>permintaan</a:t>
            </a:r>
            <a:r>
              <a:rPr lang="en-US" sz="2900" dirty="0" smtClean="0"/>
              <a:t>/</a:t>
            </a:r>
            <a:r>
              <a:rPr lang="en-US" sz="2900" dirty="0" err="1" smtClean="0"/>
              <a:t>pemberian</a:t>
            </a:r>
            <a:r>
              <a:rPr lang="en-US" sz="2900" dirty="0" smtClean="0"/>
              <a:t> Lock, </a:t>
            </a:r>
            <a:r>
              <a:rPr lang="en-US" sz="2900" dirty="0" err="1"/>
              <a:t>setiap</a:t>
            </a:r>
            <a:r>
              <a:rPr lang="en-US" sz="2900" dirty="0"/>
              <a:t> </a:t>
            </a:r>
            <a:r>
              <a:rPr lang="en-US" sz="2900" dirty="0" err="1" smtClean="0"/>
              <a:t>proses</a:t>
            </a:r>
            <a:r>
              <a:rPr lang="en-US" sz="2900" dirty="0" smtClean="0"/>
              <a:t> database </a:t>
            </a:r>
            <a:r>
              <a:rPr lang="en-US" sz="2900" dirty="0" err="1" smtClean="0"/>
              <a:t>langsung</a:t>
            </a:r>
            <a:r>
              <a:rPr lang="en-US" sz="2900" dirty="0" smtClean="0"/>
              <a:t> </a:t>
            </a:r>
            <a:r>
              <a:rPr lang="en-US" sz="2900" dirty="0" err="1" smtClean="0"/>
              <a:t>mengakses</a:t>
            </a:r>
            <a:r>
              <a:rPr lang="en-US" sz="2900" dirty="0" smtClean="0"/>
              <a:t> </a:t>
            </a:r>
            <a:r>
              <a:rPr lang="en-US" sz="2900" i="1" dirty="0" smtClean="0"/>
              <a:t>lock table</a:t>
            </a:r>
            <a:r>
              <a:rPr lang="en-US" sz="2900" dirty="0" smtClean="0"/>
              <a:t>.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Lock </a:t>
            </a:r>
            <a:r>
              <a:rPr kumimoji="0" lang="en-US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manager  </a:t>
            </a:r>
            <a:r>
              <a:rPr kumimoji="0" lang="en-US" sz="2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Process </a:t>
            </a: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digunakan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deteksi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deadlock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Server Data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00100" y="1065213"/>
            <a:ext cx="7661275" cy="4903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Menggunakan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high-speed LAN,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kasus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dimana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err="1" smtClean="0"/>
              <a:t>kekuatan</a:t>
            </a:r>
            <a:r>
              <a:rPr lang="en-US" sz="2800" dirty="0" smtClean="0"/>
              <a:t> </a:t>
            </a:r>
            <a:r>
              <a:rPr lang="en-US" sz="2800" dirty="0" err="1" smtClean="0"/>
              <a:t>pemrosesan</a:t>
            </a:r>
            <a:r>
              <a:rPr lang="en-US" sz="2800" dirty="0" smtClean="0"/>
              <a:t> </a:t>
            </a:r>
            <a:r>
              <a:rPr lang="en-US" sz="2800" dirty="0" err="1" smtClean="0"/>
              <a:t>Klien</a:t>
            </a:r>
            <a:r>
              <a:rPr lang="en-US" sz="2800" dirty="0" smtClean="0"/>
              <a:t> </a:t>
            </a:r>
            <a:r>
              <a:rPr lang="en-US" sz="2800" dirty="0" err="1" smtClean="0"/>
              <a:t>sebanding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server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err="1" smtClean="0"/>
              <a:t>tugas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komputasi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intensif</a:t>
            </a:r>
            <a:r>
              <a:rPr lang="en-US" sz="2800" dirty="0" smtClean="0"/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/>
              <a:t>Data </a:t>
            </a:r>
            <a:r>
              <a:rPr lang="en-US" sz="3200" dirty="0" err="1"/>
              <a:t>dikirim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klien</a:t>
            </a:r>
            <a:r>
              <a:rPr lang="en-US" sz="3200" dirty="0"/>
              <a:t> </a:t>
            </a:r>
            <a:r>
              <a:rPr lang="en-US" sz="3200" dirty="0" err="1"/>
              <a:t>ketika</a:t>
            </a:r>
            <a:r>
              <a:rPr lang="en-US" sz="3200" dirty="0"/>
              <a:t> </a:t>
            </a:r>
            <a:r>
              <a:rPr lang="en-US" sz="3200" dirty="0" err="1"/>
              <a:t>pengolahan</a:t>
            </a:r>
            <a:r>
              <a:rPr lang="en-US" sz="3200" dirty="0"/>
              <a:t> </a:t>
            </a:r>
            <a:r>
              <a:rPr lang="en-US" sz="3200" dirty="0" err="1"/>
              <a:t>dilakukan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kemudian</a:t>
            </a:r>
            <a:r>
              <a:rPr lang="en-US" sz="3200" dirty="0"/>
              <a:t> </a:t>
            </a:r>
            <a:r>
              <a:rPr lang="en-US" sz="3200" dirty="0" err="1"/>
              <a:t>dikirim</a:t>
            </a:r>
            <a:r>
              <a:rPr lang="en-US" sz="3200" dirty="0"/>
              <a:t> </a:t>
            </a:r>
            <a:r>
              <a:rPr lang="en-US" sz="3200" dirty="0" err="1"/>
              <a:t>kembali</a:t>
            </a:r>
            <a:r>
              <a:rPr lang="en-US" sz="3200" dirty="0"/>
              <a:t> </a:t>
            </a:r>
            <a:r>
              <a:rPr lang="en-US" sz="3200" dirty="0" err="1"/>
              <a:t>hasilnya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server.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Arsitektur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membutuhkan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fungsionalitas</a:t>
            </a:r>
            <a:r>
              <a:rPr lang="en-US" sz="3200" dirty="0" smtClean="0"/>
              <a:t> </a:t>
            </a:r>
            <a:r>
              <a:rPr lang="en-US" sz="3200" dirty="0" err="1" smtClean="0"/>
              <a:t>penuh</a:t>
            </a:r>
            <a:r>
              <a:rPr lang="en-US" sz="3200" dirty="0" smtClean="0"/>
              <a:t> </a:t>
            </a:r>
            <a:r>
              <a:rPr lang="en-US" sz="3200" i="1" dirty="0"/>
              <a:t>back-end 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client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/>
              <a:t>Digunakan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/>
              <a:t>database </a:t>
            </a:r>
            <a:r>
              <a:rPr lang="en-US" sz="3200" dirty="0" err="1"/>
              <a:t>berorientasi</a:t>
            </a:r>
            <a:r>
              <a:rPr lang="en-US" sz="3200" dirty="0"/>
              <a:t> </a:t>
            </a:r>
            <a:r>
              <a:rPr lang="en-US" sz="3200" dirty="0" err="1" smtClean="0"/>
              <a:t>objek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Parallel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00100" y="1065213"/>
            <a:ext cx="7661275" cy="4903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/>
              <a:t>database </a:t>
            </a:r>
            <a:r>
              <a:rPr lang="en-US" sz="3200" dirty="0" err="1"/>
              <a:t>paralel</a:t>
            </a:r>
            <a:r>
              <a:rPr lang="en-US" sz="3200" dirty="0"/>
              <a:t> </a:t>
            </a:r>
            <a:r>
              <a:rPr lang="en-US" sz="3200" dirty="0" err="1"/>
              <a:t>terdiri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prosesor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disk </a:t>
            </a:r>
            <a:r>
              <a:rPr lang="en-US" sz="3200" dirty="0" smtClean="0"/>
              <a:t>yang </a:t>
            </a:r>
            <a:r>
              <a:rPr lang="en-US" sz="3200" dirty="0" err="1" smtClean="0"/>
              <a:t>terhubung</a:t>
            </a:r>
            <a:r>
              <a:rPr lang="en-US" sz="3200" dirty="0" smtClean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jaringan</a:t>
            </a:r>
            <a:r>
              <a:rPr lang="en-US" sz="3200" dirty="0"/>
              <a:t> </a:t>
            </a:r>
            <a:r>
              <a:rPr lang="en-US" sz="3200" dirty="0" err="1"/>
              <a:t>interkoneksi</a:t>
            </a:r>
            <a:r>
              <a:rPr lang="en-US" sz="3200" dirty="0"/>
              <a:t> </a:t>
            </a:r>
            <a:r>
              <a:rPr lang="en-US" sz="3200" dirty="0" err="1" smtClean="0"/>
              <a:t>cepat</a:t>
            </a:r>
            <a:r>
              <a:rPr lang="en-US" sz="3200" dirty="0" smtClean="0"/>
              <a:t>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 smtClean="0"/>
              <a:t>Mesin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chemeClr val="tx2"/>
                </a:solidFill>
              </a:rPr>
              <a:t>coarse-grain</a:t>
            </a:r>
            <a:r>
              <a:rPr lang="en-US" sz="3200" dirty="0" smtClean="0"/>
              <a:t> </a:t>
            </a:r>
            <a:r>
              <a:rPr lang="en-US" sz="3200" b="1" dirty="0">
                <a:solidFill>
                  <a:schemeClr val="tx2"/>
                </a:solidFill>
              </a:rPr>
              <a:t>parallel</a:t>
            </a:r>
            <a:r>
              <a:rPr lang="en-US" sz="3200" dirty="0"/>
              <a:t> </a:t>
            </a:r>
            <a:r>
              <a:rPr lang="en-US" sz="3200" dirty="0" err="1" smtClean="0"/>
              <a:t>terdiri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sejumlah</a:t>
            </a:r>
            <a:r>
              <a:rPr lang="en-US" sz="3200" dirty="0" smtClean="0"/>
              <a:t> </a:t>
            </a:r>
            <a:r>
              <a:rPr lang="en-US" sz="3200" dirty="0" err="1" smtClean="0"/>
              <a:t>kecil</a:t>
            </a:r>
            <a:r>
              <a:rPr lang="en-US" sz="3200" dirty="0" smtClean="0"/>
              <a:t> </a:t>
            </a:r>
            <a:r>
              <a:rPr lang="en-US" sz="3200" dirty="0" err="1" smtClean="0"/>
              <a:t>prosesor</a:t>
            </a:r>
            <a:r>
              <a:rPr lang="en-US" sz="3200" dirty="0" smtClean="0"/>
              <a:t> yang </a:t>
            </a:r>
            <a:r>
              <a:rPr lang="en-US" sz="3200" dirty="0" err="1" smtClean="0"/>
              <a:t>powerfull</a:t>
            </a:r>
            <a:r>
              <a:rPr lang="en-US" sz="3200" dirty="0" smtClean="0"/>
              <a:t>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 smtClean="0"/>
              <a:t>Mesin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chemeClr val="tx2"/>
                </a:solidFill>
              </a:rPr>
              <a:t>massively </a:t>
            </a:r>
            <a:r>
              <a:rPr lang="en-US" sz="3200" b="1" dirty="0">
                <a:solidFill>
                  <a:schemeClr val="tx2"/>
                </a:solidFill>
              </a:rPr>
              <a:t>parallel</a:t>
            </a:r>
            <a:r>
              <a:rPr lang="en-US" sz="3200" dirty="0"/>
              <a:t> /</a:t>
            </a:r>
            <a:r>
              <a:rPr lang="en-US" sz="3200" b="1" dirty="0" smtClean="0">
                <a:solidFill>
                  <a:schemeClr val="tx2"/>
                </a:solidFill>
              </a:rPr>
              <a:t>fine </a:t>
            </a:r>
            <a:r>
              <a:rPr lang="en-US" sz="3200" b="1" dirty="0">
                <a:solidFill>
                  <a:schemeClr val="tx2"/>
                </a:solidFill>
              </a:rPr>
              <a:t>grain parallel</a:t>
            </a:r>
            <a:r>
              <a:rPr lang="en-US" sz="3200" i="1" dirty="0"/>
              <a:t> </a:t>
            </a:r>
            <a:r>
              <a:rPr lang="en-US" sz="3200" i="1" dirty="0" err="1" smtClean="0"/>
              <a:t>memanfaatkan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ribuan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prosesor</a:t>
            </a:r>
            <a:r>
              <a:rPr lang="en-US" sz="3200" i="1" dirty="0" smtClean="0"/>
              <a:t> yang </a:t>
            </a:r>
            <a:r>
              <a:rPr lang="en-US" sz="3200" i="1" dirty="0" err="1" smtClean="0"/>
              <a:t>lebih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kecil</a:t>
            </a: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ukuran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kinerja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utama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throughput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/>
              <a:t>---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tugas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diselesaikan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interval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 smtClean="0"/>
              <a:t>tertentu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response time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/>
              <a:t>---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yang </a:t>
            </a:r>
            <a:r>
              <a:rPr lang="en-US" sz="2800" dirty="0" err="1"/>
              <a:t>dibutuhkan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menyelesaikan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tugas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tsb</a:t>
            </a:r>
            <a:r>
              <a:rPr lang="en-US" sz="2800" dirty="0" smtClean="0"/>
              <a:t> </a:t>
            </a:r>
            <a:r>
              <a:rPr lang="en-US" sz="2800" dirty="0" err="1" smtClean="0"/>
              <a:t>dikirimkan</a:t>
            </a:r>
            <a:r>
              <a:rPr lang="en-US" sz="2800" dirty="0" smtClean="0"/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Interconnection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00100" y="1065213"/>
            <a:ext cx="7661275" cy="4903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</a:t>
            </a:r>
            <a:r>
              <a:rPr lang="en-US" sz="3200" dirty="0"/>
              <a:t>. </a:t>
            </a:r>
            <a:r>
              <a:rPr lang="en-US" sz="3200" dirty="0" err="1"/>
              <a:t>komponen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mengirim</a:t>
            </a:r>
            <a:r>
              <a:rPr lang="en-US" sz="3200" dirty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/>
              <a:t>menerima</a:t>
            </a:r>
            <a:r>
              <a:rPr lang="en-US" sz="3200" dirty="0"/>
              <a:t> data </a:t>
            </a:r>
            <a:r>
              <a:rPr lang="en-US" sz="3200" dirty="0" err="1"/>
              <a:t>dari</a:t>
            </a:r>
            <a:r>
              <a:rPr lang="en-US" sz="3200" dirty="0"/>
              <a:t> single </a:t>
            </a:r>
            <a:r>
              <a:rPr lang="en-US" sz="3200" dirty="0" smtClean="0"/>
              <a:t>communication Bus. 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Mesh</a:t>
            </a:r>
            <a:r>
              <a:rPr lang="en-US" sz="3200" dirty="0"/>
              <a:t>. </a:t>
            </a:r>
            <a:r>
              <a:rPr lang="en-US" sz="3200" dirty="0" err="1"/>
              <a:t>Komponen</a:t>
            </a:r>
            <a:r>
              <a:rPr lang="en-US" sz="3200" dirty="0"/>
              <a:t> </a:t>
            </a:r>
            <a:r>
              <a:rPr lang="en-US" sz="3200" dirty="0" err="1"/>
              <a:t>disusun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node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grid,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masing-masing</a:t>
            </a:r>
            <a:r>
              <a:rPr lang="en-US" sz="3200" dirty="0"/>
              <a:t> </a:t>
            </a:r>
            <a:r>
              <a:rPr lang="en-US" sz="3200" dirty="0" err="1"/>
              <a:t>komponen</a:t>
            </a:r>
            <a:r>
              <a:rPr lang="en-US" sz="3200" dirty="0"/>
              <a:t> </a:t>
            </a:r>
            <a:r>
              <a:rPr lang="en-US" sz="3200" dirty="0" err="1"/>
              <a:t>terhubung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komponen</a:t>
            </a:r>
            <a:r>
              <a:rPr lang="en-US" sz="3200" dirty="0"/>
              <a:t> yang </a:t>
            </a:r>
            <a:r>
              <a:rPr lang="en-US" sz="3200" dirty="0" err="1"/>
              <a:t>berdekatan</a:t>
            </a:r>
            <a:endParaRPr lang="en-US" sz="32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/>
              <a:t>Communication links</a:t>
            </a:r>
            <a:r>
              <a:rPr lang="en-US" sz="2800" dirty="0" smtClean="0"/>
              <a:t> </a:t>
            </a:r>
            <a:r>
              <a:rPr lang="en-US" sz="2800" dirty="0" err="1"/>
              <a:t>tumbuh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 smtClean="0"/>
              <a:t>bertumbuhnya</a:t>
            </a:r>
            <a:r>
              <a:rPr lang="en-US" sz="2800" dirty="0" smtClean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komponen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skale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endParaRPr lang="en-US" sz="2800" dirty="0"/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Hypercube</a:t>
            </a:r>
            <a:r>
              <a:rPr lang="en-US" sz="3200" dirty="0"/>
              <a:t>. </a:t>
            </a:r>
            <a:r>
              <a:rPr lang="en-US" sz="3200" dirty="0" err="1"/>
              <a:t>Komponen</a:t>
            </a:r>
            <a:r>
              <a:rPr lang="en-US" sz="3200" dirty="0"/>
              <a:t> </a:t>
            </a:r>
            <a:r>
              <a:rPr lang="en-US" sz="3200" dirty="0" err="1"/>
              <a:t>diberi</a:t>
            </a:r>
            <a:r>
              <a:rPr lang="en-US" sz="3200" dirty="0"/>
              <a:t> </a:t>
            </a:r>
            <a:r>
              <a:rPr lang="en-US" sz="3200" dirty="0" err="1"/>
              <a:t>nomor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biner</a:t>
            </a:r>
            <a:r>
              <a:rPr lang="en-US" sz="3200" dirty="0"/>
              <a:t>; </a:t>
            </a:r>
            <a:r>
              <a:rPr lang="en-US" sz="3200" dirty="0" err="1"/>
              <a:t>komponen</a:t>
            </a:r>
            <a:r>
              <a:rPr lang="en-US" sz="3200" dirty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dihubungkan</a:t>
            </a:r>
            <a:r>
              <a:rPr lang="en-US" sz="3200" dirty="0" smtClean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sama</a:t>
            </a:r>
            <a:r>
              <a:rPr lang="en-US" sz="3200" dirty="0"/>
              <a:t> lain </a:t>
            </a:r>
            <a:r>
              <a:rPr lang="en-US" sz="3200" dirty="0" err="1" smtClean="0"/>
              <a:t>apabila</a:t>
            </a:r>
            <a:r>
              <a:rPr lang="en-US" sz="3200" dirty="0" smtClean="0"/>
              <a:t> </a:t>
            </a:r>
            <a:r>
              <a:rPr lang="en-US" sz="3200" dirty="0" err="1" smtClean="0"/>
              <a:t>representasi</a:t>
            </a:r>
            <a:r>
              <a:rPr lang="en-US" sz="3200" dirty="0" smtClean="0"/>
              <a:t> </a:t>
            </a:r>
            <a:r>
              <a:rPr lang="en-US" sz="3200" dirty="0" err="1"/>
              <a:t>biner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berbeda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bit.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/>
              <a:t>Interconnection Architectures</a:t>
            </a:r>
          </a:p>
        </p:txBody>
      </p:sp>
      <p:pic>
        <p:nvPicPr>
          <p:cNvPr id="5" name="Picture 30"/>
          <p:cNvPicPr>
            <a:picLocks noChangeAspect="1" noChangeArrowheads="1"/>
          </p:cNvPicPr>
          <p:nvPr/>
        </p:nvPicPr>
        <p:blipFill>
          <a:blip r:embed="rId2"/>
          <a:srcRect l="406" t="28412" r="406" b="28954"/>
          <a:stretch>
            <a:fillRect/>
          </a:stretch>
        </p:blipFill>
        <p:spPr bwMode="auto">
          <a:xfrm>
            <a:off x="904875" y="1792288"/>
            <a:ext cx="7558088" cy="2436812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Basis Data</a:t>
            </a:r>
          </a:p>
          <a:p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Basis Data</a:t>
            </a:r>
          </a:p>
          <a:p>
            <a:r>
              <a:rPr lang="en-US" dirty="0" err="1" smtClean="0"/>
              <a:t>Skema</a:t>
            </a:r>
            <a:r>
              <a:rPr lang="en-US" dirty="0" smtClean="0"/>
              <a:t> Basis Data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Arsitektur</a:t>
            </a:r>
            <a:r>
              <a:rPr lang="en-US" dirty="0" smtClean="0"/>
              <a:t> Database Parallel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00100" y="1065213"/>
            <a:ext cx="7661275" cy="4903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Shared memory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/>
              <a:t>-- </a:t>
            </a:r>
            <a:r>
              <a:rPr lang="en-US" sz="3200" dirty="0" err="1"/>
              <a:t>prosesor</a:t>
            </a:r>
            <a:r>
              <a:rPr lang="en-US" sz="3200" dirty="0"/>
              <a:t> </a:t>
            </a:r>
            <a:r>
              <a:rPr lang="en-US" sz="3200" dirty="0" err="1"/>
              <a:t>berbagi</a:t>
            </a:r>
            <a:r>
              <a:rPr lang="en-US" sz="3200" dirty="0"/>
              <a:t> </a:t>
            </a:r>
            <a:r>
              <a:rPr lang="en-US" sz="3200" dirty="0" err="1" smtClean="0"/>
              <a:t>memori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Shared disk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/>
              <a:t>-- </a:t>
            </a:r>
            <a:r>
              <a:rPr lang="en-US" sz="3200" dirty="0" err="1"/>
              <a:t>prosesor</a:t>
            </a:r>
            <a:r>
              <a:rPr lang="en-US" sz="3200" dirty="0"/>
              <a:t> </a:t>
            </a:r>
            <a:r>
              <a:rPr lang="en-US" sz="3200" dirty="0" err="1"/>
              <a:t>berbagi</a:t>
            </a:r>
            <a:r>
              <a:rPr lang="en-US" sz="3200" dirty="0"/>
              <a:t> </a:t>
            </a:r>
            <a:r>
              <a:rPr lang="en-US" sz="3200" dirty="0" smtClean="0"/>
              <a:t>disk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Shared nothing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/>
              <a:t>– </a:t>
            </a:r>
            <a:r>
              <a:rPr lang="en-US" sz="3200" dirty="0" err="1"/>
              <a:t>prosesor</a:t>
            </a:r>
            <a:r>
              <a:rPr lang="en-US" sz="3200" dirty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berbagi</a:t>
            </a:r>
            <a:r>
              <a:rPr lang="en-US" sz="3200" dirty="0" smtClean="0"/>
              <a:t> </a:t>
            </a:r>
            <a:r>
              <a:rPr lang="en-US" sz="3200" dirty="0" err="1" smtClean="0"/>
              <a:t>memori</a:t>
            </a:r>
            <a:r>
              <a:rPr lang="en-US" sz="3200" dirty="0" smtClean="0"/>
              <a:t> </a:t>
            </a:r>
            <a:r>
              <a:rPr lang="en-US" sz="3200" dirty="0" err="1" smtClean="0"/>
              <a:t>ataupun</a:t>
            </a:r>
            <a:r>
              <a:rPr lang="en-US" sz="3200" dirty="0" smtClean="0"/>
              <a:t> </a:t>
            </a:r>
            <a:r>
              <a:rPr lang="en-US" sz="3200" dirty="0" smtClean="0"/>
              <a:t>disk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Hierarchical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gabungan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arsitektur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diatas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/>
              <a:t>Parallel Database Architectures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/>
          <a:srcRect l="462" t="4622" r="693" b="5547"/>
          <a:stretch>
            <a:fillRect/>
          </a:stretch>
        </p:blipFill>
        <p:spPr bwMode="auto">
          <a:xfrm>
            <a:off x="1163638" y="1160463"/>
            <a:ext cx="6513512" cy="4440237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Shared Memory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00100" y="1065213"/>
            <a:ext cx="7661275" cy="4903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/>
              <a:t>Prosesor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disk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akses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 smtClean="0"/>
              <a:t>memori</a:t>
            </a:r>
            <a:r>
              <a:rPr lang="en-US" sz="3200" dirty="0" smtClean="0"/>
              <a:t>, </a:t>
            </a:r>
            <a:r>
              <a:rPr lang="en-US" sz="3200" dirty="0" err="1"/>
              <a:t>biasanya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bus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jaringan</a:t>
            </a:r>
            <a:r>
              <a:rPr lang="en-US" sz="3200" dirty="0"/>
              <a:t> </a:t>
            </a:r>
            <a:r>
              <a:rPr lang="en-US" sz="3200" dirty="0" err="1"/>
              <a:t>interkoneksi</a:t>
            </a:r>
            <a:r>
              <a:rPr lang="en-US" sz="3200" dirty="0"/>
              <a:t> </a:t>
            </a:r>
            <a:r>
              <a:rPr lang="en-US" sz="3200" dirty="0" smtClean="0"/>
              <a:t>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/>
              <a:t>efisien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 smtClean="0"/>
              <a:t>prosesor</a:t>
            </a:r>
            <a:r>
              <a:rPr lang="en-US" sz="3200" dirty="0" smtClean="0"/>
              <a:t>, data </a:t>
            </a:r>
            <a:r>
              <a:rPr lang="en-US" sz="3200" dirty="0" err="1"/>
              <a:t>dalam</a:t>
            </a:r>
            <a:r>
              <a:rPr lang="en-US" sz="3200" dirty="0"/>
              <a:t> shared memory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/>
              <a:t>diakses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prosesor</a:t>
            </a:r>
            <a:r>
              <a:rPr lang="en-US" sz="3200" dirty="0"/>
              <a:t> </a:t>
            </a:r>
            <a:r>
              <a:rPr lang="en-US" sz="3200" dirty="0" err="1"/>
              <a:t>tanpa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 smtClean="0"/>
              <a:t>memindahnya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software</a:t>
            </a:r>
            <a:r>
              <a:rPr lang="en-US" sz="3200" dirty="0" smtClean="0"/>
              <a:t>.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/>
              <a:t>Shared Disk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3438" y="1108075"/>
            <a:ext cx="7848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prosesor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langsung</a:t>
            </a:r>
            <a:r>
              <a:rPr lang="en-US" sz="3200" dirty="0"/>
              <a:t> </a:t>
            </a:r>
            <a:r>
              <a:rPr lang="en-US" sz="3200" dirty="0" err="1"/>
              <a:t>mengakses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disk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jaringan</a:t>
            </a:r>
            <a:r>
              <a:rPr lang="en-US" sz="3200" dirty="0"/>
              <a:t> </a:t>
            </a:r>
            <a:r>
              <a:rPr lang="en-US" sz="3200" dirty="0" err="1"/>
              <a:t>interkoneksi</a:t>
            </a:r>
            <a:r>
              <a:rPr lang="en-US" sz="3200" dirty="0"/>
              <a:t>, </a:t>
            </a:r>
            <a:r>
              <a:rPr lang="en-US" sz="3200" dirty="0" err="1"/>
              <a:t>namun</a:t>
            </a:r>
            <a:r>
              <a:rPr lang="en-US" sz="3200" dirty="0"/>
              <a:t> </a:t>
            </a:r>
            <a:r>
              <a:rPr lang="en-US" sz="3200" dirty="0" err="1"/>
              <a:t>prosesor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private </a:t>
            </a:r>
            <a:r>
              <a:rPr lang="en-US" sz="3200" dirty="0" smtClean="0"/>
              <a:t>memories.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terjadi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bottleneck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lang="en-US" sz="2800" dirty="0" smtClean="0"/>
              <a:t> memory bus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err="1"/>
              <a:t>Arsitektur</a:t>
            </a:r>
            <a:r>
              <a:rPr lang="en-US" sz="2800" dirty="0"/>
              <a:t> </a:t>
            </a:r>
            <a:r>
              <a:rPr lang="en-US" sz="2800" dirty="0" err="1"/>
              <a:t>menyediakan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fault-tolerance</a:t>
            </a:r>
            <a:r>
              <a:rPr lang="en-US" sz="2800" dirty="0" smtClean="0"/>
              <a:t> </a:t>
            </a:r>
            <a:r>
              <a:rPr lang="en-US" sz="2800" dirty="0"/>
              <a:t>-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prosesor</a:t>
            </a:r>
            <a:r>
              <a:rPr lang="en-US" sz="2800" dirty="0"/>
              <a:t> </a:t>
            </a:r>
            <a:r>
              <a:rPr lang="en-US" sz="2800" dirty="0" err="1"/>
              <a:t>gagal</a:t>
            </a:r>
            <a:r>
              <a:rPr lang="en-US" sz="2800" dirty="0"/>
              <a:t>, </a:t>
            </a:r>
            <a:r>
              <a:rPr lang="en-US" sz="2800" dirty="0" err="1"/>
              <a:t>prosesor</a:t>
            </a:r>
            <a:r>
              <a:rPr lang="en-US" sz="2800" dirty="0"/>
              <a:t> lain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mengambil</a:t>
            </a:r>
            <a:r>
              <a:rPr lang="en-US" sz="2800" dirty="0"/>
              <a:t> </a:t>
            </a:r>
            <a:r>
              <a:rPr lang="en-US" sz="2800" dirty="0" err="1"/>
              <a:t>alih</a:t>
            </a:r>
            <a:r>
              <a:rPr lang="en-US" sz="2800" dirty="0"/>
              <a:t> </a:t>
            </a:r>
            <a:r>
              <a:rPr lang="en-US" sz="2800" dirty="0" err="1"/>
              <a:t>tugas-tugas</a:t>
            </a:r>
            <a:r>
              <a:rPr lang="en-US" sz="2800" dirty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database </a:t>
            </a:r>
            <a:r>
              <a:rPr lang="en-US" sz="2800" dirty="0" err="1" smtClean="0"/>
              <a:t>terletak</a:t>
            </a:r>
            <a:r>
              <a:rPr lang="en-US" sz="2800" dirty="0" smtClean="0"/>
              <a:t> </a:t>
            </a:r>
            <a:r>
              <a:rPr lang="en-US" sz="2800" dirty="0" err="1"/>
              <a:t>pada</a:t>
            </a:r>
            <a:r>
              <a:rPr lang="en-US" sz="2800" dirty="0"/>
              <a:t> disk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diakses</a:t>
            </a:r>
            <a:r>
              <a:rPr lang="en-US" sz="2800" dirty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 smtClean="0"/>
              <a:t>prosesor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Examples:  IBM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Sysplex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DEC clusters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skrg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bagian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Compaq)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menjalankan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(now Oracle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komersial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kelemahan</a:t>
            </a:r>
            <a:r>
              <a:rPr lang="en-US" sz="3200" dirty="0"/>
              <a:t>: bottleneck </a:t>
            </a:r>
            <a:r>
              <a:rPr lang="en-US" sz="3200" dirty="0" err="1"/>
              <a:t>sekarang</a:t>
            </a:r>
            <a:r>
              <a:rPr lang="en-US" sz="3200" dirty="0"/>
              <a:t> </a:t>
            </a:r>
            <a:r>
              <a:rPr lang="en-US" sz="3200" dirty="0" err="1"/>
              <a:t>terjadi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interkoneksi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subsistem</a:t>
            </a:r>
            <a:r>
              <a:rPr lang="en-US" sz="3200" dirty="0"/>
              <a:t> disk </a:t>
            </a:r>
            <a:endParaRPr lang="en-US" sz="32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 smtClean="0"/>
              <a:t>Sistem</a:t>
            </a:r>
            <a:r>
              <a:rPr lang="en-US" sz="3200" dirty="0" smtClean="0"/>
              <a:t> shared-disk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ditingkatkan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banyak</a:t>
            </a:r>
            <a:r>
              <a:rPr lang="en-US" sz="3200" dirty="0" smtClean="0"/>
              <a:t> processor, </a:t>
            </a:r>
            <a:r>
              <a:rPr lang="en-US" sz="3200" dirty="0" err="1" smtClean="0"/>
              <a:t>tetapi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prosesor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lambat</a:t>
            </a:r>
            <a:r>
              <a:rPr lang="en-US" sz="3200" dirty="0" smtClean="0"/>
              <a:t>.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/>
              <a:t>Shared Nothing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00100" y="1065213"/>
            <a:ext cx="7661275" cy="54117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/>
              <a:t>Node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prosesor</a:t>
            </a:r>
            <a:r>
              <a:rPr lang="en-US" sz="2400" dirty="0"/>
              <a:t>, </a:t>
            </a:r>
            <a:r>
              <a:rPr lang="en-US" sz="2400" dirty="0" err="1"/>
              <a:t>memori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disk. </a:t>
            </a:r>
            <a:r>
              <a:rPr lang="en-US" sz="2400" dirty="0" err="1"/>
              <a:t>Prosesor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smtClean="0"/>
              <a:t>node </a:t>
            </a:r>
            <a:r>
              <a:rPr lang="en-US" sz="2400" dirty="0" err="1"/>
              <a:t>berkomunikasi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prosesor</a:t>
            </a:r>
            <a:r>
              <a:rPr lang="en-US" sz="2400" dirty="0"/>
              <a:t> lain </a:t>
            </a:r>
            <a:r>
              <a:rPr lang="en-US" sz="2400" dirty="0" err="1"/>
              <a:t>di</a:t>
            </a:r>
            <a:r>
              <a:rPr lang="en-US" sz="2400" dirty="0"/>
              <a:t> node lain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interkoneksi</a:t>
            </a:r>
            <a:r>
              <a:rPr lang="en-US" sz="2400" dirty="0" smtClean="0"/>
              <a:t>.</a:t>
            </a:r>
            <a:endParaRPr lang="en-US" sz="24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en-US" sz="2400" dirty="0" err="1"/>
              <a:t>Teradata</a:t>
            </a:r>
            <a:r>
              <a:rPr lang="en-US" sz="2400" dirty="0"/>
              <a:t>, Tandem, Oracle-n CUBE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/>
              <a:t>Data </a:t>
            </a:r>
            <a:r>
              <a:rPr lang="en-US" sz="2400" dirty="0" err="1"/>
              <a:t>diakses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disk </a:t>
            </a:r>
            <a:r>
              <a:rPr lang="en-US" sz="2400" dirty="0" err="1"/>
              <a:t>lokal</a:t>
            </a:r>
            <a:r>
              <a:rPr lang="en-US" sz="2400" dirty="0"/>
              <a:t> (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smtClean="0"/>
              <a:t>local Memory)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dilewatkan</a:t>
            </a:r>
            <a:r>
              <a:rPr lang="en-US" sz="2400" dirty="0" smtClean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interkoneksi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meminimalkan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resource </a:t>
            </a:r>
            <a:r>
              <a:rPr lang="en-US" sz="2400" dirty="0"/>
              <a:t>sharing</a:t>
            </a:r>
            <a:r>
              <a:rPr lang="en-US" sz="2400" dirty="0" smtClean="0"/>
              <a:t>.</a:t>
            </a:r>
            <a:endParaRPr lang="en-US" sz="24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Multiprocessors  </a:t>
            </a:r>
            <a:r>
              <a:rPr lang="en-US" sz="2400" dirty="0" err="1" smtClean="0"/>
              <a:t>pada</a:t>
            </a:r>
            <a:r>
              <a:rPr lang="en-US" sz="2400" dirty="0" smtClean="0"/>
              <a:t> Shared-nothing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/>
              <a:t>ditingkatkan</a:t>
            </a:r>
            <a:r>
              <a:rPr lang="en-US" sz="2400" dirty="0"/>
              <a:t>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ribuan</a:t>
            </a:r>
            <a:r>
              <a:rPr lang="en-US" sz="2400" dirty="0"/>
              <a:t> </a:t>
            </a:r>
            <a:r>
              <a:rPr lang="en-US" sz="2400" dirty="0" err="1"/>
              <a:t>prosesor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err="1"/>
              <a:t>Kelemahan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: </a:t>
            </a:r>
            <a:r>
              <a:rPr lang="en-US" sz="2400" dirty="0" err="1" smtClean="0"/>
              <a:t>Timbulnya</a:t>
            </a:r>
            <a:r>
              <a:rPr lang="en-US" sz="2400" dirty="0" smtClean="0"/>
              <a:t> Cost</a:t>
            </a:r>
            <a:r>
              <a:rPr lang="en-US" sz="2400" dirty="0" smtClean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akses</a:t>
            </a:r>
            <a:r>
              <a:rPr lang="en-US" sz="2400" dirty="0"/>
              <a:t> disk </a:t>
            </a:r>
            <a:r>
              <a:rPr lang="en-US" sz="2400" dirty="0" smtClean="0"/>
              <a:t>non-</a:t>
            </a:r>
            <a:r>
              <a:rPr lang="en-US" sz="2400" dirty="0" err="1" smtClean="0"/>
              <a:t>lokal</a:t>
            </a: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/>
              <a:t>Hierarchical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00100" y="1065213"/>
            <a:ext cx="7661275" cy="4903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Menggabungkan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karakteristik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arsitektur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shared-memory, shared-disk,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shared-nothing.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paling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arsitektur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shared-nothing</a:t>
            </a:r>
            <a:r>
              <a:rPr lang="en-US" sz="3200" dirty="0" smtClean="0"/>
              <a:t>, node –node </a:t>
            </a:r>
            <a:r>
              <a:rPr lang="en-US" sz="3200" dirty="0" err="1" smtClean="0"/>
              <a:t>dihubungkan</a:t>
            </a:r>
            <a:r>
              <a:rPr lang="en-US" sz="3200" dirty="0" smtClean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jaringan</a:t>
            </a:r>
            <a:r>
              <a:rPr lang="en-US" sz="3200" dirty="0"/>
              <a:t> </a:t>
            </a:r>
            <a:r>
              <a:rPr lang="en-US" sz="3200" dirty="0" err="1"/>
              <a:t>interkoneksi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berbagi</a:t>
            </a:r>
            <a:r>
              <a:rPr lang="en-US" sz="3200" dirty="0"/>
              <a:t> disk </a:t>
            </a:r>
            <a:r>
              <a:rPr lang="en-US" sz="3200" dirty="0" smtClean="0"/>
              <a:t>/</a:t>
            </a:r>
            <a:r>
              <a:rPr lang="en-US" sz="3200" dirty="0" err="1" smtClean="0"/>
              <a:t>memori</a:t>
            </a:r>
            <a:r>
              <a:rPr lang="en-US" sz="3200" dirty="0" smtClean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sama</a:t>
            </a:r>
            <a:r>
              <a:rPr lang="en-US" sz="3200" dirty="0"/>
              <a:t> </a:t>
            </a:r>
            <a:r>
              <a:rPr lang="en-US" sz="3200" dirty="0" smtClean="0"/>
              <a:t>lain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/>
              <a:t>Setiap</a:t>
            </a:r>
            <a:r>
              <a:rPr lang="en-US" sz="3200" dirty="0"/>
              <a:t> node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shared-memory</a:t>
            </a:r>
            <a:r>
              <a:rPr lang="en-US" sz="3200" dirty="0" smtClean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prosesor</a:t>
            </a:r>
            <a:r>
              <a:rPr lang="en-US" sz="3200" dirty="0"/>
              <a:t>. </a:t>
            </a:r>
            <a:r>
              <a:rPr lang="en-US" sz="3200" dirty="0" smtClean="0"/>
              <a:t>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/>
              <a:t>Atau</a:t>
            </a:r>
            <a:r>
              <a:rPr lang="en-US" sz="3200" dirty="0"/>
              <a:t>, </a:t>
            </a:r>
            <a:r>
              <a:rPr lang="en-US" sz="3200" dirty="0" err="1"/>
              <a:t>setiap</a:t>
            </a:r>
            <a:r>
              <a:rPr lang="en-US" sz="3200" dirty="0"/>
              <a:t> node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smtClean="0"/>
              <a:t>shared-disk,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masing-masing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berbagi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set disk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smtClean="0"/>
              <a:t>shared-memory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Terdistribusi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disebar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(site/node)</a:t>
            </a:r>
          </a:p>
          <a:p>
            <a:r>
              <a:rPr lang="en-US" dirty="0" err="1" smtClean="0"/>
              <a:t>Mesin-mesin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.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di</a:t>
            </a:r>
            <a:r>
              <a:rPr lang="en-US" i="1" dirty="0" err="1" smtClean="0"/>
              <a:t>share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users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 l="420" t="4762" r="1050" b="4762"/>
          <a:stretch>
            <a:fillRect/>
          </a:stretch>
        </p:blipFill>
        <p:spPr bwMode="auto">
          <a:xfrm>
            <a:off x="1295400" y="3048000"/>
            <a:ext cx="5334000" cy="3673612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Database </a:t>
            </a:r>
            <a:r>
              <a:rPr lang="en-US" dirty="0" err="1" smtClean="0"/>
              <a:t>terdistribusi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00100" y="1065213"/>
            <a:ext cx="7661275" cy="4903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Database </a:t>
            </a:r>
            <a:r>
              <a:rPr lang="en-US" sz="2800" dirty="0" err="1" smtClean="0"/>
              <a:t>terdistribusi</a:t>
            </a:r>
            <a:r>
              <a:rPr lang="en-US" sz="2800" dirty="0" smtClean="0"/>
              <a:t>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Homogen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Software/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skema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seluruh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site, data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mungkin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dibagi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diantara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site-site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Tujuan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Menyediakan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view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database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tunggal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menyembunyikan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detail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distribusi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Database </a:t>
            </a:r>
            <a:r>
              <a:rPr lang="en-US" sz="3200" dirty="0" err="1" smtClean="0"/>
              <a:t>terdistribusi</a:t>
            </a:r>
            <a:r>
              <a:rPr lang="en-US" sz="3200" dirty="0" smtClean="0"/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Heterogen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smtClean="0"/>
              <a:t>S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oftware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/schema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berbeda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setiap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site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 err="1" smtClean="0"/>
              <a:t>Tujuan</a:t>
            </a:r>
            <a:r>
              <a:rPr lang="en-US" sz="2800" dirty="0" smtClean="0"/>
              <a:t>: </a:t>
            </a:r>
            <a:r>
              <a:rPr lang="en-US" sz="2800" dirty="0" err="1" smtClean="0"/>
              <a:t>mengintegrasikan</a:t>
            </a:r>
            <a:r>
              <a:rPr lang="en-US" sz="2800" dirty="0" smtClean="0"/>
              <a:t> database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,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menyediakan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fungsionalitas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berguna</a:t>
            </a:r>
            <a:endParaRPr lang="en-US" sz="2800" dirty="0" smtClean="0"/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 smtClean="0"/>
              <a:t>Perbedaan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  <a:r>
              <a:rPr lang="en-US" sz="3200" dirty="0" err="1" smtClean="0"/>
              <a:t>lokal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global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Transaksi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lokal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mengakses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site 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tempat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dimana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transaksi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dilakukan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Transaksi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Global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mengakses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site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berbeda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site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dimana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transaksi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dilakukan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mengakses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data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beberapa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site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berbeda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Level-level </a:t>
            </a:r>
            <a:r>
              <a:rPr lang="en-US" dirty="0" err="1" smtClean="0"/>
              <a:t>Abstraksi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820863" algn="l"/>
                <a:tab pos="3659188" algn="l"/>
                <a:tab pos="3943350" algn="l"/>
              </a:tabLst>
            </a:pPr>
            <a:r>
              <a:rPr lang="en-US" sz="1800" b="1" dirty="0" smtClean="0">
                <a:solidFill>
                  <a:schemeClr val="tx2"/>
                </a:solidFill>
              </a:rPr>
              <a:t>Physical level:</a:t>
            </a:r>
            <a:r>
              <a:rPr lang="en-US" sz="1800" dirty="0" smtClean="0"/>
              <a:t>  </a:t>
            </a:r>
            <a:r>
              <a:rPr lang="en-US" sz="1800" dirty="0" err="1" smtClean="0"/>
              <a:t>Menjelaskan</a:t>
            </a:r>
            <a:r>
              <a:rPr lang="en-US" sz="1800" dirty="0" smtClean="0"/>
              <a:t> </a:t>
            </a:r>
            <a:r>
              <a:rPr lang="en-US" sz="1800" dirty="0" err="1" smtClean="0"/>
              <a:t>bagaimana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record </a:t>
            </a:r>
            <a:r>
              <a:rPr lang="en-US" sz="1800" dirty="0" err="1" smtClean="0"/>
              <a:t>disimpan</a:t>
            </a:r>
            <a:r>
              <a:rPr lang="en-US" sz="1800" dirty="0" smtClean="0"/>
              <a:t> (</a:t>
            </a:r>
            <a:r>
              <a:rPr lang="en-US" sz="1800" dirty="0" err="1" smtClean="0"/>
              <a:t>misl</a:t>
            </a:r>
            <a:r>
              <a:rPr lang="en-US" sz="1800" dirty="0" smtClean="0"/>
              <a:t>., customer).</a:t>
            </a:r>
          </a:p>
          <a:p>
            <a:pPr>
              <a:tabLst>
                <a:tab pos="1820863" algn="l"/>
                <a:tab pos="3659188" algn="l"/>
                <a:tab pos="3943350" algn="l"/>
              </a:tabLst>
            </a:pPr>
            <a:r>
              <a:rPr lang="en-US" sz="1800" b="1" dirty="0" smtClean="0">
                <a:solidFill>
                  <a:schemeClr val="tx2"/>
                </a:solidFill>
              </a:rPr>
              <a:t>Logical level:</a:t>
            </a:r>
            <a:r>
              <a:rPr lang="en-US" sz="1800" dirty="0" smtClean="0"/>
              <a:t> </a:t>
            </a:r>
            <a:r>
              <a:rPr lang="en-US" sz="1800" dirty="0" err="1" smtClean="0"/>
              <a:t>Menjelaskan</a:t>
            </a:r>
            <a:r>
              <a:rPr lang="en-US" sz="1800" dirty="0" smtClean="0"/>
              <a:t> data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tersimpan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database,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hubungannya</a:t>
            </a:r>
            <a:r>
              <a:rPr lang="en-US" sz="1800" dirty="0" smtClean="0"/>
              <a:t>.</a:t>
            </a:r>
          </a:p>
          <a:p>
            <a:pPr lvl="1">
              <a:buFont typeface="Monotype Sorts" pitchFamily="2" charset="2"/>
              <a:buNone/>
              <a:tabLst>
                <a:tab pos="1820863" algn="l"/>
                <a:tab pos="3659188" algn="l"/>
                <a:tab pos="3943350" algn="l"/>
              </a:tabLst>
            </a:pPr>
            <a:r>
              <a:rPr lang="en-US" sz="1800" b="1" dirty="0" smtClean="0"/>
              <a:t>	type</a:t>
            </a:r>
            <a:r>
              <a:rPr lang="en-US" sz="1800" dirty="0" smtClean="0"/>
              <a:t> </a:t>
            </a:r>
            <a:r>
              <a:rPr lang="en-US" sz="1800" i="1" dirty="0" smtClean="0"/>
              <a:t>customer</a:t>
            </a:r>
            <a:r>
              <a:rPr lang="en-US" sz="1800" dirty="0" smtClean="0"/>
              <a:t> = </a:t>
            </a:r>
            <a:r>
              <a:rPr lang="en-US" sz="1800" b="1" dirty="0" smtClean="0"/>
              <a:t>record</a:t>
            </a:r>
            <a:endParaRPr lang="en-US" sz="1800" dirty="0" smtClean="0"/>
          </a:p>
          <a:p>
            <a:pPr lvl="1">
              <a:buFontTx/>
              <a:buNone/>
              <a:tabLst>
                <a:tab pos="1820863" algn="l"/>
                <a:tab pos="3659188" algn="l"/>
                <a:tab pos="3943350" algn="l"/>
              </a:tabLst>
            </a:pPr>
            <a:r>
              <a:rPr lang="en-US" sz="1800" dirty="0" smtClean="0"/>
              <a:t>		</a:t>
            </a:r>
            <a:r>
              <a:rPr lang="en-US" sz="1800" i="1" dirty="0" err="1" smtClean="0"/>
              <a:t>customer_id</a:t>
            </a:r>
            <a:r>
              <a:rPr lang="en-US" sz="1800" dirty="0" smtClean="0"/>
              <a:t> : string; </a:t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800" i="1" dirty="0" err="1" smtClean="0"/>
              <a:t>customer_name</a:t>
            </a:r>
            <a:r>
              <a:rPr lang="en-US" sz="1800" dirty="0" smtClean="0"/>
              <a:t> : string;</a:t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800" i="1" dirty="0" err="1" smtClean="0"/>
              <a:t>customer</a:t>
            </a:r>
            <a:r>
              <a:rPr lang="en-US" sz="1800" dirty="0" err="1" smtClean="0"/>
              <a:t>_</a:t>
            </a:r>
            <a:r>
              <a:rPr lang="en-US" sz="1800" i="1" dirty="0" err="1" smtClean="0"/>
              <a:t>street</a:t>
            </a:r>
            <a:r>
              <a:rPr lang="en-US" sz="1800" dirty="0" smtClean="0"/>
              <a:t> : string;</a:t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800" i="1" dirty="0" err="1" smtClean="0"/>
              <a:t>customer_city</a:t>
            </a:r>
            <a:r>
              <a:rPr lang="en-US" sz="1800" dirty="0" smtClean="0"/>
              <a:t> : integer;</a:t>
            </a:r>
          </a:p>
          <a:p>
            <a:pPr lvl="4">
              <a:buFontTx/>
              <a:buNone/>
              <a:tabLst>
                <a:tab pos="1820863" algn="l"/>
                <a:tab pos="3659188" algn="l"/>
                <a:tab pos="3943350" algn="l"/>
              </a:tabLst>
            </a:pPr>
            <a:r>
              <a:rPr lang="en-US" sz="1800" b="1" dirty="0" smtClean="0"/>
              <a:t>end</a:t>
            </a:r>
            <a:r>
              <a:rPr lang="en-US" sz="1800" dirty="0" smtClean="0"/>
              <a:t>;</a:t>
            </a:r>
          </a:p>
          <a:p>
            <a:pPr>
              <a:tabLst>
                <a:tab pos="1820863" algn="l"/>
                <a:tab pos="3659188" algn="l"/>
                <a:tab pos="3943350" algn="l"/>
              </a:tabLst>
            </a:pPr>
            <a:r>
              <a:rPr lang="en-US" sz="1800" b="1" dirty="0" smtClean="0">
                <a:solidFill>
                  <a:schemeClr val="tx2"/>
                </a:solidFill>
              </a:rPr>
              <a:t>View level:</a:t>
            </a:r>
            <a:r>
              <a:rPr lang="en-US" sz="1800" dirty="0" smtClean="0"/>
              <a:t>  program-program </a:t>
            </a:r>
            <a:r>
              <a:rPr lang="en-US" sz="1800" dirty="0" err="1" smtClean="0"/>
              <a:t>aplikasi</a:t>
            </a:r>
            <a:r>
              <a:rPr lang="en-US" sz="1800" dirty="0" smtClean="0"/>
              <a:t> </a:t>
            </a:r>
            <a:r>
              <a:rPr lang="en-US" sz="1800" dirty="0" err="1" smtClean="0"/>
              <a:t>menyembunyikan</a:t>
            </a:r>
            <a:r>
              <a:rPr lang="en-US" sz="1800" dirty="0" smtClean="0"/>
              <a:t> detail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tipe</a:t>
            </a:r>
            <a:r>
              <a:rPr lang="en-US" sz="1800" dirty="0" smtClean="0"/>
              <a:t> data.  Views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dpt</a:t>
            </a:r>
            <a:r>
              <a:rPr lang="en-US" sz="1800" dirty="0" smtClean="0"/>
              <a:t> </a:t>
            </a:r>
            <a:r>
              <a:rPr lang="en-US" sz="1800" dirty="0" err="1" smtClean="0"/>
              <a:t>menyembunyikan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(</a:t>
            </a:r>
            <a:r>
              <a:rPr lang="en-US" sz="1800" dirty="0" err="1" smtClean="0"/>
              <a:t>spt</a:t>
            </a:r>
            <a:r>
              <a:rPr lang="en-US" sz="1800" dirty="0" smtClean="0"/>
              <a:t> </a:t>
            </a:r>
            <a:r>
              <a:rPr lang="en-US" sz="1800" dirty="0" err="1" smtClean="0"/>
              <a:t>gaji</a:t>
            </a:r>
            <a:r>
              <a:rPr lang="en-US" sz="1800" dirty="0" smtClean="0"/>
              <a:t> </a:t>
            </a:r>
            <a:r>
              <a:rPr lang="en-US" sz="1800" dirty="0" err="1" smtClean="0"/>
              <a:t>pegawai</a:t>
            </a:r>
            <a:r>
              <a:rPr lang="en-US" sz="1800" dirty="0" smtClean="0"/>
              <a:t>)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tujuan</a:t>
            </a:r>
            <a:r>
              <a:rPr lang="en-US" sz="1800" dirty="0" smtClean="0"/>
              <a:t> </a:t>
            </a:r>
            <a:r>
              <a:rPr lang="en-US" sz="1800" dirty="0" err="1" smtClean="0"/>
              <a:t>keamanan</a:t>
            </a:r>
            <a:r>
              <a:rPr lang="en-US" sz="18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of Data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 l="3358" t="14328" r="1120" b="10448"/>
          <a:stretch>
            <a:fillRect/>
          </a:stretch>
        </p:blipFill>
        <p:spPr bwMode="auto">
          <a:xfrm>
            <a:off x="1035050" y="1676400"/>
            <a:ext cx="7310438" cy="4318000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77875" y="1176338"/>
            <a:ext cx="31066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err="1" smtClean="0"/>
              <a:t>Arsitektur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basis data 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Basis Data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Basis Data/DBMS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/Perusahaan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Kumpulan </a:t>
            </a:r>
            <a:r>
              <a:rPr lang="en-US" dirty="0" err="1" smtClean="0"/>
              <a:t>dari</a:t>
            </a:r>
            <a:r>
              <a:rPr lang="en-US" dirty="0" smtClean="0"/>
              <a:t> data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berelasi</a:t>
            </a:r>
            <a:endParaRPr lang="en-US" dirty="0" smtClean="0"/>
          </a:p>
          <a:p>
            <a:pPr lvl="1"/>
            <a:r>
              <a:rPr lang="en-US" dirty="0" err="1" smtClean="0"/>
              <a:t>Berupa</a:t>
            </a:r>
            <a:r>
              <a:rPr lang="en-US" dirty="0" smtClean="0"/>
              <a:t> program-program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database yang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Penerapan-penerapan</a:t>
            </a:r>
            <a:r>
              <a:rPr lang="en-US" dirty="0" smtClean="0"/>
              <a:t> Database</a:t>
            </a:r>
          </a:p>
          <a:p>
            <a:pPr lvl="1"/>
            <a:r>
              <a:rPr lang="en-US" dirty="0" smtClean="0"/>
              <a:t>Banking: all transactions</a:t>
            </a:r>
          </a:p>
          <a:p>
            <a:pPr lvl="1"/>
            <a:r>
              <a:rPr lang="en-US" dirty="0" smtClean="0"/>
              <a:t>Airlines: reservations, schedules</a:t>
            </a:r>
          </a:p>
          <a:p>
            <a:pPr lvl="1"/>
            <a:r>
              <a:rPr lang="en-US" dirty="0" smtClean="0"/>
              <a:t>Universities:  registration, grades</a:t>
            </a:r>
          </a:p>
          <a:p>
            <a:pPr lvl="1"/>
            <a:r>
              <a:rPr lang="en-US" dirty="0" smtClean="0"/>
              <a:t>Sales: customers, products, purchases</a:t>
            </a:r>
          </a:p>
          <a:p>
            <a:pPr lvl="1"/>
            <a:r>
              <a:rPr lang="en-US" dirty="0" smtClean="0"/>
              <a:t>Online retailers: order tracking, customized recommendations</a:t>
            </a:r>
          </a:p>
          <a:p>
            <a:pPr lvl="1"/>
            <a:r>
              <a:rPr lang="en-US" dirty="0" smtClean="0"/>
              <a:t>Manufacturing: production, inventory, orders, supply chain</a:t>
            </a:r>
          </a:p>
          <a:p>
            <a:pPr lvl="1"/>
            <a:r>
              <a:rPr lang="en-US" dirty="0" smtClean="0"/>
              <a:t>Human resources:  employee records, salaries, tax deductions</a:t>
            </a:r>
          </a:p>
          <a:p>
            <a:r>
              <a:rPr lang="en-US" dirty="0" smtClean="0"/>
              <a:t>Database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Skema</a:t>
            </a:r>
            <a:r>
              <a:rPr lang="en-US" dirty="0" smtClean="0"/>
              <a:t> Basis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5334000"/>
          </a:xfrm>
        </p:spPr>
        <p:txBody>
          <a:bodyPr>
            <a:normAutofit/>
          </a:bodyPr>
          <a:lstStyle/>
          <a:p>
            <a:r>
              <a:rPr lang="en-US" sz="1800" b="1" dirty="0" err="1" smtClean="0">
                <a:solidFill>
                  <a:schemeClr val="tx2"/>
                </a:solidFill>
              </a:rPr>
              <a:t>Skema</a:t>
            </a:r>
            <a:r>
              <a:rPr lang="en-US" sz="1800" b="1" dirty="0" smtClean="0">
                <a:solidFill>
                  <a:schemeClr val="tx2"/>
                </a:solidFill>
              </a:rPr>
              <a:t> – </a:t>
            </a:r>
            <a:r>
              <a:rPr lang="en-US" sz="1800" dirty="0" err="1" smtClean="0"/>
              <a:t>struktur</a:t>
            </a:r>
            <a:r>
              <a:rPr lang="en-US" sz="1800" dirty="0" smtClean="0"/>
              <a:t> </a:t>
            </a:r>
            <a:r>
              <a:rPr lang="en-US" sz="1800" dirty="0" err="1" smtClean="0"/>
              <a:t>logik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database</a:t>
            </a:r>
          </a:p>
          <a:p>
            <a:pPr lvl="1"/>
            <a:r>
              <a:rPr lang="en-US" sz="1800" dirty="0" err="1" smtClean="0"/>
              <a:t>Contoh</a:t>
            </a:r>
            <a:r>
              <a:rPr lang="en-US" sz="1800" dirty="0" smtClean="0"/>
              <a:t>: database  </a:t>
            </a:r>
            <a:r>
              <a:rPr lang="en-US" sz="1800" dirty="0" err="1" smtClean="0"/>
              <a:t>berisi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 </a:t>
            </a:r>
            <a:r>
              <a:rPr lang="en-US" sz="1800" dirty="0" err="1" smtClean="0"/>
              <a:t>pelanggan</a:t>
            </a:r>
            <a:r>
              <a:rPr lang="en-US" sz="1800" dirty="0" smtClean="0"/>
              <a:t> ,</a:t>
            </a:r>
            <a:r>
              <a:rPr lang="en-US" sz="1800" dirty="0" err="1" smtClean="0"/>
              <a:t>penjualan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keduanya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err="1" smtClean="0"/>
              <a:t>Analoginya</a:t>
            </a:r>
            <a:r>
              <a:rPr lang="en-US" sz="1800" dirty="0" smtClean="0"/>
              <a:t> </a:t>
            </a:r>
            <a:r>
              <a:rPr lang="en-US" sz="1800" dirty="0" err="1" smtClean="0"/>
              <a:t>sama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tipe</a:t>
            </a:r>
            <a:r>
              <a:rPr lang="en-US" sz="1800" dirty="0" smtClean="0"/>
              <a:t> data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variabel</a:t>
            </a:r>
            <a:r>
              <a:rPr lang="en-US" sz="1800" dirty="0" smtClean="0"/>
              <a:t> </a:t>
            </a:r>
            <a:r>
              <a:rPr lang="en-US" sz="1800" dirty="0" err="1" smtClean="0"/>
              <a:t>didalam</a:t>
            </a:r>
            <a:r>
              <a:rPr lang="en-US" sz="1800" dirty="0" smtClean="0"/>
              <a:t> program</a:t>
            </a:r>
          </a:p>
          <a:p>
            <a:pPr lvl="1"/>
            <a:r>
              <a:rPr lang="en-US" sz="1800" b="1" dirty="0" smtClean="0"/>
              <a:t>Physical schema</a:t>
            </a:r>
            <a:r>
              <a:rPr lang="en-US" sz="1800" dirty="0" smtClean="0"/>
              <a:t>: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database </a:t>
            </a:r>
            <a:r>
              <a:rPr lang="en-US" sz="1800" dirty="0" err="1" smtClean="0"/>
              <a:t>pada</a:t>
            </a:r>
            <a:r>
              <a:rPr lang="en-US" sz="1800" dirty="0" smtClean="0"/>
              <a:t> level </a:t>
            </a:r>
            <a:r>
              <a:rPr lang="en-US" sz="1800" dirty="0" err="1" smtClean="0"/>
              <a:t>fisik</a:t>
            </a:r>
            <a:endParaRPr lang="en-US" sz="1800" dirty="0" smtClean="0"/>
          </a:p>
          <a:p>
            <a:pPr lvl="1"/>
            <a:r>
              <a:rPr lang="en-US" sz="1800" b="1" dirty="0" smtClean="0"/>
              <a:t>Logical schema</a:t>
            </a:r>
            <a:r>
              <a:rPr lang="en-US" sz="1800" dirty="0" smtClean="0"/>
              <a:t>: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database </a:t>
            </a:r>
            <a:r>
              <a:rPr lang="en-US" sz="1800" dirty="0" err="1" smtClean="0"/>
              <a:t>pada</a:t>
            </a:r>
            <a:r>
              <a:rPr lang="en-US" sz="1800" dirty="0" smtClean="0"/>
              <a:t> level </a:t>
            </a:r>
            <a:r>
              <a:rPr lang="en-US" sz="1800" dirty="0" err="1" smtClean="0"/>
              <a:t>logik</a:t>
            </a:r>
            <a:endParaRPr lang="en-US" sz="1600" dirty="0" smtClean="0"/>
          </a:p>
          <a:p>
            <a:r>
              <a:rPr lang="en-US" sz="1600" b="1" dirty="0" err="1" smtClean="0">
                <a:solidFill>
                  <a:schemeClr val="tx2"/>
                </a:solidFill>
              </a:rPr>
              <a:t>Intansiasi</a:t>
            </a:r>
            <a:r>
              <a:rPr lang="en-US" sz="1600" dirty="0" smtClean="0"/>
              <a:t>- </a:t>
            </a:r>
            <a:r>
              <a:rPr lang="en-US" sz="1600" dirty="0" err="1" smtClean="0"/>
              <a:t>isi</a:t>
            </a:r>
            <a:r>
              <a:rPr lang="en-US" sz="1600" dirty="0" smtClean="0"/>
              <a:t> </a:t>
            </a:r>
            <a:r>
              <a:rPr lang="en-US" sz="1600" dirty="0" err="1" smtClean="0"/>
              <a:t>sebenarnya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database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transaksi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waktu</a:t>
            </a:r>
            <a:r>
              <a:rPr lang="en-US" sz="1600" dirty="0" smtClean="0"/>
              <a:t> </a:t>
            </a:r>
            <a:r>
              <a:rPr lang="en-US" sz="1600" dirty="0" err="1" smtClean="0"/>
              <a:t>tertentu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err="1" smtClean="0"/>
              <a:t>Analogi</a:t>
            </a:r>
            <a:r>
              <a:rPr lang="en-US" sz="1600" dirty="0" smtClean="0"/>
              <a:t> </a:t>
            </a:r>
            <a:r>
              <a:rPr lang="en-US" sz="1600" dirty="0" err="1" smtClean="0"/>
              <a:t>seperti</a:t>
            </a:r>
            <a:r>
              <a:rPr lang="en-US" sz="1600" dirty="0" smtClean="0"/>
              <a:t> 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variabel</a:t>
            </a:r>
            <a:r>
              <a:rPr lang="en-US" sz="1600" dirty="0" smtClean="0"/>
              <a:t>.</a:t>
            </a:r>
            <a:endParaRPr lang="en-US" sz="1600" b="1" dirty="0" smtClean="0">
              <a:solidFill>
                <a:schemeClr val="tx2"/>
              </a:solidFill>
            </a:endParaRPr>
          </a:p>
          <a:p>
            <a:r>
              <a:rPr lang="en-US" sz="1600" b="1" dirty="0" smtClean="0">
                <a:solidFill>
                  <a:schemeClr val="tx2"/>
                </a:solidFill>
              </a:rPr>
              <a:t>Physical Data Independence</a:t>
            </a:r>
            <a:r>
              <a:rPr lang="en-US" sz="1600" dirty="0" smtClean="0"/>
              <a:t> – </a:t>
            </a:r>
            <a:r>
              <a:rPr lang="en-US" sz="1600" dirty="0" err="1" smtClean="0"/>
              <a:t>kemampuan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merubah</a:t>
            </a:r>
            <a:r>
              <a:rPr lang="en-US" sz="1600" dirty="0" smtClean="0"/>
              <a:t> </a:t>
            </a:r>
            <a:r>
              <a:rPr lang="en-US" sz="1600" dirty="0" err="1" smtClean="0"/>
              <a:t>skema</a:t>
            </a:r>
            <a:r>
              <a:rPr lang="en-US" sz="1600" dirty="0" smtClean="0"/>
              <a:t> </a:t>
            </a:r>
            <a:r>
              <a:rPr lang="en-US" sz="1600" dirty="0" err="1" smtClean="0"/>
              <a:t>fisik</a:t>
            </a:r>
            <a:r>
              <a:rPr lang="en-US" sz="1600" dirty="0" smtClean="0"/>
              <a:t> </a:t>
            </a:r>
            <a:r>
              <a:rPr lang="en-US" sz="1600" dirty="0" err="1" smtClean="0"/>
              <a:t>tanpa</a:t>
            </a:r>
            <a:r>
              <a:rPr lang="en-US" sz="1600" dirty="0" smtClean="0"/>
              <a:t> </a:t>
            </a:r>
            <a:r>
              <a:rPr lang="en-US" sz="1600" dirty="0" err="1" smtClean="0"/>
              <a:t>merubah</a:t>
            </a:r>
            <a:r>
              <a:rPr lang="en-US" sz="1600" dirty="0" smtClean="0"/>
              <a:t> </a:t>
            </a:r>
            <a:r>
              <a:rPr lang="en-US" sz="1600" dirty="0" err="1" smtClean="0"/>
              <a:t>skema</a:t>
            </a:r>
            <a:r>
              <a:rPr lang="en-US" sz="1600" dirty="0" smtClean="0"/>
              <a:t> </a:t>
            </a:r>
            <a:r>
              <a:rPr lang="en-US" sz="1600" dirty="0" err="1" smtClean="0"/>
              <a:t>logik</a:t>
            </a:r>
            <a:endParaRPr lang="en-US" sz="1600" dirty="0" smtClean="0"/>
          </a:p>
          <a:p>
            <a:pPr lvl="1"/>
            <a:r>
              <a:rPr lang="en-US" sz="1600" dirty="0" err="1" smtClean="0"/>
              <a:t>Aplikasi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dibuat</a:t>
            </a:r>
            <a:r>
              <a:rPr lang="en-US" sz="1600" dirty="0" smtClean="0"/>
              <a:t> </a:t>
            </a:r>
            <a:r>
              <a:rPr lang="en-US" sz="1600" dirty="0" err="1" smtClean="0"/>
              <a:t>bergantung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skema</a:t>
            </a:r>
            <a:r>
              <a:rPr lang="en-US" sz="1600" dirty="0" smtClean="0"/>
              <a:t> </a:t>
            </a:r>
            <a:r>
              <a:rPr lang="en-US" sz="1600" dirty="0" err="1" smtClean="0"/>
              <a:t>logik</a:t>
            </a:r>
            <a:endParaRPr lang="en-US" sz="1600" dirty="0" smtClean="0"/>
          </a:p>
          <a:p>
            <a:pPr lvl="1"/>
            <a:r>
              <a:rPr lang="en-US" sz="1600" dirty="0" err="1" smtClean="0"/>
              <a:t>Secara</a:t>
            </a:r>
            <a:r>
              <a:rPr lang="en-US" sz="1600" dirty="0" smtClean="0"/>
              <a:t> </a:t>
            </a:r>
            <a:r>
              <a:rPr lang="en-US" sz="1600" dirty="0" err="1" smtClean="0"/>
              <a:t>umum</a:t>
            </a:r>
            <a:r>
              <a:rPr lang="en-US" sz="1600" dirty="0" smtClean="0"/>
              <a:t>, interface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berbagai</a:t>
            </a:r>
            <a:r>
              <a:rPr lang="en-US" sz="1600" dirty="0" smtClean="0"/>
              <a:t> </a:t>
            </a:r>
            <a:r>
              <a:rPr lang="en-US" sz="1600" dirty="0" err="1" smtClean="0"/>
              <a:t>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komponen</a:t>
            </a:r>
            <a:r>
              <a:rPr lang="en-US" sz="1600" dirty="0" smtClean="0"/>
              <a:t> </a:t>
            </a:r>
            <a:r>
              <a:rPr lang="en-US" sz="1600" dirty="0" err="1" smtClean="0"/>
              <a:t>harus</a:t>
            </a:r>
            <a:r>
              <a:rPr lang="en-US" sz="1600" dirty="0" smtClean="0"/>
              <a:t> </a:t>
            </a:r>
            <a:r>
              <a:rPr lang="en-US" sz="1600" dirty="0" err="1" smtClean="0"/>
              <a:t>didefinisikan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baik</a:t>
            </a:r>
            <a:r>
              <a:rPr lang="en-US" sz="1600" dirty="0" smtClean="0"/>
              <a:t>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perubahan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beberapa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begitu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 </a:t>
            </a:r>
            <a:r>
              <a:rPr lang="en-US" sz="1600" dirty="0" err="1" smtClean="0"/>
              <a:t>mempengaruhi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lain.</a:t>
            </a:r>
          </a:p>
          <a:p>
            <a:r>
              <a:rPr lang="en-US" sz="2000" dirty="0" err="1" smtClean="0"/>
              <a:t>Skema</a:t>
            </a:r>
            <a:r>
              <a:rPr lang="en-US" sz="2000" dirty="0" smtClean="0"/>
              <a:t> &amp; </a:t>
            </a:r>
            <a:r>
              <a:rPr lang="en-US" sz="2000" dirty="0" err="1" smtClean="0"/>
              <a:t>Instansiasi</a:t>
            </a:r>
            <a:r>
              <a:rPr lang="en-US" sz="2000" dirty="0" smtClean="0"/>
              <a:t> </a:t>
            </a:r>
            <a:r>
              <a:rPr lang="en-US" sz="2000" dirty="0" err="1" smtClean="0"/>
              <a:t>memilki</a:t>
            </a:r>
            <a:r>
              <a:rPr lang="en-US" sz="2000" dirty="0" smtClean="0"/>
              <a:t> </a:t>
            </a:r>
            <a:r>
              <a:rPr lang="en-US" sz="2000" dirty="0" err="1" smtClean="0"/>
              <a:t>analogi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Pemrograman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Basis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database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database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Terpusat</a:t>
            </a:r>
            <a:endParaRPr lang="en-US" dirty="0" smtClean="0"/>
          </a:p>
          <a:p>
            <a:r>
              <a:rPr lang="en-US" dirty="0" smtClean="0"/>
              <a:t>Client-server</a:t>
            </a:r>
          </a:p>
          <a:p>
            <a:r>
              <a:rPr lang="en-US" dirty="0" smtClean="0"/>
              <a:t>Parallel (multi-processor)</a:t>
            </a:r>
          </a:p>
          <a:p>
            <a:r>
              <a:rPr lang="en-US" dirty="0" smtClean="0"/>
              <a:t>Distributed</a:t>
            </a:r>
            <a:r>
              <a:rPr lang="en-US" dirty="0" smtClean="0">
                <a:sym typeface="Symbol" pitchFamily="18" charset="2"/>
              </a:rPr>
              <a:t>     </a:t>
            </a:r>
          </a:p>
          <a:p>
            <a:pPr>
              <a:buFont typeface="Monotype Sort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Terpusat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istem</a:t>
            </a:r>
            <a:r>
              <a:rPr lang="en-US" dirty="0" smtClean="0"/>
              <a:t> single-user (</a:t>
            </a:r>
            <a:r>
              <a:rPr lang="en-US" dirty="0" err="1" smtClean="0"/>
              <a:t>misl</a:t>
            </a:r>
            <a:r>
              <a:rPr lang="en-US" dirty="0" smtClean="0"/>
              <a:t>, PC/workstation):desktop  Unit, single user,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CPU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hard disk; OS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user.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multi-user: disk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,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, multiple CPU, </a:t>
            </a:r>
            <a:r>
              <a:rPr lang="en-US" dirty="0" err="1" smtClean="0"/>
              <a:t>dan</a:t>
            </a:r>
            <a:r>
              <a:rPr lang="en-US" dirty="0" smtClean="0"/>
              <a:t> OS multi-user.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user yang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via terminal.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server.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Terpusat</a:t>
            </a:r>
            <a:endParaRPr lang="en-US" dirty="0"/>
          </a:p>
        </p:txBody>
      </p:sp>
      <p:pic>
        <p:nvPicPr>
          <p:cNvPr id="5" name="Picture 5" descr="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825" y="1501775"/>
            <a:ext cx="8229600" cy="4025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Client-Server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3388" y="1066800"/>
            <a:ext cx="8534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/>
              <a:t>server </a:t>
            </a:r>
            <a:r>
              <a:rPr lang="en-US" sz="3200" dirty="0" err="1"/>
              <a:t>memenuhi</a:t>
            </a:r>
            <a:r>
              <a:rPr lang="en-US" sz="3200" dirty="0"/>
              <a:t> </a:t>
            </a:r>
            <a:r>
              <a:rPr lang="en-US" sz="3200" dirty="0" err="1"/>
              <a:t>permintaan</a:t>
            </a:r>
            <a:r>
              <a:rPr lang="en-US" sz="3200" dirty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klien</a:t>
            </a:r>
            <a:r>
              <a:rPr lang="en-US" sz="3200" dirty="0"/>
              <a:t>, </a:t>
            </a:r>
            <a:r>
              <a:rPr lang="en-US" sz="3200" dirty="0" err="1" smtClean="0"/>
              <a:t>struktur</a:t>
            </a:r>
            <a:r>
              <a:rPr lang="en-US" sz="3200" dirty="0" smtClean="0"/>
              <a:t> </a:t>
            </a:r>
            <a:r>
              <a:rPr lang="en-US" sz="3200" dirty="0" err="1" smtClean="0"/>
              <a:t>umumnya</a:t>
            </a:r>
            <a:r>
              <a:rPr lang="en-US" sz="3200" dirty="0" smtClean="0"/>
              <a:t> :</a:t>
            </a:r>
            <a:endParaRPr lang="en-US" sz="3200" dirty="0"/>
          </a:p>
        </p:txBody>
      </p:sp>
      <p:pic>
        <p:nvPicPr>
          <p:cNvPr id="6" name="Picture 24"/>
          <p:cNvPicPr>
            <a:picLocks noChangeAspect="1" noChangeArrowheads="1"/>
          </p:cNvPicPr>
          <p:nvPr/>
        </p:nvPicPr>
        <p:blipFill>
          <a:blip r:embed="rId2"/>
          <a:srcRect l="478" t="32484" r="478" b="31847"/>
          <a:stretch>
            <a:fillRect/>
          </a:stretch>
        </p:blipFill>
        <p:spPr bwMode="auto">
          <a:xfrm>
            <a:off x="685800" y="3581400"/>
            <a:ext cx="6843713" cy="1847850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5875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Client-Server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3438" y="1149350"/>
            <a:ext cx="8183562" cy="2873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Fungsionalitas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database: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Back-end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en-US" sz="2800" dirty="0" err="1" smtClean="0"/>
              <a:t>Mengelola</a:t>
            </a:r>
            <a:r>
              <a:rPr lang="en-US" sz="2800" dirty="0" smtClean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</a:t>
            </a:r>
            <a:r>
              <a:rPr lang="en-US" sz="2800" dirty="0" err="1"/>
              <a:t>akses</a:t>
            </a:r>
            <a:r>
              <a:rPr lang="en-US" sz="2800" dirty="0"/>
              <a:t>, </a:t>
            </a:r>
            <a:r>
              <a:rPr lang="en-US" sz="2800" dirty="0" err="1"/>
              <a:t>evaluasi</a:t>
            </a:r>
            <a:r>
              <a:rPr lang="en-US" sz="2800" dirty="0"/>
              <a:t> query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optimasi</a:t>
            </a:r>
            <a:r>
              <a:rPr lang="en-US" sz="2800" dirty="0"/>
              <a:t>, </a:t>
            </a:r>
            <a:r>
              <a:rPr lang="en-US" sz="2800" dirty="0" err="1"/>
              <a:t>kontrol</a:t>
            </a:r>
            <a:r>
              <a:rPr lang="en-US" sz="2800" dirty="0"/>
              <a:t> </a:t>
            </a:r>
            <a:r>
              <a:rPr lang="en-US" sz="2800" dirty="0" err="1"/>
              <a:t>konkurensi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smtClean="0"/>
              <a:t>recovery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Front-end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terdiri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perangkat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form,</a:t>
            </a:r>
            <a:r>
              <a:rPr lang="en-US" sz="2800" i="1" dirty="0"/>
              <a:t> </a:t>
            </a:r>
            <a:r>
              <a:rPr lang="en-US" sz="2800" i="1" dirty="0" smtClean="0"/>
              <a:t>report-writers, </a:t>
            </a:r>
            <a:r>
              <a:rPr lang="en-US" sz="2800" i="1" dirty="0" err="1" smtClean="0"/>
              <a:t>dan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fasilitas</a:t>
            </a:r>
            <a:r>
              <a:rPr lang="en-US" sz="2800" i="1" dirty="0" smtClean="0"/>
              <a:t> GUI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Interface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antara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front-end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back-end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melalui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SQL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API (application program interface)</a:t>
            </a:r>
          </a:p>
        </p:txBody>
      </p:sp>
      <p:pic>
        <p:nvPicPr>
          <p:cNvPr id="6" name="Picture 6" descr="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4086225"/>
            <a:ext cx="6184900" cy="2695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Client-Server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00100" y="1065213"/>
            <a:ext cx="7661275" cy="4903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/>
              <a:t>Keuntungan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mengganti</a:t>
            </a:r>
            <a:r>
              <a:rPr lang="en-US" sz="3200" dirty="0"/>
              <a:t> mainframe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jaringan</a:t>
            </a:r>
            <a:r>
              <a:rPr lang="en-US" sz="3200" dirty="0"/>
              <a:t> workstation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smtClean="0"/>
              <a:t>PC yang </a:t>
            </a:r>
            <a:r>
              <a:rPr lang="en-US" sz="3200" dirty="0" err="1"/>
              <a:t>terhubung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 smtClean="0"/>
              <a:t>mesin</a:t>
            </a:r>
            <a:r>
              <a:rPr lang="en-US" sz="3200" dirty="0" smtClean="0"/>
              <a:t> server back-end 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murah</a:t>
            </a:r>
            <a:endParaRPr lang="en-US" sz="2800" dirty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err="1"/>
              <a:t>fleksibilitas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 smtClean="0"/>
              <a:t>pencarian</a:t>
            </a:r>
            <a:r>
              <a:rPr lang="en-US" sz="2800" dirty="0" smtClean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menambahkan</a:t>
            </a:r>
            <a:r>
              <a:rPr lang="en-US" sz="2800" dirty="0" smtClean="0"/>
              <a:t> </a:t>
            </a:r>
            <a:r>
              <a:rPr lang="en-US" sz="2800" dirty="0" err="1"/>
              <a:t>fasilitas</a:t>
            </a:r>
            <a:endParaRPr lang="en-US" sz="2800" dirty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smtClean="0"/>
              <a:t>User </a:t>
            </a:r>
            <a:r>
              <a:rPr lang="en-US" sz="2800" dirty="0"/>
              <a:t>interfaces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endParaRPr lang="en-US" sz="2800" dirty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800" dirty="0" err="1"/>
              <a:t>pemeliharaan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mudah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1450</Words>
  <Application>Microsoft Office PowerPoint</Application>
  <PresentationFormat>On-screen Show (4:3)</PresentationFormat>
  <Paragraphs>168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Pengenalan Sistem Basis Data</vt:lpstr>
      <vt:lpstr>Pembahasan</vt:lpstr>
      <vt:lpstr>Sistem Basis Data</vt:lpstr>
      <vt:lpstr>Arsitektur Sistem Basis Data</vt:lpstr>
      <vt:lpstr>Sistem Terpusat</vt:lpstr>
      <vt:lpstr>Sistem Komputer Terpusat</vt:lpstr>
      <vt:lpstr>Sistem Client-Server</vt:lpstr>
      <vt:lpstr>Sistem Client-Server</vt:lpstr>
      <vt:lpstr>Sistem Client-Server</vt:lpstr>
      <vt:lpstr>Arsitektur Sistem Server</vt:lpstr>
      <vt:lpstr>Server Transaksi</vt:lpstr>
      <vt:lpstr>Struktur Proses pada Server Transaksi</vt:lpstr>
      <vt:lpstr>Proses pada Server Transaksi</vt:lpstr>
      <vt:lpstr>Proses pada Sistem Transaksi</vt:lpstr>
      <vt:lpstr>Proses pada Sistem Transaksi</vt:lpstr>
      <vt:lpstr>Server Data</vt:lpstr>
      <vt:lpstr>Sistem Parallel</vt:lpstr>
      <vt:lpstr>Arsitektur jaringan Interconnection</vt:lpstr>
      <vt:lpstr>Interconnection Architectures</vt:lpstr>
      <vt:lpstr>Arsitektur Database Parallel</vt:lpstr>
      <vt:lpstr>Parallel Database Architectures</vt:lpstr>
      <vt:lpstr>Shared Memory</vt:lpstr>
      <vt:lpstr>Shared Disk</vt:lpstr>
      <vt:lpstr>Shared Nothing</vt:lpstr>
      <vt:lpstr>Hierarchical</vt:lpstr>
      <vt:lpstr>Sistem Terdistribusi</vt:lpstr>
      <vt:lpstr>Database terdistribusi</vt:lpstr>
      <vt:lpstr>Level-level Abstraksi pada database</vt:lpstr>
      <vt:lpstr>View of Data</vt:lpstr>
      <vt:lpstr>Skema Basis Data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Sistem Basis Data</dc:title>
  <dc:creator>yogi</dc:creator>
  <cp:lastModifiedBy>yogi</cp:lastModifiedBy>
  <cp:revision>252</cp:revision>
  <dcterms:created xsi:type="dcterms:W3CDTF">2016-09-20T03:23:21Z</dcterms:created>
  <dcterms:modified xsi:type="dcterms:W3CDTF">2016-09-26T08:42:49Z</dcterms:modified>
</cp:coreProperties>
</file>