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8"/>
  </p:notesMasterIdLst>
  <p:sldIdLst>
    <p:sldId id="256" r:id="rId2"/>
    <p:sldId id="257" r:id="rId3"/>
    <p:sldId id="258" r:id="rId4"/>
    <p:sldId id="259" r:id="rId5"/>
    <p:sldId id="260" r:id="rId6"/>
    <p:sldId id="261" r:id="rId7"/>
    <p:sldId id="262" r:id="rId8"/>
    <p:sldId id="264" r:id="rId9"/>
    <p:sldId id="266" r:id="rId10"/>
    <p:sldId id="268" r:id="rId11"/>
    <p:sldId id="270" r:id="rId12"/>
    <p:sldId id="271" r:id="rId13"/>
    <p:sldId id="272" r:id="rId14"/>
    <p:sldId id="273" r:id="rId15"/>
    <p:sldId id="274" r:id="rId16"/>
    <p:sldId id="276" r:id="rId17"/>
    <p:sldId id="277" r:id="rId18"/>
    <p:sldId id="278" r:id="rId19"/>
    <p:sldId id="279" r:id="rId20"/>
    <p:sldId id="280" r:id="rId21"/>
    <p:sldId id="281" r:id="rId22"/>
    <p:sldId id="282" r:id="rId23"/>
    <p:sldId id="283" r:id="rId24"/>
    <p:sldId id="284" r:id="rId25"/>
    <p:sldId id="285" r:id="rId26"/>
    <p:sldId id="286" r:id="rId2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3" d="100"/>
          <a:sy n="73" d="100"/>
        </p:scale>
        <p:origin x="-1296"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CEC2E-A273-4253-81EF-6331835AB3E0}" type="datetimeFigureOut">
              <a:rPr lang="id-ID" smtClean="0"/>
              <a:pPr/>
              <a:t>02/12/2015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19C7C0-3C36-4AAA-80B2-6E0A27381DD2}"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w="9525"/>
        </p:spPr>
        <p:txBody>
          <a:bodyPr/>
          <a:lstStyle/>
          <a:p>
            <a:endParaRPr lang="id-ID"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066055-0FEE-4B9F-BA6E-BC48A9207150}" type="slidenum">
              <a:rPr lang="en-US"/>
              <a:pPr/>
              <a:t>17</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DCB7D8-6A82-4A82-8742-92F452D5836F}" type="slidenum">
              <a:rPr lang="en-US"/>
              <a:pPr/>
              <a:t>18</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EB6A31-4BFB-4630-B9D2-361E5BA0BCE4}" type="slidenum">
              <a:rPr lang="en-US"/>
              <a:pPr/>
              <a:t>19</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r>
              <a:rPr lang="en-US"/>
              <a:t>Each answer was rounded to the the thousandths to keep uniformity and simplicity in the mathematics. Each row was divided by 3 to find the average because there were three locations if there were 5 then you would have to divide by 5 to find the average.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DE9BBC-C3E3-4DC2-850D-31F1F0D28788}" type="slidenum">
              <a:rPr lang="en-US"/>
              <a:pPr/>
              <a:t>20</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n-US"/>
              <a:t>Again all answers were rounded to the thousandths place.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808C23-A94D-4824-90F2-038299948D08}" type="slidenum">
              <a:rPr lang="en-US"/>
              <a:pPr/>
              <a:t>21</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r>
              <a:rPr lang="en-US"/>
              <a:t>Using the Standard preference table to determine each ones’ rank.</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D450E3-C1B8-4E86-8CFA-22F7869C9770}" type="slidenum">
              <a:rPr lang="en-US"/>
              <a:pPr/>
              <a:t>22</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548407-A207-4A42-8C09-7D7129BBF68D}" type="slidenum">
              <a:rPr lang="en-US"/>
              <a:pPr/>
              <a:t>23</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07D34B-96D1-4452-BBB9-8CED0610C587}" type="slidenum">
              <a:rPr lang="en-US"/>
              <a:pPr/>
              <a:t>24</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16B157-659A-4468-BDA4-A8C1EE97E8E9}" type="slidenum">
              <a:rPr lang="en-US"/>
              <a:pPr/>
              <a:t>25</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CB178F-F0DB-4DDC-8D54-7A32CA8FC505}" type="slidenum">
              <a:rPr lang="en-US"/>
              <a:pPr/>
              <a:t>26</a:t>
            </a:fld>
            <a:endParaRPr lang="en-US"/>
          </a:p>
        </p:txBody>
      </p:sp>
      <p:sp>
        <p:nvSpPr>
          <p:cNvPr id="62466" name="Rectangle 2"/>
          <p:cNvSpPr>
            <a:spLocks noGrp="1" noRot="1" noChangeAspect="1" noChangeArrowheads="1" noTextEdit="1"/>
          </p:cNvSpPr>
          <p:nvPr>
            <p:ph type="sldImg"/>
          </p:nvPr>
        </p:nvSpPr>
        <p:spPr>
          <a:xfrm>
            <a:off x="1146175" y="685800"/>
            <a:ext cx="4568825" cy="3427413"/>
          </a:xfrm>
          <a:ln/>
        </p:spPr>
      </p:sp>
      <p:sp>
        <p:nvSpPr>
          <p:cNvPr id="62467" name="Rectangle 3"/>
          <p:cNvSpPr>
            <a:spLocks noGrp="1" noChangeArrowheads="1"/>
          </p:cNvSpPr>
          <p:nvPr>
            <p:ph type="body" idx="1"/>
          </p:nvPr>
        </p:nvSpPr>
        <p:spPr>
          <a:xfrm>
            <a:off x="914400" y="4344485"/>
            <a:ext cx="5029200" cy="4112951"/>
          </a:xfrm>
        </p:spPr>
        <p:txBody>
          <a:bodyPr/>
          <a:lstStyle/>
          <a:p>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w="9525"/>
        </p:spPr>
        <p:txBody>
          <a:bodyPr/>
          <a:lstStyle/>
          <a:p>
            <a:r>
              <a:rPr lang="en-US" smtClean="0"/>
              <a:t>Ray Carter is a lecturer, trainer, consultant, and managing director of DPSS Consultants. He originally developed a comprehensive approach to supplier selection in an article entitled </a:t>
            </a:r>
            <a:r>
              <a:rPr lang="en-US" i="1" smtClean="0"/>
              <a:t>The Seven C’s of Effective Supplier Evaluation</a:t>
            </a:r>
            <a:r>
              <a:rPr lang="en-US" smtClean="0"/>
              <a:t>. The original seven C’s were: 1) competency, 2) capacity, 3) consistency, 4) control, 5) cost, 6) commitment, and 7) cash. He has since developed and extended his approach to include 10 C’s for supplier selection, all of which focus on helping an organization to develop appropriate criteria with which to evaluate a potential supplier. </a:t>
            </a:r>
          </a:p>
          <a:p>
            <a:endParaRPr lang="en-US" smtClean="0"/>
          </a:p>
          <a:p>
            <a:r>
              <a:rPr lang="en-US" b="1" u="sng" smtClean="0"/>
              <a:t>References:</a:t>
            </a:r>
          </a:p>
          <a:p>
            <a:r>
              <a:rPr lang="en-US" i="1" smtClean="0"/>
              <a:t>Making the Right Choice</a:t>
            </a:r>
            <a:r>
              <a:rPr lang="en-US" smtClean="0"/>
              <a:t>, by Alan Oxenbury, Supply Management, July 2006</a:t>
            </a:r>
          </a:p>
          <a:p>
            <a:r>
              <a:rPr lang="en-US" i="1" smtClean="0"/>
              <a:t>The Final Countdown</a:t>
            </a:r>
            <a:r>
              <a:rPr lang="en-US" smtClean="0"/>
              <a:t>, by Alan Oxenbury, Supply Management, August 2006</a:t>
            </a:r>
          </a:p>
          <a:p>
            <a:r>
              <a:rPr lang="en-US" i="1" smtClean="0"/>
              <a:t>How Many ‘C’s in Partner?</a:t>
            </a:r>
            <a:r>
              <a:rPr lang="en-US" smtClean="0"/>
              <a:t>, by Neil Fuller, Supply Management, September 2005. </a:t>
            </a:r>
          </a:p>
          <a:p>
            <a:endParaRPr lang="en-US" b="1" u="sng"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128BAF-D39A-448D-95D0-7D29EA545750}" type="slidenum">
              <a:rPr lang="en-US"/>
              <a:pPr/>
              <a:t>10</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128BAF-D39A-448D-95D0-7D29EA545750}" type="slidenum">
              <a:rPr lang="en-US"/>
              <a:pPr/>
              <a:t>11</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A2CB94-F7CE-449E-9EC8-12E563B4FE4C}" type="slidenum">
              <a:rPr lang="en-US"/>
              <a:pPr/>
              <a:t>12</a:t>
            </a:fld>
            <a:endParaRPr lang="en-US"/>
          </a:p>
        </p:txBody>
      </p:sp>
      <p:sp>
        <p:nvSpPr>
          <p:cNvPr id="58370" name="Rectangle 2"/>
          <p:cNvSpPr>
            <a:spLocks noGrp="1" noRot="1" noChangeAspect="1" noChangeArrowheads="1" noTextEdit="1"/>
          </p:cNvSpPr>
          <p:nvPr>
            <p:ph type="sldImg"/>
          </p:nvPr>
        </p:nvSpPr>
        <p:spPr>
          <a:xfrm>
            <a:off x="1144588" y="685800"/>
            <a:ext cx="4570412" cy="3429000"/>
          </a:xfrm>
          <a:ln/>
        </p:spPr>
      </p:sp>
      <p:sp>
        <p:nvSpPr>
          <p:cNvPr id="58371" name="Rectangle 3"/>
          <p:cNvSpPr>
            <a:spLocks noGrp="1" noChangeArrowheads="1"/>
          </p:cNvSpPr>
          <p:nvPr>
            <p:ph type="body" idx="1"/>
          </p:nvPr>
        </p:nvSpPr>
        <p:spPr>
          <a:xfrm>
            <a:off x="685800" y="4342878"/>
            <a:ext cx="5486400" cy="4114558"/>
          </a:xfrm>
        </p:spPr>
        <p:txBody>
          <a:bodyPr/>
          <a:lstStyle/>
          <a:p>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D35EF2-E675-4E1C-B975-9C02531E3CBA}" type="slidenum">
              <a:rPr lang="en-US"/>
              <a:pPr/>
              <a:t>13</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n-US"/>
              <a:t>This is a very simplistic the problems can be very complex also.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83D37D-41BC-4BBF-85AF-A602D9105363}" type="slidenum">
              <a:rPr lang="en-US"/>
              <a:pPr/>
              <a:t>14</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a:t>Notice that the reciprocal are the same color of the corresponding. I did this to identify which reciprocals went with which one.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6338F7-DB8A-469F-8116-7B82DD9BD187}" type="slidenum">
              <a:rPr lang="en-US"/>
              <a:pPr/>
              <a:t>15</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F6BAD7-C932-45B0-8CC0-FA2725564C69}" type="slidenum">
              <a:rPr lang="en-US"/>
              <a:pPr/>
              <a:t>16</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a:t>Again reciprocals having corresponding colors of each other.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687C84C-4DCC-4D19-987B-B2418CAF5934}" type="datetimeFigureOut">
              <a:rPr lang="id-ID" smtClean="0"/>
              <a:pPr/>
              <a:t>02/12/2015</a:t>
            </a:fld>
            <a:endParaRPr lang="id-ID"/>
          </a:p>
        </p:txBody>
      </p:sp>
      <p:sp>
        <p:nvSpPr>
          <p:cNvPr id="17" name="Footer Placeholder 16"/>
          <p:cNvSpPr>
            <a:spLocks noGrp="1"/>
          </p:cNvSpPr>
          <p:nvPr>
            <p:ph type="ftr" sz="quarter" idx="11"/>
          </p:nvPr>
        </p:nvSpPr>
        <p:spPr/>
        <p:txBody>
          <a:bodyPr/>
          <a:lstStyle>
            <a:extLst/>
          </a:lstStyle>
          <a:p>
            <a:endParaRPr lang="id-ID"/>
          </a:p>
        </p:txBody>
      </p:sp>
      <p:sp>
        <p:nvSpPr>
          <p:cNvPr id="29" name="Slide Number Placeholder 28"/>
          <p:cNvSpPr>
            <a:spLocks noGrp="1"/>
          </p:cNvSpPr>
          <p:nvPr>
            <p:ph type="sldNum" sz="quarter" idx="12"/>
          </p:nvPr>
        </p:nvSpPr>
        <p:spPr/>
        <p:txBody>
          <a:bodyPr/>
          <a:lstStyle>
            <a:extLst/>
          </a:lstStyle>
          <a:p>
            <a:fld id="{2D8BD1A5-810A-4475-AF19-62179E256D68}" type="slidenum">
              <a:rPr lang="id-ID" smtClean="0"/>
              <a:pPr/>
              <a:t>‹#›</a:t>
            </a:fld>
            <a:endParaRPr lang="id-ID"/>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87C84C-4DCC-4D19-987B-B2418CAF5934}" type="datetimeFigureOut">
              <a:rPr lang="id-ID" smtClean="0"/>
              <a:pPr/>
              <a:t>02/12/2015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2D8BD1A5-810A-4475-AF19-62179E256D6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87C84C-4DCC-4D19-987B-B2418CAF5934}" type="datetimeFigureOut">
              <a:rPr lang="id-ID" smtClean="0"/>
              <a:pPr/>
              <a:t>02/12/2015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2D8BD1A5-810A-4475-AF19-62179E256D68}"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419100"/>
            <a:ext cx="7772400" cy="11430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1219200" y="20447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5181600" y="20447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a:xfrm>
            <a:off x="122555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66395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7092950" y="6248400"/>
            <a:ext cx="1905000" cy="457200"/>
          </a:xfrm>
        </p:spPr>
        <p:txBody>
          <a:bodyPr/>
          <a:lstStyle>
            <a:lvl1pPr>
              <a:defRPr/>
            </a:lvl1pPr>
          </a:lstStyle>
          <a:p>
            <a:fld id="{14AC6659-42B4-4541-BE92-0A83C65BBB1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87C84C-4DCC-4D19-987B-B2418CAF5934}" type="datetimeFigureOut">
              <a:rPr lang="id-ID" smtClean="0"/>
              <a:pPr/>
              <a:t>02/12/2015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2D8BD1A5-810A-4475-AF19-62179E256D68}"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687C84C-4DCC-4D19-987B-B2418CAF5934}" type="datetimeFigureOut">
              <a:rPr lang="id-ID" smtClean="0"/>
              <a:pPr/>
              <a:t>02/12/2015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2D8BD1A5-810A-4475-AF19-62179E256D68}" type="slidenum">
              <a:rPr lang="id-ID" smtClean="0"/>
              <a:pPr/>
              <a:t>‹#›</a:t>
            </a:fld>
            <a:endParaRPr lang="id-ID"/>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687C84C-4DCC-4D19-987B-B2418CAF5934}" type="datetimeFigureOut">
              <a:rPr lang="id-ID" smtClean="0"/>
              <a:pPr/>
              <a:t>02/12/2015</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2D8BD1A5-810A-4475-AF19-62179E256D68}"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687C84C-4DCC-4D19-987B-B2418CAF5934}" type="datetimeFigureOut">
              <a:rPr lang="id-ID" smtClean="0"/>
              <a:pPr/>
              <a:t>02/12/2015</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2D8BD1A5-810A-4475-AF19-62179E256D68}" type="slidenum">
              <a:rPr lang="id-ID" smtClean="0"/>
              <a:pPr/>
              <a:t>‹#›</a:t>
            </a:fld>
            <a:endParaRPr lang="id-ID"/>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687C84C-4DCC-4D19-987B-B2418CAF5934}" type="datetimeFigureOut">
              <a:rPr lang="id-ID" smtClean="0"/>
              <a:pPr/>
              <a:t>02/12/2015</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2D8BD1A5-810A-4475-AF19-62179E256D68}"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687C84C-4DCC-4D19-987B-B2418CAF5934}" type="datetimeFigureOut">
              <a:rPr lang="id-ID" smtClean="0"/>
              <a:pPr/>
              <a:t>02/12/2015</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2D8BD1A5-810A-4475-AF19-62179E256D6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687C84C-4DCC-4D19-987B-B2418CAF5934}" type="datetimeFigureOut">
              <a:rPr lang="id-ID" smtClean="0"/>
              <a:pPr/>
              <a:t>02/12/2015</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2D8BD1A5-810A-4475-AF19-62179E256D68}"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8687C84C-4DCC-4D19-987B-B2418CAF5934}" type="datetimeFigureOut">
              <a:rPr lang="id-ID" smtClean="0"/>
              <a:pPr/>
              <a:t>02/12/2015</a:t>
            </a:fld>
            <a:endParaRPr lang="id-ID"/>
          </a:p>
        </p:txBody>
      </p:sp>
      <p:sp>
        <p:nvSpPr>
          <p:cNvPr id="6" name="Footer Placeholder 5"/>
          <p:cNvSpPr>
            <a:spLocks noGrp="1"/>
          </p:cNvSpPr>
          <p:nvPr>
            <p:ph type="ftr" sz="quarter" idx="11"/>
          </p:nvPr>
        </p:nvSpPr>
        <p:spPr>
          <a:xfrm>
            <a:off x="914400" y="55499"/>
            <a:ext cx="5562600" cy="365125"/>
          </a:xfrm>
        </p:spPr>
        <p:txBody>
          <a:bodyPr/>
          <a:lstStyle>
            <a:extLst/>
          </a:lstStyle>
          <a:p>
            <a:endParaRPr lang="id-ID"/>
          </a:p>
        </p:txBody>
      </p:sp>
      <p:sp>
        <p:nvSpPr>
          <p:cNvPr id="7" name="Slide Number Placeholder 6"/>
          <p:cNvSpPr>
            <a:spLocks noGrp="1"/>
          </p:cNvSpPr>
          <p:nvPr>
            <p:ph type="sldNum" sz="quarter" idx="12"/>
          </p:nvPr>
        </p:nvSpPr>
        <p:spPr>
          <a:xfrm>
            <a:off x="8610600" y="55499"/>
            <a:ext cx="457200" cy="365125"/>
          </a:xfrm>
        </p:spPr>
        <p:txBody>
          <a:bodyPr/>
          <a:lstStyle>
            <a:extLst/>
          </a:lstStyle>
          <a:p>
            <a:fld id="{2D8BD1A5-810A-4475-AF19-62179E256D68}"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687C84C-4DCC-4D19-987B-B2418CAF5934}" type="datetimeFigureOut">
              <a:rPr lang="id-ID" smtClean="0"/>
              <a:pPr/>
              <a:t>02/12/2015</a:t>
            </a:fld>
            <a:endParaRPr lang="id-ID"/>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id-ID"/>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D8BD1A5-810A-4475-AF19-62179E256D68}"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071546"/>
            <a:ext cx="7772400" cy="1975104"/>
          </a:xfrm>
        </p:spPr>
        <p:txBody>
          <a:bodyPr/>
          <a:lstStyle/>
          <a:p>
            <a:r>
              <a:rPr lang="id-ID" dirty="0" smtClean="0"/>
              <a:t>Manajemen Pengadaan</a:t>
            </a:r>
            <a:endParaRPr lang="id-ID" dirty="0"/>
          </a:p>
        </p:txBody>
      </p:sp>
      <p:sp>
        <p:nvSpPr>
          <p:cNvPr id="3" name="Subtitle 2"/>
          <p:cNvSpPr>
            <a:spLocks noGrp="1"/>
          </p:cNvSpPr>
          <p:nvPr>
            <p:ph type="subTitle" idx="1"/>
          </p:nvPr>
        </p:nvSpPr>
        <p:spPr>
          <a:xfrm>
            <a:off x="928662" y="4143380"/>
            <a:ext cx="7772400" cy="1508760"/>
          </a:xfrm>
        </p:spPr>
        <p:txBody>
          <a:bodyPr/>
          <a:lstStyle/>
          <a:p>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What is AHP ?</a:t>
            </a:r>
          </a:p>
        </p:txBody>
      </p:sp>
      <p:sp>
        <p:nvSpPr>
          <p:cNvPr id="5123" name="Rectangle 3"/>
          <p:cNvSpPr>
            <a:spLocks noGrp="1" noChangeArrowheads="1"/>
          </p:cNvSpPr>
          <p:nvPr>
            <p:ph idx="1"/>
          </p:nvPr>
        </p:nvSpPr>
        <p:spPr/>
        <p:txBody>
          <a:bodyPr/>
          <a:lstStyle/>
          <a:p>
            <a:r>
              <a:rPr lang="en-US" dirty="0" err="1"/>
              <a:t>Metode</a:t>
            </a:r>
            <a:r>
              <a:rPr lang="en-US" dirty="0"/>
              <a:t> </a:t>
            </a:r>
            <a:r>
              <a:rPr lang="en-US" dirty="0" err="1"/>
              <a:t>kuantitatif</a:t>
            </a:r>
            <a:r>
              <a:rPr lang="en-US" dirty="0"/>
              <a:t> </a:t>
            </a:r>
            <a:r>
              <a:rPr lang="en-US" dirty="0" err="1"/>
              <a:t>untuk</a:t>
            </a:r>
            <a:r>
              <a:rPr lang="en-US" dirty="0"/>
              <a:t> </a:t>
            </a:r>
            <a:r>
              <a:rPr lang="en-US" dirty="0" err="1"/>
              <a:t>meranking</a:t>
            </a:r>
            <a:r>
              <a:rPr lang="en-US" dirty="0"/>
              <a:t> </a:t>
            </a:r>
            <a:r>
              <a:rPr lang="en-US" dirty="0" err="1"/>
              <a:t>berbagai</a:t>
            </a:r>
            <a:r>
              <a:rPr lang="en-US" dirty="0"/>
              <a:t> </a:t>
            </a:r>
            <a:r>
              <a:rPr lang="en-US" dirty="0" err="1"/>
              <a:t>alternatif</a:t>
            </a:r>
            <a:r>
              <a:rPr lang="en-US" dirty="0"/>
              <a:t>  </a:t>
            </a:r>
            <a:r>
              <a:rPr lang="en-US" dirty="0" err="1"/>
              <a:t>dan</a:t>
            </a:r>
            <a:r>
              <a:rPr lang="en-US" dirty="0"/>
              <a:t> </a:t>
            </a:r>
            <a:r>
              <a:rPr lang="en-US" dirty="0" err="1"/>
              <a:t>memilih</a:t>
            </a:r>
            <a:r>
              <a:rPr lang="en-US" dirty="0"/>
              <a:t> </a:t>
            </a:r>
            <a:r>
              <a:rPr lang="en-US" dirty="0" err="1"/>
              <a:t>satu</a:t>
            </a:r>
            <a:r>
              <a:rPr lang="en-US" dirty="0"/>
              <a:t> </a:t>
            </a:r>
            <a:r>
              <a:rPr lang="en-US" dirty="0" err="1"/>
              <a:t>terbaik</a:t>
            </a:r>
            <a:r>
              <a:rPr lang="en-US" dirty="0"/>
              <a:t> </a:t>
            </a:r>
            <a:r>
              <a:rPr lang="en-US" dirty="0" err="1"/>
              <a:t>berdasarkan</a:t>
            </a:r>
            <a:r>
              <a:rPr lang="en-US" dirty="0"/>
              <a:t> </a:t>
            </a:r>
            <a:r>
              <a:rPr lang="en-US" dirty="0" err="1"/>
              <a:t>kriteria</a:t>
            </a:r>
            <a:r>
              <a:rPr lang="en-US" dirty="0"/>
              <a:t> yang </a:t>
            </a:r>
            <a:r>
              <a:rPr lang="en-US" dirty="0" err="1"/>
              <a:t>ditentukan</a:t>
            </a:r>
            <a:r>
              <a:rPr lang="en-US" dirty="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What is AHP ?</a:t>
            </a:r>
          </a:p>
        </p:txBody>
      </p:sp>
      <p:sp>
        <p:nvSpPr>
          <p:cNvPr id="5123" name="Rectangle 3"/>
          <p:cNvSpPr>
            <a:spLocks noGrp="1" noChangeArrowheads="1"/>
          </p:cNvSpPr>
          <p:nvPr>
            <p:ph idx="1"/>
          </p:nvPr>
        </p:nvSpPr>
        <p:spPr/>
        <p:txBody>
          <a:bodyPr/>
          <a:lstStyle/>
          <a:p>
            <a:r>
              <a:rPr lang="en-US" dirty="0" err="1"/>
              <a:t>Metode</a:t>
            </a:r>
            <a:r>
              <a:rPr lang="en-US" dirty="0"/>
              <a:t> </a:t>
            </a:r>
            <a:r>
              <a:rPr lang="en-US" dirty="0" err="1"/>
              <a:t>kuantitatif</a:t>
            </a:r>
            <a:r>
              <a:rPr lang="en-US" dirty="0"/>
              <a:t> </a:t>
            </a:r>
            <a:r>
              <a:rPr lang="en-US" dirty="0" err="1"/>
              <a:t>untuk</a:t>
            </a:r>
            <a:r>
              <a:rPr lang="en-US" dirty="0"/>
              <a:t> </a:t>
            </a:r>
            <a:r>
              <a:rPr lang="en-US" dirty="0" err="1"/>
              <a:t>meranking</a:t>
            </a:r>
            <a:r>
              <a:rPr lang="en-US" dirty="0"/>
              <a:t> </a:t>
            </a:r>
            <a:r>
              <a:rPr lang="en-US" dirty="0" err="1"/>
              <a:t>berbagai</a:t>
            </a:r>
            <a:r>
              <a:rPr lang="en-US" dirty="0"/>
              <a:t> </a:t>
            </a:r>
            <a:r>
              <a:rPr lang="en-US" dirty="0" err="1"/>
              <a:t>alternatif</a:t>
            </a:r>
            <a:r>
              <a:rPr lang="en-US" dirty="0"/>
              <a:t>  </a:t>
            </a:r>
            <a:r>
              <a:rPr lang="en-US" dirty="0" err="1"/>
              <a:t>dan</a:t>
            </a:r>
            <a:r>
              <a:rPr lang="en-US" dirty="0"/>
              <a:t> </a:t>
            </a:r>
            <a:r>
              <a:rPr lang="en-US" dirty="0" err="1"/>
              <a:t>memilih</a:t>
            </a:r>
            <a:r>
              <a:rPr lang="en-US" dirty="0"/>
              <a:t> </a:t>
            </a:r>
            <a:r>
              <a:rPr lang="en-US" dirty="0" err="1"/>
              <a:t>satu</a:t>
            </a:r>
            <a:r>
              <a:rPr lang="en-US" dirty="0"/>
              <a:t> </a:t>
            </a:r>
            <a:r>
              <a:rPr lang="en-US" dirty="0" err="1"/>
              <a:t>terbaik</a:t>
            </a:r>
            <a:r>
              <a:rPr lang="en-US" dirty="0"/>
              <a:t> </a:t>
            </a:r>
            <a:r>
              <a:rPr lang="en-US" dirty="0" err="1"/>
              <a:t>berdasarkan</a:t>
            </a:r>
            <a:r>
              <a:rPr lang="en-US" dirty="0"/>
              <a:t> </a:t>
            </a:r>
            <a:r>
              <a:rPr lang="en-US" dirty="0" err="1"/>
              <a:t>kriteria</a:t>
            </a:r>
            <a:r>
              <a:rPr lang="en-US" dirty="0"/>
              <a:t> yang </a:t>
            </a:r>
            <a:r>
              <a:rPr lang="en-US" dirty="0" err="1"/>
              <a:t>ditentukan</a:t>
            </a:r>
            <a:r>
              <a:rPr lang="en-US" dirty="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fontScale="90000"/>
          </a:bodyPr>
          <a:lstStyle/>
          <a:p>
            <a:r>
              <a:rPr lang="fi-FI" sz="3600"/>
              <a:t>Penilaian Kriteria dan Alternatif</a:t>
            </a:r>
            <a:br>
              <a:rPr lang="fi-FI" sz="3600"/>
            </a:br>
            <a:endParaRPr lang="en-US" sz="3600"/>
          </a:p>
        </p:txBody>
      </p:sp>
      <p:sp>
        <p:nvSpPr>
          <p:cNvPr id="57347" name="Rectangle 3"/>
          <p:cNvSpPr>
            <a:spLocks noGrp="1" noChangeArrowheads="1"/>
          </p:cNvSpPr>
          <p:nvPr>
            <p:ph type="body" sz="half" idx="1"/>
          </p:nvPr>
        </p:nvSpPr>
        <p:spPr>
          <a:xfrm>
            <a:off x="714348" y="1125538"/>
            <a:ext cx="8048652" cy="1236662"/>
          </a:xfrm>
        </p:spPr>
        <p:txBody>
          <a:bodyPr>
            <a:normAutofit fontScale="92500" lnSpcReduction="20000"/>
          </a:bodyPr>
          <a:lstStyle/>
          <a:p>
            <a:pPr marL="0" indent="0">
              <a:buFont typeface="Monotype Sorts" pitchFamily="2" charset="2"/>
              <a:buNone/>
            </a:pPr>
            <a:r>
              <a:rPr lang="fi-FI" sz="2000" dirty="0"/>
              <a:t>Kriteria dan alternatif dinilai melalui perbandingan berpasangan</a:t>
            </a:r>
          </a:p>
          <a:p>
            <a:pPr marL="0" indent="0" algn="ctr">
              <a:buFont typeface="Monotype Sorts" pitchFamily="2" charset="2"/>
              <a:buNone/>
            </a:pPr>
            <a:endParaRPr lang="fi-FI" sz="1800" dirty="0"/>
          </a:p>
          <a:p>
            <a:pPr marL="0" indent="0" algn="ctr">
              <a:buFont typeface="Monotype Sorts" pitchFamily="2" charset="2"/>
              <a:buNone/>
            </a:pPr>
            <a:endParaRPr lang="fi-FI" sz="1800" dirty="0"/>
          </a:p>
          <a:p>
            <a:pPr marL="0" indent="0" algn="ctr">
              <a:buFont typeface="Monotype Sorts" pitchFamily="2" charset="2"/>
              <a:buNone/>
            </a:pPr>
            <a:r>
              <a:rPr lang="fi-FI" sz="1800" dirty="0"/>
              <a:t>Tabel Skala Nilai Perbandingan Berpasangan</a:t>
            </a:r>
          </a:p>
          <a:p>
            <a:pPr marL="0" indent="0"/>
            <a:endParaRPr lang="en-US" sz="1800" dirty="0"/>
          </a:p>
        </p:txBody>
      </p:sp>
      <p:graphicFrame>
        <p:nvGraphicFramePr>
          <p:cNvPr id="57378" name="Group 34"/>
          <p:cNvGraphicFramePr>
            <a:graphicFrameLocks noGrp="1"/>
          </p:cNvGraphicFramePr>
          <p:nvPr>
            <p:ph sz="half" idx="2"/>
          </p:nvPr>
        </p:nvGraphicFramePr>
        <p:xfrm>
          <a:off x="1258888" y="2781300"/>
          <a:ext cx="6332537" cy="3383280"/>
        </p:xfrm>
        <a:graphic>
          <a:graphicData uri="http://schemas.openxmlformats.org/drawingml/2006/table">
            <a:tbl>
              <a:tblPr/>
              <a:tblGrid>
                <a:gridCol w="1371600"/>
                <a:gridCol w="4960937"/>
              </a:tblGrid>
              <a:tr h="274638">
                <a:tc>
                  <a:txBody>
                    <a:bodyPr/>
                    <a:lstStyle/>
                    <a:p>
                      <a:pPr marL="342900" marR="0" lvl="0" indent="-342900" algn="ctr" defTabSz="914400" rtl="0" eaLnBrk="0" fontAlgn="base" latinLnBrk="0" hangingPunct="0">
                        <a:lnSpc>
                          <a:spcPct val="100000"/>
                        </a:lnSpc>
                        <a:spcBef>
                          <a:spcPct val="0"/>
                        </a:spcBef>
                        <a:spcAft>
                          <a:spcPct val="0"/>
                        </a:spcAft>
                        <a:buClr>
                          <a:schemeClr val="accent1"/>
                        </a:buClr>
                        <a:buSzPct val="75000"/>
                        <a:buFont typeface="Monotype Sorts" pitchFamily="2" charset="2"/>
                        <a:buNone/>
                        <a:tabLst/>
                      </a:pPr>
                      <a:r>
                        <a:rPr kumimoji="1" lang="it-IT" sz="2000" b="0" i="0" u="none" strike="noStrike" cap="none" normalizeH="0" baseline="0" smtClean="0">
                          <a:ln>
                            <a:noFill/>
                          </a:ln>
                          <a:solidFill>
                            <a:schemeClr val="bg2"/>
                          </a:solidFill>
                          <a:effectLst>
                            <a:outerShdw blurRad="38100" dist="38100" dir="2700000" algn="tl">
                              <a:srgbClr val="000000"/>
                            </a:outerShdw>
                          </a:effectLst>
                          <a:latin typeface="Arial" charset="0"/>
                          <a:cs typeface="Times New Roman" pitchFamily="18" charset="0"/>
                        </a:rPr>
                        <a:t>Nilai</a:t>
                      </a:r>
                      <a:endParaRPr kumimoji="1" lang="it-IT" sz="2000" b="0" i="0" u="none" strike="noStrike" cap="none" normalizeH="0" baseline="0" smtClean="0">
                        <a:ln>
                          <a:noFill/>
                        </a:ln>
                        <a:solidFill>
                          <a:schemeClr val="bg2"/>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
                          <a:schemeClr val="accent1"/>
                        </a:buClr>
                        <a:buSzPct val="75000"/>
                        <a:buFont typeface="Monotype Sorts" pitchFamily="2" charset="2"/>
                        <a:buNone/>
                        <a:tabLst/>
                      </a:pPr>
                      <a:r>
                        <a:rPr kumimoji="1" lang="it-IT" sz="2000" b="0" i="0" u="none" strike="noStrike" cap="none" normalizeH="0" baseline="0" smtClean="0">
                          <a:ln>
                            <a:noFill/>
                          </a:ln>
                          <a:solidFill>
                            <a:schemeClr val="bg2"/>
                          </a:solidFill>
                          <a:effectLst>
                            <a:outerShdw blurRad="38100" dist="38100" dir="2700000" algn="tl">
                              <a:srgbClr val="000000"/>
                            </a:outerShdw>
                          </a:effectLst>
                          <a:latin typeface="Arial" charset="0"/>
                          <a:cs typeface="Times New Roman" pitchFamily="18" charset="0"/>
                        </a:rPr>
                        <a:t>Keterangan</a:t>
                      </a:r>
                      <a:endParaRPr kumimoji="1" lang="it-IT" sz="2000" b="0" i="0" u="none" strike="noStrike" cap="none" normalizeH="0" baseline="0" smtClean="0">
                        <a:ln>
                          <a:noFill/>
                        </a:ln>
                        <a:solidFill>
                          <a:schemeClr val="bg2"/>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9113">
                <a:tc>
                  <a:txBody>
                    <a:bodyPr/>
                    <a:lstStyle/>
                    <a:p>
                      <a:pPr marL="342900" marR="0" lvl="0" indent="-342900" algn="ctr" defTabSz="914400" rtl="0" eaLnBrk="0" fontAlgn="base" latinLnBrk="0" hangingPunct="0">
                        <a:lnSpc>
                          <a:spcPct val="100000"/>
                        </a:lnSpc>
                        <a:spcBef>
                          <a:spcPct val="0"/>
                        </a:spcBef>
                        <a:spcAft>
                          <a:spcPct val="0"/>
                        </a:spcAft>
                        <a:buClr>
                          <a:schemeClr val="accent1"/>
                        </a:buClr>
                        <a:buSzPct val="75000"/>
                        <a:buFont typeface="Monotype Sorts" pitchFamily="2" charset="2"/>
                        <a:buNone/>
                        <a:tabLst/>
                      </a:pPr>
                      <a:r>
                        <a:rPr kumimoji="1" lang="it-IT" sz="2000" b="0" i="0" u="none" strike="noStrike" cap="none" normalizeH="0" baseline="0" smtClean="0">
                          <a:ln>
                            <a:noFill/>
                          </a:ln>
                          <a:solidFill>
                            <a:schemeClr val="bg2"/>
                          </a:solidFill>
                          <a:effectLst>
                            <a:outerShdw blurRad="38100" dist="38100" dir="2700000" algn="tl">
                              <a:srgbClr val="000000"/>
                            </a:outerShdw>
                          </a:effectLst>
                          <a:latin typeface="Arial" charset="0"/>
                          <a:cs typeface="Times New Roman" pitchFamily="18" charset="0"/>
                        </a:rPr>
                        <a:t>1</a:t>
                      </a:r>
                      <a:endParaRPr kumimoji="1" lang="it-IT" sz="2000" b="0" i="0" u="none" strike="noStrike" cap="none" normalizeH="0" baseline="0" smtClean="0">
                        <a:ln>
                          <a:noFill/>
                        </a:ln>
                        <a:solidFill>
                          <a:schemeClr val="bg2"/>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
                          <a:schemeClr val="accent1"/>
                        </a:buClr>
                        <a:buSzPct val="75000"/>
                        <a:buFont typeface="Monotype Sorts" pitchFamily="2" charset="2"/>
                        <a:buNone/>
                        <a:tabLst/>
                      </a:pPr>
                      <a:r>
                        <a:rPr kumimoji="1" lang="sv-SE" sz="2000" b="0" i="0" u="none" strike="noStrike" cap="none" normalizeH="0" baseline="0" smtClean="0">
                          <a:ln>
                            <a:noFill/>
                          </a:ln>
                          <a:solidFill>
                            <a:schemeClr val="bg2"/>
                          </a:solidFill>
                          <a:effectLst>
                            <a:outerShdw blurRad="38100" dist="38100" dir="2700000" algn="tl">
                              <a:srgbClr val="000000"/>
                            </a:outerShdw>
                          </a:effectLst>
                          <a:latin typeface="Arial" charset="0"/>
                          <a:cs typeface="Times New Roman" pitchFamily="18" charset="0"/>
                        </a:rPr>
                        <a:t>Kriteria/alternatif A sama penting dengan kriteria/alternatif B</a:t>
                      </a:r>
                      <a:endParaRPr kumimoji="1" lang="sv-SE" sz="2000" b="0" i="0" u="none" strike="noStrike" cap="none" normalizeH="0" baseline="0" smtClean="0">
                        <a:ln>
                          <a:noFill/>
                        </a:ln>
                        <a:solidFill>
                          <a:schemeClr val="bg2"/>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5438">
                <a:tc>
                  <a:txBody>
                    <a:bodyPr/>
                    <a:lstStyle/>
                    <a:p>
                      <a:pPr marL="342900" marR="0" lvl="0" indent="-342900" algn="ctr" defTabSz="914400" rtl="0" eaLnBrk="0" fontAlgn="base" latinLnBrk="0" hangingPunct="0">
                        <a:lnSpc>
                          <a:spcPct val="100000"/>
                        </a:lnSpc>
                        <a:spcBef>
                          <a:spcPct val="0"/>
                        </a:spcBef>
                        <a:spcAft>
                          <a:spcPct val="0"/>
                        </a:spcAft>
                        <a:buClr>
                          <a:schemeClr val="accent1"/>
                        </a:buClr>
                        <a:buSzPct val="75000"/>
                        <a:buFont typeface="Monotype Sorts" pitchFamily="2" charset="2"/>
                        <a:buNone/>
                        <a:tabLst/>
                      </a:pPr>
                      <a:r>
                        <a:rPr kumimoji="1" lang="it-IT" sz="2000" b="0" i="0" u="none" strike="noStrike" cap="none" normalizeH="0" baseline="0" smtClean="0">
                          <a:ln>
                            <a:noFill/>
                          </a:ln>
                          <a:solidFill>
                            <a:schemeClr val="bg2"/>
                          </a:solidFill>
                          <a:effectLst>
                            <a:outerShdw blurRad="38100" dist="38100" dir="2700000" algn="tl">
                              <a:srgbClr val="000000"/>
                            </a:outerShdw>
                          </a:effectLst>
                          <a:latin typeface="Arial" charset="0"/>
                          <a:cs typeface="Times New Roman" pitchFamily="18" charset="0"/>
                        </a:rPr>
                        <a:t>3</a:t>
                      </a:r>
                      <a:endParaRPr kumimoji="1" lang="it-IT" sz="2000" b="0" i="0" u="none" strike="noStrike" cap="none" normalizeH="0" baseline="0" smtClean="0">
                        <a:ln>
                          <a:noFill/>
                        </a:ln>
                        <a:solidFill>
                          <a:schemeClr val="bg2"/>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
                          <a:schemeClr val="accent1"/>
                        </a:buClr>
                        <a:buSzPct val="75000"/>
                        <a:buFont typeface="Monotype Sorts" pitchFamily="2" charset="2"/>
                        <a:buNone/>
                        <a:tabLst/>
                      </a:pPr>
                      <a:r>
                        <a:rPr kumimoji="1" lang="it-IT" sz="2000" b="0" i="0" u="none" strike="noStrike" cap="none" normalizeH="0" baseline="0" smtClean="0">
                          <a:ln>
                            <a:noFill/>
                          </a:ln>
                          <a:solidFill>
                            <a:schemeClr val="bg2"/>
                          </a:solidFill>
                          <a:effectLst>
                            <a:outerShdw blurRad="38100" dist="38100" dir="2700000" algn="tl">
                              <a:srgbClr val="000000"/>
                            </a:outerShdw>
                          </a:effectLst>
                          <a:latin typeface="Arial" charset="0"/>
                          <a:cs typeface="Times New Roman" pitchFamily="18" charset="0"/>
                        </a:rPr>
                        <a:t>A sedikit lebih penting dari B</a:t>
                      </a:r>
                      <a:endParaRPr kumimoji="1" lang="it-IT" sz="2000" b="0" i="0" u="none" strike="noStrike" cap="none" normalizeH="0" baseline="0" smtClean="0">
                        <a:ln>
                          <a:noFill/>
                        </a:ln>
                        <a:solidFill>
                          <a:schemeClr val="bg2"/>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342900" marR="0" lvl="0" indent="-342900" algn="ctr" defTabSz="914400" rtl="0" eaLnBrk="0" fontAlgn="base" latinLnBrk="0" hangingPunct="0">
                        <a:lnSpc>
                          <a:spcPct val="100000"/>
                        </a:lnSpc>
                        <a:spcBef>
                          <a:spcPct val="0"/>
                        </a:spcBef>
                        <a:spcAft>
                          <a:spcPct val="0"/>
                        </a:spcAft>
                        <a:buClr>
                          <a:schemeClr val="accent1"/>
                        </a:buClr>
                        <a:buSzPct val="75000"/>
                        <a:buFont typeface="Monotype Sorts" pitchFamily="2" charset="2"/>
                        <a:buNone/>
                        <a:tabLst/>
                      </a:pPr>
                      <a:r>
                        <a:rPr kumimoji="1" lang="it-IT" sz="2000" b="0" i="0" u="none" strike="noStrike" cap="none" normalizeH="0" baseline="0" smtClean="0">
                          <a:ln>
                            <a:noFill/>
                          </a:ln>
                          <a:solidFill>
                            <a:schemeClr val="bg2"/>
                          </a:solidFill>
                          <a:effectLst>
                            <a:outerShdw blurRad="38100" dist="38100" dir="2700000" algn="tl">
                              <a:srgbClr val="000000"/>
                            </a:outerShdw>
                          </a:effectLst>
                          <a:latin typeface="Arial" charset="0"/>
                          <a:cs typeface="Times New Roman" pitchFamily="18" charset="0"/>
                        </a:rPr>
                        <a:t>5</a:t>
                      </a:r>
                      <a:endParaRPr kumimoji="1" lang="it-IT" sz="2000" b="0" i="0" u="none" strike="noStrike" cap="none" normalizeH="0" baseline="0" smtClean="0">
                        <a:ln>
                          <a:noFill/>
                        </a:ln>
                        <a:solidFill>
                          <a:schemeClr val="bg2"/>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
                          <a:schemeClr val="accent1"/>
                        </a:buClr>
                        <a:buSzPct val="75000"/>
                        <a:buFont typeface="Monotype Sorts" pitchFamily="2" charset="2"/>
                        <a:buNone/>
                        <a:tabLst/>
                      </a:pPr>
                      <a:r>
                        <a:rPr kumimoji="1" lang="en-US" sz="2000" b="0" i="0" u="none" strike="noStrike" cap="none" normalizeH="0" baseline="0" smtClean="0">
                          <a:ln>
                            <a:noFill/>
                          </a:ln>
                          <a:solidFill>
                            <a:schemeClr val="bg2"/>
                          </a:solidFill>
                          <a:effectLst>
                            <a:outerShdw blurRad="38100" dist="38100" dir="2700000" algn="tl">
                              <a:srgbClr val="000000"/>
                            </a:outerShdw>
                          </a:effectLst>
                          <a:latin typeface="Arial" charset="0"/>
                          <a:cs typeface="Times New Roman" pitchFamily="18" charset="0"/>
                        </a:rPr>
                        <a:t>A jelas lebih penting dari B</a:t>
                      </a:r>
                      <a:endParaRPr kumimoji="1" lang="en-US" sz="2000" b="0" i="0" u="none" strike="noStrike" cap="none" normalizeH="0" baseline="0" smtClean="0">
                        <a:ln>
                          <a:noFill/>
                        </a:ln>
                        <a:solidFill>
                          <a:schemeClr val="bg2"/>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5438">
                <a:tc>
                  <a:txBody>
                    <a:bodyPr/>
                    <a:lstStyle/>
                    <a:p>
                      <a:pPr marL="342900" marR="0" lvl="0" indent="-342900" algn="ctr" defTabSz="914400" rtl="0" eaLnBrk="0" fontAlgn="base" latinLnBrk="0" hangingPunct="0">
                        <a:lnSpc>
                          <a:spcPct val="100000"/>
                        </a:lnSpc>
                        <a:spcBef>
                          <a:spcPct val="0"/>
                        </a:spcBef>
                        <a:spcAft>
                          <a:spcPct val="0"/>
                        </a:spcAft>
                        <a:buClr>
                          <a:schemeClr val="accent1"/>
                        </a:buClr>
                        <a:buSzPct val="75000"/>
                        <a:buFont typeface="Monotype Sorts" pitchFamily="2" charset="2"/>
                        <a:buNone/>
                        <a:tabLst/>
                      </a:pPr>
                      <a:r>
                        <a:rPr kumimoji="1" lang="it-IT" sz="2000" b="0" i="0" u="none" strike="noStrike" cap="none" normalizeH="0" baseline="0" smtClean="0">
                          <a:ln>
                            <a:noFill/>
                          </a:ln>
                          <a:solidFill>
                            <a:schemeClr val="bg2"/>
                          </a:solidFill>
                          <a:effectLst>
                            <a:outerShdw blurRad="38100" dist="38100" dir="2700000" algn="tl">
                              <a:srgbClr val="000000"/>
                            </a:outerShdw>
                          </a:effectLst>
                          <a:latin typeface="Arial" charset="0"/>
                          <a:cs typeface="Times New Roman" pitchFamily="18" charset="0"/>
                        </a:rPr>
                        <a:t>7</a:t>
                      </a:r>
                      <a:endParaRPr kumimoji="1" lang="it-IT" sz="2000" b="0" i="0" u="none" strike="noStrike" cap="none" normalizeH="0" baseline="0" smtClean="0">
                        <a:ln>
                          <a:noFill/>
                        </a:ln>
                        <a:solidFill>
                          <a:schemeClr val="bg2"/>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
                          <a:schemeClr val="accent1"/>
                        </a:buClr>
                        <a:buSzPct val="75000"/>
                        <a:buFont typeface="Monotype Sorts" pitchFamily="2" charset="2"/>
                        <a:buNone/>
                        <a:tabLst/>
                      </a:pPr>
                      <a:r>
                        <a:rPr kumimoji="1" lang="it-IT" sz="2000" b="0" i="0" u="none" strike="noStrike" cap="none" normalizeH="0" baseline="0" smtClean="0">
                          <a:ln>
                            <a:noFill/>
                          </a:ln>
                          <a:solidFill>
                            <a:schemeClr val="bg2"/>
                          </a:solidFill>
                          <a:effectLst>
                            <a:outerShdw blurRad="38100" dist="38100" dir="2700000" algn="tl">
                              <a:srgbClr val="000000"/>
                            </a:outerShdw>
                          </a:effectLst>
                          <a:latin typeface="Arial" charset="0"/>
                          <a:cs typeface="Times New Roman" pitchFamily="18" charset="0"/>
                        </a:rPr>
                        <a:t>A sangat jelas lebih penting dari B</a:t>
                      </a:r>
                      <a:endParaRPr kumimoji="1" lang="it-IT" sz="2000" b="0" i="0" u="none" strike="noStrike" cap="none" normalizeH="0" baseline="0" smtClean="0">
                        <a:ln>
                          <a:noFill/>
                        </a:ln>
                        <a:solidFill>
                          <a:schemeClr val="bg2"/>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342900" marR="0" lvl="0" indent="-342900" algn="ctr" defTabSz="914400" rtl="0" eaLnBrk="0" fontAlgn="base" latinLnBrk="0" hangingPunct="0">
                        <a:lnSpc>
                          <a:spcPct val="100000"/>
                        </a:lnSpc>
                        <a:spcBef>
                          <a:spcPct val="0"/>
                        </a:spcBef>
                        <a:spcAft>
                          <a:spcPct val="0"/>
                        </a:spcAft>
                        <a:buClr>
                          <a:schemeClr val="accent1"/>
                        </a:buClr>
                        <a:buSzPct val="75000"/>
                        <a:buFont typeface="Monotype Sorts" pitchFamily="2" charset="2"/>
                        <a:buNone/>
                        <a:tabLst/>
                      </a:pPr>
                      <a:r>
                        <a:rPr kumimoji="1" lang="it-IT" sz="2000" b="0" i="0" u="none" strike="noStrike" cap="none" normalizeH="0" baseline="0" smtClean="0">
                          <a:ln>
                            <a:noFill/>
                          </a:ln>
                          <a:solidFill>
                            <a:schemeClr val="bg2"/>
                          </a:solidFill>
                          <a:effectLst>
                            <a:outerShdw blurRad="38100" dist="38100" dir="2700000" algn="tl">
                              <a:srgbClr val="000000"/>
                            </a:outerShdw>
                          </a:effectLst>
                          <a:latin typeface="Arial" charset="0"/>
                          <a:cs typeface="Times New Roman" pitchFamily="18" charset="0"/>
                        </a:rPr>
                        <a:t>9</a:t>
                      </a:r>
                      <a:endParaRPr kumimoji="1" lang="it-IT" sz="2000" b="0" i="0" u="none" strike="noStrike" cap="none" normalizeH="0" baseline="0" smtClean="0">
                        <a:ln>
                          <a:noFill/>
                        </a:ln>
                        <a:solidFill>
                          <a:schemeClr val="bg2"/>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0" fontAlgn="base" latinLnBrk="0" hangingPunct="0">
                        <a:lnSpc>
                          <a:spcPct val="100000"/>
                        </a:lnSpc>
                        <a:spcBef>
                          <a:spcPct val="0"/>
                        </a:spcBef>
                        <a:spcAft>
                          <a:spcPct val="0"/>
                        </a:spcAft>
                        <a:buClr>
                          <a:schemeClr val="accent1"/>
                        </a:buClr>
                        <a:buSzPct val="75000"/>
                        <a:buFont typeface="Monotype Sorts" pitchFamily="2" charset="2"/>
                        <a:buNone/>
                        <a:tabLst/>
                      </a:pPr>
                      <a:r>
                        <a:rPr kumimoji="1" lang="en-US" sz="2000" b="0" i="0" u="none" strike="noStrike" cap="none" normalizeH="0" baseline="0" smtClean="0">
                          <a:ln>
                            <a:noFill/>
                          </a:ln>
                          <a:solidFill>
                            <a:schemeClr val="bg2"/>
                          </a:solidFill>
                          <a:effectLst>
                            <a:outerShdw blurRad="38100" dist="38100" dir="2700000" algn="tl">
                              <a:srgbClr val="000000"/>
                            </a:outerShdw>
                          </a:effectLst>
                          <a:latin typeface="Arial" charset="0"/>
                          <a:cs typeface="Times New Roman" pitchFamily="18" charset="0"/>
                        </a:rPr>
                        <a:t>Mutlak lebih penting dari B</a:t>
                      </a:r>
                      <a:endParaRPr kumimoji="1" lang="en-US" sz="2000" b="0" i="0" u="none" strike="noStrike" cap="none" normalizeH="0" baseline="0" smtClean="0">
                        <a:ln>
                          <a:noFill/>
                        </a:ln>
                        <a:solidFill>
                          <a:schemeClr val="bg2"/>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6725">
                <a:tc>
                  <a:txBody>
                    <a:bodyPr/>
                    <a:lstStyle/>
                    <a:p>
                      <a:pPr marL="342900" marR="0" lvl="0" indent="-342900" algn="ctr" defTabSz="914400" rtl="0" eaLnBrk="0" fontAlgn="base" latinLnBrk="0" hangingPunct="0">
                        <a:lnSpc>
                          <a:spcPct val="100000"/>
                        </a:lnSpc>
                        <a:spcBef>
                          <a:spcPct val="0"/>
                        </a:spcBef>
                        <a:spcAft>
                          <a:spcPct val="0"/>
                        </a:spcAft>
                        <a:buClr>
                          <a:schemeClr val="accent1"/>
                        </a:buClr>
                        <a:buSzPct val="75000"/>
                        <a:buFont typeface="Monotype Sorts" pitchFamily="2" charset="2"/>
                        <a:buNone/>
                        <a:tabLst/>
                      </a:pPr>
                      <a:r>
                        <a:rPr kumimoji="1" lang="it-IT" sz="2000" b="0" i="0" u="none" strike="noStrike" cap="none" normalizeH="0" baseline="0" smtClean="0">
                          <a:ln>
                            <a:noFill/>
                          </a:ln>
                          <a:solidFill>
                            <a:schemeClr val="bg2"/>
                          </a:solidFill>
                          <a:effectLst>
                            <a:outerShdw blurRad="38100" dist="38100" dir="2700000" algn="tl">
                              <a:srgbClr val="000000"/>
                            </a:outerShdw>
                          </a:effectLst>
                          <a:latin typeface="Arial" charset="0"/>
                          <a:cs typeface="Times New Roman" pitchFamily="18" charset="0"/>
                        </a:rPr>
                        <a:t>2, 4, 6, 8</a:t>
                      </a:r>
                      <a:endParaRPr kumimoji="1" lang="it-IT" sz="2000" b="0" i="0" u="none" strike="noStrike" cap="none" normalizeH="0" baseline="0" smtClean="0">
                        <a:ln>
                          <a:noFill/>
                        </a:ln>
                        <a:solidFill>
                          <a:schemeClr val="bg2"/>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
                          <a:schemeClr val="accent1"/>
                        </a:buClr>
                        <a:buSzPct val="75000"/>
                        <a:buFont typeface="Monotype Sorts" pitchFamily="2" charset="2"/>
                        <a:buNone/>
                        <a:tabLst/>
                      </a:pPr>
                      <a:r>
                        <a:rPr kumimoji="1" lang="sv-SE" sz="2000" b="0" i="0" u="none" strike="noStrike" cap="none" normalizeH="0" baseline="0" dirty="0" smtClean="0">
                          <a:ln>
                            <a:noFill/>
                          </a:ln>
                          <a:solidFill>
                            <a:schemeClr val="bg2"/>
                          </a:solidFill>
                          <a:effectLst>
                            <a:outerShdw blurRad="38100" dist="38100" dir="2700000" algn="tl">
                              <a:srgbClr val="000000"/>
                            </a:outerShdw>
                          </a:effectLst>
                          <a:latin typeface="Arial" charset="0"/>
                          <a:cs typeface="Times New Roman" pitchFamily="18" charset="0"/>
                        </a:rPr>
                        <a:t>Apabila ragu-ragu antara dua nilai yang berdekatan</a:t>
                      </a:r>
                      <a:endParaRPr kumimoji="1" lang="sv-SE" sz="2000" b="0" i="0" u="none" strike="noStrike" cap="none" normalizeH="0" baseline="0" dirty="0" smtClean="0">
                        <a:ln>
                          <a:noFill/>
                        </a:ln>
                        <a:solidFill>
                          <a:schemeClr val="bg2"/>
                        </a:solidFill>
                        <a:effectLst>
                          <a:outerShdw blurRad="38100" dist="38100" dir="2700000" algn="tl">
                            <a:srgbClr val="000000"/>
                          </a:outerShdw>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Bagaimana Menilai Kriteria ?</a:t>
            </a:r>
          </a:p>
        </p:txBody>
      </p:sp>
      <p:sp>
        <p:nvSpPr>
          <p:cNvPr id="10243" name="Rectangle 3"/>
          <p:cNvSpPr>
            <a:spLocks noGrp="1" noChangeArrowheads="1"/>
          </p:cNvSpPr>
          <p:nvPr>
            <p:ph idx="1"/>
          </p:nvPr>
        </p:nvSpPr>
        <p:spPr/>
        <p:txBody>
          <a:bodyPr/>
          <a:lstStyle/>
          <a:p>
            <a:pPr>
              <a:buFont typeface="Monotype Sorts" pitchFamily="2" charset="2"/>
              <a:buNone/>
            </a:pPr>
            <a:r>
              <a:rPr lang="en-US" dirty="0"/>
              <a:t>   </a:t>
            </a:r>
            <a:r>
              <a:rPr lang="en-US" dirty="0" err="1"/>
              <a:t>Misalkan</a:t>
            </a:r>
            <a:r>
              <a:rPr lang="en-US" dirty="0"/>
              <a:t> </a:t>
            </a:r>
            <a:r>
              <a:rPr lang="en-US" dirty="0" err="1"/>
              <a:t>ada</a:t>
            </a:r>
            <a:r>
              <a:rPr lang="en-US" dirty="0"/>
              <a:t> 2 </a:t>
            </a:r>
            <a:r>
              <a:rPr lang="en-US" dirty="0" err="1"/>
              <a:t>kriteria</a:t>
            </a:r>
            <a:r>
              <a:rPr lang="en-US" dirty="0"/>
              <a:t> Cost </a:t>
            </a:r>
            <a:r>
              <a:rPr lang="en-US" dirty="0" err="1"/>
              <a:t>dan</a:t>
            </a:r>
            <a:r>
              <a:rPr lang="en-US" dirty="0"/>
              <a:t>  quality </a:t>
            </a:r>
            <a:r>
              <a:rPr lang="en-US" dirty="0" err="1"/>
              <a:t>untuk</a:t>
            </a:r>
            <a:r>
              <a:rPr lang="en-US" dirty="0"/>
              <a:t>  product A &amp;  B. </a:t>
            </a:r>
          </a:p>
          <a:p>
            <a:pPr>
              <a:buFont typeface="Monotype Sorts" pitchFamily="2" charset="2"/>
              <a:buNone/>
            </a:pPr>
            <a:r>
              <a:rPr lang="en-US" dirty="0"/>
              <a:t>   Cost </a:t>
            </a:r>
            <a:r>
              <a:rPr lang="en-US" dirty="0" err="1"/>
              <a:t>untuk</a:t>
            </a:r>
            <a:r>
              <a:rPr lang="en-US" dirty="0"/>
              <a:t>  A= $60 </a:t>
            </a:r>
            <a:r>
              <a:rPr lang="en-US" dirty="0" err="1"/>
              <a:t>dan</a:t>
            </a:r>
            <a:r>
              <a:rPr lang="en-US" dirty="0"/>
              <a:t>  quality  </a:t>
            </a:r>
            <a:r>
              <a:rPr lang="en-US" dirty="0" err="1" smtClean="0"/>
              <a:t>di</a:t>
            </a:r>
            <a:r>
              <a:rPr lang="id-ID" dirty="0" smtClean="0"/>
              <a:t> </a:t>
            </a:r>
            <a:r>
              <a:rPr lang="en-US" dirty="0" err="1" smtClean="0"/>
              <a:t>atas</a:t>
            </a:r>
            <a:r>
              <a:rPr lang="en-US" dirty="0" smtClean="0"/>
              <a:t> </a:t>
            </a:r>
            <a:r>
              <a:rPr lang="en-US" dirty="0"/>
              <a:t>rata-rata.</a:t>
            </a:r>
          </a:p>
          <a:p>
            <a:pPr>
              <a:buFont typeface="Monotype Sorts" pitchFamily="2" charset="2"/>
              <a:buNone/>
            </a:pPr>
            <a:r>
              <a:rPr lang="en-US" dirty="0"/>
              <a:t>   Cost </a:t>
            </a:r>
            <a:r>
              <a:rPr lang="en-US" dirty="0" err="1"/>
              <a:t>untuk</a:t>
            </a:r>
            <a:r>
              <a:rPr lang="en-US" dirty="0"/>
              <a:t>  B=$15 </a:t>
            </a:r>
            <a:r>
              <a:rPr lang="en-US" dirty="0" err="1"/>
              <a:t>dan</a:t>
            </a:r>
            <a:r>
              <a:rPr lang="en-US" dirty="0"/>
              <a:t>  quality </a:t>
            </a:r>
            <a:r>
              <a:rPr lang="en-US" dirty="0" err="1"/>
              <a:t>adalah</a:t>
            </a:r>
            <a:r>
              <a:rPr lang="en-US" dirty="0"/>
              <a:t> rata-rata. </a:t>
            </a:r>
          </a:p>
          <a:p>
            <a:pPr>
              <a:buFont typeface="Monotype Sorts" pitchFamily="2" charset="2"/>
              <a:buNone/>
            </a:pPr>
            <a:r>
              <a:rPr lang="en-US" dirty="0"/>
              <a:t>   </a:t>
            </a:r>
            <a:r>
              <a:rPr lang="en-US" dirty="0" err="1">
                <a:solidFill>
                  <a:srgbClr val="FF0000"/>
                </a:solidFill>
              </a:rPr>
              <a:t>Produk</a:t>
            </a:r>
            <a:r>
              <a:rPr lang="en-US" dirty="0">
                <a:solidFill>
                  <a:srgbClr val="FF0000"/>
                </a:solidFill>
              </a:rPr>
              <a:t> </a:t>
            </a:r>
            <a:r>
              <a:rPr lang="en-US" dirty="0" err="1">
                <a:solidFill>
                  <a:srgbClr val="FF0000"/>
                </a:solidFill>
              </a:rPr>
              <a:t>mana</a:t>
            </a:r>
            <a:r>
              <a:rPr lang="en-US" dirty="0">
                <a:solidFill>
                  <a:srgbClr val="FF0000"/>
                </a:solidFill>
              </a:rPr>
              <a:t> yang </a:t>
            </a:r>
            <a:r>
              <a:rPr lang="en-US" dirty="0" err="1">
                <a:solidFill>
                  <a:srgbClr val="FF0000"/>
                </a:solidFill>
              </a:rPr>
              <a:t>akan</a:t>
            </a:r>
            <a:r>
              <a:rPr lang="en-US" dirty="0">
                <a:solidFill>
                  <a:srgbClr val="FF0000"/>
                </a:solidFill>
              </a:rPr>
              <a:t> </a:t>
            </a:r>
            <a:r>
              <a:rPr lang="en-US" dirty="0" err="1">
                <a:solidFill>
                  <a:srgbClr val="FF0000"/>
                </a:solidFill>
              </a:rPr>
              <a:t>dipilih</a:t>
            </a:r>
            <a:r>
              <a:rPr lang="en-US" dirty="0">
                <a:solidFill>
                  <a:srgbClr val="FF0000"/>
                </a:solidFill>
              </a:rPr>
              <a:t>?</a:t>
            </a:r>
          </a:p>
          <a:p>
            <a:pPr>
              <a:buFont typeface="Monotype Sorts" pitchFamily="2" charset="2"/>
              <a:buNone/>
            </a:pPr>
            <a:r>
              <a:rPr lang="en-US" dirty="0">
                <a:solidFill>
                  <a:srgbClr val="FF0000"/>
                </a:solidFill>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Matriks  A dan  B</a:t>
            </a:r>
          </a:p>
        </p:txBody>
      </p:sp>
      <p:sp>
        <p:nvSpPr>
          <p:cNvPr id="11268" name="Rectangle 4"/>
          <p:cNvSpPr>
            <a:spLocks noGrp="1" noChangeArrowheads="1"/>
          </p:cNvSpPr>
          <p:nvPr>
            <p:ph sz="half" idx="1"/>
          </p:nvPr>
        </p:nvSpPr>
        <p:spPr>
          <a:xfrm>
            <a:off x="5181600" y="2044700"/>
            <a:ext cx="3810000" cy="2755900"/>
          </a:xfrm>
        </p:spPr>
        <p:txBody>
          <a:bodyPr>
            <a:normAutofit fontScale="92500" lnSpcReduction="10000"/>
          </a:bodyPr>
          <a:lstStyle/>
          <a:p>
            <a:r>
              <a:rPr lang="en-US">
                <a:latin typeface="Times New Roman" pitchFamily="18" charset="0"/>
              </a:rPr>
              <a:t>Karena harga   B  sangat jelas lebih penting dari A, maka nilai  B adalah 7 dan nilai a terhadap b adalah kebalikannya yaitu  1/7</a:t>
            </a:r>
          </a:p>
        </p:txBody>
      </p:sp>
      <p:sp>
        <p:nvSpPr>
          <p:cNvPr id="11269" name="Text Box 5"/>
          <p:cNvSpPr txBox="1">
            <a:spLocks noChangeArrowheads="1"/>
          </p:cNvSpPr>
          <p:nvPr/>
        </p:nvSpPr>
        <p:spPr bwMode="auto">
          <a:xfrm>
            <a:off x="1219200" y="2133600"/>
            <a:ext cx="3810000" cy="1803400"/>
          </a:xfrm>
          <a:prstGeom prst="rect">
            <a:avLst/>
          </a:prstGeom>
          <a:noFill/>
          <a:ln w="9525">
            <a:noFill/>
            <a:miter lim="800000"/>
            <a:headEnd/>
            <a:tailEnd/>
          </a:ln>
          <a:effectLst/>
        </p:spPr>
        <p:txBody>
          <a:bodyPr>
            <a:spAutoFit/>
          </a:bodyPr>
          <a:lstStyle/>
          <a:p>
            <a:pPr>
              <a:spcBef>
                <a:spcPct val="50000"/>
              </a:spcBef>
            </a:pPr>
            <a:r>
              <a:rPr lang="en-US" sz="1600" dirty="0"/>
              <a:t>                COST</a:t>
            </a:r>
          </a:p>
          <a:p>
            <a:pPr>
              <a:spcBef>
                <a:spcPct val="50000"/>
              </a:spcBef>
            </a:pPr>
            <a:r>
              <a:rPr lang="en-US" sz="1600" dirty="0"/>
              <a:t>        A	                 B</a:t>
            </a:r>
          </a:p>
          <a:p>
            <a:pPr>
              <a:spcBef>
                <a:spcPct val="50000"/>
              </a:spcBef>
            </a:pPr>
            <a:r>
              <a:rPr lang="en-US" sz="1600" dirty="0"/>
              <a:t>A      1   	</a:t>
            </a:r>
          </a:p>
          <a:p>
            <a:pPr>
              <a:spcBef>
                <a:spcPct val="50000"/>
              </a:spcBef>
            </a:pPr>
            <a:endParaRPr lang="en-US" sz="1600" dirty="0"/>
          </a:p>
          <a:p>
            <a:pPr>
              <a:spcBef>
                <a:spcPct val="50000"/>
              </a:spcBef>
            </a:pPr>
            <a:r>
              <a:rPr lang="en-US" sz="1600" dirty="0"/>
              <a:t>B      </a:t>
            </a:r>
            <a:r>
              <a:rPr lang="en-US" sz="1600" dirty="0">
                <a:solidFill>
                  <a:schemeClr val="accent1"/>
                </a:solidFill>
              </a:rPr>
              <a:t>1/7</a:t>
            </a:r>
            <a:r>
              <a:rPr lang="en-US" sz="1600" dirty="0"/>
              <a:t>                       1</a:t>
            </a:r>
            <a:endParaRPr lang="en-US" dirty="0"/>
          </a:p>
        </p:txBody>
      </p:sp>
      <p:sp>
        <p:nvSpPr>
          <p:cNvPr id="11271" name="Text Box 7"/>
          <p:cNvSpPr txBox="1">
            <a:spLocks noChangeArrowheads="1"/>
          </p:cNvSpPr>
          <p:nvPr/>
        </p:nvSpPr>
        <p:spPr bwMode="auto">
          <a:xfrm>
            <a:off x="1219200" y="2133600"/>
            <a:ext cx="3810000" cy="1803400"/>
          </a:xfrm>
          <a:prstGeom prst="rect">
            <a:avLst/>
          </a:prstGeom>
          <a:noFill/>
          <a:ln w="9525">
            <a:noFill/>
            <a:miter lim="800000"/>
            <a:headEnd/>
            <a:tailEnd/>
          </a:ln>
          <a:effectLst/>
        </p:spPr>
        <p:txBody>
          <a:bodyPr>
            <a:spAutoFit/>
          </a:bodyPr>
          <a:lstStyle/>
          <a:p>
            <a:pPr>
              <a:spcBef>
                <a:spcPct val="50000"/>
              </a:spcBef>
            </a:pPr>
            <a:r>
              <a:rPr lang="en-US" sz="1600" dirty="0"/>
              <a:t>                COST</a:t>
            </a:r>
          </a:p>
          <a:p>
            <a:pPr>
              <a:spcBef>
                <a:spcPct val="50000"/>
              </a:spcBef>
            </a:pPr>
            <a:r>
              <a:rPr lang="en-US" sz="1600" dirty="0"/>
              <a:t>        A	                 B</a:t>
            </a:r>
          </a:p>
          <a:p>
            <a:pPr>
              <a:spcBef>
                <a:spcPct val="50000"/>
              </a:spcBef>
            </a:pPr>
            <a:r>
              <a:rPr lang="en-US" sz="1600" dirty="0"/>
              <a:t>A      1   	               </a:t>
            </a:r>
            <a:r>
              <a:rPr lang="en-US" sz="1600" dirty="0" smtClean="0"/>
              <a:t>1</a:t>
            </a:r>
            <a:r>
              <a:rPr lang="id-ID" sz="1600" dirty="0" smtClean="0"/>
              <a:t>/7</a:t>
            </a:r>
            <a:endParaRPr lang="en-US" sz="1600" dirty="0"/>
          </a:p>
          <a:p>
            <a:pPr>
              <a:spcBef>
                <a:spcPct val="50000"/>
              </a:spcBef>
            </a:pPr>
            <a:endParaRPr lang="en-US" sz="1600" dirty="0"/>
          </a:p>
          <a:p>
            <a:pPr>
              <a:spcBef>
                <a:spcPct val="50000"/>
              </a:spcBef>
            </a:pPr>
            <a:r>
              <a:rPr lang="en-US" sz="1600" dirty="0"/>
              <a:t>B      </a:t>
            </a:r>
            <a:r>
              <a:rPr lang="en-US" sz="1600" dirty="0">
                <a:solidFill>
                  <a:srgbClr val="FF0000"/>
                </a:solidFill>
              </a:rPr>
              <a:t> </a:t>
            </a:r>
            <a:r>
              <a:rPr lang="en-US" sz="1600" dirty="0" smtClean="0">
                <a:solidFill>
                  <a:srgbClr val="FF0000"/>
                </a:solidFill>
              </a:rPr>
              <a:t> </a:t>
            </a:r>
            <a:r>
              <a:rPr lang="en-US" sz="1600" dirty="0" smtClean="0"/>
              <a:t>             </a:t>
            </a:r>
            <a:endParaRPr lang="en-US" dirty="0"/>
          </a:p>
        </p:txBody>
      </p:sp>
      <p:sp>
        <p:nvSpPr>
          <p:cNvPr id="11272" name="Rectangle 8"/>
          <p:cNvSpPr>
            <a:spLocks noChangeArrowheads="1"/>
          </p:cNvSpPr>
          <p:nvPr/>
        </p:nvSpPr>
        <p:spPr bwMode="auto">
          <a:xfrm>
            <a:off x="1981200" y="4648200"/>
            <a:ext cx="2205038" cy="1803400"/>
          </a:xfrm>
          <a:prstGeom prst="rect">
            <a:avLst/>
          </a:prstGeom>
          <a:noFill/>
          <a:ln w="9525">
            <a:noFill/>
            <a:miter lim="800000"/>
            <a:headEnd/>
            <a:tailEnd/>
          </a:ln>
          <a:effectLst/>
        </p:spPr>
        <p:txBody>
          <a:bodyPr wrap="none">
            <a:spAutoFit/>
          </a:bodyPr>
          <a:lstStyle/>
          <a:p>
            <a:pPr>
              <a:spcBef>
                <a:spcPct val="50000"/>
              </a:spcBef>
            </a:pPr>
            <a:r>
              <a:rPr lang="en-US" sz="1600"/>
              <a:t>             QUALITY</a:t>
            </a:r>
          </a:p>
          <a:p>
            <a:pPr>
              <a:spcBef>
                <a:spcPct val="50000"/>
              </a:spcBef>
            </a:pPr>
            <a:r>
              <a:rPr lang="en-US" sz="1600"/>
              <a:t>        A	                 B</a:t>
            </a:r>
          </a:p>
          <a:p>
            <a:pPr>
              <a:spcBef>
                <a:spcPct val="50000"/>
              </a:spcBef>
            </a:pPr>
            <a:r>
              <a:rPr lang="en-US" sz="1600"/>
              <a:t>A      1   		</a:t>
            </a:r>
            <a:r>
              <a:rPr lang="en-US" sz="1600">
                <a:solidFill>
                  <a:schemeClr val="accent1"/>
                </a:solidFill>
              </a:rPr>
              <a:t>3</a:t>
            </a:r>
            <a:endParaRPr lang="en-US" sz="1600"/>
          </a:p>
          <a:p>
            <a:pPr>
              <a:spcBef>
                <a:spcPct val="50000"/>
              </a:spcBef>
            </a:pPr>
            <a:endParaRPr lang="en-US" sz="1600"/>
          </a:p>
          <a:p>
            <a:pPr>
              <a:spcBef>
                <a:spcPct val="50000"/>
              </a:spcBef>
            </a:pPr>
            <a:r>
              <a:rPr lang="en-US" sz="1600"/>
              <a:t>B      </a:t>
            </a:r>
            <a:r>
              <a:rPr lang="en-US" sz="1600">
                <a:solidFill>
                  <a:schemeClr val="accent1"/>
                </a:solidFill>
              </a:rPr>
              <a:t> 1/3</a:t>
            </a:r>
            <a:r>
              <a:rPr lang="en-US" sz="1600"/>
              <a:t>                       1</a:t>
            </a:r>
          </a:p>
        </p:txBody>
      </p:sp>
      <p:sp>
        <p:nvSpPr>
          <p:cNvPr id="11273" name="Text Box 9"/>
          <p:cNvSpPr txBox="1">
            <a:spLocks noChangeArrowheads="1"/>
          </p:cNvSpPr>
          <p:nvPr/>
        </p:nvSpPr>
        <p:spPr bwMode="auto">
          <a:xfrm>
            <a:off x="1571605" y="3571876"/>
            <a:ext cx="357190" cy="369332"/>
          </a:xfrm>
          <a:prstGeom prst="rect">
            <a:avLst/>
          </a:prstGeom>
          <a:solidFill>
            <a:srgbClr val="00FF00"/>
          </a:solidFill>
          <a:ln w="9525">
            <a:noFill/>
            <a:miter lim="800000"/>
            <a:headEnd/>
            <a:tailEnd/>
          </a:ln>
          <a:effectLst/>
        </p:spPr>
        <p:txBody>
          <a:bodyPr wrap="square">
            <a:spAutoFit/>
          </a:bodyPr>
          <a:lstStyle/>
          <a:p>
            <a:pPr>
              <a:spcBef>
                <a:spcPct val="50000"/>
              </a:spcBef>
            </a:pPr>
            <a:r>
              <a:rPr lang="en-US"/>
              <a:t>7</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Contoh pemilihan Supplier </a:t>
            </a:r>
          </a:p>
        </p:txBody>
      </p:sp>
      <p:sp>
        <p:nvSpPr>
          <p:cNvPr id="12291" name="Text Box 3"/>
          <p:cNvSpPr txBox="1">
            <a:spLocks noChangeArrowheads="1"/>
          </p:cNvSpPr>
          <p:nvPr/>
        </p:nvSpPr>
        <p:spPr bwMode="auto">
          <a:xfrm>
            <a:off x="285720" y="2057400"/>
            <a:ext cx="8715404" cy="3539430"/>
          </a:xfrm>
          <a:prstGeom prst="rect">
            <a:avLst/>
          </a:prstGeom>
          <a:noFill/>
          <a:ln w="9525">
            <a:noFill/>
            <a:miter lim="800000"/>
            <a:headEnd/>
            <a:tailEnd/>
          </a:ln>
          <a:effectLst/>
        </p:spPr>
        <p:txBody>
          <a:bodyPr wrap="square">
            <a:spAutoFit/>
          </a:bodyPr>
          <a:lstStyle/>
          <a:p>
            <a:pPr>
              <a:spcBef>
                <a:spcPct val="50000"/>
              </a:spcBef>
            </a:pPr>
            <a:r>
              <a:rPr lang="en-US" sz="3200" dirty="0" err="1"/>
              <a:t>Sebuah</a:t>
            </a:r>
            <a:r>
              <a:rPr lang="en-US" sz="3200" dirty="0"/>
              <a:t> </a:t>
            </a:r>
            <a:r>
              <a:rPr lang="en-US" sz="3200" dirty="0" err="1"/>
              <a:t>kontraktor</a:t>
            </a:r>
            <a:r>
              <a:rPr lang="en-US" sz="3200" dirty="0"/>
              <a:t> </a:t>
            </a:r>
            <a:r>
              <a:rPr lang="en-US" sz="3200" dirty="0" err="1" smtClean="0"/>
              <a:t>sedang</a:t>
            </a:r>
            <a:r>
              <a:rPr lang="id-ID" sz="3200" dirty="0" smtClean="0"/>
              <a:t> </a:t>
            </a:r>
            <a:r>
              <a:rPr lang="en-US" sz="3200" dirty="0" err="1" smtClean="0"/>
              <a:t>mempertimbangkan</a:t>
            </a:r>
            <a:r>
              <a:rPr lang="en-US" sz="3200" dirty="0" smtClean="0"/>
              <a:t> </a:t>
            </a:r>
            <a:r>
              <a:rPr lang="en-US" sz="3200" dirty="0" err="1"/>
              <a:t>pemilihan</a:t>
            </a:r>
            <a:r>
              <a:rPr lang="en-US" sz="3200" dirty="0"/>
              <a:t> supplier. </a:t>
            </a:r>
            <a:r>
              <a:rPr lang="en-US" sz="3200" dirty="0" err="1"/>
              <a:t>Terdapat</a:t>
            </a:r>
            <a:r>
              <a:rPr lang="en-US" sz="3200" dirty="0"/>
              <a:t> 3 supplier yang </a:t>
            </a:r>
            <a:r>
              <a:rPr lang="en-US" sz="3200" dirty="0" err="1"/>
              <a:t>akan</a:t>
            </a:r>
            <a:r>
              <a:rPr lang="en-US" sz="3200" dirty="0"/>
              <a:t> </a:t>
            </a:r>
            <a:r>
              <a:rPr lang="en-US" sz="3200" dirty="0" err="1"/>
              <a:t>dipilih</a:t>
            </a:r>
            <a:r>
              <a:rPr lang="en-US" sz="3200" dirty="0"/>
              <a:t> </a:t>
            </a:r>
            <a:r>
              <a:rPr lang="en-US" sz="3200" dirty="0" err="1"/>
              <a:t>satu</a:t>
            </a:r>
            <a:r>
              <a:rPr lang="en-US" sz="3200" dirty="0"/>
              <a:t> </a:t>
            </a:r>
            <a:r>
              <a:rPr lang="en-US" sz="3200" dirty="0" err="1"/>
              <a:t>terbaik</a:t>
            </a:r>
            <a:r>
              <a:rPr lang="en-US" sz="3200" dirty="0"/>
              <a:t>. </a:t>
            </a:r>
            <a:r>
              <a:rPr lang="en-US" sz="3200" dirty="0" err="1"/>
              <a:t>Kontraktor</a:t>
            </a:r>
            <a:r>
              <a:rPr lang="en-US" sz="3200" dirty="0"/>
              <a:t> </a:t>
            </a:r>
            <a:r>
              <a:rPr lang="en-US" sz="3200" dirty="0" err="1"/>
              <a:t>memiliki</a:t>
            </a:r>
            <a:r>
              <a:rPr lang="en-US" sz="3200" dirty="0"/>
              <a:t> 4 </a:t>
            </a:r>
            <a:r>
              <a:rPr lang="en-US" sz="3200" dirty="0" err="1"/>
              <a:t>kriteria</a:t>
            </a:r>
            <a:r>
              <a:rPr lang="en-US" sz="3200" dirty="0"/>
              <a:t> yang </a:t>
            </a:r>
            <a:r>
              <a:rPr lang="en-US" sz="3200" dirty="0" err="1"/>
              <a:t>akan</a:t>
            </a:r>
            <a:r>
              <a:rPr lang="en-US" sz="3200" dirty="0"/>
              <a:t> </a:t>
            </a:r>
            <a:r>
              <a:rPr lang="en-US" sz="3200" dirty="0" err="1"/>
              <a:t>dipakai</a:t>
            </a:r>
            <a:r>
              <a:rPr lang="en-US" sz="3200" dirty="0"/>
              <a:t> </a:t>
            </a:r>
            <a:r>
              <a:rPr lang="en-US" sz="3200" dirty="0" err="1"/>
              <a:t>sebagai</a:t>
            </a:r>
            <a:r>
              <a:rPr lang="en-US" sz="3200" dirty="0"/>
              <a:t>  </a:t>
            </a:r>
            <a:r>
              <a:rPr lang="en-US" sz="3200" dirty="0" err="1"/>
              <a:t>dasar</a:t>
            </a:r>
            <a:r>
              <a:rPr lang="en-US" sz="3200" dirty="0"/>
              <a:t> </a:t>
            </a:r>
            <a:r>
              <a:rPr lang="en-US" sz="3200" dirty="0" err="1"/>
              <a:t>dalam</a:t>
            </a:r>
            <a:r>
              <a:rPr lang="en-US" sz="3200" dirty="0"/>
              <a:t> </a:t>
            </a:r>
            <a:r>
              <a:rPr lang="en-US" sz="3200" dirty="0" err="1"/>
              <a:t>pemilihan</a:t>
            </a:r>
            <a:r>
              <a:rPr lang="en-US" sz="3200" dirty="0"/>
              <a:t> supplier, </a:t>
            </a:r>
            <a:r>
              <a:rPr lang="en-US" sz="3200" dirty="0" err="1"/>
              <a:t>yaitu</a:t>
            </a:r>
            <a:r>
              <a:rPr lang="en-US" sz="3200" dirty="0"/>
              <a:t> : </a:t>
            </a:r>
            <a:r>
              <a:rPr lang="en-US" sz="3200" dirty="0" err="1"/>
              <a:t>harga</a:t>
            </a:r>
            <a:r>
              <a:rPr lang="en-US" sz="3200" dirty="0"/>
              <a:t> </a:t>
            </a:r>
            <a:r>
              <a:rPr lang="en-US" sz="3200" dirty="0" err="1"/>
              <a:t>penawaran</a:t>
            </a:r>
            <a:r>
              <a:rPr lang="en-US" sz="3200" dirty="0"/>
              <a:t> (price),</a:t>
            </a:r>
            <a:r>
              <a:rPr lang="en-US" sz="3200" dirty="0" err="1"/>
              <a:t>jarak</a:t>
            </a:r>
            <a:r>
              <a:rPr lang="en-US" sz="3200" dirty="0"/>
              <a:t> (distance),</a:t>
            </a:r>
            <a:r>
              <a:rPr lang="en-US" sz="3200" dirty="0" err="1"/>
              <a:t>kualitas</a:t>
            </a:r>
            <a:r>
              <a:rPr lang="en-US" sz="3200" dirty="0"/>
              <a:t> </a:t>
            </a:r>
            <a:r>
              <a:rPr lang="en-US" sz="3200" dirty="0" err="1"/>
              <a:t>sdm</a:t>
            </a:r>
            <a:r>
              <a:rPr lang="en-US" sz="3200" dirty="0"/>
              <a:t> (labor) </a:t>
            </a:r>
            <a:r>
              <a:rPr lang="en-US" sz="3200" dirty="0" err="1"/>
              <a:t>dan</a:t>
            </a:r>
            <a:r>
              <a:rPr lang="en-US" sz="3200" dirty="0"/>
              <a:t> </a:t>
            </a:r>
            <a:r>
              <a:rPr lang="en-US" sz="3200" dirty="0" err="1"/>
              <a:t>upah</a:t>
            </a:r>
            <a:r>
              <a:rPr lang="en-US" sz="3200" dirty="0"/>
              <a:t>/</a:t>
            </a:r>
            <a:r>
              <a:rPr lang="en-US" sz="3200" dirty="0" err="1"/>
              <a:t>biaya</a:t>
            </a:r>
            <a:r>
              <a:rPr lang="en-US" sz="3200" dirty="0"/>
              <a:t> </a:t>
            </a:r>
            <a:r>
              <a:rPr lang="en-US" sz="3200" dirty="0" err="1"/>
              <a:t>tenaga</a:t>
            </a:r>
            <a:r>
              <a:rPr lang="en-US" sz="3200" dirty="0"/>
              <a:t> </a:t>
            </a:r>
            <a:r>
              <a:rPr lang="en-US" sz="3200" dirty="0" err="1"/>
              <a:t>kerja</a:t>
            </a:r>
            <a:r>
              <a:rPr lang="en-US" sz="3200" dirty="0"/>
              <a:t> (wage).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err="1"/>
              <a:t>Matriks</a:t>
            </a:r>
            <a:r>
              <a:rPr lang="en-US" dirty="0"/>
              <a:t> </a:t>
            </a:r>
            <a:r>
              <a:rPr lang="en-US" dirty="0" err="1"/>
              <a:t>Kriteria</a:t>
            </a:r>
            <a:r>
              <a:rPr lang="en-US" dirty="0"/>
              <a:t> Dan </a:t>
            </a:r>
            <a:r>
              <a:rPr lang="en-US" dirty="0" err="1"/>
              <a:t>Preferensi</a:t>
            </a:r>
            <a:r>
              <a:rPr lang="en-US" dirty="0"/>
              <a:t> </a:t>
            </a:r>
          </a:p>
        </p:txBody>
      </p:sp>
      <p:sp>
        <p:nvSpPr>
          <p:cNvPr id="13315" name="Text Box 3"/>
          <p:cNvSpPr txBox="1">
            <a:spLocks noChangeArrowheads="1"/>
          </p:cNvSpPr>
          <p:nvPr/>
        </p:nvSpPr>
        <p:spPr bwMode="auto">
          <a:xfrm>
            <a:off x="1219200" y="2133600"/>
            <a:ext cx="2362200" cy="1803400"/>
          </a:xfrm>
          <a:prstGeom prst="rect">
            <a:avLst/>
          </a:prstGeom>
          <a:noFill/>
          <a:ln w="9525">
            <a:noFill/>
            <a:miter lim="800000"/>
            <a:headEnd/>
            <a:tailEnd/>
          </a:ln>
          <a:effectLst/>
        </p:spPr>
        <p:txBody>
          <a:bodyPr>
            <a:spAutoFit/>
          </a:bodyPr>
          <a:lstStyle/>
          <a:p>
            <a:pPr>
              <a:spcBef>
                <a:spcPct val="50000"/>
              </a:spcBef>
            </a:pPr>
            <a:r>
              <a:rPr lang="en-US" sz="1600"/>
              <a:t>                PRICE</a:t>
            </a:r>
          </a:p>
          <a:p>
            <a:pPr>
              <a:spcBef>
                <a:spcPct val="50000"/>
              </a:spcBef>
            </a:pPr>
            <a:r>
              <a:rPr lang="en-US" sz="1600"/>
              <a:t>        A	   B          C</a:t>
            </a:r>
          </a:p>
          <a:p>
            <a:pPr>
              <a:spcBef>
                <a:spcPct val="50000"/>
              </a:spcBef>
            </a:pPr>
            <a:r>
              <a:rPr lang="en-US" sz="1600"/>
              <a:t>A      1          </a:t>
            </a:r>
            <a:r>
              <a:rPr lang="en-US" sz="1600">
                <a:solidFill>
                  <a:schemeClr val="accent1"/>
                </a:solidFill>
              </a:rPr>
              <a:t>3           </a:t>
            </a:r>
            <a:r>
              <a:rPr lang="en-US" sz="1600">
                <a:solidFill>
                  <a:schemeClr val="bg2"/>
                </a:solidFill>
              </a:rPr>
              <a:t>2</a:t>
            </a:r>
            <a:endParaRPr lang="en-US" sz="1600">
              <a:solidFill>
                <a:schemeClr val="folHlink"/>
              </a:solidFill>
            </a:endParaRPr>
          </a:p>
          <a:p>
            <a:pPr>
              <a:spcBef>
                <a:spcPct val="50000"/>
              </a:spcBef>
            </a:pPr>
            <a:r>
              <a:rPr lang="en-US" sz="1600"/>
              <a:t>B      </a:t>
            </a:r>
            <a:r>
              <a:rPr lang="en-US" sz="1600">
                <a:solidFill>
                  <a:schemeClr val="accent1"/>
                </a:solidFill>
              </a:rPr>
              <a:t>1/3</a:t>
            </a:r>
            <a:r>
              <a:rPr lang="en-US" sz="1600"/>
              <a:t>        1         </a:t>
            </a:r>
            <a:r>
              <a:rPr lang="en-US" sz="1600">
                <a:solidFill>
                  <a:srgbClr val="FFFF00"/>
                </a:solidFill>
              </a:rPr>
              <a:t>1/5</a:t>
            </a:r>
            <a:endParaRPr lang="en-US" sz="1600">
              <a:solidFill>
                <a:schemeClr val="bg2"/>
              </a:solidFill>
            </a:endParaRPr>
          </a:p>
          <a:p>
            <a:pPr>
              <a:spcBef>
                <a:spcPct val="50000"/>
              </a:spcBef>
            </a:pPr>
            <a:r>
              <a:rPr lang="en-US" sz="1600"/>
              <a:t>C     </a:t>
            </a:r>
            <a:r>
              <a:rPr lang="en-US" sz="1600">
                <a:solidFill>
                  <a:schemeClr val="accent1"/>
                </a:solidFill>
              </a:rPr>
              <a:t> </a:t>
            </a:r>
            <a:r>
              <a:rPr lang="en-US" sz="1600">
                <a:solidFill>
                  <a:schemeClr val="bg2"/>
                </a:solidFill>
              </a:rPr>
              <a:t>1/2        </a:t>
            </a:r>
            <a:r>
              <a:rPr lang="en-US" sz="1600">
                <a:solidFill>
                  <a:srgbClr val="FFFF00"/>
                </a:solidFill>
              </a:rPr>
              <a:t>5           </a:t>
            </a:r>
            <a:r>
              <a:rPr lang="en-US" sz="1600"/>
              <a:t>1</a:t>
            </a:r>
          </a:p>
        </p:txBody>
      </p:sp>
      <p:sp>
        <p:nvSpPr>
          <p:cNvPr id="13316" name="Text Box 4"/>
          <p:cNvSpPr txBox="1">
            <a:spLocks noChangeArrowheads="1"/>
          </p:cNvSpPr>
          <p:nvPr/>
        </p:nvSpPr>
        <p:spPr bwMode="auto">
          <a:xfrm>
            <a:off x="1219200" y="2133600"/>
            <a:ext cx="2362200" cy="1803400"/>
          </a:xfrm>
          <a:prstGeom prst="rect">
            <a:avLst/>
          </a:prstGeom>
          <a:noFill/>
          <a:ln w="9525">
            <a:noFill/>
            <a:miter lim="800000"/>
            <a:headEnd/>
            <a:tailEnd/>
          </a:ln>
          <a:effectLst/>
        </p:spPr>
        <p:txBody>
          <a:bodyPr>
            <a:spAutoFit/>
          </a:bodyPr>
          <a:lstStyle/>
          <a:p>
            <a:pPr>
              <a:spcBef>
                <a:spcPct val="50000"/>
              </a:spcBef>
            </a:pPr>
            <a:r>
              <a:rPr lang="en-US" sz="1600" dirty="0"/>
              <a:t>                PRICE</a:t>
            </a:r>
          </a:p>
          <a:p>
            <a:pPr>
              <a:spcBef>
                <a:spcPct val="50000"/>
              </a:spcBef>
            </a:pPr>
            <a:r>
              <a:rPr lang="en-US" sz="1600" dirty="0"/>
              <a:t>        A	   B          C</a:t>
            </a:r>
          </a:p>
          <a:p>
            <a:pPr>
              <a:spcBef>
                <a:spcPct val="50000"/>
              </a:spcBef>
            </a:pPr>
            <a:r>
              <a:rPr lang="en-US" sz="1600" dirty="0"/>
              <a:t>A      1          </a:t>
            </a:r>
            <a:r>
              <a:rPr lang="en-US" sz="1600" dirty="0">
                <a:solidFill>
                  <a:schemeClr val="accent1"/>
                </a:solidFill>
              </a:rPr>
              <a:t>3           </a:t>
            </a:r>
            <a:r>
              <a:rPr lang="en-US" sz="1600" dirty="0">
                <a:solidFill>
                  <a:schemeClr val="bg2"/>
                </a:solidFill>
              </a:rPr>
              <a:t>2</a:t>
            </a:r>
            <a:endParaRPr lang="en-US" sz="1600" dirty="0">
              <a:solidFill>
                <a:schemeClr val="folHlink"/>
              </a:solidFill>
            </a:endParaRPr>
          </a:p>
          <a:p>
            <a:pPr>
              <a:spcBef>
                <a:spcPct val="50000"/>
              </a:spcBef>
            </a:pPr>
            <a:r>
              <a:rPr lang="en-US" sz="1600" dirty="0"/>
              <a:t>B      </a:t>
            </a:r>
            <a:r>
              <a:rPr lang="en-US" sz="1600" dirty="0">
                <a:solidFill>
                  <a:schemeClr val="accent1"/>
                </a:solidFill>
              </a:rPr>
              <a:t>1/3</a:t>
            </a:r>
            <a:r>
              <a:rPr lang="en-US" sz="1600" dirty="0"/>
              <a:t>        1         </a:t>
            </a:r>
            <a:r>
              <a:rPr lang="en-US" sz="1600" dirty="0">
                <a:solidFill>
                  <a:srgbClr val="FFFF00"/>
                </a:solidFill>
              </a:rPr>
              <a:t>1/5</a:t>
            </a:r>
            <a:endParaRPr lang="en-US" sz="1600" dirty="0">
              <a:solidFill>
                <a:schemeClr val="bg2"/>
              </a:solidFill>
            </a:endParaRPr>
          </a:p>
          <a:p>
            <a:pPr>
              <a:spcBef>
                <a:spcPct val="50000"/>
              </a:spcBef>
            </a:pPr>
            <a:r>
              <a:rPr lang="en-US" sz="1600" dirty="0"/>
              <a:t>C     </a:t>
            </a:r>
            <a:r>
              <a:rPr lang="en-US" sz="1600" dirty="0">
                <a:solidFill>
                  <a:schemeClr val="accent1"/>
                </a:solidFill>
              </a:rPr>
              <a:t> </a:t>
            </a:r>
            <a:r>
              <a:rPr lang="en-US" sz="1600" dirty="0">
                <a:solidFill>
                  <a:schemeClr val="bg2"/>
                </a:solidFill>
              </a:rPr>
              <a:t>1/2        </a:t>
            </a:r>
            <a:r>
              <a:rPr lang="en-US" sz="1600" dirty="0">
                <a:solidFill>
                  <a:srgbClr val="FFFF00"/>
                </a:solidFill>
              </a:rPr>
              <a:t>5           </a:t>
            </a:r>
            <a:r>
              <a:rPr lang="en-US" sz="1600" dirty="0"/>
              <a:t>1</a:t>
            </a:r>
          </a:p>
        </p:txBody>
      </p:sp>
      <p:sp>
        <p:nvSpPr>
          <p:cNvPr id="13317" name="Rectangle 5"/>
          <p:cNvSpPr>
            <a:spLocks noChangeArrowheads="1"/>
          </p:cNvSpPr>
          <p:nvPr/>
        </p:nvSpPr>
        <p:spPr bwMode="auto">
          <a:xfrm>
            <a:off x="3886200" y="2133600"/>
            <a:ext cx="2147888" cy="1803400"/>
          </a:xfrm>
          <a:prstGeom prst="rect">
            <a:avLst/>
          </a:prstGeom>
          <a:noFill/>
          <a:ln w="9525">
            <a:noFill/>
            <a:miter lim="800000"/>
            <a:headEnd/>
            <a:tailEnd/>
          </a:ln>
          <a:effectLst/>
        </p:spPr>
        <p:txBody>
          <a:bodyPr wrap="none">
            <a:spAutoFit/>
          </a:bodyPr>
          <a:lstStyle/>
          <a:p>
            <a:pPr>
              <a:spcBef>
                <a:spcPct val="50000"/>
              </a:spcBef>
            </a:pPr>
            <a:r>
              <a:rPr lang="en-US" sz="1600" dirty="0"/>
              <a:t>          DISTANCE</a:t>
            </a:r>
          </a:p>
          <a:p>
            <a:pPr>
              <a:spcBef>
                <a:spcPct val="50000"/>
              </a:spcBef>
            </a:pPr>
            <a:r>
              <a:rPr lang="en-US" sz="1600" dirty="0"/>
              <a:t>        A	   B          C</a:t>
            </a:r>
          </a:p>
          <a:p>
            <a:pPr>
              <a:spcBef>
                <a:spcPct val="50000"/>
              </a:spcBef>
            </a:pPr>
            <a:r>
              <a:rPr lang="en-US" sz="1600" dirty="0"/>
              <a:t>A      1          </a:t>
            </a:r>
            <a:r>
              <a:rPr lang="en-US" sz="1600" dirty="0">
                <a:solidFill>
                  <a:schemeClr val="accent1"/>
                </a:solidFill>
              </a:rPr>
              <a:t>6          </a:t>
            </a:r>
            <a:r>
              <a:rPr lang="en-US" sz="1600" dirty="0">
                <a:solidFill>
                  <a:schemeClr val="bg2"/>
                </a:solidFill>
              </a:rPr>
              <a:t>1/3</a:t>
            </a:r>
            <a:endParaRPr lang="en-US" sz="1600" dirty="0">
              <a:solidFill>
                <a:schemeClr val="folHlink"/>
              </a:solidFill>
            </a:endParaRPr>
          </a:p>
          <a:p>
            <a:pPr>
              <a:spcBef>
                <a:spcPct val="50000"/>
              </a:spcBef>
            </a:pPr>
            <a:r>
              <a:rPr lang="en-US" sz="1600" dirty="0"/>
              <a:t>B      </a:t>
            </a:r>
            <a:r>
              <a:rPr lang="en-US" sz="1600" dirty="0">
                <a:solidFill>
                  <a:schemeClr val="accent1"/>
                </a:solidFill>
              </a:rPr>
              <a:t>1/6</a:t>
            </a:r>
            <a:r>
              <a:rPr lang="en-US" sz="1600" dirty="0"/>
              <a:t>        1         </a:t>
            </a:r>
            <a:r>
              <a:rPr lang="en-US" sz="1600" dirty="0">
                <a:solidFill>
                  <a:srgbClr val="FFFF00"/>
                </a:solidFill>
              </a:rPr>
              <a:t>1/9</a:t>
            </a:r>
            <a:endParaRPr lang="en-US" sz="1600" dirty="0">
              <a:solidFill>
                <a:schemeClr val="bg2"/>
              </a:solidFill>
            </a:endParaRPr>
          </a:p>
          <a:p>
            <a:pPr>
              <a:spcBef>
                <a:spcPct val="50000"/>
              </a:spcBef>
            </a:pPr>
            <a:r>
              <a:rPr lang="en-US" sz="1600" dirty="0"/>
              <a:t>C     </a:t>
            </a:r>
            <a:r>
              <a:rPr lang="en-US" sz="1600" dirty="0">
                <a:solidFill>
                  <a:schemeClr val="accent1"/>
                </a:solidFill>
              </a:rPr>
              <a:t> </a:t>
            </a:r>
            <a:r>
              <a:rPr lang="en-US" sz="1600" dirty="0">
                <a:solidFill>
                  <a:schemeClr val="bg2"/>
                </a:solidFill>
              </a:rPr>
              <a:t>3           </a:t>
            </a:r>
            <a:r>
              <a:rPr lang="en-US" sz="1600" dirty="0">
                <a:solidFill>
                  <a:srgbClr val="FFFF00"/>
                </a:solidFill>
              </a:rPr>
              <a:t>9             </a:t>
            </a:r>
            <a:r>
              <a:rPr lang="en-US" sz="1600" dirty="0"/>
              <a:t>1</a:t>
            </a:r>
          </a:p>
        </p:txBody>
      </p:sp>
      <p:sp>
        <p:nvSpPr>
          <p:cNvPr id="13318" name="Rectangle 6"/>
          <p:cNvSpPr>
            <a:spLocks noChangeArrowheads="1"/>
          </p:cNvSpPr>
          <p:nvPr/>
        </p:nvSpPr>
        <p:spPr bwMode="auto">
          <a:xfrm>
            <a:off x="6705600" y="2133600"/>
            <a:ext cx="2154238" cy="1803400"/>
          </a:xfrm>
          <a:prstGeom prst="rect">
            <a:avLst/>
          </a:prstGeom>
          <a:noFill/>
          <a:ln w="9525">
            <a:noFill/>
            <a:miter lim="800000"/>
            <a:headEnd/>
            <a:tailEnd/>
          </a:ln>
          <a:effectLst/>
        </p:spPr>
        <p:txBody>
          <a:bodyPr wrap="none">
            <a:spAutoFit/>
          </a:bodyPr>
          <a:lstStyle/>
          <a:p>
            <a:pPr>
              <a:spcBef>
                <a:spcPct val="50000"/>
              </a:spcBef>
            </a:pPr>
            <a:r>
              <a:rPr lang="en-US" sz="1600" dirty="0"/>
              <a:t>              LABOR</a:t>
            </a:r>
          </a:p>
          <a:p>
            <a:pPr>
              <a:spcBef>
                <a:spcPct val="50000"/>
              </a:spcBef>
            </a:pPr>
            <a:r>
              <a:rPr lang="en-US" sz="1600" dirty="0"/>
              <a:t>        A	   B          C</a:t>
            </a:r>
          </a:p>
          <a:p>
            <a:pPr>
              <a:spcBef>
                <a:spcPct val="50000"/>
              </a:spcBef>
            </a:pPr>
            <a:r>
              <a:rPr lang="en-US" sz="1600" dirty="0"/>
              <a:t>A      1          </a:t>
            </a:r>
            <a:r>
              <a:rPr lang="en-US" sz="1600" dirty="0">
                <a:solidFill>
                  <a:schemeClr val="accent1"/>
                </a:solidFill>
              </a:rPr>
              <a:t>1/3          </a:t>
            </a:r>
            <a:r>
              <a:rPr lang="en-US" sz="1600" dirty="0">
                <a:solidFill>
                  <a:schemeClr val="bg2"/>
                </a:solidFill>
              </a:rPr>
              <a:t>1</a:t>
            </a:r>
            <a:endParaRPr lang="en-US" sz="1600" dirty="0">
              <a:solidFill>
                <a:schemeClr val="folHlink"/>
              </a:solidFill>
            </a:endParaRPr>
          </a:p>
          <a:p>
            <a:pPr>
              <a:spcBef>
                <a:spcPct val="50000"/>
              </a:spcBef>
            </a:pPr>
            <a:r>
              <a:rPr lang="en-US" sz="1600" dirty="0"/>
              <a:t>B      </a:t>
            </a:r>
            <a:r>
              <a:rPr lang="en-US" sz="1600" dirty="0">
                <a:solidFill>
                  <a:schemeClr val="accent1"/>
                </a:solidFill>
              </a:rPr>
              <a:t>3</a:t>
            </a:r>
            <a:r>
              <a:rPr lang="en-US" sz="1600" dirty="0"/>
              <a:t>            1            </a:t>
            </a:r>
            <a:r>
              <a:rPr lang="en-US" sz="1600" dirty="0">
                <a:solidFill>
                  <a:srgbClr val="FFFF00"/>
                </a:solidFill>
              </a:rPr>
              <a:t>7</a:t>
            </a:r>
            <a:endParaRPr lang="en-US" sz="1600" dirty="0">
              <a:solidFill>
                <a:schemeClr val="bg2"/>
              </a:solidFill>
            </a:endParaRPr>
          </a:p>
          <a:p>
            <a:pPr>
              <a:spcBef>
                <a:spcPct val="50000"/>
              </a:spcBef>
            </a:pPr>
            <a:r>
              <a:rPr lang="en-US" sz="1600" dirty="0"/>
              <a:t>C     </a:t>
            </a:r>
            <a:r>
              <a:rPr lang="en-US" sz="1600" dirty="0">
                <a:solidFill>
                  <a:schemeClr val="accent1"/>
                </a:solidFill>
              </a:rPr>
              <a:t> </a:t>
            </a:r>
            <a:r>
              <a:rPr lang="en-US" sz="1600" dirty="0">
                <a:solidFill>
                  <a:schemeClr val="bg2"/>
                </a:solidFill>
              </a:rPr>
              <a:t>1          </a:t>
            </a:r>
            <a:r>
              <a:rPr lang="en-US" sz="1600" dirty="0">
                <a:solidFill>
                  <a:srgbClr val="FFFF00"/>
                </a:solidFill>
              </a:rPr>
              <a:t>1/7           </a:t>
            </a:r>
            <a:r>
              <a:rPr lang="en-US" sz="1600" dirty="0"/>
              <a:t>1</a:t>
            </a:r>
          </a:p>
        </p:txBody>
      </p:sp>
      <p:sp>
        <p:nvSpPr>
          <p:cNvPr id="13319" name="Rectangle 7"/>
          <p:cNvSpPr>
            <a:spLocks noChangeArrowheads="1"/>
          </p:cNvSpPr>
          <p:nvPr/>
        </p:nvSpPr>
        <p:spPr bwMode="auto">
          <a:xfrm>
            <a:off x="1219200" y="4648200"/>
            <a:ext cx="1883849" cy="1815882"/>
          </a:xfrm>
          <a:prstGeom prst="rect">
            <a:avLst/>
          </a:prstGeom>
          <a:noFill/>
          <a:ln w="9525">
            <a:noFill/>
            <a:miter lim="800000"/>
            <a:headEnd/>
            <a:tailEnd/>
          </a:ln>
          <a:effectLst/>
        </p:spPr>
        <p:txBody>
          <a:bodyPr wrap="none">
            <a:spAutoFit/>
          </a:bodyPr>
          <a:lstStyle/>
          <a:p>
            <a:pPr>
              <a:spcBef>
                <a:spcPct val="50000"/>
              </a:spcBef>
            </a:pPr>
            <a:r>
              <a:rPr lang="en-US" sz="1600" dirty="0"/>
              <a:t>               WAGES</a:t>
            </a:r>
          </a:p>
          <a:p>
            <a:pPr>
              <a:spcBef>
                <a:spcPct val="50000"/>
              </a:spcBef>
            </a:pPr>
            <a:r>
              <a:rPr lang="en-US" sz="1600" dirty="0"/>
              <a:t>        A	   B          C</a:t>
            </a:r>
          </a:p>
          <a:p>
            <a:pPr>
              <a:spcBef>
                <a:spcPct val="50000"/>
              </a:spcBef>
            </a:pPr>
            <a:r>
              <a:rPr lang="en-US" sz="1600" dirty="0"/>
              <a:t>A      1          </a:t>
            </a:r>
            <a:r>
              <a:rPr lang="en-US" sz="1600" dirty="0">
                <a:solidFill>
                  <a:schemeClr val="accent1"/>
                </a:solidFill>
              </a:rPr>
              <a:t>1/3       </a:t>
            </a:r>
            <a:r>
              <a:rPr lang="en-US" sz="1600" dirty="0">
                <a:solidFill>
                  <a:schemeClr val="bg2"/>
                </a:solidFill>
              </a:rPr>
              <a:t>1/2</a:t>
            </a:r>
            <a:endParaRPr lang="en-US" sz="1600" dirty="0">
              <a:solidFill>
                <a:schemeClr val="folHlink"/>
              </a:solidFill>
            </a:endParaRPr>
          </a:p>
          <a:p>
            <a:pPr>
              <a:spcBef>
                <a:spcPct val="50000"/>
              </a:spcBef>
            </a:pPr>
            <a:r>
              <a:rPr lang="en-US" sz="1600" dirty="0"/>
              <a:t>B      </a:t>
            </a:r>
            <a:r>
              <a:rPr lang="en-US" sz="1600" dirty="0">
                <a:solidFill>
                  <a:schemeClr val="accent1"/>
                </a:solidFill>
              </a:rPr>
              <a:t>3</a:t>
            </a:r>
            <a:r>
              <a:rPr lang="en-US" sz="1600" dirty="0"/>
              <a:t>            1         </a:t>
            </a:r>
            <a:r>
              <a:rPr lang="en-US" sz="1600" dirty="0">
                <a:solidFill>
                  <a:srgbClr val="FFFF00"/>
                </a:solidFill>
              </a:rPr>
              <a:t>4</a:t>
            </a:r>
            <a:endParaRPr lang="en-US" sz="1600" dirty="0">
              <a:solidFill>
                <a:schemeClr val="bg2"/>
              </a:solidFill>
            </a:endParaRPr>
          </a:p>
          <a:p>
            <a:pPr>
              <a:spcBef>
                <a:spcPct val="50000"/>
              </a:spcBef>
            </a:pPr>
            <a:r>
              <a:rPr lang="en-US" sz="1600" dirty="0"/>
              <a:t>C     </a:t>
            </a:r>
            <a:r>
              <a:rPr lang="en-US" sz="1600" dirty="0">
                <a:solidFill>
                  <a:schemeClr val="accent1"/>
                </a:solidFill>
              </a:rPr>
              <a:t> </a:t>
            </a:r>
            <a:r>
              <a:rPr lang="id-ID" sz="1600" dirty="0" smtClean="0">
                <a:solidFill>
                  <a:schemeClr val="accent1"/>
                </a:solidFill>
              </a:rPr>
              <a:t>2</a:t>
            </a:r>
            <a:r>
              <a:rPr lang="en-US" sz="1600" dirty="0" smtClean="0">
                <a:solidFill>
                  <a:schemeClr val="bg2"/>
                </a:solidFill>
              </a:rPr>
              <a:t>2           </a:t>
            </a:r>
            <a:r>
              <a:rPr lang="en-US" sz="1600" dirty="0">
                <a:solidFill>
                  <a:srgbClr val="FFFF00"/>
                </a:solidFill>
              </a:rPr>
              <a:t>1/4       </a:t>
            </a:r>
            <a:r>
              <a:rPr lang="en-US" sz="1600" dirty="0"/>
              <a:t>1</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Langkah AHP  ~ STEP ONE</a:t>
            </a:r>
          </a:p>
        </p:txBody>
      </p:sp>
      <p:sp>
        <p:nvSpPr>
          <p:cNvPr id="14339" name="Text Box 3"/>
          <p:cNvSpPr txBox="1">
            <a:spLocks noChangeArrowheads="1"/>
          </p:cNvSpPr>
          <p:nvPr/>
        </p:nvSpPr>
        <p:spPr bwMode="auto">
          <a:xfrm>
            <a:off x="1219200" y="2133600"/>
            <a:ext cx="3962400" cy="4413250"/>
          </a:xfrm>
          <a:prstGeom prst="rect">
            <a:avLst/>
          </a:prstGeom>
          <a:noFill/>
          <a:ln w="9525">
            <a:noFill/>
            <a:miter lim="800000"/>
            <a:headEnd/>
            <a:tailEnd/>
          </a:ln>
          <a:effectLst/>
        </p:spPr>
        <p:txBody>
          <a:bodyPr>
            <a:spAutoFit/>
          </a:bodyPr>
          <a:lstStyle/>
          <a:p>
            <a:pPr>
              <a:spcBef>
                <a:spcPct val="50000"/>
              </a:spcBef>
            </a:pPr>
            <a:r>
              <a:rPr lang="en-US" sz="3200"/>
              <a:t>                </a:t>
            </a:r>
            <a:r>
              <a:rPr lang="en-US"/>
              <a:t>PRICE</a:t>
            </a:r>
          </a:p>
          <a:p>
            <a:pPr>
              <a:spcBef>
                <a:spcPct val="50000"/>
              </a:spcBef>
            </a:pPr>
            <a:r>
              <a:rPr lang="en-US"/>
              <a:t>        A	         B          C</a:t>
            </a:r>
          </a:p>
          <a:p>
            <a:pPr>
              <a:spcBef>
                <a:spcPct val="50000"/>
              </a:spcBef>
            </a:pPr>
            <a:r>
              <a:rPr lang="en-US"/>
              <a:t>A      1          </a:t>
            </a:r>
            <a:r>
              <a:rPr lang="en-US">
                <a:solidFill>
                  <a:schemeClr val="accent1"/>
                </a:solidFill>
              </a:rPr>
              <a:t>3           </a:t>
            </a:r>
            <a:r>
              <a:rPr lang="en-US">
                <a:solidFill>
                  <a:schemeClr val="bg2"/>
                </a:solidFill>
              </a:rPr>
              <a:t>2</a:t>
            </a:r>
            <a:endParaRPr lang="en-US">
              <a:solidFill>
                <a:schemeClr val="folHlink"/>
              </a:solidFill>
            </a:endParaRPr>
          </a:p>
          <a:p>
            <a:pPr>
              <a:spcBef>
                <a:spcPct val="50000"/>
              </a:spcBef>
            </a:pPr>
            <a:r>
              <a:rPr lang="en-US">
                <a:solidFill>
                  <a:srgbClr val="FF0000"/>
                </a:solidFill>
              </a:rPr>
              <a:t>     +         +          +</a:t>
            </a:r>
            <a:endParaRPr lang="en-US"/>
          </a:p>
          <a:p>
            <a:pPr>
              <a:spcBef>
                <a:spcPct val="50000"/>
              </a:spcBef>
            </a:pPr>
            <a:r>
              <a:rPr lang="en-US"/>
              <a:t>B      </a:t>
            </a:r>
            <a:r>
              <a:rPr lang="en-US">
                <a:solidFill>
                  <a:schemeClr val="accent1"/>
                </a:solidFill>
              </a:rPr>
              <a:t>1/3</a:t>
            </a:r>
            <a:r>
              <a:rPr lang="en-US"/>
              <a:t>        1         </a:t>
            </a:r>
            <a:r>
              <a:rPr lang="en-US">
                <a:solidFill>
                  <a:srgbClr val="FFFF00"/>
                </a:solidFill>
              </a:rPr>
              <a:t>1/5</a:t>
            </a:r>
            <a:endParaRPr lang="en-US">
              <a:solidFill>
                <a:schemeClr val="bg2"/>
              </a:solidFill>
            </a:endParaRPr>
          </a:p>
          <a:p>
            <a:pPr>
              <a:spcBef>
                <a:spcPct val="50000"/>
              </a:spcBef>
            </a:pPr>
            <a:r>
              <a:rPr lang="en-US"/>
              <a:t>     </a:t>
            </a:r>
            <a:r>
              <a:rPr lang="en-US">
                <a:solidFill>
                  <a:srgbClr val="FF0000"/>
                </a:solidFill>
              </a:rPr>
              <a:t>+          +         +</a:t>
            </a:r>
            <a:endParaRPr lang="en-US"/>
          </a:p>
          <a:p>
            <a:pPr>
              <a:spcBef>
                <a:spcPct val="50000"/>
              </a:spcBef>
            </a:pPr>
            <a:r>
              <a:rPr lang="en-US"/>
              <a:t>C     </a:t>
            </a:r>
            <a:r>
              <a:rPr lang="en-US">
                <a:solidFill>
                  <a:schemeClr val="accent1"/>
                </a:solidFill>
              </a:rPr>
              <a:t> </a:t>
            </a:r>
            <a:r>
              <a:rPr lang="en-US" u="sng">
                <a:solidFill>
                  <a:schemeClr val="bg2"/>
                </a:solidFill>
              </a:rPr>
              <a:t>1/2 </a:t>
            </a:r>
            <a:r>
              <a:rPr lang="en-US">
                <a:solidFill>
                  <a:schemeClr val="bg2"/>
                </a:solidFill>
              </a:rPr>
              <a:t>       </a:t>
            </a:r>
            <a:r>
              <a:rPr lang="en-US" u="sng">
                <a:solidFill>
                  <a:schemeClr val="bg2"/>
                </a:solidFill>
              </a:rPr>
              <a:t> </a:t>
            </a:r>
            <a:r>
              <a:rPr lang="en-US" u="sng">
                <a:solidFill>
                  <a:srgbClr val="FFFF00"/>
                </a:solidFill>
              </a:rPr>
              <a:t>5  </a:t>
            </a:r>
            <a:r>
              <a:rPr lang="en-US">
                <a:solidFill>
                  <a:srgbClr val="FFFF00"/>
                </a:solidFill>
              </a:rPr>
              <a:t>        </a:t>
            </a:r>
            <a:r>
              <a:rPr lang="en-US" u="sng">
                <a:solidFill>
                  <a:srgbClr val="FFFF00"/>
                </a:solidFill>
              </a:rPr>
              <a:t> </a:t>
            </a:r>
            <a:r>
              <a:rPr lang="en-US" u="sng"/>
              <a:t>1</a:t>
            </a:r>
            <a:endParaRPr lang="en-US"/>
          </a:p>
          <a:p>
            <a:pPr>
              <a:spcBef>
                <a:spcPct val="50000"/>
              </a:spcBef>
            </a:pPr>
            <a:r>
              <a:rPr lang="en-US"/>
              <a:t>  </a:t>
            </a:r>
            <a:r>
              <a:rPr lang="en-US">
                <a:solidFill>
                  <a:srgbClr val="FF0000"/>
                </a:solidFill>
              </a:rPr>
              <a:t>=   11/6       9            16/5</a:t>
            </a:r>
            <a:endParaRPr lang="en-US"/>
          </a:p>
        </p:txBody>
      </p:sp>
      <p:sp>
        <p:nvSpPr>
          <p:cNvPr id="14340" name="Text Box 4"/>
          <p:cNvSpPr txBox="1">
            <a:spLocks noChangeArrowheads="1"/>
          </p:cNvSpPr>
          <p:nvPr/>
        </p:nvSpPr>
        <p:spPr bwMode="auto">
          <a:xfrm>
            <a:off x="5181600" y="3810000"/>
            <a:ext cx="3200400" cy="1187450"/>
          </a:xfrm>
          <a:prstGeom prst="rect">
            <a:avLst/>
          </a:prstGeom>
          <a:noFill/>
          <a:ln w="9525">
            <a:noFill/>
            <a:miter lim="800000"/>
            <a:headEnd/>
            <a:tailEnd/>
          </a:ln>
          <a:effectLst/>
        </p:spPr>
        <p:txBody>
          <a:bodyPr>
            <a:spAutoFit/>
          </a:bodyPr>
          <a:lstStyle/>
          <a:p>
            <a:pPr>
              <a:spcBef>
                <a:spcPct val="50000"/>
              </a:spcBef>
              <a:buClr>
                <a:schemeClr val="accent1"/>
              </a:buClr>
              <a:buFont typeface="Webdings" pitchFamily="18" charset="2"/>
              <a:buChar char="n"/>
            </a:pPr>
            <a:r>
              <a:rPr lang="en-US"/>
              <a:t> Jumlahkan semua nilai dalam setiap kolom.</a:t>
            </a:r>
          </a:p>
        </p:txBody>
      </p:sp>
      <p:sp>
        <p:nvSpPr>
          <p:cNvPr id="14341" name="Text Box 5"/>
          <p:cNvSpPr txBox="1">
            <a:spLocks noChangeArrowheads="1"/>
          </p:cNvSpPr>
          <p:nvPr/>
        </p:nvSpPr>
        <p:spPr bwMode="auto">
          <a:xfrm>
            <a:off x="1219200" y="2133600"/>
            <a:ext cx="3962400" cy="4413250"/>
          </a:xfrm>
          <a:prstGeom prst="rect">
            <a:avLst/>
          </a:prstGeom>
          <a:noFill/>
          <a:ln w="9525">
            <a:noFill/>
            <a:miter lim="800000"/>
            <a:headEnd/>
            <a:tailEnd/>
          </a:ln>
          <a:effectLst/>
        </p:spPr>
        <p:txBody>
          <a:bodyPr>
            <a:spAutoFit/>
          </a:bodyPr>
          <a:lstStyle/>
          <a:p>
            <a:pPr>
              <a:spcBef>
                <a:spcPct val="50000"/>
              </a:spcBef>
            </a:pPr>
            <a:r>
              <a:rPr lang="en-US" sz="3200" dirty="0"/>
              <a:t>                </a:t>
            </a:r>
            <a:r>
              <a:rPr lang="en-US" dirty="0"/>
              <a:t>PRICE</a:t>
            </a:r>
          </a:p>
          <a:p>
            <a:pPr>
              <a:spcBef>
                <a:spcPct val="50000"/>
              </a:spcBef>
            </a:pPr>
            <a:r>
              <a:rPr lang="en-US" dirty="0"/>
              <a:t>        A	         B          C</a:t>
            </a:r>
          </a:p>
          <a:p>
            <a:pPr>
              <a:spcBef>
                <a:spcPct val="50000"/>
              </a:spcBef>
            </a:pPr>
            <a:r>
              <a:rPr lang="en-US" dirty="0"/>
              <a:t>A      1          </a:t>
            </a:r>
            <a:r>
              <a:rPr lang="en-US" dirty="0">
                <a:solidFill>
                  <a:schemeClr val="accent1"/>
                </a:solidFill>
              </a:rPr>
              <a:t>3           </a:t>
            </a:r>
            <a:r>
              <a:rPr lang="en-US" dirty="0">
                <a:solidFill>
                  <a:schemeClr val="bg2"/>
                </a:solidFill>
              </a:rPr>
              <a:t>2</a:t>
            </a:r>
            <a:endParaRPr lang="en-US" dirty="0">
              <a:solidFill>
                <a:schemeClr val="folHlink"/>
              </a:solidFill>
            </a:endParaRPr>
          </a:p>
          <a:p>
            <a:pPr>
              <a:spcBef>
                <a:spcPct val="50000"/>
              </a:spcBef>
            </a:pPr>
            <a:r>
              <a:rPr lang="en-US" dirty="0">
                <a:solidFill>
                  <a:srgbClr val="FF0000"/>
                </a:solidFill>
              </a:rPr>
              <a:t>     +         +          +</a:t>
            </a:r>
            <a:endParaRPr lang="en-US" dirty="0"/>
          </a:p>
          <a:p>
            <a:pPr>
              <a:spcBef>
                <a:spcPct val="50000"/>
              </a:spcBef>
            </a:pPr>
            <a:r>
              <a:rPr lang="en-US" dirty="0"/>
              <a:t>B      </a:t>
            </a:r>
            <a:r>
              <a:rPr lang="en-US" dirty="0">
                <a:solidFill>
                  <a:schemeClr val="accent1"/>
                </a:solidFill>
              </a:rPr>
              <a:t>1/3</a:t>
            </a:r>
            <a:r>
              <a:rPr lang="en-US" dirty="0"/>
              <a:t>        1         </a:t>
            </a:r>
            <a:r>
              <a:rPr lang="en-US" dirty="0">
                <a:solidFill>
                  <a:srgbClr val="FFFF00"/>
                </a:solidFill>
              </a:rPr>
              <a:t>1/5</a:t>
            </a:r>
            <a:endParaRPr lang="en-US" dirty="0">
              <a:solidFill>
                <a:schemeClr val="bg2"/>
              </a:solidFill>
            </a:endParaRPr>
          </a:p>
          <a:p>
            <a:pPr>
              <a:spcBef>
                <a:spcPct val="50000"/>
              </a:spcBef>
            </a:pPr>
            <a:r>
              <a:rPr lang="en-US" dirty="0"/>
              <a:t>     </a:t>
            </a:r>
            <a:r>
              <a:rPr lang="en-US" dirty="0">
                <a:solidFill>
                  <a:srgbClr val="FF0000"/>
                </a:solidFill>
              </a:rPr>
              <a:t>+          +         +</a:t>
            </a:r>
            <a:endParaRPr lang="en-US" dirty="0"/>
          </a:p>
          <a:p>
            <a:pPr>
              <a:spcBef>
                <a:spcPct val="50000"/>
              </a:spcBef>
            </a:pPr>
            <a:r>
              <a:rPr lang="en-US" dirty="0"/>
              <a:t>C     </a:t>
            </a:r>
            <a:r>
              <a:rPr lang="en-US" dirty="0">
                <a:solidFill>
                  <a:schemeClr val="accent1"/>
                </a:solidFill>
              </a:rPr>
              <a:t> </a:t>
            </a:r>
            <a:r>
              <a:rPr lang="en-US" u="sng" dirty="0">
                <a:solidFill>
                  <a:schemeClr val="bg2"/>
                </a:solidFill>
              </a:rPr>
              <a:t>1/2 </a:t>
            </a:r>
            <a:r>
              <a:rPr lang="en-US" dirty="0">
                <a:solidFill>
                  <a:schemeClr val="bg2"/>
                </a:solidFill>
              </a:rPr>
              <a:t>       </a:t>
            </a:r>
            <a:r>
              <a:rPr lang="en-US" u="sng" dirty="0">
                <a:solidFill>
                  <a:schemeClr val="bg2"/>
                </a:solidFill>
              </a:rPr>
              <a:t> </a:t>
            </a:r>
            <a:r>
              <a:rPr lang="en-US" u="sng" dirty="0">
                <a:solidFill>
                  <a:srgbClr val="FFFF00"/>
                </a:solidFill>
              </a:rPr>
              <a:t>5  </a:t>
            </a:r>
            <a:r>
              <a:rPr lang="en-US" dirty="0">
                <a:solidFill>
                  <a:srgbClr val="FFFF00"/>
                </a:solidFill>
              </a:rPr>
              <a:t>        </a:t>
            </a:r>
            <a:r>
              <a:rPr lang="en-US" u="sng" dirty="0">
                <a:solidFill>
                  <a:srgbClr val="FFFF00"/>
                </a:solidFill>
              </a:rPr>
              <a:t> </a:t>
            </a:r>
            <a:r>
              <a:rPr lang="en-US" u="sng" dirty="0"/>
              <a:t>1</a:t>
            </a:r>
            <a:endParaRPr lang="en-US" dirty="0"/>
          </a:p>
          <a:p>
            <a:pPr>
              <a:spcBef>
                <a:spcPct val="50000"/>
              </a:spcBef>
            </a:pPr>
            <a:r>
              <a:rPr lang="en-US" dirty="0"/>
              <a:t>  </a:t>
            </a:r>
            <a:r>
              <a:rPr lang="en-US" dirty="0">
                <a:solidFill>
                  <a:srgbClr val="FF0000"/>
                </a:solidFill>
              </a:rPr>
              <a:t>=   11/6       9            </a:t>
            </a:r>
            <a:r>
              <a:rPr lang="en-US" dirty="0" smtClean="0">
                <a:solidFill>
                  <a:srgbClr val="FF0000"/>
                </a:solidFill>
              </a:rPr>
              <a:t>16/5</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 ~ STEP TWO</a:t>
            </a:r>
          </a:p>
        </p:txBody>
      </p:sp>
      <p:sp>
        <p:nvSpPr>
          <p:cNvPr id="15364" name="Rectangle 4"/>
          <p:cNvSpPr>
            <a:spLocks noChangeArrowheads="1"/>
          </p:cNvSpPr>
          <p:nvPr/>
        </p:nvSpPr>
        <p:spPr bwMode="auto">
          <a:xfrm>
            <a:off x="1152525" y="2282825"/>
            <a:ext cx="4824413" cy="3255963"/>
          </a:xfrm>
          <a:prstGeom prst="rect">
            <a:avLst/>
          </a:prstGeom>
          <a:noFill/>
          <a:ln w="9525">
            <a:noFill/>
            <a:miter lim="800000"/>
            <a:headEnd/>
            <a:tailEnd/>
          </a:ln>
          <a:effectLst/>
        </p:spPr>
        <p:txBody>
          <a:bodyPr wrap="none">
            <a:spAutoFit/>
          </a:bodyPr>
          <a:lstStyle/>
          <a:p>
            <a:pPr>
              <a:spcBef>
                <a:spcPct val="50000"/>
              </a:spcBef>
            </a:pPr>
            <a:r>
              <a:rPr lang="en-US" sz="1800" dirty="0"/>
              <a:t>		     PRICE</a:t>
            </a:r>
          </a:p>
          <a:p>
            <a:pPr>
              <a:spcBef>
                <a:spcPct val="50000"/>
              </a:spcBef>
            </a:pPr>
            <a:r>
              <a:rPr lang="en-US" sz="1800" dirty="0"/>
              <a:t>                       A	         B              C</a:t>
            </a:r>
          </a:p>
          <a:p>
            <a:pPr>
              <a:spcBef>
                <a:spcPct val="50000"/>
              </a:spcBef>
            </a:pPr>
            <a:r>
              <a:rPr lang="en-US" sz="1800" dirty="0"/>
              <a:t>A   </a:t>
            </a:r>
            <a:r>
              <a:rPr lang="en-US" sz="1400" dirty="0"/>
              <a:t>1</a:t>
            </a:r>
            <a:r>
              <a:rPr lang="en-US" sz="1400" dirty="0">
                <a:latin typeface="Math B" pitchFamily="2" charset="2"/>
              </a:rPr>
              <a:t>+</a:t>
            </a:r>
            <a:r>
              <a:rPr lang="en-US" sz="1400" dirty="0"/>
              <a:t>11/6</a:t>
            </a:r>
            <a:r>
              <a:rPr lang="en-US" sz="1800" dirty="0"/>
              <a:t> =   6/11     </a:t>
            </a:r>
            <a:r>
              <a:rPr lang="en-US" sz="1400" dirty="0">
                <a:solidFill>
                  <a:schemeClr val="accent1"/>
                </a:solidFill>
              </a:rPr>
              <a:t>3</a:t>
            </a:r>
            <a:r>
              <a:rPr lang="en-US" sz="1400" dirty="0">
                <a:solidFill>
                  <a:schemeClr val="accent1"/>
                </a:solidFill>
                <a:latin typeface="Math B" pitchFamily="2" charset="2"/>
              </a:rPr>
              <a:t>+</a:t>
            </a:r>
            <a:r>
              <a:rPr lang="en-US" sz="1400" dirty="0">
                <a:solidFill>
                  <a:schemeClr val="accent1"/>
                </a:solidFill>
              </a:rPr>
              <a:t>9</a:t>
            </a:r>
            <a:r>
              <a:rPr lang="en-US" sz="1800" dirty="0">
                <a:solidFill>
                  <a:schemeClr val="accent1"/>
                </a:solidFill>
              </a:rPr>
              <a:t> = 3/9      </a:t>
            </a:r>
            <a:r>
              <a:rPr lang="en-US" sz="1400" dirty="0">
                <a:solidFill>
                  <a:schemeClr val="bg2"/>
                </a:solidFill>
              </a:rPr>
              <a:t>2</a:t>
            </a:r>
            <a:r>
              <a:rPr lang="en-US" sz="1400" dirty="0">
                <a:solidFill>
                  <a:schemeClr val="bg2"/>
                </a:solidFill>
                <a:latin typeface="Math B" pitchFamily="2" charset="2"/>
              </a:rPr>
              <a:t>+</a:t>
            </a:r>
            <a:r>
              <a:rPr lang="en-US" sz="1400" dirty="0">
                <a:solidFill>
                  <a:schemeClr val="bg2"/>
                </a:solidFill>
              </a:rPr>
              <a:t>16/5</a:t>
            </a:r>
            <a:r>
              <a:rPr lang="en-US" sz="1800" dirty="0">
                <a:solidFill>
                  <a:schemeClr val="bg2"/>
                </a:solidFill>
              </a:rPr>
              <a:t> = 5/8</a:t>
            </a:r>
            <a:endParaRPr lang="en-US" sz="1800" dirty="0">
              <a:solidFill>
                <a:schemeClr val="folHlink"/>
              </a:solidFill>
            </a:endParaRPr>
          </a:p>
          <a:p>
            <a:pPr>
              <a:spcBef>
                <a:spcPct val="50000"/>
              </a:spcBef>
            </a:pPr>
            <a:r>
              <a:rPr lang="en-US" sz="1800" dirty="0">
                <a:solidFill>
                  <a:srgbClr val="FF0000"/>
                </a:solidFill>
              </a:rPr>
              <a:t>                   +                  +                       +</a:t>
            </a:r>
            <a:endParaRPr lang="en-US" sz="1800" dirty="0"/>
          </a:p>
          <a:p>
            <a:pPr>
              <a:spcBef>
                <a:spcPct val="50000"/>
              </a:spcBef>
            </a:pPr>
            <a:r>
              <a:rPr lang="en-US" sz="1800" dirty="0"/>
              <a:t>B   </a:t>
            </a:r>
            <a:r>
              <a:rPr lang="en-US" sz="1400" dirty="0">
                <a:solidFill>
                  <a:schemeClr val="accent1"/>
                </a:solidFill>
              </a:rPr>
              <a:t>1/3</a:t>
            </a:r>
            <a:r>
              <a:rPr lang="en-US" sz="1400" dirty="0">
                <a:solidFill>
                  <a:schemeClr val="accent1"/>
                </a:solidFill>
                <a:latin typeface="Math B" pitchFamily="2" charset="2"/>
              </a:rPr>
              <a:t>+</a:t>
            </a:r>
            <a:r>
              <a:rPr lang="en-US" sz="1400" dirty="0">
                <a:solidFill>
                  <a:schemeClr val="accent1"/>
                </a:solidFill>
              </a:rPr>
              <a:t>11/6</a:t>
            </a:r>
            <a:r>
              <a:rPr lang="en-US" sz="1800" dirty="0">
                <a:solidFill>
                  <a:schemeClr val="accent1"/>
                </a:solidFill>
              </a:rPr>
              <a:t> = 2/11    </a:t>
            </a:r>
            <a:r>
              <a:rPr lang="en-US" sz="1400" dirty="0"/>
              <a:t>1</a:t>
            </a:r>
            <a:r>
              <a:rPr lang="en-US" sz="1400" dirty="0">
                <a:latin typeface="Math B" pitchFamily="2" charset="2"/>
              </a:rPr>
              <a:t>+</a:t>
            </a:r>
            <a:r>
              <a:rPr lang="en-US" sz="1400" dirty="0"/>
              <a:t>9</a:t>
            </a:r>
            <a:r>
              <a:rPr lang="en-US" sz="1800" dirty="0"/>
              <a:t> = 1/ 9         </a:t>
            </a:r>
            <a:r>
              <a:rPr lang="en-US" sz="1400" dirty="0">
                <a:solidFill>
                  <a:srgbClr val="FFFF00"/>
                </a:solidFill>
              </a:rPr>
              <a:t>1/5</a:t>
            </a:r>
            <a:r>
              <a:rPr lang="en-US" sz="1400" dirty="0">
                <a:solidFill>
                  <a:srgbClr val="FFFF00"/>
                </a:solidFill>
                <a:latin typeface="Math B" pitchFamily="2" charset="2"/>
              </a:rPr>
              <a:t>+</a:t>
            </a:r>
            <a:r>
              <a:rPr lang="en-US" sz="1400" dirty="0">
                <a:solidFill>
                  <a:srgbClr val="FFFF00"/>
                </a:solidFill>
              </a:rPr>
              <a:t>16/5</a:t>
            </a:r>
            <a:r>
              <a:rPr lang="en-US" sz="1800" dirty="0">
                <a:solidFill>
                  <a:schemeClr val="bg2"/>
                </a:solidFill>
              </a:rPr>
              <a:t> </a:t>
            </a:r>
            <a:r>
              <a:rPr lang="en-US" sz="1800" dirty="0">
                <a:solidFill>
                  <a:srgbClr val="FFFF00"/>
                </a:solidFill>
              </a:rPr>
              <a:t>1/16</a:t>
            </a:r>
            <a:endParaRPr lang="en-US" sz="1800" dirty="0">
              <a:solidFill>
                <a:schemeClr val="bg2"/>
              </a:solidFill>
            </a:endParaRPr>
          </a:p>
          <a:p>
            <a:pPr>
              <a:spcBef>
                <a:spcPct val="50000"/>
              </a:spcBef>
            </a:pPr>
            <a:r>
              <a:rPr lang="en-US" sz="1800" dirty="0"/>
              <a:t>                    </a:t>
            </a:r>
            <a:r>
              <a:rPr lang="en-US" sz="1800" dirty="0">
                <a:solidFill>
                  <a:srgbClr val="FF0000"/>
                </a:solidFill>
              </a:rPr>
              <a:t>+                  +                      +</a:t>
            </a:r>
            <a:endParaRPr lang="en-US" sz="1800" dirty="0"/>
          </a:p>
          <a:p>
            <a:pPr>
              <a:spcBef>
                <a:spcPct val="50000"/>
              </a:spcBef>
            </a:pPr>
            <a:r>
              <a:rPr lang="en-US" sz="1800" dirty="0"/>
              <a:t>C  </a:t>
            </a:r>
            <a:r>
              <a:rPr lang="en-US" sz="1800" dirty="0">
                <a:solidFill>
                  <a:schemeClr val="accent1"/>
                </a:solidFill>
              </a:rPr>
              <a:t> </a:t>
            </a:r>
            <a:r>
              <a:rPr lang="en-US" sz="1400" dirty="0">
                <a:solidFill>
                  <a:schemeClr val="bg2"/>
                </a:solidFill>
              </a:rPr>
              <a:t>1/2</a:t>
            </a:r>
            <a:r>
              <a:rPr lang="en-US" sz="1400" dirty="0">
                <a:solidFill>
                  <a:schemeClr val="bg2"/>
                </a:solidFill>
                <a:latin typeface="Math B" pitchFamily="2" charset="2"/>
              </a:rPr>
              <a:t>+</a:t>
            </a:r>
            <a:r>
              <a:rPr lang="en-US" sz="1400" dirty="0">
                <a:solidFill>
                  <a:schemeClr val="bg2"/>
                </a:solidFill>
              </a:rPr>
              <a:t>11/6</a:t>
            </a:r>
            <a:r>
              <a:rPr lang="en-US" sz="1800" dirty="0">
                <a:solidFill>
                  <a:schemeClr val="bg2"/>
                </a:solidFill>
              </a:rPr>
              <a:t> = </a:t>
            </a:r>
            <a:r>
              <a:rPr lang="en-US" sz="1800" u="sng" dirty="0">
                <a:solidFill>
                  <a:schemeClr val="bg2"/>
                </a:solidFill>
              </a:rPr>
              <a:t>3/11</a:t>
            </a:r>
            <a:r>
              <a:rPr lang="en-US" sz="1800" dirty="0"/>
              <a:t>     </a:t>
            </a:r>
            <a:r>
              <a:rPr lang="en-US" sz="1400" dirty="0">
                <a:solidFill>
                  <a:srgbClr val="FFFF00"/>
                </a:solidFill>
              </a:rPr>
              <a:t>5</a:t>
            </a:r>
            <a:r>
              <a:rPr lang="en-US" sz="1400" dirty="0">
                <a:solidFill>
                  <a:srgbClr val="FFFF00"/>
                </a:solidFill>
                <a:latin typeface="Math B" pitchFamily="2" charset="2"/>
              </a:rPr>
              <a:t>+</a:t>
            </a:r>
            <a:r>
              <a:rPr lang="en-US" sz="1400" dirty="0">
                <a:solidFill>
                  <a:srgbClr val="FFFF00"/>
                </a:solidFill>
              </a:rPr>
              <a:t>9</a:t>
            </a:r>
            <a:r>
              <a:rPr lang="en-US" sz="1800" dirty="0">
                <a:solidFill>
                  <a:srgbClr val="FFFF00"/>
                </a:solidFill>
              </a:rPr>
              <a:t> = </a:t>
            </a:r>
            <a:r>
              <a:rPr lang="en-US" sz="1800" u="sng" dirty="0">
                <a:solidFill>
                  <a:srgbClr val="FFFF00"/>
                </a:solidFill>
              </a:rPr>
              <a:t>5/9</a:t>
            </a:r>
            <a:r>
              <a:rPr lang="en-US" sz="1800" dirty="0">
                <a:solidFill>
                  <a:schemeClr val="accent1"/>
                </a:solidFill>
              </a:rPr>
              <a:t>      </a:t>
            </a:r>
            <a:r>
              <a:rPr lang="en-US" sz="1400" dirty="0"/>
              <a:t>1</a:t>
            </a:r>
            <a:r>
              <a:rPr lang="en-US" sz="1400" dirty="0">
                <a:latin typeface="Math B" pitchFamily="2" charset="2"/>
              </a:rPr>
              <a:t>+</a:t>
            </a:r>
            <a:r>
              <a:rPr lang="en-US" sz="1400" dirty="0"/>
              <a:t>16/5</a:t>
            </a:r>
            <a:r>
              <a:rPr lang="en-US" sz="1800" dirty="0"/>
              <a:t> = </a:t>
            </a:r>
            <a:r>
              <a:rPr lang="en-US" sz="1800" u="sng" dirty="0"/>
              <a:t>5/16</a:t>
            </a:r>
            <a:endParaRPr lang="en-US" sz="1800" dirty="0">
              <a:solidFill>
                <a:schemeClr val="folHlink"/>
              </a:solidFill>
            </a:endParaRPr>
          </a:p>
          <a:p>
            <a:pPr>
              <a:spcBef>
                <a:spcPct val="50000"/>
              </a:spcBef>
            </a:pPr>
            <a:r>
              <a:rPr lang="en-US" sz="1800" dirty="0"/>
              <a:t>                </a:t>
            </a:r>
            <a:r>
              <a:rPr lang="en-US" sz="1800" dirty="0">
                <a:solidFill>
                  <a:srgbClr val="FF0000"/>
                </a:solidFill>
              </a:rPr>
              <a:t>=   1                   1                     1</a:t>
            </a:r>
          </a:p>
        </p:txBody>
      </p:sp>
      <p:sp>
        <p:nvSpPr>
          <p:cNvPr id="15365" name="Rectangle 5"/>
          <p:cNvSpPr>
            <a:spLocks noChangeArrowheads="1"/>
          </p:cNvSpPr>
          <p:nvPr/>
        </p:nvSpPr>
        <p:spPr bwMode="auto">
          <a:xfrm>
            <a:off x="5943600" y="2819400"/>
            <a:ext cx="2743200" cy="1552575"/>
          </a:xfrm>
          <a:prstGeom prst="rect">
            <a:avLst/>
          </a:prstGeom>
          <a:noFill/>
          <a:ln w="9525">
            <a:noFill/>
            <a:miter lim="800000"/>
            <a:headEnd/>
            <a:tailEnd/>
          </a:ln>
          <a:effectLst/>
        </p:spPr>
        <p:txBody>
          <a:bodyPr>
            <a:spAutoFit/>
          </a:bodyPr>
          <a:lstStyle/>
          <a:p>
            <a:pPr>
              <a:spcBef>
                <a:spcPct val="50000"/>
              </a:spcBef>
              <a:buClr>
                <a:schemeClr val="accent1"/>
              </a:buClr>
              <a:buFont typeface="Webdings" pitchFamily="18" charset="2"/>
              <a:buChar char="n"/>
            </a:pPr>
            <a:r>
              <a:rPr lang="en-US"/>
              <a:t> nilai  sel pada setiap kolom dibagi dengan jumlah kolom.</a:t>
            </a:r>
          </a:p>
        </p:txBody>
      </p:sp>
      <p:sp>
        <p:nvSpPr>
          <p:cNvPr id="15366" name="Text Box 6"/>
          <p:cNvSpPr txBox="1">
            <a:spLocks noChangeArrowheads="1"/>
          </p:cNvSpPr>
          <p:nvPr/>
        </p:nvSpPr>
        <p:spPr bwMode="auto">
          <a:xfrm>
            <a:off x="1600200" y="6172200"/>
            <a:ext cx="6629400" cy="822325"/>
          </a:xfrm>
          <a:prstGeom prst="rect">
            <a:avLst/>
          </a:prstGeom>
          <a:noFill/>
          <a:ln w="9525">
            <a:noFill/>
            <a:miter lim="800000"/>
            <a:headEnd/>
            <a:tailEnd/>
          </a:ln>
          <a:effectLst/>
        </p:spPr>
        <p:txBody>
          <a:bodyPr>
            <a:spAutoFit/>
          </a:bodyPr>
          <a:lstStyle/>
          <a:p>
            <a:pPr>
              <a:spcBef>
                <a:spcPct val="50000"/>
              </a:spcBef>
            </a:pPr>
            <a:r>
              <a:rPr lang="en-US"/>
              <a:t>Note: jumlah nilai pada setiap kolom sama dengan  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 ~ STEP THREE</a:t>
            </a:r>
          </a:p>
        </p:txBody>
      </p:sp>
      <p:sp>
        <p:nvSpPr>
          <p:cNvPr id="16387" name="Rectangle 3"/>
          <p:cNvSpPr>
            <a:spLocks noChangeArrowheads="1"/>
          </p:cNvSpPr>
          <p:nvPr/>
        </p:nvSpPr>
        <p:spPr bwMode="auto">
          <a:xfrm>
            <a:off x="1143000" y="2590800"/>
            <a:ext cx="7643842" cy="2170113"/>
          </a:xfrm>
          <a:prstGeom prst="rect">
            <a:avLst/>
          </a:prstGeom>
          <a:noFill/>
          <a:ln w="9525">
            <a:noFill/>
            <a:miter lim="800000"/>
            <a:headEnd/>
            <a:tailEnd/>
          </a:ln>
          <a:effectLst/>
        </p:spPr>
        <p:txBody>
          <a:bodyPr wrap="square">
            <a:spAutoFit/>
          </a:bodyPr>
          <a:lstStyle/>
          <a:p>
            <a:pPr>
              <a:spcBef>
                <a:spcPct val="50000"/>
              </a:spcBef>
            </a:pPr>
            <a:r>
              <a:rPr lang="en-US" sz="1600" dirty="0"/>
              <a:t>                                       PRICE               </a:t>
            </a:r>
          </a:p>
          <a:p>
            <a:pPr>
              <a:spcBef>
                <a:spcPct val="50000"/>
              </a:spcBef>
            </a:pPr>
            <a:r>
              <a:rPr lang="en-US" sz="1600" dirty="0"/>
              <a:t>	    A	               B                             C                            Row Average</a:t>
            </a:r>
          </a:p>
          <a:p>
            <a:pPr>
              <a:spcBef>
                <a:spcPct val="50000"/>
              </a:spcBef>
            </a:pPr>
            <a:r>
              <a:rPr lang="en-US" sz="1600" dirty="0"/>
              <a:t>A      6/11 ~.5455    +     3/9~.3333      +       5/8~  .6250   =  1.5038  </a:t>
            </a:r>
            <a:r>
              <a:rPr lang="en-US" sz="1600" dirty="0">
                <a:latin typeface="Math B" pitchFamily="2" charset="2"/>
              </a:rPr>
              <a:t>+</a:t>
            </a:r>
            <a:r>
              <a:rPr lang="en-US" sz="1600" dirty="0"/>
              <a:t>3  = .0512</a:t>
            </a:r>
          </a:p>
          <a:p>
            <a:pPr>
              <a:spcBef>
                <a:spcPct val="50000"/>
              </a:spcBef>
            </a:pPr>
            <a:r>
              <a:rPr lang="en-US" sz="1600" dirty="0"/>
              <a:t>B      2/11~.1818     +     1/9~.1111       +      1/16~.0625   =  .3544    </a:t>
            </a:r>
            <a:r>
              <a:rPr lang="en-US" sz="1600" dirty="0">
                <a:latin typeface="Math B" pitchFamily="2" charset="2"/>
              </a:rPr>
              <a:t>+</a:t>
            </a:r>
            <a:r>
              <a:rPr lang="en-US" sz="1600" dirty="0"/>
              <a:t>3  = .1185</a:t>
            </a:r>
          </a:p>
          <a:p>
            <a:pPr>
              <a:spcBef>
                <a:spcPct val="50000"/>
              </a:spcBef>
            </a:pPr>
            <a:r>
              <a:rPr lang="en-US" sz="1600" dirty="0"/>
              <a:t>C      3/11~.2727    +       5/9~.5556      +       5/16~.3803  =  1.2086  </a:t>
            </a:r>
            <a:r>
              <a:rPr lang="en-US" sz="1600" dirty="0">
                <a:latin typeface="Math B" pitchFamily="2" charset="2"/>
              </a:rPr>
              <a:t>+</a:t>
            </a:r>
            <a:r>
              <a:rPr lang="en-US" sz="1600" dirty="0"/>
              <a:t>3  = </a:t>
            </a:r>
            <a:r>
              <a:rPr lang="en-US" sz="1600" u="sng" dirty="0"/>
              <a:t>.3803</a:t>
            </a:r>
            <a:endParaRPr lang="en-US" sz="1600" dirty="0"/>
          </a:p>
          <a:p>
            <a:pPr>
              <a:spcBef>
                <a:spcPct val="50000"/>
              </a:spcBef>
            </a:pPr>
            <a:r>
              <a:rPr lang="en-US" sz="1600" dirty="0"/>
              <a:t>                                                                                                                        1.000</a:t>
            </a:r>
          </a:p>
        </p:txBody>
      </p:sp>
      <p:sp>
        <p:nvSpPr>
          <p:cNvPr id="16388" name="Rectangle 4"/>
          <p:cNvSpPr>
            <a:spLocks noChangeArrowheads="1"/>
          </p:cNvSpPr>
          <p:nvPr/>
        </p:nvSpPr>
        <p:spPr bwMode="auto">
          <a:xfrm>
            <a:off x="1219200" y="5334000"/>
            <a:ext cx="6781800" cy="822325"/>
          </a:xfrm>
          <a:prstGeom prst="rect">
            <a:avLst/>
          </a:prstGeom>
          <a:noFill/>
          <a:ln w="9525">
            <a:noFill/>
            <a:miter lim="800000"/>
            <a:headEnd/>
            <a:tailEnd/>
          </a:ln>
          <a:effectLst/>
        </p:spPr>
        <p:txBody>
          <a:bodyPr>
            <a:spAutoFit/>
          </a:bodyPr>
          <a:lstStyle/>
          <a:p>
            <a:pPr>
              <a:spcBef>
                <a:spcPct val="50000"/>
              </a:spcBef>
              <a:buClr>
                <a:schemeClr val="accent1"/>
              </a:buClr>
              <a:buFont typeface="Webdings" pitchFamily="18" charset="2"/>
              <a:buChar char="n"/>
            </a:pPr>
            <a:r>
              <a:rPr lang="en-US" dirty="0"/>
              <a:t> </a:t>
            </a:r>
            <a:r>
              <a:rPr lang="en-US" dirty="0" err="1"/>
              <a:t>Ubahlah</a:t>
            </a:r>
            <a:r>
              <a:rPr lang="en-US" dirty="0"/>
              <a:t> </a:t>
            </a:r>
            <a:r>
              <a:rPr lang="en-US" dirty="0" err="1"/>
              <a:t>pecahan</a:t>
            </a:r>
            <a:r>
              <a:rPr lang="en-US" dirty="0"/>
              <a:t> </a:t>
            </a:r>
            <a:r>
              <a:rPr lang="en-US" dirty="0" err="1"/>
              <a:t>dalam</a:t>
            </a:r>
            <a:r>
              <a:rPr lang="en-US" dirty="0"/>
              <a:t> </a:t>
            </a:r>
            <a:r>
              <a:rPr lang="en-US" dirty="0" err="1"/>
              <a:t>bentuk</a:t>
            </a:r>
            <a:r>
              <a:rPr lang="en-US" dirty="0"/>
              <a:t> </a:t>
            </a:r>
            <a:r>
              <a:rPr lang="en-US" dirty="0" err="1"/>
              <a:t>desimal</a:t>
            </a:r>
            <a:r>
              <a:rPr lang="en-US" dirty="0"/>
              <a:t> </a:t>
            </a:r>
            <a:r>
              <a:rPr lang="en-US" dirty="0" err="1"/>
              <a:t>dan</a:t>
            </a:r>
            <a:r>
              <a:rPr lang="en-US" dirty="0"/>
              <a:t> </a:t>
            </a:r>
            <a:r>
              <a:rPr lang="en-US" dirty="0" err="1"/>
              <a:t>cari</a:t>
            </a:r>
            <a:r>
              <a:rPr lang="en-US" dirty="0"/>
              <a:t> rata-rata </a:t>
            </a:r>
            <a:r>
              <a:rPr lang="en-US" dirty="0" err="1"/>
              <a:t>tiap</a:t>
            </a:r>
            <a:r>
              <a:rPr lang="en-US" dirty="0"/>
              <a:t> </a:t>
            </a:r>
            <a:r>
              <a:rPr lang="en-US" dirty="0" err="1"/>
              <a:t>baris</a:t>
            </a:r>
            <a:r>
              <a:rPr lang="en-US" dirty="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Bag. Pengadaan &amp; Competitive Advantage</a:t>
            </a:r>
            <a:endParaRPr lang="id-ID" dirty="0"/>
          </a:p>
        </p:txBody>
      </p:sp>
      <p:sp>
        <p:nvSpPr>
          <p:cNvPr id="3" name="Content Placeholder 2"/>
          <p:cNvSpPr>
            <a:spLocks noGrp="1"/>
          </p:cNvSpPr>
          <p:nvPr>
            <p:ph idx="1"/>
          </p:nvPr>
        </p:nvSpPr>
        <p:spPr/>
        <p:txBody>
          <a:bodyPr/>
          <a:lstStyle/>
          <a:p>
            <a:r>
              <a:rPr lang="id-ID" dirty="0" smtClean="0"/>
              <a:t>Tugasnya menyediakan input yang dibutuhkan dalam kegiatan produksi maupun kegiatan lain dalam perusahaan. Selain itu menyediakan jasa transportasi, pergudangan, konsultasi, dll.</a:t>
            </a:r>
          </a:p>
          <a:p>
            <a:r>
              <a:rPr lang="id-ID" dirty="0" smtClean="0"/>
              <a:t>Klasifikasi barang yang harus dibeli?</a:t>
            </a:r>
          </a:p>
          <a:p>
            <a:r>
              <a:rPr lang="id-ID" dirty="0" smtClean="0"/>
              <a:t>Kegiatan pengadaan pada dasarnya adalah kegiatan administratif dan tidak memiliki banyak muatan strategis </a:t>
            </a:r>
          </a:p>
          <a:p>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 ~ STEP FOUR</a:t>
            </a:r>
          </a:p>
        </p:txBody>
      </p:sp>
      <p:sp>
        <p:nvSpPr>
          <p:cNvPr id="17411" name="Rectangle 3"/>
          <p:cNvSpPr>
            <a:spLocks noChangeArrowheads="1"/>
          </p:cNvSpPr>
          <p:nvPr/>
        </p:nvSpPr>
        <p:spPr bwMode="auto">
          <a:xfrm>
            <a:off x="1219200" y="2209800"/>
            <a:ext cx="7315200" cy="822325"/>
          </a:xfrm>
          <a:prstGeom prst="rect">
            <a:avLst/>
          </a:prstGeom>
          <a:noFill/>
          <a:ln w="9525">
            <a:noFill/>
            <a:miter lim="800000"/>
            <a:headEnd/>
            <a:tailEnd/>
          </a:ln>
          <a:effectLst/>
        </p:spPr>
        <p:txBody>
          <a:bodyPr>
            <a:spAutoFit/>
          </a:bodyPr>
          <a:lstStyle/>
          <a:p>
            <a:r>
              <a:rPr lang="en-US"/>
              <a:t> Ulangi step 1-3 untuk kriteria yang lain (Distance,Labor dan Wage)</a:t>
            </a:r>
          </a:p>
        </p:txBody>
      </p:sp>
      <p:sp>
        <p:nvSpPr>
          <p:cNvPr id="17412" name="Text Box 4"/>
          <p:cNvSpPr txBox="1">
            <a:spLocks noChangeArrowheads="1"/>
          </p:cNvSpPr>
          <p:nvPr/>
        </p:nvSpPr>
        <p:spPr bwMode="auto">
          <a:xfrm>
            <a:off x="1295400" y="3733800"/>
            <a:ext cx="7620000" cy="1615827"/>
          </a:xfrm>
          <a:prstGeom prst="rect">
            <a:avLst/>
          </a:prstGeom>
          <a:noFill/>
          <a:ln w="9525">
            <a:noFill/>
            <a:miter lim="800000"/>
            <a:headEnd/>
            <a:tailEnd/>
          </a:ln>
          <a:effectLst/>
        </p:spPr>
        <p:txBody>
          <a:bodyPr>
            <a:spAutoFit/>
          </a:bodyPr>
          <a:lstStyle/>
          <a:p>
            <a:pPr>
              <a:spcBef>
                <a:spcPct val="50000"/>
              </a:spcBef>
            </a:pPr>
            <a:r>
              <a:rPr lang="en-US" dirty="0">
                <a:solidFill>
                  <a:schemeClr val="bg2"/>
                </a:solidFill>
              </a:rPr>
              <a:t>Location  </a:t>
            </a:r>
            <a:r>
              <a:rPr lang="en-US" dirty="0"/>
              <a:t>       Price           Distance         Labor         Wages</a:t>
            </a:r>
          </a:p>
          <a:p>
            <a:pPr>
              <a:spcBef>
                <a:spcPct val="50000"/>
              </a:spcBef>
            </a:pPr>
            <a:r>
              <a:rPr lang="en-US" dirty="0"/>
              <a:t>     </a:t>
            </a:r>
            <a:r>
              <a:rPr lang="en-US" dirty="0">
                <a:solidFill>
                  <a:schemeClr val="bg2"/>
                </a:solidFill>
              </a:rPr>
              <a:t> A</a:t>
            </a:r>
            <a:r>
              <a:rPr lang="en-US" dirty="0"/>
              <a:t>               .5012	       .2819              </a:t>
            </a:r>
            <a:r>
              <a:rPr lang="id-ID" dirty="0" smtClean="0"/>
              <a:t>  </a:t>
            </a:r>
            <a:r>
              <a:rPr lang="en-US" dirty="0" smtClean="0"/>
              <a:t>.</a:t>
            </a:r>
            <a:r>
              <a:rPr lang="en-US" dirty="0"/>
              <a:t>1790           </a:t>
            </a:r>
            <a:r>
              <a:rPr lang="en-US" dirty="0" smtClean="0"/>
              <a:t>.</a:t>
            </a:r>
            <a:r>
              <a:rPr lang="en-US" dirty="0"/>
              <a:t>1561</a:t>
            </a:r>
          </a:p>
          <a:p>
            <a:pPr>
              <a:spcBef>
                <a:spcPct val="50000"/>
              </a:spcBef>
            </a:pPr>
            <a:r>
              <a:rPr lang="en-US" dirty="0"/>
              <a:t>    </a:t>
            </a:r>
            <a:r>
              <a:rPr lang="en-US" dirty="0">
                <a:solidFill>
                  <a:schemeClr val="bg2"/>
                </a:solidFill>
              </a:rPr>
              <a:t>  B  </a:t>
            </a:r>
            <a:r>
              <a:rPr lang="en-US" dirty="0"/>
              <a:t>             .1185          .0598               .6850           .6196</a:t>
            </a:r>
          </a:p>
          <a:p>
            <a:pPr>
              <a:spcBef>
                <a:spcPct val="50000"/>
              </a:spcBef>
            </a:pPr>
            <a:r>
              <a:rPr lang="en-US" dirty="0"/>
              <a:t> </a:t>
            </a:r>
            <a:r>
              <a:rPr lang="en-US" dirty="0">
                <a:solidFill>
                  <a:schemeClr val="bg2"/>
                </a:solidFill>
              </a:rPr>
              <a:t>     C    </a:t>
            </a:r>
            <a:r>
              <a:rPr lang="en-US" dirty="0"/>
              <a:t>           .3803          .6583               .1360           .2243</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 ~ STEP FIVE</a:t>
            </a:r>
          </a:p>
        </p:txBody>
      </p:sp>
      <p:sp>
        <p:nvSpPr>
          <p:cNvPr id="18435" name="Rectangle 3"/>
          <p:cNvSpPr>
            <a:spLocks noChangeArrowheads="1"/>
          </p:cNvSpPr>
          <p:nvPr/>
        </p:nvSpPr>
        <p:spPr bwMode="auto">
          <a:xfrm>
            <a:off x="990600" y="2133600"/>
            <a:ext cx="8153400" cy="822325"/>
          </a:xfrm>
          <a:prstGeom prst="rect">
            <a:avLst/>
          </a:prstGeom>
          <a:noFill/>
          <a:ln w="9525">
            <a:noFill/>
            <a:miter lim="800000"/>
            <a:headEnd/>
            <a:tailEnd/>
          </a:ln>
          <a:effectLst/>
        </p:spPr>
        <p:txBody>
          <a:bodyPr>
            <a:spAutoFit/>
          </a:bodyPr>
          <a:lstStyle/>
          <a:p>
            <a:r>
              <a:rPr lang="en-US"/>
              <a:t>Berilah ranking pada  kriteria dengan membandingkan dengan kriteria yang lain.</a:t>
            </a:r>
          </a:p>
        </p:txBody>
      </p:sp>
      <p:sp>
        <p:nvSpPr>
          <p:cNvPr id="18436" name="Rectangle 4"/>
          <p:cNvSpPr>
            <a:spLocks noChangeArrowheads="1"/>
          </p:cNvSpPr>
          <p:nvPr/>
        </p:nvSpPr>
        <p:spPr bwMode="auto">
          <a:xfrm>
            <a:off x="1066800" y="3429000"/>
            <a:ext cx="7559675" cy="2647950"/>
          </a:xfrm>
          <a:prstGeom prst="rect">
            <a:avLst/>
          </a:prstGeom>
          <a:noFill/>
          <a:ln w="9525">
            <a:noFill/>
            <a:miter lim="800000"/>
            <a:headEnd/>
            <a:tailEnd/>
          </a:ln>
          <a:effectLst/>
        </p:spPr>
        <p:txBody>
          <a:bodyPr wrap="none">
            <a:spAutoFit/>
          </a:bodyPr>
          <a:lstStyle/>
          <a:p>
            <a:pPr>
              <a:spcBef>
                <a:spcPct val="50000"/>
              </a:spcBef>
            </a:pPr>
            <a:r>
              <a:rPr lang="en-US">
                <a:solidFill>
                  <a:schemeClr val="bg2"/>
                </a:solidFill>
              </a:rPr>
              <a:t>    Criteria  </a:t>
            </a:r>
            <a:r>
              <a:rPr lang="en-US"/>
              <a:t>       Price           Distance         Labor         Wages</a:t>
            </a:r>
          </a:p>
          <a:p>
            <a:pPr>
              <a:spcBef>
                <a:spcPct val="50000"/>
              </a:spcBef>
            </a:pPr>
            <a:r>
              <a:rPr lang="en-US"/>
              <a:t>     </a:t>
            </a:r>
            <a:r>
              <a:rPr lang="en-US">
                <a:solidFill>
                  <a:schemeClr val="bg2"/>
                </a:solidFill>
              </a:rPr>
              <a:t> Price             </a:t>
            </a:r>
            <a:r>
              <a:rPr lang="en-US"/>
              <a:t>1                    </a:t>
            </a:r>
            <a:r>
              <a:rPr lang="en-US">
                <a:solidFill>
                  <a:srgbClr val="FFFF00"/>
                </a:solidFill>
              </a:rPr>
              <a:t>1/5</a:t>
            </a:r>
            <a:r>
              <a:rPr lang="en-US"/>
              <a:t>               </a:t>
            </a:r>
            <a:r>
              <a:rPr lang="en-US">
                <a:solidFill>
                  <a:srgbClr val="FF0000"/>
                </a:solidFill>
              </a:rPr>
              <a:t> 3 </a:t>
            </a:r>
            <a:r>
              <a:rPr lang="en-US"/>
              <a:t>                 </a:t>
            </a:r>
            <a:r>
              <a:rPr lang="en-US">
                <a:solidFill>
                  <a:srgbClr val="3333FF"/>
                </a:solidFill>
              </a:rPr>
              <a:t> 4</a:t>
            </a:r>
            <a:endParaRPr lang="en-US"/>
          </a:p>
          <a:p>
            <a:pPr>
              <a:spcBef>
                <a:spcPct val="50000"/>
              </a:spcBef>
            </a:pPr>
            <a:r>
              <a:rPr lang="en-US"/>
              <a:t>    </a:t>
            </a:r>
            <a:r>
              <a:rPr lang="en-US">
                <a:solidFill>
                  <a:schemeClr val="bg2"/>
                </a:solidFill>
              </a:rPr>
              <a:t>  Distance      </a:t>
            </a:r>
            <a:r>
              <a:rPr lang="en-US">
                <a:solidFill>
                  <a:srgbClr val="FFFF00"/>
                </a:solidFill>
              </a:rPr>
              <a:t> 5 </a:t>
            </a:r>
            <a:r>
              <a:rPr lang="en-US"/>
              <a:t>                     1               </a:t>
            </a:r>
            <a:r>
              <a:rPr lang="en-US">
                <a:solidFill>
                  <a:schemeClr val="accent1"/>
                </a:solidFill>
              </a:rPr>
              <a:t>  9 </a:t>
            </a:r>
            <a:r>
              <a:rPr lang="en-US"/>
              <a:t>                   </a:t>
            </a:r>
            <a:r>
              <a:rPr lang="en-US">
                <a:solidFill>
                  <a:srgbClr val="FFCC99"/>
                </a:solidFill>
              </a:rPr>
              <a:t>7</a:t>
            </a:r>
          </a:p>
          <a:p>
            <a:pPr>
              <a:spcBef>
                <a:spcPct val="50000"/>
              </a:spcBef>
            </a:pPr>
            <a:r>
              <a:rPr lang="en-US">
                <a:solidFill>
                  <a:schemeClr val="bg2"/>
                </a:solidFill>
              </a:rPr>
              <a:t>      Labor          </a:t>
            </a:r>
            <a:r>
              <a:rPr lang="en-US">
                <a:solidFill>
                  <a:srgbClr val="FF0000"/>
                </a:solidFill>
              </a:rPr>
              <a:t>1/3</a:t>
            </a:r>
            <a:r>
              <a:rPr lang="en-US"/>
              <a:t>                    </a:t>
            </a:r>
            <a:r>
              <a:rPr lang="en-US">
                <a:solidFill>
                  <a:schemeClr val="accent1"/>
                </a:solidFill>
              </a:rPr>
              <a:t>1/9</a:t>
            </a:r>
            <a:r>
              <a:rPr lang="en-US"/>
              <a:t>               1                    2</a:t>
            </a:r>
          </a:p>
          <a:p>
            <a:pPr>
              <a:spcBef>
                <a:spcPct val="50000"/>
              </a:spcBef>
            </a:pPr>
            <a:r>
              <a:rPr lang="en-US">
                <a:solidFill>
                  <a:schemeClr val="bg2"/>
                </a:solidFill>
              </a:rPr>
              <a:t>      Wages         </a:t>
            </a:r>
            <a:r>
              <a:rPr lang="en-US">
                <a:solidFill>
                  <a:srgbClr val="3333FF"/>
                </a:solidFill>
              </a:rPr>
              <a:t>1/4</a:t>
            </a:r>
            <a:r>
              <a:rPr lang="en-US"/>
              <a:t>                    </a:t>
            </a:r>
            <a:r>
              <a:rPr lang="en-US">
                <a:solidFill>
                  <a:srgbClr val="FFCC99"/>
                </a:solidFill>
              </a:rPr>
              <a:t>1/7</a:t>
            </a:r>
            <a:r>
              <a:rPr lang="en-US"/>
              <a:t>               1/2                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 ~ STEP 6-9</a:t>
            </a:r>
          </a:p>
        </p:txBody>
      </p:sp>
      <p:sp>
        <p:nvSpPr>
          <p:cNvPr id="19459" name="Rectangle 3"/>
          <p:cNvSpPr>
            <a:spLocks noGrp="1" noChangeArrowheads="1"/>
          </p:cNvSpPr>
          <p:nvPr>
            <p:ph idx="1"/>
          </p:nvPr>
        </p:nvSpPr>
        <p:spPr/>
        <p:txBody>
          <a:bodyPr/>
          <a:lstStyle/>
          <a:p>
            <a:r>
              <a:rPr lang="en-US" sz="2800" dirty="0" err="1">
                <a:latin typeface="Times New Roman" pitchFamily="18" charset="0"/>
              </a:rPr>
              <a:t>Ulangi</a:t>
            </a:r>
            <a:r>
              <a:rPr lang="en-US" sz="2800" dirty="0">
                <a:latin typeface="Times New Roman" pitchFamily="18" charset="0"/>
              </a:rPr>
              <a:t> </a:t>
            </a:r>
            <a:r>
              <a:rPr lang="en-US" sz="2800" dirty="0" err="1">
                <a:latin typeface="Times New Roman" pitchFamily="18" charset="0"/>
              </a:rPr>
              <a:t>langkah</a:t>
            </a:r>
            <a:r>
              <a:rPr lang="en-US" sz="2800" dirty="0">
                <a:latin typeface="Times New Roman" pitchFamily="18" charset="0"/>
              </a:rPr>
              <a:t>  1-4 .</a:t>
            </a:r>
            <a:r>
              <a:rPr lang="en-US" sz="2800" dirty="0" err="1">
                <a:latin typeface="Times New Roman" pitchFamily="18" charset="0"/>
              </a:rPr>
              <a:t>Hasil</a:t>
            </a:r>
            <a:r>
              <a:rPr lang="en-US" sz="2800" dirty="0">
                <a:latin typeface="Times New Roman" pitchFamily="18" charset="0"/>
              </a:rPr>
              <a:t> </a:t>
            </a:r>
            <a:r>
              <a:rPr lang="en-US" sz="2800" dirty="0" err="1">
                <a:latin typeface="Times New Roman" pitchFamily="18" charset="0"/>
              </a:rPr>
              <a:t>matriks</a:t>
            </a:r>
            <a:r>
              <a:rPr lang="en-US" sz="2800" dirty="0">
                <a:latin typeface="Times New Roman" pitchFamily="18" charset="0"/>
              </a:rPr>
              <a:t> </a:t>
            </a:r>
            <a:r>
              <a:rPr lang="en-US" sz="2800" dirty="0" err="1">
                <a:latin typeface="Times New Roman" pitchFamily="18" charset="0"/>
              </a:rPr>
              <a:t>masing-masing</a:t>
            </a:r>
            <a:r>
              <a:rPr lang="en-US" sz="2800" dirty="0">
                <a:latin typeface="Times New Roman" pitchFamily="18" charset="0"/>
              </a:rPr>
              <a:t> </a:t>
            </a:r>
            <a:r>
              <a:rPr lang="en-US" sz="2800" dirty="0" err="1">
                <a:latin typeface="Times New Roman" pitchFamily="18" charset="0"/>
              </a:rPr>
              <a:t>kriteria</a:t>
            </a:r>
            <a:r>
              <a:rPr lang="en-US" sz="2800" dirty="0">
                <a:latin typeface="Times New Roman" pitchFamily="18" charset="0"/>
              </a:rPr>
              <a:t> </a:t>
            </a:r>
            <a:r>
              <a:rPr lang="en-US" sz="2800" dirty="0" err="1">
                <a:latin typeface="Times New Roman" pitchFamily="18" charset="0"/>
              </a:rPr>
              <a:t>sebagai</a:t>
            </a:r>
            <a:r>
              <a:rPr lang="en-US" sz="2800" dirty="0">
                <a:latin typeface="Times New Roman" pitchFamily="18" charset="0"/>
              </a:rPr>
              <a:t> </a:t>
            </a:r>
            <a:r>
              <a:rPr lang="en-US" sz="2800" dirty="0" err="1">
                <a:latin typeface="Times New Roman" pitchFamily="18" charset="0"/>
              </a:rPr>
              <a:t>berikut</a:t>
            </a:r>
            <a:r>
              <a:rPr lang="en-US" sz="2800" dirty="0">
                <a:latin typeface="Times New Roman" pitchFamily="18" charset="0"/>
              </a:rPr>
              <a:t>  : </a:t>
            </a:r>
          </a:p>
        </p:txBody>
      </p:sp>
      <p:sp>
        <p:nvSpPr>
          <p:cNvPr id="19460" name="Text Box 4"/>
          <p:cNvSpPr txBox="1">
            <a:spLocks noChangeArrowheads="1"/>
          </p:cNvSpPr>
          <p:nvPr/>
        </p:nvSpPr>
        <p:spPr bwMode="auto">
          <a:xfrm>
            <a:off x="1066800" y="3068638"/>
            <a:ext cx="8077200" cy="2662267"/>
          </a:xfrm>
          <a:prstGeom prst="rect">
            <a:avLst/>
          </a:prstGeom>
          <a:noFill/>
          <a:ln w="9525">
            <a:noFill/>
            <a:miter lim="800000"/>
            <a:headEnd/>
            <a:tailEnd/>
          </a:ln>
          <a:effectLst/>
        </p:spPr>
        <p:txBody>
          <a:bodyPr>
            <a:spAutoFit/>
          </a:bodyPr>
          <a:lstStyle/>
          <a:p>
            <a:pPr>
              <a:spcBef>
                <a:spcPct val="50000"/>
              </a:spcBef>
            </a:pPr>
            <a:r>
              <a:rPr lang="en-US" sz="2000" dirty="0"/>
              <a:t>Criteria       Price        Distance       Labor      Wage                Row Average</a:t>
            </a:r>
          </a:p>
          <a:p>
            <a:pPr>
              <a:spcBef>
                <a:spcPct val="50000"/>
              </a:spcBef>
            </a:pPr>
            <a:r>
              <a:rPr lang="en-US" sz="2000" dirty="0"/>
              <a:t>Price         </a:t>
            </a:r>
            <a:r>
              <a:rPr lang="id-ID" sz="2000" dirty="0" smtClean="0"/>
              <a:t>  </a:t>
            </a:r>
            <a:r>
              <a:rPr lang="en-US" sz="2000" dirty="0" smtClean="0"/>
              <a:t>  </a:t>
            </a:r>
            <a:r>
              <a:rPr lang="en-US" sz="2000" dirty="0"/>
              <a:t>.1519       </a:t>
            </a:r>
            <a:r>
              <a:rPr lang="id-ID" sz="2000" dirty="0" smtClean="0"/>
              <a:t> </a:t>
            </a:r>
            <a:r>
              <a:rPr lang="en-US" sz="2000" dirty="0" smtClean="0"/>
              <a:t>.</a:t>
            </a:r>
            <a:r>
              <a:rPr lang="en-US" sz="2000" dirty="0"/>
              <a:t>1375            .2222        .2857                     .1933</a:t>
            </a:r>
          </a:p>
          <a:p>
            <a:pPr>
              <a:spcBef>
                <a:spcPct val="50000"/>
              </a:spcBef>
            </a:pPr>
            <a:r>
              <a:rPr lang="en-US" sz="2000" dirty="0"/>
              <a:t>Distance     .7595        .6878           .6667        .5000                     .6535</a:t>
            </a:r>
          </a:p>
          <a:p>
            <a:pPr>
              <a:spcBef>
                <a:spcPct val="50000"/>
              </a:spcBef>
            </a:pPr>
            <a:r>
              <a:rPr lang="en-US" sz="2000" dirty="0"/>
              <a:t>Labor          .0506        .0764           .0741        .1429                    .0860</a:t>
            </a:r>
          </a:p>
          <a:p>
            <a:pPr>
              <a:spcBef>
                <a:spcPct val="50000"/>
              </a:spcBef>
            </a:pPr>
            <a:r>
              <a:rPr lang="en-US" sz="2000" dirty="0"/>
              <a:t>Wage          .0380        .0983           .0370         .0714                   </a:t>
            </a:r>
            <a:r>
              <a:rPr lang="en-US" sz="2000" u="sng" dirty="0"/>
              <a:t>.0612</a:t>
            </a:r>
            <a:endParaRPr lang="en-US" dirty="0"/>
          </a:p>
          <a:p>
            <a:pPr>
              <a:spcBef>
                <a:spcPct val="50000"/>
              </a:spcBef>
            </a:pPr>
            <a:r>
              <a:rPr lang="en-US" dirty="0"/>
              <a:t>							  1.000</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en-US" sz="4000"/>
              <a:t>Rata-rata baris =  Nilai preference  pada kriteria (preference vector)</a:t>
            </a:r>
          </a:p>
        </p:txBody>
      </p:sp>
      <p:sp>
        <p:nvSpPr>
          <p:cNvPr id="21507" name="Text Box 3"/>
          <p:cNvSpPr txBox="1">
            <a:spLocks noChangeArrowheads="1"/>
          </p:cNvSpPr>
          <p:nvPr/>
        </p:nvSpPr>
        <p:spPr bwMode="auto">
          <a:xfrm>
            <a:off x="1371600" y="2362200"/>
            <a:ext cx="4495800" cy="2031325"/>
          </a:xfrm>
          <a:prstGeom prst="rect">
            <a:avLst/>
          </a:prstGeom>
          <a:noFill/>
          <a:ln w="9525">
            <a:noFill/>
            <a:miter lim="800000"/>
            <a:headEnd/>
            <a:tailEnd/>
          </a:ln>
          <a:effectLst/>
        </p:spPr>
        <p:txBody>
          <a:bodyPr>
            <a:spAutoFit/>
          </a:bodyPr>
          <a:lstStyle/>
          <a:p>
            <a:pPr>
              <a:spcBef>
                <a:spcPct val="50000"/>
              </a:spcBef>
            </a:pPr>
            <a:r>
              <a:rPr lang="en-US" dirty="0"/>
              <a:t>	         </a:t>
            </a:r>
            <a:r>
              <a:rPr lang="en-US" dirty="0">
                <a:latin typeface="Impact" pitchFamily="34" charset="0"/>
              </a:rPr>
              <a:t>CRITERIA</a:t>
            </a:r>
          </a:p>
          <a:p>
            <a:pPr>
              <a:spcBef>
                <a:spcPct val="50000"/>
              </a:spcBef>
            </a:pPr>
            <a:r>
              <a:rPr lang="en-US" dirty="0">
                <a:latin typeface="Impact" pitchFamily="34" charset="0"/>
              </a:rPr>
              <a:t>Price		</a:t>
            </a:r>
            <a:r>
              <a:rPr lang="en-US" dirty="0"/>
              <a:t>.1993</a:t>
            </a:r>
            <a:endParaRPr lang="en-US" dirty="0">
              <a:latin typeface="Impact" pitchFamily="34" charset="0"/>
            </a:endParaRPr>
          </a:p>
          <a:p>
            <a:pPr>
              <a:spcBef>
                <a:spcPct val="50000"/>
              </a:spcBef>
            </a:pPr>
            <a:r>
              <a:rPr lang="en-US" dirty="0" smtClean="0">
                <a:latin typeface="Impact" pitchFamily="34" charset="0"/>
              </a:rPr>
              <a:t>Distance</a:t>
            </a:r>
            <a:r>
              <a:rPr lang="id-ID" dirty="0" smtClean="0">
                <a:latin typeface="Impact" pitchFamily="34" charset="0"/>
              </a:rPr>
              <a:t>	</a:t>
            </a:r>
            <a:r>
              <a:rPr lang="en-US" dirty="0">
                <a:latin typeface="Impact" pitchFamily="34" charset="0"/>
              </a:rPr>
              <a:t>	</a:t>
            </a:r>
            <a:r>
              <a:rPr lang="en-US" dirty="0"/>
              <a:t>.6535</a:t>
            </a:r>
            <a:endParaRPr lang="en-US" dirty="0">
              <a:latin typeface="Impact" pitchFamily="34" charset="0"/>
            </a:endParaRPr>
          </a:p>
          <a:p>
            <a:pPr>
              <a:spcBef>
                <a:spcPct val="50000"/>
              </a:spcBef>
            </a:pPr>
            <a:r>
              <a:rPr lang="en-US" dirty="0">
                <a:latin typeface="Impact" pitchFamily="34" charset="0"/>
              </a:rPr>
              <a:t>Labor		</a:t>
            </a:r>
            <a:r>
              <a:rPr lang="en-US" dirty="0"/>
              <a:t>.0860</a:t>
            </a:r>
            <a:endParaRPr lang="en-US" dirty="0">
              <a:latin typeface="Impact" pitchFamily="34" charset="0"/>
            </a:endParaRPr>
          </a:p>
          <a:p>
            <a:pPr>
              <a:spcBef>
                <a:spcPct val="50000"/>
              </a:spcBef>
            </a:pPr>
            <a:r>
              <a:rPr lang="en-US" dirty="0">
                <a:latin typeface="Impact" pitchFamily="34" charset="0"/>
              </a:rPr>
              <a:t>Wage 		</a:t>
            </a:r>
            <a:r>
              <a:rPr lang="en-US" dirty="0"/>
              <a:t>.0612</a:t>
            </a:r>
          </a:p>
        </p:txBody>
      </p:sp>
      <p:sp>
        <p:nvSpPr>
          <p:cNvPr id="21508" name="Text Box 4"/>
          <p:cNvSpPr txBox="1">
            <a:spLocks noChangeArrowheads="1"/>
          </p:cNvSpPr>
          <p:nvPr/>
        </p:nvSpPr>
        <p:spPr bwMode="auto">
          <a:xfrm>
            <a:off x="6477000" y="2743200"/>
            <a:ext cx="2667000" cy="2100263"/>
          </a:xfrm>
          <a:prstGeom prst="rect">
            <a:avLst/>
          </a:prstGeom>
          <a:noFill/>
          <a:ln w="9525">
            <a:noFill/>
            <a:miter lim="800000"/>
            <a:headEnd/>
            <a:tailEnd/>
          </a:ln>
          <a:effectLst/>
        </p:spPr>
        <p:txBody>
          <a:bodyPr>
            <a:spAutoFit/>
          </a:bodyPr>
          <a:lstStyle/>
          <a:p>
            <a:pPr>
              <a:spcBef>
                <a:spcPct val="50000"/>
              </a:spcBef>
              <a:buClr>
                <a:schemeClr val="accent1"/>
              </a:buClr>
              <a:buSzPct val="75000"/>
              <a:buFont typeface="Webdings" pitchFamily="18" charset="2"/>
              <a:buNone/>
            </a:pPr>
            <a:endParaRPr lang="en-US"/>
          </a:p>
          <a:p>
            <a:pPr>
              <a:spcBef>
                <a:spcPct val="50000"/>
              </a:spcBef>
              <a:buClr>
                <a:schemeClr val="accent1"/>
              </a:buClr>
              <a:buSzPct val="75000"/>
              <a:buFont typeface="Webdings" pitchFamily="18" charset="2"/>
              <a:buNone/>
            </a:pPr>
            <a:endParaRPr lang="en-US"/>
          </a:p>
          <a:p>
            <a:pPr>
              <a:spcBef>
                <a:spcPct val="50000"/>
              </a:spcBef>
              <a:buClr>
                <a:schemeClr val="accent1"/>
              </a:buClr>
              <a:buSzPct val="75000"/>
              <a:buFont typeface="Webdings" pitchFamily="18" charset="2"/>
              <a:buNone/>
            </a:pPr>
            <a:endParaRPr lang="en-US"/>
          </a:p>
          <a:p>
            <a:pPr>
              <a:spcBef>
                <a:spcPct val="50000"/>
              </a:spcBef>
              <a:buClr>
                <a:schemeClr val="accent1"/>
              </a:buClr>
              <a:buSzPct val="75000"/>
              <a:buFont typeface="Webdings" pitchFamily="18" charset="2"/>
              <a:buNone/>
            </a:pP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Perhitungan Akhir</a:t>
            </a:r>
          </a:p>
        </p:txBody>
      </p:sp>
      <p:sp>
        <p:nvSpPr>
          <p:cNvPr id="22531" name="Rectangle 3"/>
          <p:cNvSpPr>
            <a:spLocks noChangeArrowheads="1"/>
          </p:cNvSpPr>
          <p:nvPr/>
        </p:nvSpPr>
        <p:spPr bwMode="auto">
          <a:xfrm>
            <a:off x="1219200" y="2819400"/>
            <a:ext cx="4457700" cy="1262063"/>
          </a:xfrm>
          <a:prstGeom prst="rect">
            <a:avLst/>
          </a:prstGeom>
          <a:noFill/>
          <a:ln w="9525">
            <a:noFill/>
            <a:miter lim="800000"/>
            <a:headEnd/>
            <a:tailEnd/>
          </a:ln>
          <a:effectLst/>
        </p:spPr>
        <p:txBody>
          <a:bodyPr wrap="none">
            <a:spAutoFit/>
          </a:bodyPr>
          <a:lstStyle/>
          <a:p>
            <a:pPr>
              <a:spcBef>
                <a:spcPct val="50000"/>
              </a:spcBef>
            </a:pPr>
            <a:r>
              <a:rPr lang="en-US" sz="1400"/>
              <a:t>Supplier        Price           Distance         Labor         Wages</a:t>
            </a:r>
          </a:p>
          <a:p>
            <a:pPr>
              <a:spcBef>
                <a:spcPct val="50000"/>
              </a:spcBef>
            </a:pPr>
            <a:r>
              <a:rPr lang="en-US" sz="1400"/>
              <a:t>     </a:t>
            </a:r>
            <a:r>
              <a:rPr lang="en-US" sz="1400">
                <a:solidFill>
                  <a:schemeClr val="bg2"/>
                </a:solidFill>
              </a:rPr>
              <a:t> A</a:t>
            </a:r>
            <a:r>
              <a:rPr lang="en-US" sz="1400"/>
              <a:t>               .5012	 .2819               .1790            .1561</a:t>
            </a:r>
          </a:p>
          <a:p>
            <a:pPr>
              <a:spcBef>
                <a:spcPct val="50000"/>
              </a:spcBef>
            </a:pPr>
            <a:r>
              <a:rPr lang="en-US" sz="1400"/>
              <a:t>    </a:t>
            </a:r>
            <a:r>
              <a:rPr lang="en-US" sz="1400">
                <a:solidFill>
                  <a:schemeClr val="bg2"/>
                </a:solidFill>
              </a:rPr>
              <a:t>  B  </a:t>
            </a:r>
            <a:r>
              <a:rPr lang="en-US" sz="1400"/>
              <a:t>             .1185          .0598               .6850           .6196</a:t>
            </a:r>
          </a:p>
          <a:p>
            <a:pPr>
              <a:spcBef>
                <a:spcPct val="50000"/>
              </a:spcBef>
            </a:pPr>
            <a:r>
              <a:rPr lang="en-US" sz="1400"/>
              <a:t> </a:t>
            </a:r>
            <a:r>
              <a:rPr lang="en-US" sz="1400">
                <a:solidFill>
                  <a:schemeClr val="bg2"/>
                </a:solidFill>
              </a:rPr>
              <a:t>     C    </a:t>
            </a:r>
            <a:r>
              <a:rPr lang="en-US" sz="1400"/>
              <a:t>           .3803          .6583               .1360           .2243</a:t>
            </a:r>
            <a:endParaRPr lang="en-US"/>
          </a:p>
        </p:txBody>
      </p:sp>
      <p:sp>
        <p:nvSpPr>
          <p:cNvPr id="22532" name="Rectangle 4"/>
          <p:cNvSpPr>
            <a:spLocks noChangeArrowheads="1"/>
          </p:cNvSpPr>
          <p:nvPr/>
        </p:nvSpPr>
        <p:spPr bwMode="auto">
          <a:xfrm>
            <a:off x="6731000" y="2590800"/>
            <a:ext cx="2473325" cy="1581150"/>
          </a:xfrm>
          <a:prstGeom prst="rect">
            <a:avLst/>
          </a:prstGeom>
          <a:noFill/>
          <a:ln w="9525">
            <a:noFill/>
            <a:miter lim="800000"/>
            <a:headEnd/>
            <a:tailEnd/>
          </a:ln>
          <a:effectLst/>
        </p:spPr>
        <p:txBody>
          <a:bodyPr wrap="none">
            <a:spAutoFit/>
          </a:bodyPr>
          <a:lstStyle/>
          <a:p>
            <a:pPr>
              <a:spcBef>
                <a:spcPct val="50000"/>
              </a:spcBef>
            </a:pPr>
            <a:r>
              <a:rPr lang="en-US" sz="1400">
                <a:latin typeface="Impact" pitchFamily="34" charset="0"/>
              </a:rPr>
              <a:t>                                                    CRITERIA</a:t>
            </a:r>
          </a:p>
          <a:p>
            <a:pPr>
              <a:spcBef>
                <a:spcPct val="50000"/>
              </a:spcBef>
            </a:pPr>
            <a:r>
              <a:rPr lang="en-US" sz="1400">
                <a:latin typeface="Impact" pitchFamily="34" charset="0"/>
              </a:rPr>
              <a:t>Price		</a:t>
            </a:r>
            <a:r>
              <a:rPr lang="en-US" sz="1400"/>
              <a:t>.1993</a:t>
            </a:r>
            <a:endParaRPr lang="en-US" sz="1400">
              <a:latin typeface="Impact" pitchFamily="34" charset="0"/>
            </a:endParaRPr>
          </a:p>
          <a:p>
            <a:pPr>
              <a:spcBef>
                <a:spcPct val="50000"/>
              </a:spcBef>
            </a:pPr>
            <a:r>
              <a:rPr lang="en-US" sz="1400">
                <a:latin typeface="Impact" pitchFamily="34" charset="0"/>
              </a:rPr>
              <a:t>Distance	                            </a:t>
            </a:r>
            <a:r>
              <a:rPr lang="en-US" sz="1400"/>
              <a:t>.6535</a:t>
            </a:r>
            <a:endParaRPr lang="en-US" sz="1400">
              <a:latin typeface="Impact" pitchFamily="34" charset="0"/>
            </a:endParaRPr>
          </a:p>
          <a:p>
            <a:pPr>
              <a:spcBef>
                <a:spcPct val="50000"/>
              </a:spcBef>
            </a:pPr>
            <a:r>
              <a:rPr lang="en-US" sz="1400">
                <a:latin typeface="Impact" pitchFamily="34" charset="0"/>
              </a:rPr>
              <a:t>Labor		</a:t>
            </a:r>
            <a:r>
              <a:rPr lang="en-US" sz="1400"/>
              <a:t>.0860</a:t>
            </a:r>
            <a:endParaRPr lang="en-US" sz="1400">
              <a:latin typeface="Impact" pitchFamily="34" charset="0"/>
            </a:endParaRPr>
          </a:p>
          <a:p>
            <a:pPr>
              <a:spcBef>
                <a:spcPct val="50000"/>
              </a:spcBef>
            </a:pPr>
            <a:r>
              <a:rPr lang="en-US" sz="1400">
                <a:latin typeface="Impact" pitchFamily="34" charset="0"/>
              </a:rPr>
              <a:t>Wage 		</a:t>
            </a:r>
            <a:r>
              <a:rPr lang="en-US" sz="1400"/>
              <a:t>.0612</a:t>
            </a:r>
          </a:p>
        </p:txBody>
      </p:sp>
      <p:sp>
        <p:nvSpPr>
          <p:cNvPr id="22533" name="Text Box 5"/>
          <p:cNvSpPr txBox="1">
            <a:spLocks noChangeArrowheads="1"/>
          </p:cNvSpPr>
          <p:nvPr/>
        </p:nvSpPr>
        <p:spPr bwMode="auto">
          <a:xfrm>
            <a:off x="5791200" y="3200400"/>
            <a:ext cx="762000" cy="457200"/>
          </a:xfrm>
          <a:prstGeom prst="rect">
            <a:avLst/>
          </a:prstGeom>
          <a:noFill/>
          <a:ln w="9525">
            <a:noFill/>
            <a:miter lim="800000"/>
            <a:headEnd/>
            <a:tailEnd/>
          </a:ln>
          <a:effectLst/>
        </p:spPr>
        <p:txBody>
          <a:bodyPr>
            <a:spAutoFit/>
          </a:bodyPr>
          <a:lstStyle/>
          <a:p>
            <a:pPr>
              <a:spcBef>
                <a:spcPct val="50000"/>
              </a:spcBef>
            </a:pPr>
            <a:r>
              <a:rPr lang="en-US"/>
              <a:t>  X</a:t>
            </a:r>
          </a:p>
        </p:txBody>
      </p:sp>
      <p:sp>
        <p:nvSpPr>
          <p:cNvPr id="22534" name="Rectangle 6"/>
          <p:cNvSpPr>
            <a:spLocks noChangeArrowheads="1"/>
          </p:cNvSpPr>
          <p:nvPr/>
        </p:nvSpPr>
        <p:spPr bwMode="auto">
          <a:xfrm>
            <a:off x="1547813" y="2060575"/>
            <a:ext cx="5357812" cy="396875"/>
          </a:xfrm>
          <a:prstGeom prst="rect">
            <a:avLst/>
          </a:prstGeom>
          <a:noFill/>
          <a:ln w="9525">
            <a:noFill/>
            <a:miter lim="800000"/>
            <a:headEnd/>
            <a:tailEnd/>
          </a:ln>
          <a:effectLst/>
        </p:spPr>
        <p:txBody>
          <a:bodyPr wrap="none">
            <a:spAutoFit/>
          </a:bodyPr>
          <a:lstStyle/>
          <a:p>
            <a:r>
              <a:rPr lang="en-US" sz="2000"/>
              <a:t>Kalikan matriks kriteria dengan preference  vector </a:t>
            </a:r>
          </a:p>
        </p:txBody>
      </p:sp>
      <p:sp>
        <p:nvSpPr>
          <p:cNvPr id="22535" name="Text Box 7"/>
          <p:cNvSpPr txBox="1">
            <a:spLocks noChangeArrowheads="1"/>
          </p:cNvSpPr>
          <p:nvPr/>
        </p:nvSpPr>
        <p:spPr bwMode="auto">
          <a:xfrm>
            <a:off x="1143000" y="4572000"/>
            <a:ext cx="8001000" cy="1803400"/>
          </a:xfrm>
          <a:prstGeom prst="rect">
            <a:avLst/>
          </a:prstGeom>
          <a:noFill/>
          <a:ln w="9525">
            <a:noFill/>
            <a:miter lim="800000"/>
            <a:headEnd/>
            <a:tailEnd/>
          </a:ln>
          <a:effectLst/>
        </p:spPr>
        <p:txBody>
          <a:bodyPr>
            <a:spAutoFit/>
          </a:bodyPr>
          <a:lstStyle/>
          <a:p>
            <a:pPr>
              <a:spcBef>
                <a:spcPct val="50000"/>
              </a:spcBef>
            </a:pPr>
            <a:r>
              <a:rPr lang="en-US" sz="1600"/>
              <a:t>Supplier  A score = .1993(.0512) + .6535(.2819) + .0860(.1790) +.0621(.1561) = .3091</a:t>
            </a:r>
          </a:p>
          <a:p>
            <a:pPr>
              <a:spcBef>
                <a:spcPct val="50000"/>
              </a:spcBef>
            </a:pPr>
            <a:endParaRPr lang="en-US" sz="1600"/>
          </a:p>
          <a:p>
            <a:pPr>
              <a:spcBef>
                <a:spcPct val="50000"/>
              </a:spcBef>
            </a:pPr>
            <a:r>
              <a:rPr lang="en-US" sz="1600"/>
              <a:t>Supplier  B score = .1993(.1185) + .6535(.0598) + .0860(.6850) + .0612(.6196) = .1595</a:t>
            </a:r>
          </a:p>
          <a:p>
            <a:pPr>
              <a:spcBef>
                <a:spcPct val="50000"/>
              </a:spcBef>
            </a:pPr>
            <a:endParaRPr lang="en-US" sz="1600"/>
          </a:p>
          <a:p>
            <a:pPr>
              <a:spcBef>
                <a:spcPct val="50000"/>
              </a:spcBef>
            </a:pPr>
            <a:r>
              <a:rPr lang="en-US" sz="1600"/>
              <a:t>Supplier  C score = .1993(.3803) + .6535(.6583) + .0860(.1360) + .0612(.2243) = .5314</a:t>
            </a:r>
            <a:endParaRPr lang="en-US" sz="12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Hasilnya  . . . </a:t>
            </a:r>
          </a:p>
        </p:txBody>
      </p:sp>
      <p:sp>
        <p:nvSpPr>
          <p:cNvPr id="23555" name="Text Box 3"/>
          <p:cNvSpPr txBox="1">
            <a:spLocks noChangeArrowheads="1"/>
          </p:cNvSpPr>
          <p:nvPr/>
        </p:nvSpPr>
        <p:spPr bwMode="auto">
          <a:xfrm>
            <a:off x="1600200" y="1981200"/>
            <a:ext cx="7010400" cy="2862322"/>
          </a:xfrm>
          <a:prstGeom prst="rect">
            <a:avLst/>
          </a:prstGeom>
          <a:noFill/>
          <a:ln w="9525">
            <a:noFill/>
            <a:miter lim="800000"/>
            <a:headEnd/>
            <a:tailEnd/>
          </a:ln>
          <a:effectLst/>
        </p:spPr>
        <p:txBody>
          <a:bodyPr>
            <a:spAutoFit/>
          </a:bodyPr>
          <a:lstStyle/>
          <a:p>
            <a:pPr>
              <a:spcBef>
                <a:spcPct val="50000"/>
              </a:spcBef>
            </a:pPr>
            <a:r>
              <a:rPr lang="en-US" dirty="0">
                <a:latin typeface="Impact" pitchFamily="34" charset="0"/>
              </a:rPr>
              <a:t>Supplier 			Score</a:t>
            </a:r>
          </a:p>
          <a:p>
            <a:pPr>
              <a:spcBef>
                <a:spcPct val="50000"/>
              </a:spcBef>
            </a:pPr>
            <a:r>
              <a:rPr lang="en-US" dirty="0">
                <a:latin typeface="Impact" pitchFamily="34" charset="0"/>
              </a:rPr>
              <a:t>         </a:t>
            </a:r>
          </a:p>
          <a:p>
            <a:pPr>
              <a:spcBef>
                <a:spcPct val="50000"/>
              </a:spcBef>
            </a:pPr>
            <a:r>
              <a:rPr lang="en-US" dirty="0">
                <a:latin typeface="Impact" pitchFamily="34" charset="0"/>
              </a:rPr>
              <a:t>      A                                                             .3091</a:t>
            </a:r>
          </a:p>
          <a:p>
            <a:pPr>
              <a:spcBef>
                <a:spcPct val="50000"/>
              </a:spcBef>
            </a:pPr>
            <a:r>
              <a:rPr lang="en-US" dirty="0">
                <a:latin typeface="Impact" pitchFamily="34" charset="0"/>
              </a:rPr>
              <a:t>      B			</a:t>
            </a:r>
            <a:r>
              <a:rPr lang="en-US" dirty="0" smtClean="0">
                <a:latin typeface="Impact" pitchFamily="34" charset="0"/>
              </a:rPr>
              <a:t> </a:t>
            </a:r>
            <a:r>
              <a:rPr lang="en-US" dirty="0">
                <a:latin typeface="Impact" pitchFamily="34" charset="0"/>
              </a:rPr>
              <a:t>.1595</a:t>
            </a:r>
          </a:p>
          <a:p>
            <a:pPr>
              <a:spcBef>
                <a:spcPct val="50000"/>
              </a:spcBef>
            </a:pPr>
            <a:r>
              <a:rPr lang="en-US" dirty="0">
                <a:latin typeface="Impact" pitchFamily="34" charset="0"/>
              </a:rPr>
              <a:t>      C                                                             </a:t>
            </a:r>
            <a:r>
              <a:rPr lang="en-US" u="sng" dirty="0">
                <a:latin typeface="Impact" pitchFamily="34" charset="0"/>
              </a:rPr>
              <a:t>.5314</a:t>
            </a:r>
          </a:p>
          <a:p>
            <a:pPr>
              <a:spcBef>
                <a:spcPct val="50000"/>
              </a:spcBef>
            </a:pPr>
            <a:r>
              <a:rPr lang="en-US" u="sng" dirty="0">
                <a:latin typeface="Impact" pitchFamily="34" charset="0"/>
              </a:rPr>
              <a:t>		</a:t>
            </a:r>
            <a:r>
              <a:rPr lang="en-US" dirty="0">
                <a:latin typeface="Impact" pitchFamily="34" charset="0"/>
              </a:rPr>
              <a:t>	 1.0000</a:t>
            </a:r>
          </a:p>
          <a:p>
            <a:pPr>
              <a:spcBef>
                <a:spcPct val="50000"/>
              </a:spcBef>
            </a:pPr>
            <a:r>
              <a:rPr lang="en-US" dirty="0">
                <a:latin typeface="Impact" pitchFamily="34" charset="0"/>
              </a:rPr>
              <a:t>      </a:t>
            </a:r>
          </a:p>
        </p:txBody>
      </p:sp>
      <p:sp>
        <p:nvSpPr>
          <p:cNvPr id="23556" name="Rectangle 4"/>
          <p:cNvSpPr>
            <a:spLocks noChangeArrowheads="1"/>
          </p:cNvSpPr>
          <p:nvPr/>
        </p:nvSpPr>
        <p:spPr bwMode="auto">
          <a:xfrm>
            <a:off x="571472" y="4929198"/>
            <a:ext cx="7620000" cy="822325"/>
          </a:xfrm>
          <a:prstGeom prst="rect">
            <a:avLst/>
          </a:prstGeom>
          <a:noFill/>
          <a:ln w="9525">
            <a:noFill/>
            <a:miter lim="800000"/>
            <a:headEnd/>
            <a:tailEnd/>
          </a:ln>
          <a:effectLst/>
        </p:spPr>
        <p:txBody>
          <a:bodyPr>
            <a:spAutoFit/>
          </a:bodyPr>
          <a:lstStyle/>
          <a:p>
            <a:r>
              <a:rPr lang="en-US" dirty="0" err="1"/>
              <a:t>Berdasarkan</a:t>
            </a:r>
            <a:r>
              <a:rPr lang="en-US" dirty="0"/>
              <a:t> score  </a:t>
            </a:r>
            <a:r>
              <a:rPr lang="en-US" dirty="0" err="1"/>
              <a:t>diatas</a:t>
            </a:r>
            <a:r>
              <a:rPr lang="en-US" dirty="0"/>
              <a:t>, </a:t>
            </a:r>
            <a:r>
              <a:rPr lang="en-US" dirty="0" err="1"/>
              <a:t>maka</a:t>
            </a:r>
            <a:r>
              <a:rPr lang="en-US" dirty="0"/>
              <a:t> Supplier C </a:t>
            </a:r>
            <a:r>
              <a:rPr lang="en-US" dirty="0" err="1"/>
              <a:t>akan</a:t>
            </a:r>
            <a:r>
              <a:rPr lang="en-US" dirty="0"/>
              <a:t> </a:t>
            </a:r>
            <a:r>
              <a:rPr lang="en-US" dirty="0" err="1"/>
              <a:t>dipilih</a:t>
            </a:r>
            <a:r>
              <a:rPr lang="en-US" dirty="0"/>
              <a:t> </a:t>
            </a:r>
            <a:r>
              <a:rPr lang="en-US" dirty="0" err="1"/>
              <a:t>sebagai</a:t>
            </a:r>
            <a:r>
              <a:rPr lang="en-US" dirty="0"/>
              <a:t> supplier </a:t>
            </a:r>
            <a:r>
              <a:rPr lang="en-US" dirty="0" err="1"/>
              <a:t>terbaik</a:t>
            </a:r>
            <a:r>
              <a:rPr lang="en-US" dirty="0"/>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277813"/>
            <a:ext cx="8229600" cy="2312987"/>
          </a:xfrm>
        </p:spPr>
        <p:txBody>
          <a:bodyPr/>
          <a:lstStyle/>
          <a:p>
            <a:pPr algn="ctr"/>
            <a:r>
              <a:rPr lang="en-US" sz="5400">
                <a:latin typeface="Bradley Hand ITC" pitchFamily="66" charset="0"/>
              </a:rPr>
              <a:t>Semoga Bermanfaat </a:t>
            </a:r>
            <a:br>
              <a:rPr lang="en-US" sz="5400">
                <a:latin typeface="Bradley Hand ITC" pitchFamily="66" charset="0"/>
              </a:rPr>
            </a:br>
            <a:r>
              <a:rPr lang="en-US" sz="5400">
                <a:latin typeface="Bradley Hand ITC" pitchFamily="66" charset="0"/>
              </a:rPr>
              <a:t>Terimakasih</a:t>
            </a:r>
            <a:r>
              <a:rPr lang="en-US"/>
              <a:t> </a:t>
            </a:r>
          </a:p>
        </p:txBody>
      </p:sp>
      <p:graphicFrame>
        <p:nvGraphicFramePr>
          <p:cNvPr id="61443" name="Object 3"/>
          <p:cNvGraphicFramePr>
            <a:graphicFrameLocks noChangeAspect="1"/>
          </p:cNvGraphicFramePr>
          <p:nvPr>
            <p:ph idx="1"/>
          </p:nvPr>
        </p:nvGraphicFramePr>
        <p:xfrm>
          <a:off x="1557338" y="2930525"/>
          <a:ext cx="6484937" cy="2278063"/>
        </p:xfrm>
        <a:graphic>
          <a:graphicData uri="http://schemas.openxmlformats.org/presentationml/2006/ole">
            <p:oleObj spid="_x0000_s1026" name="Clip" r:id="rId4" imgW="6484320" imgH="2277720" progId="">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Continue...</a:t>
            </a:r>
            <a:endParaRPr lang="id-ID" dirty="0"/>
          </a:p>
        </p:txBody>
      </p:sp>
      <p:sp>
        <p:nvSpPr>
          <p:cNvPr id="3" name="Content Placeholder 2"/>
          <p:cNvSpPr>
            <a:spLocks noGrp="1"/>
          </p:cNvSpPr>
          <p:nvPr>
            <p:ph idx="1"/>
          </p:nvPr>
        </p:nvSpPr>
        <p:spPr/>
        <p:txBody>
          <a:bodyPr/>
          <a:lstStyle/>
          <a:p>
            <a:r>
              <a:rPr lang="id-ID" dirty="0" smtClean="0"/>
              <a:t>Bag. pengadaan tidak hanya bertugas untuk melakukan kegiatan rutin pembelian, namun juga punya peran dalam menciptakan hubungan strategis dengan supplier, menentukan keputusan investasi teknologi untuk keg. pengadaan, mengembangkan kemampuan supplier, menjadi jembatan dalam melibatkan supplier dalam pengembangan produk, dll.</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Tugas Bag. Pengadaan</a:t>
            </a:r>
            <a:endParaRPr lang="id-ID" dirty="0"/>
          </a:p>
        </p:txBody>
      </p:sp>
      <p:sp>
        <p:nvSpPr>
          <p:cNvPr id="3" name="Content Placeholder 2"/>
          <p:cNvSpPr>
            <a:spLocks noGrp="1"/>
          </p:cNvSpPr>
          <p:nvPr>
            <p:ph idx="1"/>
          </p:nvPr>
        </p:nvSpPr>
        <p:spPr/>
        <p:txBody>
          <a:bodyPr>
            <a:normAutofit lnSpcReduction="10000"/>
          </a:bodyPr>
          <a:lstStyle/>
          <a:p>
            <a:r>
              <a:rPr lang="id-ID" dirty="0" smtClean="0"/>
              <a:t>Merancang hubungan yang tepat dengan supplier</a:t>
            </a:r>
          </a:p>
          <a:p>
            <a:r>
              <a:rPr lang="id-ID" dirty="0" smtClean="0"/>
              <a:t>Memilih supplier</a:t>
            </a:r>
          </a:p>
          <a:p>
            <a:r>
              <a:rPr lang="id-ID" dirty="0" smtClean="0"/>
              <a:t>Memilih dan mengimplementasikan teknologi yang cocok</a:t>
            </a:r>
          </a:p>
          <a:p>
            <a:r>
              <a:rPr lang="id-ID" dirty="0" smtClean="0"/>
              <a:t>Memelihara data item yang dibutuhkan dan data supplier</a:t>
            </a:r>
          </a:p>
          <a:p>
            <a:r>
              <a:rPr lang="id-ID" dirty="0" smtClean="0"/>
              <a:t>Melakukan proses pembelian</a:t>
            </a:r>
          </a:p>
          <a:p>
            <a:r>
              <a:rPr lang="id-ID" dirty="0" smtClean="0"/>
              <a:t>Mengevaluasi kinerja supplier </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Proses Pembelian</a:t>
            </a:r>
            <a:endParaRPr lang="id-ID" dirty="0"/>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Kriteria Pemilihan Supplier</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Banyaknya technical support yang akan diberikan</a:t>
            </a:r>
          </a:p>
          <a:p>
            <a:r>
              <a:rPr lang="id-ID" dirty="0" smtClean="0"/>
              <a:t>Banyaknya ide-ide inovatif</a:t>
            </a:r>
          </a:p>
          <a:p>
            <a:r>
              <a:rPr lang="id-ID" dirty="0" smtClean="0"/>
              <a:t>Kemampuan supplier untuk berkomunikasi secara efektif untuk isu-isu penting</a:t>
            </a:r>
          </a:p>
          <a:p>
            <a:r>
              <a:rPr lang="id-ID" dirty="0" smtClean="0"/>
              <a:t>Fleksibilitas yang ditunjukkan oleh supplier</a:t>
            </a:r>
          </a:p>
          <a:p>
            <a:r>
              <a:rPr lang="id-ID" dirty="0" smtClean="0"/>
              <a:t>Cycle time dan kecepatan respon</a:t>
            </a:r>
          </a:p>
          <a:p>
            <a:r>
              <a:rPr lang="id-ID" dirty="0" smtClean="0"/>
              <a:t>Kemiripan tujuan dengan supplier</a:t>
            </a:r>
          </a:p>
          <a:p>
            <a:r>
              <a:rPr lang="id-ID" dirty="0" smtClean="0"/>
              <a:t>Tingkat kepercayaan yang ada antara perusahaan dengan supplier</a:t>
            </a:r>
          </a:p>
          <a:p>
            <a:r>
              <a:rPr lang="id-ID" dirty="0" smtClean="0"/>
              <a:t>Kekuatan hubungan pada berbagai dimensi</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Memilih Supplier</a:t>
            </a:r>
            <a:endParaRPr lang="id-ID" dirty="0"/>
          </a:p>
        </p:txBody>
      </p:sp>
      <p:sp>
        <p:nvSpPr>
          <p:cNvPr id="3" name="Content Placeholder 2"/>
          <p:cNvSpPr>
            <a:spLocks noGrp="1"/>
          </p:cNvSpPr>
          <p:nvPr>
            <p:ph idx="1"/>
          </p:nvPr>
        </p:nvSpPr>
        <p:spPr/>
        <p:txBody>
          <a:bodyPr/>
          <a:lstStyle/>
          <a:p>
            <a:r>
              <a:rPr lang="en-US" dirty="0" err="1" smtClean="0"/>
              <a:t>Proses</a:t>
            </a:r>
            <a:r>
              <a:rPr lang="en-US" dirty="0" smtClean="0"/>
              <a:t> </a:t>
            </a:r>
            <a:r>
              <a:rPr lang="en-US" dirty="0" err="1" smtClean="0"/>
              <a:t>pemilihan</a:t>
            </a:r>
            <a:r>
              <a:rPr lang="en-US" dirty="0" smtClean="0"/>
              <a:t> supplier </a:t>
            </a:r>
            <a:r>
              <a:rPr lang="en-US" dirty="0" err="1" smtClean="0"/>
              <a:t>dari</a:t>
            </a:r>
            <a:r>
              <a:rPr lang="en-US" dirty="0" smtClean="0"/>
              <a:t> </a:t>
            </a:r>
            <a:r>
              <a:rPr lang="en-US" dirty="0" err="1" smtClean="0"/>
              <a:t>sejumlah</a:t>
            </a:r>
            <a:r>
              <a:rPr lang="en-US" dirty="0" smtClean="0"/>
              <a:t> supplier </a:t>
            </a:r>
            <a:r>
              <a:rPr lang="en-US" dirty="0" err="1" smtClean="0"/>
              <a:t>potensial</a:t>
            </a:r>
            <a:r>
              <a:rPr lang="en-US" dirty="0" smtClean="0"/>
              <a:t> </a:t>
            </a:r>
            <a:r>
              <a:rPr lang="en-US" dirty="0" err="1" smtClean="0"/>
              <a:t>dengan</a:t>
            </a:r>
            <a:r>
              <a:rPr lang="en-US" dirty="0" smtClean="0"/>
              <a:t> </a:t>
            </a:r>
            <a:r>
              <a:rPr lang="en-US" dirty="0" err="1" smtClean="0"/>
              <a:t>mempertimbangkan</a:t>
            </a:r>
            <a:r>
              <a:rPr lang="en-US" dirty="0" smtClean="0"/>
              <a:t> </a:t>
            </a:r>
            <a:r>
              <a:rPr lang="en-US" dirty="0" err="1" smtClean="0"/>
              <a:t>berbagai</a:t>
            </a:r>
            <a:r>
              <a:rPr lang="en-US" dirty="0" smtClean="0"/>
              <a:t> </a:t>
            </a:r>
            <a:r>
              <a:rPr lang="en-US" dirty="0" err="1" smtClean="0"/>
              <a:t>kriteria</a:t>
            </a:r>
            <a:r>
              <a:rPr lang="en-US" dirty="0" smtClean="0"/>
              <a:t> </a:t>
            </a:r>
            <a:r>
              <a:rPr lang="en-US" dirty="0" err="1" smtClean="0"/>
              <a:t>untuk</a:t>
            </a:r>
            <a:r>
              <a:rPr lang="en-US" dirty="0" smtClean="0"/>
              <a:t> </a:t>
            </a:r>
            <a:r>
              <a:rPr lang="en-US" dirty="0" err="1" smtClean="0"/>
              <a:t>meningkatkan</a:t>
            </a:r>
            <a:r>
              <a:rPr lang="en-US" dirty="0" smtClean="0"/>
              <a:t> </a:t>
            </a:r>
            <a:r>
              <a:rPr lang="en-US" dirty="0" err="1" smtClean="0"/>
              <a:t>kualitas</a:t>
            </a:r>
            <a:r>
              <a:rPr lang="en-US" dirty="0" smtClean="0"/>
              <a:t> </a:t>
            </a:r>
            <a:r>
              <a:rPr lang="en-US" dirty="0" err="1" smtClean="0"/>
              <a:t>produk</a:t>
            </a:r>
            <a:r>
              <a:rPr lang="en-US" dirty="0" smtClean="0"/>
              <a:t> </a:t>
            </a:r>
            <a:r>
              <a:rPr lang="en-US" dirty="0" err="1" smtClean="0"/>
              <a:t>akhir</a:t>
            </a:r>
            <a:endParaRPr lang="en-US" dirty="0" smtClean="0"/>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normAutofit fontScale="90000"/>
          </a:bodyPr>
          <a:lstStyle/>
          <a:p>
            <a:pPr eaLnBrk="1" hangingPunct="1">
              <a:defRPr/>
            </a:pPr>
            <a:r>
              <a:rPr lang="en-US" sz="4000" dirty="0" err="1" smtClean="0"/>
              <a:t>Sumber</a:t>
            </a:r>
            <a:r>
              <a:rPr lang="en-US" sz="4000" dirty="0" smtClean="0"/>
              <a:t> </a:t>
            </a:r>
            <a:r>
              <a:rPr lang="en-US" sz="4000" dirty="0" err="1" smtClean="0"/>
              <a:t>Informasi</a:t>
            </a:r>
            <a:r>
              <a:rPr lang="en-US" sz="4000" dirty="0" smtClean="0"/>
              <a:t> </a:t>
            </a:r>
            <a:r>
              <a:rPr lang="en-US" sz="4000" dirty="0" err="1" smtClean="0"/>
              <a:t>mendapatkan</a:t>
            </a:r>
            <a:r>
              <a:rPr lang="en-US" sz="4000" dirty="0" smtClean="0"/>
              <a:t> supplier:</a:t>
            </a:r>
          </a:p>
        </p:txBody>
      </p:sp>
      <p:sp>
        <p:nvSpPr>
          <p:cNvPr id="368643" name="Rectangle 3"/>
          <p:cNvSpPr>
            <a:spLocks noGrp="1" noChangeArrowheads="1"/>
          </p:cNvSpPr>
          <p:nvPr>
            <p:ph idx="1"/>
          </p:nvPr>
        </p:nvSpPr>
        <p:spPr>
          <a:xfrm>
            <a:off x="533400" y="1676400"/>
            <a:ext cx="4419600" cy="4530725"/>
          </a:xfrm>
        </p:spPr>
        <p:txBody>
          <a:bodyPr/>
          <a:lstStyle/>
          <a:p>
            <a:pPr eaLnBrk="1" hangingPunct="1">
              <a:lnSpc>
                <a:spcPct val="90000"/>
              </a:lnSpc>
              <a:defRPr/>
            </a:pPr>
            <a:r>
              <a:rPr lang="en-US" smtClean="0"/>
              <a:t>Web site supplier</a:t>
            </a:r>
          </a:p>
          <a:p>
            <a:pPr eaLnBrk="1" hangingPunct="1">
              <a:lnSpc>
                <a:spcPct val="90000"/>
              </a:lnSpc>
              <a:defRPr/>
            </a:pPr>
            <a:r>
              <a:rPr lang="en-US" smtClean="0"/>
              <a:t>Data informasi supplier/katalog</a:t>
            </a:r>
          </a:p>
          <a:p>
            <a:pPr eaLnBrk="1" hangingPunct="1">
              <a:lnSpc>
                <a:spcPct val="90000"/>
              </a:lnSpc>
              <a:defRPr/>
            </a:pPr>
            <a:r>
              <a:rPr lang="en-US" smtClean="0"/>
              <a:t>Yellow pages</a:t>
            </a:r>
          </a:p>
          <a:p>
            <a:pPr eaLnBrk="1" hangingPunct="1">
              <a:lnSpc>
                <a:spcPct val="90000"/>
              </a:lnSpc>
              <a:defRPr/>
            </a:pPr>
            <a:r>
              <a:rPr lang="en-US" smtClean="0"/>
              <a:t>Dinas perdagangan</a:t>
            </a:r>
          </a:p>
          <a:p>
            <a:pPr eaLnBrk="1" hangingPunct="1">
              <a:lnSpc>
                <a:spcPct val="90000"/>
              </a:lnSpc>
              <a:defRPr/>
            </a:pPr>
            <a:r>
              <a:rPr lang="en-US" smtClean="0"/>
              <a:t>Pameran dagang</a:t>
            </a:r>
          </a:p>
          <a:p>
            <a:pPr eaLnBrk="1" hangingPunct="1">
              <a:lnSpc>
                <a:spcPct val="90000"/>
              </a:lnSpc>
              <a:defRPr/>
            </a:pPr>
            <a:r>
              <a:rPr lang="en-US" smtClean="0"/>
              <a:t>Personel perusahaan</a:t>
            </a:r>
          </a:p>
          <a:p>
            <a:pPr eaLnBrk="1" hangingPunct="1">
              <a:lnSpc>
                <a:spcPct val="90000"/>
              </a:lnSpc>
              <a:defRPr/>
            </a:pPr>
            <a:endParaRPr lang="en-US" smtClean="0"/>
          </a:p>
          <a:p>
            <a:pPr eaLnBrk="1" hangingPunct="1">
              <a:lnSpc>
                <a:spcPct val="90000"/>
              </a:lnSpc>
              <a:buFont typeface="Wingdings" pitchFamily="2" charset="2"/>
              <a:buNone/>
              <a:defRPr/>
            </a:pPr>
            <a:endParaRPr lang="en-US" smtClean="0"/>
          </a:p>
        </p:txBody>
      </p:sp>
      <p:sp>
        <p:nvSpPr>
          <p:cNvPr id="7172" name="Text Box 5"/>
          <p:cNvSpPr txBox="1">
            <a:spLocks noChangeArrowheads="1"/>
          </p:cNvSpPr>
          <p:nvPr/>
        </p:nvSpPr>
        <p:spPr bwMode="auto">
          <a:xfrm>
            <a:off x="5775325" y="1936750"/>
            <a:ext cx="3140075" cy="366713"/>
          </a:xfrm>
          <a:prstGeom prst="rect">
            <a:avLst/>
          </a:prstGeom>
          <a:noFill/>
          <a:ln w="50800">
            <a:noFill/>
            <a:miter lim="800000"/>
            <a:headEnd/>
            <a:tailEnd/>
          </a:ln>
        </p:spPr>
        <p:txBody>
          <a:bodyPr>
            <a:spAutoFit/>
          </a:bodyPr>
          <a:lstStyle/>
          <a:p>
            <a:endParaRPr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normAutofit fontScale="90000"/>
          </a:bodyPr>
          <a:lstStyle/>
          <a:p>
            <a:pPr eaLnBrk="1" hangingPunct="1">
              <a:defRPr/>
            </a:pPr>
            <a:r>
              <a:rPr lang="en-US" sz="4000" dirty="0" err="1" smtClean="0"/>
              <a:t>Kriteria</a:t>
            </a:r>
            <a:r>
              <a:rPr lang="en-US" sz="4000" dirty="0" smtClean="0"/>
              <a:t> </a:t>
            </a:r>
            <a:r>
              <a:rPr lang="en-US" sz="4000" dirty="0" err="1" smtClean="0"/>
              <a:t>pemilihan</a:t>
            </a:r>
            <a:r>
              <a:rPr lang="en-US" sz="4000" dirty="0" smtClean="0"/>
              <a:t> Supplier </a:t>
            </a:r>
            <a:br>
              <a:rPr lang="en-US" sz="4000" dirty="0" smtClean="0"/>
            </a:br>
            <a:r>
              <a:rPr lang="en-US" sz="4000" dirty="0" smtClean="0"/>
              <a:t>Ray Carter’s 10 C’s to Supplier Selection</a:t>
            </a:r>
          </a:p>
        </p:txBody>
      </p:sp>
      <p:sp>
        <p:nvSpPr>
          <p:cNvPr id="249860" name="Rectangle 4"/>
          <p:cNvSpPr>
            <a:spLocks noGrp="1" noChangeArrowheads="1"/>
          </p:cNvSpPr>
          <p:nvPr>
            <p:ph sz="half" idx="1"/>
          </p:nvPr>
        </p:nvSpPr>
        <p:spPr>
          <a:xfrm>
            <a:off x="538163" y="2286000"/>
            <a:ext cx="4518025" cy="3844925"/>
          </a:xfrm>
        </p:spPr>
        <p:txBody>
          <a:bodyPr/>
          <a:lstStyle/>
          <a:p>
            <a:pPr marL="533400" indent="-533400" eaLnBrk="1" hangingPunct="1">
              <a:defRPr/>
            </a:pPr>
            <a:r>
              <a:rPr lang="en-US" smtClean="0"/>
              <a:t>Competency</a:t>
            </a:r>
          </a:p>
          <a:p>
            <a:pPr marL="533400" indent="-533400" eaLnBrk="1" hangingPunct="1">
              <a:defRPr/>
            </a:pPr>
            <a:r>
              <a:rPr lang="en-US" smtClean="0"/>
              <a:t>Capacity</a:t>
            </a:r>
          </a:p>
          <a:p>
            <a:pPr marL="533400" indent="-533400" eaLnBrk="1" hangingPunct="1">
              <a:defRPr/>
            </a:pPr>
            <a:r>
              <a:rPr lang="en-US" smtClean="0"/>
              <a:t>Consistency</a:t>
            </a:r>
          </a:p>
          <a:p>
            <a:pPr marL="533400" indent="-533400" eaLnBrk="1" hangingPunct="1">
              <a:defRPr/>
            </a:pPr>
            <a:r>
              <a:rPr lang="en-US" smtClean="0"/>
              <a:t>Control of process</a:t>
            </a:r>
          </a:p>
          <a:p>
            <a:pPr marL="533400" indent="-533400" eaLnBrk="1" hangingPunct="1">
              <a:defRPr/>
            </a:pPr>
            <a:r>
              <a:rPr lang="en-US" smtClean="0"/>
              <a:t>Cost/price</a:t>
            </a:r>
          </a:p>
        </p:txBody>
      </p:sp>
      <p:sp>
        <p:nvSpPr>
          <p:cNvPr id="249861" name="Rectangle 5"/>
          <p:cNvSpPr>
            <a:spLocks noGrp="1" noChangeArrowheads="1"/>
          </p:cNvSpPr>
          <p:nvPr>
            <p:ph sz="half" idx="2"/>
          </p:nvPr>
        </p:nvSpPr>
        <p:spPr>
          <a:xfrm>
            <a:off x="4648200" y="2286000"/>
            <a:ext cx="4267200" cy="3810000"/>
          </a:xfrm>
        </p:spPr>
        <p:txBody>
          <a:bodyPr/>
          <a:lstStyle/>
          <a:p>
            <a:pPr marL="533400" indent="-533400" eaLnBrk="1" hangingPunct="1">
              <a:defRPr/>
            </a:pPr>
            <a:r>
              <a:rPr lang="en-US" smtClean="0"/>
              <a:t>Commitment to quality</a:t>
            </a:r>
          </a:p>
          <a:p>
            <a:pPr marL="533400" indent="-533400" eaLnBrk="1" hangingPunct="1">
              <a:defRPr/>
            </a:pPr>
            <a:r>
              <a:rPr lang="en-US" smtClean="0"/>
              <a:t>Cash/finances</a:t>
            </a:r>
          </a:p>
          <a:p>
            <a:pPr marL="533400" indent="-533400" eaLnBrk="1" hangingPunct="1">
              <a:defRPr/>
            </a:pPr>
            <a:r>
              <a:rPr lang="en-US" smtClean="0"/>
              <a:t>Clean</a:t>
            </a:r>
          </a:p>
          <a:p>
            <a:pPr marL="533400" indent="-533400" eaLnBrk="1" hangingPunct="1">
              <a:defRPr/>
            </a:pPr>
            <a:r>
              <a:rPr lang="en-US" smtClean="0"/>
              <a:t>Culture and relationship</a:t>
            </a:r>
          </a:p>
          <a:p>
            <a:pPr marL="533400" indent="-533400" eaLnBrk="1" hangingPunct="1">
              <a:defRPr/>
            </a:pPr>
            <a:r>
              <a:rPr lang="en-US" smtClean="0"/>
              <a:t>Communication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1233</TotalTime>
  <Words>1149</Words>
  <Application>Microsoft Office PowerPoint</Application>
  <PresentationFormat>On-screen Show (4:3)</PresentationFormat>
  <Paragraphs>241</Paragraphs>
  <Slides>26</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Metro</vt:lpstr>
      <vt:lpstr>Clip</vt:lpstr>
      <vt:lpstr>Manajemen Pengadaan</vt:lpstr>
      <vt:lpstr>Bag. Pengadaan &amp; Competitive Advantage</vt:lpstr>
      <vt:lpstr>Continue...</vt:lpstr>
      <vt:lpstr>Tugas Bag. Pengadaan</vt:lpstr>
      <vt:lpstr>Proses Pembelian</vt:lpstr>
      <vt:lpstr>Kriteria Pemilihan Supplier</vt:lpstr>
      <vt:lpstr>Memilih Supplier</vt:lpstr>
      <vt:lpstr>Sumber Informasi mendapatkan supplier:</vt:lpstr>
      <vt:lpstr>Kriteria pemilihan Supplier  Ray Carter’s 10 C’s to Supplier Selection</vt:lpstr>
      <vt:lpstr>What is AHP ?</vt:lpstr>
      <vt:lpstr>What is AHP ?</vt:lpstr>
      <vt:lpstr>Penilaian Kriteria dan Alternatif </vt:lpstr>
      <vt:lpstr>Bagaimana Menilai Kriteria ?</vt:lpstr>
      <vt:lpstr>Matriks  A dan  B</vt:lpstr>
      <vt:lpstr>Contoh pemilihan Supplier </vt:lpstr>
      <vt:lpstr>Matriks Kriteria Dan Preferensi </vt:lpstr>
      <vt:lpstr>Langkah AHP  ~ STEP ONE</vt:lpstr>
      <vt:lpstr> ~ STEP TWO</vt:lpstr>
      <vt:lpstr> ~ STEP THREE</vt:lpstr>
      <vt:lpstr> ~ STEP FOUR</vt:lpstr>
      <vt:lpstr> ~ STEP FIVE</vt:lpstr>
      <vt:lpstr> ~ STEP 6-9</vt:lpstr>
      <vt:lpstr>Rata-rata baris =  Nilai preference  pada kriteria (preference vector)</vt:lpstr>
      <vt:lpstr>Perhitungan Akhir</vt:lpstr>
      <vt:lpstr>Hasilnya  . . . </vt:lpstr>
      <vt:lpstr>Semoga Bermanfaat  Terimakasih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Pengadaan</dc:title>
  <dc:creator>talitha</dc:creator>
  <cp:lastModifiedBy>talitha</cp:lastModifiedBy>
  <cp:revision>120</cp:revision>
  <dcterms:created xsi:type="dcterms:W3CDTF">2014-10-23T04:13:36Z</dcterms:created>
  <dcterms:modified xsi:type="dcterms:W3CDTF">2015-12-02T03:54:00Z</dcterms:modified>
</cp:coreProperties>
</file>