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9" r:id="rId4"/>
    <p:sldId id="258" r:id="rId5"/>
    <p:sldId id="261" r:id="rId6"/>
    <p:sldId id="262" r:id="rId7"/>
    <p:sldId id="260" r:id="rId8"/>
    <p:sldId id="264" r:id="rId9"/>
    <p:sldId id="265" r:id="rId10"/>
    <p:sldId id="263" r:id="rId11"/>
    <p:sldId id="266" r:id="rId12"/>
    <p:sldId id="267" r:id="rId13"/>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n-US" smtClean="0"/>
              <a:t>Click to edit Master title style</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white"/>
        <p:txBody>
          <a:bodyPr/>
          <a:lstStyle/>
          <a:p>
            <a:fld id="{C4985D5F-A7B2-4080-B447-DF8A66565E22}" type="datetimeFigureOut">
              <a:rPr lang="id-ID" smtClean="0"/>
              <a:t>22/05/2017</a:t>
            </a:fld>
            <a:endParaRPr lang="id-ID"/>
          </a:p>
        </p:txBody>
      </p:sp>
      <p:sp>
        <p:nvSpPr>
          <p:cNvPr id="5" name="Footer Placeholder 4"/>
          <p:cNvSpPr>
            <a:spLocks noGrp="1"/>
          </p:cNvSpPr>
          <p:nvPr>
            <p:ph type="ftr" sz="quarter" idx="11"/>
          </p:nvPr>
        </p:nvSpPr>
        <p:spPr bwMode="white"/>
        <p:txBody>
          <a:bodyPr/>
          <a:lstStyle/>
          <a:p>
            <a:endParaRPr lang="id-ID"/>
          </a:p>
        </p:txBody>
      </p:sp>
      <p:sp>
        <p:nvSpPr>
          <p:cNvPr id="6" name="Slide Number Placeholder 5"/>
          <p:cNvSpPr>
            <a:spLocks noGrp="1"/>
          </p:cNvSpPr>
          <p:nvPr>
            <p:ph type="sldNum" sz="quarter" idx="12"/>
          </p:nvPr>
        </p:nvSpPr>
        <p:spPr/>
        <p:txBody>
          <a:bodyPr/>
          <a:lstStyle/>
          <a:p>
            <a:fld id="{F9632093-A0AB-4F05-8398-D0C96A2F48F1}" type="slidenum">
              <a:rPr lang="id-ID" smtClean="0"/>
              <a:t>‹#›</a:t>
            </a:fld>
            <a:endParaRPr lang="id-I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985D5F-A7B2-4080-B447-DF8A66565E22}" type="datetimeFigureOut">
              <a:rPr lang="id-ID" smtClean="0"/>
              <a:t>22/05/2017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F9632093-A0AB-4F05-8398-D0C96A2F48F1}" type="slidenum">
              <a:rPr lang="id-ID" smtClean="0"/>
              <a:t>‹#›</a:t>
            </a:fld>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4985D5F-A7B2-4080-B447-DF8A66565E22}" type="datetimeFigureOut">
              <a:rPr lang="id-ID" smtClean="0"/>
              <a:t>22/05/2017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F9632093-A0AB-4F05-8398-D0C96A2F48F1}" type="slidenum">
              <a:rPr lang="id-ID" smtClean="0"/>
              <a:t>‹#›</a:t>
            </a:fld>
            <a:endParaRPr lang="id-I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4985D5F-A7B2-4080-B447-DF8A66565E22}" type="datetimeFigureOut">
              <a:rPr lang="id-ID" smtClean="0"/>
              <a:t>22/05/2017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F9632093-A0AB-4F05-8398-D0C96A2F48F1}" type="slidenum">
              <a:rPr lang="id-ID" smtClean="0"/>
              <a:t>‹#›</a:t>
            </a:fld>
            <a:endParaRPr lang="id-ID"/>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4985D5F-A7B2-4080-B447-DF8A66565E22}" type="datetimeFigureOut">
              <a:rPr lang="id-ID" smtClean="0"/>
              <a:t>22/05/2017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F9632093-A0AB-4F05-8398-D0C96A2F48F1}" type="slidenum">
              <a:rPr lang="id-ID" smtClean="0"/>
              <a:t>‹#›</a:t>
            </a:fld>
            <a:endParaRPr lang="id-ID"/>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C4985D5F-A7B2-4080-B447-DF8A66565E22}" type="datetimeFigureOut">
              <a:rPr lang="id-ID" smtClean="0"/>
              <a:t>22/05/2017</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F9632093-A0AB-4F05-8398-D0C96A2F48F1}" type="slidenum">
              <a:rPr lang="id-ID" smtClean="0"/>
              <a:t>‹#›</a:t>
            </a:fld>
            <a:endParaRPr lang="id-ID"/>
          </a:p>
        </p:txBody>
      </p:sp>
      <p:sp>
        <p:nvSpPr>
          <p:cNvPr id="12" name="Content Placeholder 11"/>
          <p:cNvSpPr>
            <a:spLocks noGrp="1"/>
          </p:cNvSpPr>
          <p:nvPr>
            <p:ph sz="quarter" idx="14"/>
          </p:nvPr>
        </p:nvSpPr>
        <p:spPr>
          <a:xfrm>
            <a:off x="46482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C4985D5F-A7B2-4080-B447-DF8A66565E22}" type="datetimeFigureOut">
              <a:rPr lang="id-ID" smtClean="0"/>
              <a:t>22/05/2017</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F9632093-A0AB-4F05-8398-D0C96A2F48F1}" type="slidenum">
              <a:rPr lang="id-ID" smtClean="0"/>
              <a:t>‹#›</a:t>
            </a:fld>
            <a:endParaRPr lang="id-I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4985D5F-A7B2-4080-B447-DF8A66565E22}" type="datetimeFigureOut">
              <a:rPr lang="id-ID" smtClean="0"/>
              <a:t>22/05/2017</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F9632093-A0AB-4F05-8398-D0C96A2F48F1}" type="slidenum">
              <a:rPr lang="id-ID" smtClean="0"/>
              <a:t>‹#›</a:t>
            </a:fld>
            <a:endParaRPr lang="id-ID"/>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4985D5F-A7B2-4080-B447-DF8A66565E22}" type="datetimeFigureOut">
              <a:rPr lang="id-ID" smtClean="0"/>
              <a:t>22/05/2017</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F9632093-A0AB-4F05-8398-D0C96A2F48F1}" type="slidenum">
              <a:rPr lang="id-ID" smtClean="0"/>
              <a:t>‹#›</a:t>
            </a:fld>
            <a:endParaRPr lang="id-I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985D5F-A7B2-4080-B447-DF8A66565E22}" type="datetimeFigureOut">
              <a:rPr lang="id-ID" smtClean="0"/>
              <a:t>22/05/2017</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F9632093-A0AB-4F05-8398-D0C96A2F48F1}" type="slidenum">
              <a:rPr lang="id-ID" smtClean="0"/>
              <a:t>‹#›</a:t>
            </a:fld>
            <a:endParaRPr lang="id-ID"/>
          </a:p>
        </p:txBody>
      </p:sp>
      <p:sp>
        <p:nvSpPr>
          <p:cNvPr id="9" name="Content Placeholder 8"/>
          <p:cNvSpPr>
            <a:spLocks noGrp="1"/>
          </p:cNvSpPr>
          <p:nvPr>
            <p:ph sz="quarter" idx="13"/>
          </p:nvPr>
        </p:nvSpPr>
        <p:spPr>
          <a:xfrm>
            <a:off x="1371600" y="1676400"/>
            <a:ext cx="3276600" cy="350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985D5F-A7B2-4080-B447-DF8A66565E22}" type="datetimeFigureOut">
              <a:rPr lang="id-ID" smtClean="0"/>
              <a:t>22/05/2017</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F9632093-A0AB-4F05-8398-D0C96A2F48F1}" type="slidenum">
              <a:rPr lang="id-ID" smtClean="0"/>
              <a:t>‹#›</a:t>
            </a:fld>
            <a:endParaRPr lang="id-ID"/>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C4985D5F-A7B2-4080-B447-DF8A66565E22}" type="datetimeFigureOut">
              <a:rPr lang="id-ID" smtClean="0"/>
              <a:t>22/05/2017</a:t>
            </a:fld>
            <a:endParaRPr lang="id-ID"/>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id-ID"/>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F9632093-A0AB-4F05-8398-D0C96A2F48F1}" type="slidenum">
              <a:rPr lang="id-ID" smtClean="0"/>
              <a:t>‹#›</a:t>
            </a:fld>
            <a:endParaRPr lang="id-ID"/>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id-ID" b="1" dirty="0" smtClean="0"/>
              <a:t>SEJARAH PENDIDIKAN DKV INDONESIA</a:t>
            </a:r>
            <a:endParaRPr lang="id-ID" b="1" dirty="0"/>
          </a:p>
        </p:txBody>
      </p:sp>
      <p:sp>
        <p:nvSpPr>
          <p:cNvPr id="3" name="Subtitle 2"/>
          <p:cNvSpPr>
            <a:spLocks noGrp="1"/>
          </p:cNvSpPr>
          <p:nvPr>
            <p:ph type="subTitle" idx="1"/>
          </p:nvPr>
        </p:nvSpPr>
        <p:spPr/>
        <p:txBody>
          <a:bodyPr/>
          <a:lstStyle/>
          <a:p>
            <a:r>
              <a:rPr lang="id-ID" dirty="0" smtClean="0"/>
              <a:t>Daniar Wikan Setyanto, M.SN</a:t>
            </a:r>
            <a:endParaRPr lang="id-ID" dirty="0"/>
          </a:p>
        </p:txBody>
      </p:sp>
    </p:spTree>
    <p:extLst>
      <p:ext uri="{BB962C8B-B14F-4D97-AF65-F5344CB8AC3E}">
        <p14:creationId xmlns:p14="http://schemas.microsoft.com/office/powerpoint/2010/main" val="9615968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55" y="2132856"/>
            <a:ext cx="9141087" cy="2247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053176" y="1211483"/>
            <a:ext cx="5759184" cy="646331"/>
          </a:xfrm>
          <a:prstGeom prst="rect">
            <a:avLst/>
          </a:prstGeom>
          <a:noFill/>
        </p:spPr>
        <p:txBody>
          <a:bodyPr wrap="square" rtlCol="0">
            <a:spAutoFit/>
          </a:bodyPr>
          <a:lstStyle/>
          <a:p>
            <a:r>
              <a:rPr lang="id-ID" sz="3600" b="1" dirty="0" smtClean="0"/>
              <a:t>SEBELUM TAHUN 1990</a:t>
            </a:r>
            <a:endParaRPr lang="id-ID" sz="3600" b="1" dirty="0"/>
          </a:p>
        </p:txBody>
      </p:sp>
    </p:spTree>
    <p:extLst>
      <p:ext uri="{BB962C8B-B14F-4D97-AF65-F5344CB8AC3E}">
        <p14:creationId xmlns:p14="http://schemas.microsoft.com/office/powerpoint/2010/main" val="2943506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535" y="-12041"/>
            <a:ext cx="8419929" cy="6857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6470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a:xfrm>
            <a:off x="971600" y="2438400"/>
            <a:ext cx="7128792" cy="3048001"/>
          </a:xfrm>
        </p:spPr>
        <p:txBody>
          <a:bodyPr>
            <a:normAutofit fontScale="85000" lnSpcReduction="10000"/>
          </a:bodyPr>
          <a:lstStyle/>
          <a:p>
            <a:r>
              <a:rPr lang="id-ID" b="1" dirty="0"/>
              <a:t>Perguruan Tinggi Swasta (PTS) telah menjadi kontributor terbesar dari DKV di Indonesia karena: 86% lebih dari total penyelenggara Perguruan Tinggi S-1 DKV merupakan PTS; 91% lebih dari total mahasiswa S-1 DKV merupakan mahasiswa DKV PTS; 91% lebih lulusan S-1 DKV merupakan lulusan DKV PTS; 82% lebih dari total penyelenggara Perguruan Tinggi D-3 DKV merupakan PTS; 72% lebih dari total mahasiswa D-3 DKV merupakan mahasiswa DKV PTS; dan 72% lebih lulusan D-3 DKV merupakan lulusan DKV PTS. Dari angka-angka tersebut terlihat bahwa secara kwantitas setelah tahun 1990 PTS yang memegang peranan penting dalam Pendidikan Tinggi DKV. </a:t>
            </a:r>
          </a:p>
        </p:txBody>
      </p:sp>
    </p:spTree>
    <p:extLst>
      <p:ext uri="{BB962C8B-B14F-4D97-AF65-F5344CB8AC3E}">
        <p14:creationId xmlns:p14="http://schemas.microsoft.com/office/powerpoint/2010/main" val="15659214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b="1" dirty="0" smtClean="0"/>
              <a:t>JOGJAKARTA</a:t>
            </a:r>
            <a:endParaRPr lang="id-ID" b="1" dirty="0"/>
          </a:p>
        </p:txBody>
      </p:sp>
      <p:sp>
        <p:nvSpPr>
          <p:cNvPr id="3" name="Content Placeholder 2"/>
          <p:cNvSpPr>
            <a:spLocks noGrp="1"/>
          </p:cNvSpPr>
          <p:nvPr>
            <p:ph idx="1"/>
          </p:nvPr>
        </p:nvSpPr>
        <p:spPr/>
        <p:txBody>
          <a:bodyPr>
            <a:normAutofit fontScale="92500" lnSpcReduction="10000"/>
          </a:bodyPr>
          <a:lstStyle/>
          <a:p>
            <a:r>
              <a:rPr lang="id-ID" dirty="0"/>
              <a:t>Secara singkat pendidikan DKV di ISI Yogyakarta diawali dengan berdirinya </a:t>
            </a:r>
            <a:r>
              <a:rPr lang="id-ID" b="1" dirty="0"/>
              <a:t>Jurusan Reklame, Dekorasi, Ilustrasi dan Grafik (REDIG) </a:t>
            </a:r>
            <a:r>
              <a:rPr lang="id-ID" dirty="0"/>
              <a:t>pada 15 Januari </a:t>
            </a:r>
            <a:r>
              <a:rPr lang="id-ID" b="1" dirty="0"/>
              <a:t>1950</a:t>
            </a:r>
            <a:r>
              <a:rPr lang="id-ID" dirty="0"/>
              <a:t> bersamaan dengan berdirinya </a:t>
            </a:r>
            <a:r>
              <a:rPr lang="id-ID" b="1" dirty="0"/>
              <a:t>Akademi Seni Rupa Indonesia (ASRI) Yogyakarta</a:t>
            </a:r>
            <a:r>
              <a:rPr lang="id-ID" dirty="0"/>
              <a:t>. </a:t>
            </a:r>
            <a:r>
              <a:rPr lang="id-ID" dirty="0"/>
              <a:t>oleh </a:t>
            </a:r>
            <a:r>
              <a:rPr lang="id-ID" b="1" dirty="0"/>
              <a:t>RJ. KATAMSI</a:t>
            </a:r>
            <a:endParaRPr lang="id-ID" dirty="0" smtClean="0"/>
          </a:p>
          <a:p>
            <a:r>
              <a:rPr lang="id-ID" dirty="0" smtClean="0"/>
              <a:t>Pada </a:t>
            </a:r>
            <a:r>
              <a:rPr lang="id-ID" dirty="0"/>
              <a:t>tahun </a:t>
            </a:r>
            <a:r>
              <a:rPr lang="id-ID" b="1" dirty="0"/>
              <a:t>1969</a:t>
            </a:r>
            <a:r>
              <a:rPr lang="id-ID" dirty="0"/>
              <a:t> bersamaan dengan berubahnya </a:t>
            </a:r>
            <a:r>
              <a:rPr lang="id-ID" b="1" dirty="0"/>
              <a:t>ASRI</a:t>
            </a:r>
            <a:r>
              <a:rPr lang="id-ID" dirty="0"/>
              <a:t> menjadi Sekolah </a:t>
            </a:r>
            <a:r>
              <a:rPr lang="id-ID" b="1" dirty="0"/>
              <a:t>Tinggi Seni Rupa Indonesia (STSRI)</a:t>
            </a:r>
            <a:r>
              <a:rPr lang="id-ID" dirty="0"/>
              <a:t> ASRI Jurusan REDIG dipecah menjadi </a:t>
            </a:r>
            <a:r>
              <a:rPr lang="id-ID" b="1" dirty="0"/>
              <a:t>Jurusan Seni Reklame, Jurusan Seni Dekorasi dan Jurusan Seni Grafis. </a:t>
            </a:r>
          </a:p>
        </p:txBody>
      </p:sp>
    </p:spTree>
    <p:extLst>
      <p:ext uri="{BB962C8B-B14F-4D97-AF65-F5344CB8AC3E}">
        <p14:creationId xmlns:p14="http://schemas.microsoft.com/office/powerpoint/2010/main" val="1368648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ASRI JOgj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3140968"/>
            <a:ext cx="6722176" cy="338437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STSRI ASR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635" y="332656"/>
            <a:ext cx="4410129" cy="4392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3238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030"/>
                                        </p:tgtEl>
                                        <p:attrNameLst>
                                          <p:attrName>style.visibility</p:attrName>
                                        </p:attrNameLst>
                                      </p:cBhvr>
                                      <p:to>
                                        <p:strVal val="visible"/>
                                      </p:to>
                                    </p:set>
                                    <p:animEffect transition="in" filter="fade">
                                      <p:cBhvr>
                                        <p:cTn id="13" dur="1000"/>
                                        <p:tgtEl>
                                          <p:spTgt spid="1030"/>
                                        </p:tgtEl>
                                      </p:cBhvr>
                                    </p:animEffect>
                                    <p:anim calcmode="lin" valueType="num">
                                      <p:cBhvr>
                                        <p:cTn id="14" dur="1000" fill="hold"/>
                                        <p:tgtEl>
                                          <p:spTgt spid="1030"/>
                                        </p:tgtEl>
                                        <p:attrNameLst>
                                          <p:attrName>ppt_x</p:attrName>
                                        </p:attrNameLst>
                                      </p:cBhvr>
                                      <p:tavLst>
                                        <p:tav tm="0">
                                          <p:val>
                                            <p:strVal val="#ppt_x"/>
                                          </p:val>
                                        </p:tav>
                                        <p:tav tm="100000">
                                          <p:val>
                                            <p:strVal val="#ppt_x"/>
                                          </p:val>
                                        </p:tav>
                                      </p:tavLst>
                                    </p:anim>
                                    <p:anim calcmode="lin" valueType="num">
                                      <p:cBhvr>
                                        <p:cTn id="15" dur="1000" fill="hold"/>
                                        <p:tgtEl>
                                          <p:spTgt spid="10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608" y="1268760"/>
            <a:ext cx="7128792" cy="4032448"/>
          </a:xfrm>
        </p:spPr>
        <p:txBody>
          <a:bodyPr>
            <a:noAutofit/>
          </a:bodyPr>
          <a:lstStyle/>
          <a:p>
            <a:r>
              <a:rPr lang="id-ID" dirty="0"/>
              <a:t>Pada tahun </a:t>
            </a:r>
            <a:r>
              <a:rPr lang="id-ID" b="1" dirty="0"/>
              <a:t>1972 STSRI ASRI menyelenggarakan ujian S-1 yang pertama kali </a:t>
            </a:r>
            <a:r>
              <a:rPr lang="id-ID" dirty="0"/>
              <a:t>untuk para BA </a:t>
            </a:r>
            <a:r>
              <a:rPr lang="id-ID" dirty="0" smtClean="0"/>
              <a:t>(sarjana) Seni </a:t>
            </a:r>
            <a:r>
              <a:rPr lang="id-ID" dirty="0"/>
              <a:t>Reklame. Nama Jurusan Seni Reklame dipakai sampai tahun 1982. </a:t>
            </a:r>
            <a:r>
              <a:rPr lang="id-ID" dirty="0" smtClean="0"/>
              <a:t> </a:t>
            </a:r>
            <a:endParaRPr lang="id-ID" b="1" dirty="0" smtClean="0"/>
          </a:p>
          <a:p>
            <a:r>
              <a:rPr lang="id-ID" dirty="0" smtClean="0"/>
              <a:t>Pada </a:t>
            </a:r>
            <a:r>
              <a:rPr lang="id-ID" dirty="0"/>
              <a:t>tahun </a:t>
            </a:r>
            <a:r>
              <a:rPr lang="id-ID" b="1" dirty="0"/>
              <a:t>1983 Jurusan Seni Reklame berubah menjadi Jurusan Desain </a:t>
            </a:r>
            <a:r>
              <a:rPr lang="id-ID" b="1" dirty="0" smtClean="0"/>
              <a:t>Komunikasi Visual. </a:t>
            </a:r>
          </a:p>
          <a:p>
            <a:r>
              <a:rPr lang="id-ID" dirty="0" smtClean="0"/>
              <a:t>Pada </a:t>
            </a:r>
            <a:r>
              <a:rPr lang="id-ID" dirty="0"/>
              <a:t>tahun </a:t>
            </a:r>
            <a:r>
              <a:rPr lang="id-ID" b="1" dirty="0"/>
              <a:t>1984 </a:t>
            </a:r>
            <a:r>
              <a:rPr lang="id-ID" dirty="0" smtClean="0"/>
              <a:t>bersamaan dengan perubahan STSRI ASRI menjadi Institut Seni Indonesia (ISI) Yogyakarta melalui fusi dengan Akademi Musik Indonesia (AMI) dan Akademi Seni Tari Indonesia (ASTI), </a:t>
            </a:r>
            <a:r>
              <a:rPr lang="id-ID" b="1" dirty="0" smtClean="0"/>
              <a:t>Jurusan </a:t>
            </a:r>
            <a:r>
              <a:rPr lang="id-ID" b="1" dirty="0"/>
              <a:t>Disain Komunikasi berubah menjadi Program Studi Disain Komunikasi Visual hingga saat ini </a:t>
            </a:r>
          </a:p>
        </p:txBody>
      </p:sp>
    </p:spTree>
    <p:extLst>
      <p:ext uri="{BB962C8B-B14F-4D97-AF65-F5344CB8AC3E}">
        <p14:creationId xmlns:p14="http://schemas.microsoft.com/office/powerpoint/2010/main" val="1666913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b="1" dirty="0" smtClean="0"/>
              <a:t>BANDUNG</a:t>
            </a:r>
            <a:endParaRPr lang="id-ID" b="1" dirty="0"/>
          </a:p>
        </p:txBody>
      </p:sp>
      <p:sp>
        <p:nvSpPr>
          <p:cNvPr id="3" name="Content Placeholder 2"/>
          <p:cNvSpPr>
            <a:spLocks noGrp="1"/>
          </p:cNvSpPr>
          <p:nvPr>
            <p:ph idx="1"/>
          </p:nvPr>
        </p:nvSpPr>
        <p:spPr>
          <a:xfrm>
            <a:off x="971600" y="2132856"/>
            <a:ext cx="7344816" cy="3600400"/>
          </a:xfrm>
        </p:spPr>
        <p:txBody>
          <a:bodyPr>
            <a:normAutofit fontScale="85000" lnSpcReduction="10000"/>
          </a:bodyPr>
          <a:lstStyle/>
          <a:p>
            <a:r>
              <a:rPr lang="id-ID" b="1" dirty="0"/>
              <a:t>Di Bandung pada 1967 dirintis Studio Grafis Jurusan Seni Rupa di FTSP ITB</a:t>
            </a:r>
            <a:r>
              <a:rPr lang="id-ID" dirty="0"/>
              <a:t>. </a:t>
            </a:r>
            <a:endParaRPr lang="id-ID" dirty="0" smtClean="0"/>
          </a:p>
          <a:p>
            <a:r>
              <a:rPr lang="id-ID" b="1" dirty="0" smtClean="0"/>
              <a:t>A.D</a:t>
            </a:r>
            <a:r>
              <a:rPr lang="id-ID" b="1" dirty="0"/>
              <a:t>. Pirous </a:t>
            </a:r>
            <a:r>
              <a:rPr lang="id-ID" dirty="0"/>
              <a:t>merupakan sosok penting yang turut melahirkan pendidikan desain grafis di ITB setelah ditugaskan melanjutkan studi di Rochester Institute of Technology untuk belajar print making dan desain grafis pada tahun 1969-1972 dan sekembalinya ke Bandung ditunjuk sebagai Kepala Studio Desain Grafis (Wibowo, 2005). A. D. Pirous menjadi Kepala Studio pada 1973 setelah jurusan ini dipecah menjadi Studio Seni Grafis dan Desain Grafis. </a:t>
            </a:r>
            <a:endParaRPr lang="id-ID" dirty="0" smtClean="0"/>
          </a:p>
          <a:p>
            <a:r>
              <a:rPr lang="id-ID" b="1" dirty="0" smtClean="0"/>
              <a:t>Tahun </a:t>
            </a:r>
            <a:r>
              <a:rPr lang="id-ID" b="1" dirty="0"/>
              <a:t>1984 Studio Desain Grafis berdiri sendiri. </a:t>
            </a:r>
            <a:r>
              <a:rPr lang="id-ID" dirty="0"/>
              <a:t>Pada tahun 1994 Studio Desain Grafis berubah menjadi Studio DKV di bawah Jurusan dan pada </a:t>
            </a:r>
            <a:endParaRPr lang="id-ID" dirty="0" smtClean="0"/>
          </a:p>
          <a:p>
            <a:r>
              <a:rPr lang="id-ID" b="1" dirty="0" smtClean="0"/>
              <a:t>tahun </a:t>
            </a:r>
            <a:r>
              <a:rPr lang="id-ID" b="1" dirty="0"/>
              <a:t>1997 menjadi Program Studi DKV </a:t>
            </a:r>
            <a:r>
              <a:rPr lang="id-ID" dirty="0"/>
              <a:t>di bawah Departemen Desain. </a:t>
            </a:r>
            <a:r>
              <a:rPr lang="id-ID" dirty="0" smtClean="0"/>
              <a:t>Tahun </a:t>
            </a:r>
            <a:r>
              <a:rPr lang="id-ID" dirty="0"/>
              <a:t>2006 menjadi Program Studi DKV setingkat Jurusan di bawah Fakultas Seni Rupa dan Desain</a:t>
            </a:r>
          </a:p>
        </p:txBody>
      </p:sp>
    </p:spTree>
    <p:extLst>
      <p:ext uri="{BB962C8B-B14F-4D97-AF65-F5344CB8AC3E}">
        <p14:creationId xmlns:p14="http://schemas.microsoft.com/office/powerpoint/2010/main" val="4268916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AD Piro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1256303"/>
            <a:ext cx="2304256" cy="304404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955978" y="4426915"/>
            <a:ext cx="2688428" cy="923330"/>
          </a:xfrm>
          <a:prstGeom prst="rect">
            <a:avLst/>
          </a:prstGeom>
          <a:noFill/>
        </p:spPr>
        <p:txBody>
          <a:bodyPr wrap="none" rtlCol="0">
            <a:spAutoFit/>
          </a:bodyPr>
          <a:lstStyle/>
          <a:p>
            <a:pPr algn="ctr"/>
            <a:r>
              <a:rPr lang="id-ID" b="1" dirty="0" smtClean="0"/>
              <a:t>AD PIROUS</a:t>
            </a:r>
          </a:p>
          <a:p>
            <a:pPr algn="ctr"/>
            <a:r>
              <a:rPr lang="id-ID" dirty="0" smtClean="0"/>
              <a:t>Tokoh pendidikan seni rupa</a:t>
            </a:r>
          </a:p>
          <a:p>
            <a:pPr algn="ctr"/>
            <a:r>
              <a:rPr lang="id-ID" dirty="0" smtClean="0"/>
              <a:t>Bandung</a:t>
            </a:r>
            <a:endParaRPr lang="id-ID" dirty="0"/>
          </a:p>
        </p:txBody>
      </p:sp>
      <p:pic>
        <p:nvPicPr>
          <p:cNvPr id="2052" name="Picture 4" descr="Image result for RJ KATAMS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1256303"/>
            <a:ext cx="2609850" cy="304800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206562" y="4437112"/>
            <a:ext cx="2688428" cy="923330"/>
          </a:xfrm>
          <a:prstGeom prst="rect">
            <a:avLst/>
          </a:prstGeom>
          <a:noFill/>
        </p:spPr>
        <p:txBody>
          <a:bodyPr wrap="none" rtlCol="0">
            <a:spAutoFit/>
          </a:bodyPr>
          <a:lstStyle/>
          <a:p>
            <a:pPr algn="ctr"/>
            <a:r>
              <a:rPr lang="id-ID" b="1" dirty="0" smtClean="0"/>
              <a:t>R.J KATAMSI</a:t>
            </a:r>
          </a:p>
          <a:p>
            <a:pPr algn="ctr"/>
            <a:r>
              <a:rPr lang="id-ID" dirty="0" smtClean="0"/>
              <a:t>Tokoh pendidikan seni rupa</a:t>
            </a:r>
          </a:p>
          <a:p>
            <a:pPr algn="ctr"/>
            <a:r>
              <a:rPr lang="id-ID" dirty="0" smtClean="0"/>
              <a:t>Jogjakarta</a:t>
            </a:r>
            <a:endParaRPr lang="id-ID" dirty="0"/>
          </a:p>
        </p:txBody>
      </p:sp>
    </p:spTree>
    <p:extLst>
      <p:ext uri="{BB962C8B-B14F-4D97-AF65-F5344CB8AC3E}">
        <p14:creationId xmlns:p14="http://schemas.microsoft.com/office/powerpoint/2010/main" val="811363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fade">
                                      <p:cBhvr>
                                        <p:cTn id="7" dur="1000"/>
                                        <p:tgtEl>
                                          <p:spTgt spid="2052"/>
                                        </p:tgtEl>
                                      </p:cBhvr>
                                    </p:animEffect>
                                    <p:anim calcmode="lin" valueType="num">
                                      <p:cBhvr>
                                        <p:cTn id="8" dur="1000" fill="hold"/>
                                        <p:tgtEl>
                                          <p:spTgt spid="2052"/>
                                        </p:tgtEl>
                                        <p:attrNameLst>
                                          <p:attrName>ppt_x</p:attrName>
                                        </p:attrNameLst>
                                      </p:cBhvr>
                                      <p:tavLst>
                                        <p:tav tm="0">
                                          <p:val>
                                            <p:strVal val="#ppt_x"/>
                                          </p:val>
                                        </p:tav>
                                        <p:tav tm="100000">
                                          <p:val>
                                            <p:strVal val="#ppt_x"/>
                                          </p:val>
                                        </p:tav>
                                      </p:tavLst>
                                    </p:anim>
                                    <p:anim calcmode="lin" valueType="num">
                                      <p:cBhvr>
                                        <p:cTn id="9" dur="1000" fill="hold"/>
                                        <p:tgtEl>
                                          <p:spTgt spid="205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050"/>
                                        </p:tgtEl>
                                        <p:attrNameLst>
                                          <p:attrName>style.visibility</p:attrName>
                                        </p:attrNameLst>
                                      </p:cBhvr>
                                      <p:to>
                                        <p:strVal val="visible"/>
                                      </p:to>
                                    </p:set>
                                    <p:animEffect transition="in" filter="fade">
                                      <p:cBhvr>
                                        <p:cTn id="21" dur="1000"/>
                                        <p:tgtEl>
                                          <p:spTgt spid="2050"/>
                                        </p:tgtEl>
                                      </p:cBhvr>
                                    </p:animEffect>
                                    <p:anim calcmode="lin" valueType="num">
                                      <p:cBhvr>
                                        <p:cTn id="22" dur="1000" fill="hold"/>
                                        <p:tgtEl>
                                          <p:spTgt spid="2050"/>
                                        </p:tgtEl>
                                        <p:attrNameLst>
                                          <p:attrName>ppt_x</p:attrName>
                                        </p:attrNameLst>
                                      </p:cBhvr>
                                      <p:tavLst>
                                        <p:tav tm="0">
                                          <p:val>
                                            <p:strVal val="#ppt_x"/>
                                          </p:val>
                                        </p:tav>
                                        <p:tav tm="100000">
                                          <p:val>
                                            <p:strVal val="#ppt_x"/>
                                          </p:val>
                                        </p:tav>
                                      </p:tavLst>
                                    </p:anim>
                                    <p:anim calcmode="lin" valueType="num">
                                      <p:cBhvr>
                                        <p:cTn id="23"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r>
              <a:rPr lang="id-ID" dirty="0"/>
              <a:t>Pendidikan Tinggi DKV terus berkembang, ISI Yogyakarta dan DKV FSRD ITB banyak berperan menjadi bidan yang membantu kelahiran pendidikan DKV di berbagai Perguruan Tinggi di Indonesia</a:t>
            </a:r>
            <a:r>
              <a:rPr lang="id-ID" b="1" dirty="0"/>
              <a:t>. Selanjutnya Perguruan Tinggi DKV berdiri di IKJ pada tahun 1977, DKV Universitas Trisakti tahun 1979, DKV UNS tahun 1981, DKV Universitas UDAYANA (UNUD) tahun 1981</a:t>
            </a:r>
          </a:p>
        </p:txBody>
      </p:sp>
    </p:spTree>
    <p:extLst>
      <p:ext uri="{BB962C8B-B14F-4D97-AF65-F5344CB8AC3E}">
        <p14:creationId xmlns:p14="http://schemas.microsoft.com/office/powerpoint/2010/main" val="2539801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1484784"/>
            <a:ext cx="7128792" cy="640432"/>
          </a:xfrm>
        </p:spPr>
        <p:txBody>
          <a:bodyPr>
            <a:normAutofit/>
          </a:bodyPr>
          <a:lstStyle/>
          <a:p>
            <a:r>
              <a:rPr lang="id-ID" sz="2800" b="1" dirty="0" smtClean="0"/>
              <a:t>MUNCULNYA PRODI DKV DI PTS</a:t>
            </a:r>
            <a:endParaRPr lang="id-ID" sz="2800" b="1" dirty="0"/>
          </a:p>
        </p:txBody>
      </p:sp>
      <p:sp>
        <p:nvSpPr>
          <p:cNvPr id="3" name="Content Placeholder 2"/>
          <p:cNvSpPr>
            <a:spLocks noGrp="1"/>
          </p:cNvSpPr>
          <p:nvPr>
            <p:ph idx="1"/>
          </p:nvPr>
        </p:nvSpPr>
        <p:spPr>
          <a:xfrm>
            <a:off x="1043608" y="2348880"/>
            <a:ext cx="7056784" cy="3312368"/>
          </a:xfrm>
        </p:spPr>
        <p:txBody>
          <a:bodyPr>
            <a:normAutofit/>
          </a:bodyPr>
          <a:lstStyle/>
          <a:p>
            <a:r>
              <a:rPr lang="id-ID" dirty="0"/>
              <a:t>Era baru pendidikan DKV dimulai tahun 1990 ditandai dengan berdiri DKV di Sekolah Tinggi Seni Rupa dan Desain Indonesia (STISI) Bandung (sekarang STISI Telkom), kemudian diikuti oleh Universitas Pelita Harapan (UPH) Tangerang pada tahun 1994 dan Universitas Tarumanagara pada tahun 1995. Saat ini telah dan segera berdiri di Medan, Padang, Palembang, Tangerang, Jakarta, Bandung, Cirebon, Semarang, Salatiga, Yogyakarta, Solo, Malang, Surabaya, Bali, Makassar dan menyusul di beberapa kota lainnya.</a:t>
            </a:r>
          </a:p>
        </p:txBody>
      </p:sp>
    </p:spTree>
    <p:extLst>
      <p:ext uri="{BB962C8B-B14F-4D97-AF65-F5344CB8AC3E}">
        <p14:creationId xmlns:p14="http://schemas.microsoft.com/office/powerpoint/2010/main" val="4259857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71600" y="1196752"/>
            <a:ext cx="7200800" cy="4361657"/>
          </a:xfrm>
        </p:spPr>
        <p:txBody>
          <a:bodyPr>
            <a:noAutofit/>
          </a:bodyPr>
          <a:lstStyle/>
          <a:p>
            <a:r>
              <a:rPr lang="id-ID" sz="1600" b="1" dirty="0"/>
              <a:t>Pada era setelah 1990 ini DKV mulai memasuki era teknologi digital yang merubah budaya kerja di industri ini</a:t>
            </a:r>
            <a:r>
              <a:rPr lang="id-ID" sz="1600" dirty="0"/>
              <a:t>. Dari ketergantungan dengan kemampuan skil manual manusia berubah menjadi serba komputerisasi. </a:t>
            </a:r>
            <a:endParaRPr lang="id-ID" sz="1600" dirty="0" smtClean="0"/>
          </a:p>
          <a:p>
            <a:r>
              <a:rPr lang="id-ID" sz="1600" b="1" dirty="0" smtClean="0"/>
              <a:t>Kemampuan </a:t>
            </a:r>
            <a:r>
              <a:rPr lang="id-ID" sz="1600" b="1" dirty="0"/>
              <a:t>bekerja dengan menggunakan tangan tidak lagi menjadi prioritas,</a:t>
            </a:r>
            <a:r>
              <a:rPr lang="id-ID" sz="1600" dirty="0"/>
              <a:t> seorang desainer komunikasi visual tidak perlu harus dapat menggambar dengan tangan, piawai menggunakan air brush untuk membuat ilustrasi atau untuk memanipulasi gambar. Semua keahlian tersebut dapat digantikan oleh piranti lunak dan piranti keras komputer. Hal ini pula salah satu yang merubah </a:t>
            </a:r>
            <a:r>
              <a:rPr lang="id-ID" sz="1600" b="1" dirty="0"/>
              <a:t>paradigma Perguruan Tinggi DKV di seluruh dunia menjadi lebih berkembang ke arah digitalisasi. </a:t>
            </a:r>
            <a:endParaRPr lang="id-ID" sz="1600" b="1" dirty="0" smtClean="0"/>
          </a:p>
          <a:p>
            <a:r>
              <a:rPr lang="id-ID" sz="1600" b="1" dirty="0" smtClean="0"/>
              <a:t>Di </a:t>
            </a:r>
            <a:r>
              <a:rPr lang="id-ID" sz="1600" b="1" dirty="0"/>
              <a:t>Indonesia saat ini Perguruan Tinggi DKV juga lebih menitik beratkan pada penguasaan aplikasi komputer grafis, bahkan kemampuan menggambar pun sudah bukan menjadi faktor penting yang menentukan dalam prosesi seleksi mahasiswa baru.</a:t>
            </a:r>
          </a:p>
        </p:txBody>
      </p:sp>
    </p:spTree>
    <p:extLst>
      <p:ext uri="{BB962C8B-B14F-4D97-AF65-F5344CB8AC3E}">
        <p14:creationId xmlns:p14="http://schemas.microsoft.com/office/powerpoint/2010/main" val="1074444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uture">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108</TotalTime>
  <Words>721</Words>
  <Application>Microsoft Office PowerPoint</Application>
  <PresentationFormat>On-screen Show (4:3)</PresentationFormat>
  <Paragraphs>27</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Couture</vt:lpstr>
      <vt:lpstr>SEJARAH PENDIDIKAN DKV INDONESIA</vt:lpstr>
      <vt:lpstr>JOGJAKARTA</vt:lpstr>
      <vt:lpstr>PowerPoint Presentation</vt:lpstr>
      <vt:lpstr>PowerPoint Presentation</vt:lpstr>
      <vt:lpstr>BANDUNG</vt:lpstr>
      <vt:lpstr>PowerPoint Presentation</vt:lpstr>
      <vt:lpstr>PowerPoint Presentation</vt:lpstr>
      <vt:lpstr>MUNCULNYA PRODI DKV DI PTS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SEJARAH PENDIDIKAN DKV INDONESIA</dc:title>
  <dc:creator>USER</dc:creator>
  <cp:lastModifiedBy>USER</cp:lastModifiedBy>
  <cp:revision>9</cp:revision>
  <dcterms:created xsi:type="dcterms:W3CDTF">2017-05-10T01:57:08Z</dcterms:created>
  <dcterms:modified xsi:type="dcterms:W3CDTF">2017-05-22T06:05:22Z</dcterms:modified>
</cp:coreProperties>
</file>