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94660"/>
  </p:normalViewPr>
  <p:slideViewPr>
    <p:cSldViewPr>
      <p:cViewPr varScale="1">
        <p:scale>
          <a:sx n="65" d="100"/>
          <a:sy n="65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2B859B6-F6F3-44C2-996F-9F2C09A626D4}" type="datetimeFigureOut">
              <a:rPr lang="en-US"/>
              <a:pPr>
                <a:defRPr/>
              </a:pPr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7913E7F-946A-4E2E-BC96-3CA5A9839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67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51639C26-6A6E-4B4D-947B-47208B79DD49}" type="datetimeFigureOut">
              <a:rPr lang="en-US"/>
              <a:pPr>
                <a:defRPr/>
              </a:pPr>
              <a:t>8/21/2018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9E52DC0-D4CB-4041-BE9D-3CD6FA620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37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442A70-E79F-4518-9337-48E5418DC015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BA2C1DF-1EF8-436C-985E-E24FDADC906D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699A6A3-A70E-496E-9A4A-E3EECCC622B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AE6E7C-55B4-4991-913F-E0697767E6A4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52DEE6-1E64-4BF0-81DC-7BB3A876103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50A91F-644E-413B-9B96-48296B4A1A0C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80B6C93-2A79-4855-8840-0CA8D9CEE07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d-ID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F44B07-4D80-41EF-8268-648843789DB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08D90-81D5-4839-B75C-8E2A5A1CC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E6B7E-A190-49CF-8915-949F2420F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37FF2-33C7-4472-B6B6-3E1ABF6E2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4CE8C-E191-4094-8339-0C6330BE2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277A9-9646-4AB1-992A-73B5C3C26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743A4-12DB-4941-BA8F-5A7839AB0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B33E6-539F-4620-8328-36E82CA75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7B017-25F3-431E-AC49-7B0D60A93B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CE7E4-D877-4EAD-9C30-628FB91AF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B18E3-54CE-4B8B-A675-2C173B398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9C13-4F19-421B-BBBA-2998B39BD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5B0772-A3BF-4E67-9542-C64EF4A2F8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png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411413" y="2933700"/>
            <a:ext cx="4465637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spc="56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AAAAA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 Black"/>
              </a:rPr>
              <a:t>Sequence Diagram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255000" cy="407987"/>
          </a:xfrm>
          <a:gradFill rotWithShape="1">
            <a:gsLst>
              <a:gs pos="0">
                <a:schemeClr val="folHlink"/>
              </a:gs>
              <a:gs pos="100000">
                <a:srgbClr val="9DBEFF"/>
              </a:gs>
            </a:gsLst>
            <a:lin ang="5400000" scaled="1"/>
          </a:gradFill>
        </p:spPr>
        <p:txBody>
          <a:bodyPr lIns="68938" tIns="34472" rIns="68938" bIns="34472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3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SEQUENCE DIAGRAM INPUT DATA PENDIDIKAN</a:t>
            </a: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1987550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227330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29273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0" y="29273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0" y="3027363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0" y="2692400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0" y="1655763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1601788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1275" name="Rectangle 13"/>
          <p:cNvSpPr>
            <a:spLocks noChangeArrowheads="1"/>
          </p:cNvSpPr>
          <p:nvPr/>
        </p:nvSpPr>
        <p:spPr bwMode="auto">
          <a:xfrm>
            <a:off x="0" y="15430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graphicFrame>
        <p:nvGraphicFramePr>
          <p:cNvPr id="11276" name="Object 2"/>
          <p:cNvGraphicFramePr>
            <a:graphicFrameLocks noChangeAspect="1"/>
          </p:cNvGraphicFramePr>
          <p:nvPr/>
        </p:nvGraphicFramePr>
        <p:xfrm>
          <a:off x="4429125" y="642938"/>
          <a:ext cx="4311650" cy="597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Visio" r:id="rId3" imgW="5441899" imgH="10429342" progId="Visio.Drawing.11">
                  <p:embed/>
                </p:oleObj>
              </mc:Choice>
              <mc:Fallback>
                <p:oleObj name="Visio" r:id="rId3" imgW="5441899" imgH="10429342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642938"/>
                        <a:ext cx="4311650" cy="5970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7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785813"/>
            <a:ext cx="3752850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255000" cy="407987"/>
          </a:xfrm>
          <a:gradFill rotWithShape="1">
            <a:gsLst>
              <a:gs pos="0">
                <a:schemeClr val="folHlink"/>
              </a:gs>
              <a:gs pos="100000">
                <a:srgbClr val="9DBEFF"/>
              </a:gs>
            </a:gsLst>
            <a:lin ang="5400000" scaled="1"/>
          </a:gradFill>
        </p:spPr>
        <p:txBody>
          <a:bodyPr lIns="68938" tIns="34472" rIns="68938" bIns="34472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3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SEQUENCE DIAGRAM INPUT DATA KELUARGA</a:t>
            </a:r>
            <a:endParaRPr lang="en-US" sz="2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1987550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0" y="227330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29273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29273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3027363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2692400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1655763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1601788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15430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0" y="1508125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graphicFrame>
        <p:nvGraphicFramePr>
          <p:cNvPr id="12301" name="Object 2"/>
          <p:cNvGraphicFramePr>
            <a:graphicFrameLocks noChangeAspect="1"/>
          </p:cNvGraphicFramePr>
          <p:nvPr/>
        </p:nvGraphicFramePr>
        <p:xfrm>
          <a:off x="4643438" y="642938"/>
          <a:ext cx="4268787" cy="602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2" name="Visio" r:id="rId3" imgW="5441899" imgH="10429342" progId="Visio.Drawing.11">
                  <p:embed/>
                </p:oleObj>
              </mc:Choice>
              <mc:Fallback>
                <p:oleObj name="Visio" r:id="rId3" imgW="5441899" imgH="10429342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642938"/>
                        <a:ext cx="4268787" cy="602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30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785813"/>
            <a:ext cx="3752850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255000" cy="407987"/>
          </a:xfrm>
          <a:gradFill rotWithShape="1">
            <a:gsLst>
              <a:gs pos="0">
                <a:schemeClr val="folHlink"/>
              </a:gs>
              <a:gs pos="100000">
                <a:srgbClr val="9DBEFF"/>
              </a:gs>
            </a:gsLst>
            <a:lin ang="5400000" scaled="1"/>
          </a:gradFill>
        </p:spPr>
        <p:txBody>
          <a:bodyPr lIns="68938" tIns="34472" rIns="68938" bIns="34472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3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SEQUENCE DIAGRAM ABSEN MASUK</a:t>
            </a:r>
            <a:endParaRPr lang="en-US" sz="26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1987550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227330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29273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0" y="29273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0" y="3027363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0" y="2692400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0" y="1655763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0" y="1601788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0" y="15430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0" y="1508125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3325" name="Rectangle 15"/>
          <p:cNvSpPr>
            <a:spLocks noChangeArrowheads="1"/>
          </p:cNvSpPr>
          <p:nvPr/>
        </p:nvSpPr>
        <p:spPr bwMode="auto">
          <a:xfrm>
            <a:off x="0" y="1508125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graphicFrame>
        <p:nvGraphicFramePr>
          <p:cNvPr id="13326" name="Object 2"/>
          <p:cNvGraphicFramePr>
            <a:graphicFrameLocks noChangeAspect="1"/>
          </p:cNvGraphicFramePr>
          <p:nvPr/>
        </p:nvGraphicFramePr>
        <p:xfrm>
          <a:off x="4240213" y="571500"/>
          <a:ext cx="4903787" cy="602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name="Visio" r:id="rId3" imgW="5441899" imgH="8303362" progId="Visio.Drawing.11">
                  <p:embed/>
                </p:oleObj>
              </mc:Choice>
              <mc:Fallback>
                <p:oleObj name="Visio" r:id="rId3" imgW="5441899" imgH="8303362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0213" y="571500"/>
                        <a:ext cx="4903787" cy="602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3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8" y="642938"/>
            <a:ext cx="375920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3" y="857250"/>
            <a:ext cx="4000500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143000"/>
            <a:ext cx="372427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1393031" y="428625"/>
            <a:ext cx="6215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 dirty="0"/>
              <a:t>Contoh kasus PLN </a:t>
            </a:r>
            <a:endParaRPr lang="id-ID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63" y="928688"/>
            <a:ext cx="45148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" y="1357313"/>
            <a:ext cx="38671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sz="3600" b="1" smtClean="0">
                <a:latin typeface="Arial" charset="0"/>
                <a:cs typeface="Arial" charset="0"/>
              </a:rPr>
              <a:t>Sequence Diagram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11300"/>
            <a:ext cx="8534400" cy="299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400" i="1" smtClean="0">
                <a:latin typeface="Arial" charset="0"/>
                <a:cs typeface="Arial" charset="0"/>
              </a:rPr>
              <a:t>Sequence diagram </a:t>
            </a:r>
            <a:r>
              <a:rPr lang="en-US" sz="2400" smtClean="0">
                <a:latin typeface="Arial" charset="0"/>
                <a:cs typeface="Arial" charset="0"/>
              </a:rPr>
              <a:t>menggambarkan interaksi antar objek di dalam dan di sekitar sistem (termasuk pengguna, </a:t>
            </a:r>
            <a:r>
              <a:rPr lang="en-US" sz="2400" i="1" smtClean="0">
                <a:latin typeface="Arial" charset="0"/>
                <a:cs typeface="Arial" charset="0"/>
              </a:rPr>
              <a:t>display</a:t>
            </a:r>
            <a:r>
              <a:rPr lang="en-US" sz="2400" smtClean="0">
                <a:latin typeface="Arial" charset="0"/>
                <a:cs typeface="Arial" charset="0"/>
              </a:rPr>
              <a:t>, dan sebagainya) berupa </a:t>
            </a:r>
            <a:r>
              <a:rPr lang="en-US" sz="2400" i="1" smtClean="0">
                <a:latin typeface="Arial" charset="0"/>
                <a:cs typeface="Arial" charset="0"/>
              </a:rPr>
              <a:t>message </a:t>
            </a:r>
            <a:r>
              <a:rPr lang="en-US" sz="2400" smtClean="0">
                <a:latin typeface="Arial" charset="0"/>
                <a:cs typeface="Arial" charset="0"/>
              </a:rPr>
              <a:t>yang digambarkan terhadap waktu. </a:t>
            </a:r>
            <a:r>
              <a:rPr lang="en-US" sz="2400" i="1" smtClean="0">
                <a:latin typeface="Arial" charset="0"/>
                <a:cs typeface="Arial" charset="0"/>
              </a:rPr>
              <a:t>Sequence diagram </a:t>
            </a:r>
            <a:r>
              <a:rPr lang="en-US" sz="2400" smtClean="0">
                <a:latin typeface="Arial" charset="0"/>
                <a:cs typeface="Arial" charset="0"/>
              </a:rPr>
              <a:t>terdiri atar dimensi vertikal (waktu) dan dimensi horizontal (objek-objek yang terkait).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smtClean="0"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endParaRPr lang="en-US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125538"/>
            <a:ext cx="8424863" cy="449738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400" i="1" smtClean="0">
                <a:latin typeface="Arial" charset="0"/>
                <a:cs typeface="Arial" charset="0"/>
              </a:rPr>
              <a:t>Sequence diagram </a:t>
            </a:r>
            <a:r>
              <a:rPr lang="en-US" sz="2400" smtClean="0">
                <a:latin typeface="Arial" charset="0"/>
                <a:cs typeface="Arial" charset="0"/>
              </a:rPr>
              <a:t>biasa digunakan untuk menggambarkan skenario atau rangkaian langkah-langkah yang dilakukan sebagai respons dari sebuah </a:t>
            </a:r>
            <a:r>
              <a:rPr lang="en-US" sz="2400" i="1" smtClean="0">
                <a:latin typeface="Arial" charset="0"/>
                <a:cs typeface="Arial" charset="0"/>
              </a:rPr>
              <a:t>event </a:t>
            </a:r>
            <a:r>
              <a:rPr lang="en-US" sz="2400" smtClean="0">
                <a:latin typeface="Arial" charset="0"/>
                <a:cs typeface="Arial" charset="0"/>
              </a:rPr>
              <a:t>untuk menghasilkan </a:t>
            </a:r>
            <a:r>
              <a:rPr lang="en-US" sz="2400" i="1" smtClean="0">
                <a:latin typeface="Arial" charset="0"/>
                <a:cs typeface="Arial" charset="0"/>
              </a:rPr>
              <a:t>output </a:t>
            </a:r>
            <a:r>
              <a:rPr lang="en-US" sz="2400" smtClean="0">
                <a:latin typeface="Arial" charset="0"/>
                <a:cs typeface="Arial" charset="0"/>
              </a:rPr>
              <a:t>tertentu. Diawali dari apa yang men-</a:t>
            </a:r>
            <a:r>
              <a:rPr lang="en-US" sz="2400" i="1" smtClean="0">
                <a:latin typeface="Arial" charset="0"/>
                <a:cs typeface="Arial" charset="0"/>
              </a:rPr>
              <a:t>trigger </a:t>
            </a:r>
            <a:r>
              <a:rPr lang="en-US" sz="2400" smtClean="0">
                <a:latin typeface="Arial" charset="0"/>
                <a:cs typeface="Arial" charset="0"/>
              </a:rPr>
              <a:t>aktivitas tersebut, proses dan perubahan apa saja yang terjadi secara internal dan </a:t>
            </a:r>
            <a:r>
              <a:rPr lang="en-US" sz="2400" i="1" smtClean="0">
                <a:latin typeface="Arial" charset="0"/>
                <a:cs typeface="Arial" charset="0"/>
              </a:rPr>
              <a:t>output </a:t>
            </a:r>
            <a:r>
              <a:rPr lang="en-US" sz="2400" smtClean="0">
                <a:latin typeface="Arial" charset="0"/>
                <a:cs typeface="Arial" charset="0"/>
              </a:rPr>
              <a:t>apa yang dihasilkan.</a:t>
            </a:r>
          </a:p>
          <a:p>
            <a:pPr algn="just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Diagram ini secara khusus berasosiasi dengan use case diagram</a:t>
            </a:r>
          </a:p>
          <a:p>
            <a:pPr algn="just">
              <a:lnSpc>
                <a:spcPct val="80000"/>
              </a:lnSpc>
            </a:pPr>
            <a:r>
              <a:rPr lang="en-US" sz="2400" smtClean="0">
                <a:latin typeface="Arial" charset="0"/>
                <a:cs typeface="Arial" charset="0"/>
              </a:rPr>
              <a:t>Memperlihatkan tahap demi tahap apa yang seharusnya terjadi untuk menghasilkan sesuatu didalam use case </a:t>
            </a:r>
          </a:p>
          <a:p>
            <a:pPr>
              <a:lnSpc>
                <a:spcPct val="80000"/>
              </a:lnSpc>
            </a:pPr>
            <a:endParaRPr lang="en-US" sz="24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2800" b="1" smtClean="0"/>
              <a:t>Simbol Sequence Diagram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96963"/>
            <a:ext cx="8820150" cy="550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sz="3200" b="1" smtClean="0">
                <a:latin typeface="Arial" charset="0"/>
                <a:cs typeface="Arial" charset="0"/>
              </a:rPr>
              <a:t>Contoh Sequence Diagram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19200"/>
            <a:ext cx="4017963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57800" y="1143000"/>
            <a:ext cx="29718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810000"/>
            <a:ext cx="3790950" cy="199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219200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620713"/>
            <a:ext cx="7707312" cy="568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381000"/>
            <a:ext cx="5346700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85813"/>
            <a:ext cx="8255000" cy="407987"/>
          </a:xfrm>
          <a:gradFill rotWithShape="1">
            <a:gsLst>
              <a:gs pos="0">
                <a:schemeClr val="folHlink"/>
              </a:gs>
              <a:gs pos="100000">
                <a:srgbClr val="9DBEFF"/>
              </a:gs>
            </a:gsLst>
            <a:lin ang="5400000" scaled="1"/>
          </a:gradFill>
        </p:spPr>
        <p:txBody>
          <a:bodyPr lIns="68938" tIns="34472" rIns="68938" bIns="34472"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b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SEQUENCE DIAGRAM INPUT DATA PEGAWAI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1987550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227330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29273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2927350"/>
            <a:ext cx="139700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3027363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0" y="2692400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0" y="1655763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sp>
        <p:nvSpPr>
          <p:cNvPr id="10250" name="Rectangle 12"/>
          <p:cNvSpPr>
            <a:spLocks noChangeArrowheads="1"/>
          </p:cNvSpPr>
          <p:nvPr/>
        </p:nvSpPr>
        <p:spPr bwMode="auto">
          <a:xfrm>
            <a:off x="0" y="1601788"/>
            <a:ext cx="1397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973" tIns="34487" rIns="68973" bIns="34487" anchor="ctr">
            <a:spAutoFit/>
          </a:bodyPr>
          <a:lstStyle/>
          <a:p>
            <a:endParaRPr lang="id-ID"/>
          </a:p>
        </p:txBody>
      </p:sp>
      <p:graphicFrame>
        <p:nvGraphicFramePr>
          <p:cNvPr id="10251" name="Object 2"/>
          <p:cNvGraphicFramePr>
            <a:graphicFrameLocks noChangeAspect="1"/>
          </p:cNvGraphicFramePr>
          <p:nvPr/>
        </p:nvGraphicFramePr>
        <p:xfrm>
          <a:off x="4714875" y="1357313"/>
          <a:ext cx="3759200" cy="550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Visio" r:id="rId3" imgW="4461053" imgH="10109302" progId="Visio.Drawing.11">
                  <p:embed/>
                </p:oleObj>
              </mc:Choice>
              <mc:Fallback>
                <p:oleObj name="Visio" r:id="rId3" imgW="4461053" imgH="10109302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75" y="1357313"/>
                        <a:ext cx="3759200" cy="5500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1428750"/>
            <a:ext cx="3733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0" y="0"/>
            <a:ext cx="7545388" cy="69215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id-ID" sz="24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Contoh kasus Penggajian</a:t>
            </a:r>
            <a:r>
              <a:rPr lang="id-ID" sz="4400" b="1" kern="0" dirty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id-ID" sz="1200" b="1" kern="0" dirty="0">
                <a:solidFill>
                  <a:schemeClr val="tx2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(Acknowledgments Evi Lutfi Muktar)</a:t>
            </a:r>
            <a:r>
              <a:rPr lang="id-ID" sz="1200" kern="0" dirty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162</Words>
  <Application>Microsoft Office PowerPoint</Application>
  <PresentationFormat>On-screen Show (4:3)</PresentationFormat>
  <Paragraphs>23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Visio</vt:lpstr>
      <vt:lpstr>PowerPoint Presentation</vt:lpstr>
      <vt:lpstr>Sequence Diagram</vt:lpstr>
      <vt:lpstr>PowerPoint Presentation</vt:lpstr>
      <vt:lpstr>Simbol Sequence Diagram</vt:lpstr>
      <vt:lpstr>Contoh Sequence Diagram</vt:lpstr>
      <vt:lpstr>PowerPoint Presentation</vt:lpstr>
      <vt:lpstr>PowerPoint Presentation</vt:lpstr>
      <vt:lpstr>PowerPoint Presentation</vt:lpstr>
      <vt:lpstr>SEQUENCE DIAGRAM INPUT DATA PEGAWAI </vt:lpstr>
      <vt:lpstr>SEQUENCE DIAGRAM INPUT DATA PENDIDIKAN </vt:lpstr>
      <vt:lpstr>SEQUENCE DIAGRAM INPUT DATA KELUARGA</vt:lpstr>
      <vt:lpstr>SEQUENCE DIAGRAM ABSEN MASUK</vt:lpstr>
      <vt:lpstr>PowerPoint Presentation</vt:lpstr>
      <vt:lpstr>PowerPoint Presentation</vt:lpstr>
    </vt:vector>
  </TitlesOfParts>
  <Company>STMIK NUSA MANDIRI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XII </dc:title>
  <dc:creator>Hendra</dc:creator>
  <cp:lastModifiedBy>Toshiba-User</cp:lastModifiedBy>
  <cp:revision>16</cp:revision>
  <cp:lastPrinted>2011-11-11T13:42:42Z</cp:lastPrinted>
  <dcterms:created xsi:type="dcterms:W3CDTF">2002-01-27T03:47:11Z</dcterms:created>
  <dcterms:modified xsi:type="dcterms:W3CDTF">2018-08-21T08:52:23Z</dcterms:modified>
</cp:coreProperties>
</file>