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9" r:id="rId4"/>
    <p:sldId id="289" r:id="rId5"/>
    <p:sldId id="291" r:id="rId6"/>
    <p:sldId id="261" r:id="rId7"/>
    <p:sldId id="263" r:id="rId8"/>
    <p:sldId id="265" r:id="rId9"/>
    <p:sldId id="267" r:id="rId10"/>
    <p:sldId id="269" r:id="rId11"/>
    <p:sldId id="271" r:id="rId12"/>
    <p:sldId id="273" r:id="rId13"/>
    <p:sldId id="293" r:id="rId14"/>
    <p:sldId id="295" r:id="rId15"/>
    <p:sldId id="277" r:id="rId16"/>
    <p:sldId id="279" r:id="rId17"/>
    <p:sldId id="281" r:id="rId18"/>
    <p:sldId id="297" r:id="rId19"/>
    <p:sldId id="299" r:id="rId20"/>
    <p:sldId id="301" r:id="rId21"/>
    <p:sldId id="283" r:id="rId22"/>
    <p:sldId id="285" r:id="rId23"/>
    <p:sldId id="287" r:id="rId24"/>
    <p:sldId id="302" r:id="rId25"/>
    <p:sldId id="304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FB981-F6CF-4453-AC72-4D4AB2C73B20}" type="datetimeFigureOut">
              <a:rPr lang="id-ID" smtClean="0"/>
              <a:pPr/>
              <a:t>09/05/2019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C6905-DC7E-4173-8E62-93B098C1B98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5410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43789-3E29-4979-BF9F-717C2F734BDC}" type="datetimeFigureOut">
              <a:rPr lang="id-ID" smtClean="0"/>
              <a:pPr/>
              <a:t>09/05/2019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5A591-F9B3-4BC9-82F2-F26F202BADA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4738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5A591-F9B3-4BC9-82F2-F26F202BADA9}" type="slidenum">
              <a:rPr lang="id-ID" smtClean="0"/>
              <a:pPr/>
              <a:t>23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9906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5A591-F9B3-4BC9-82F2-F26F202BADA9}" type="slidenum">
              <a:rPr lang="id-ID" smtClean="0"/>
              <a:pPr/>
              <a:t>25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2020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2DF7-D503-4D70-B434-F19ADA0113AA}" type="datetimeFigureOut">
              <a:rPr lang="id-ID" smtClean="0"/>
              <a:pPr/>
              <a:t>09/05/2019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A94508-E9CE-4710-88C9-0D31DF6FEE1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2DF7-D503-4D70-B434-F19ADA0113AA}" type="datetimeFigureOut">
              <a:rPr lang="id-ID" smtClean="0"/>
              <a:pPr/>
              <a:t>09/05/2019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4508-E9CE-4710-88C9-0D31DF6FEE1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2DF7-D503-4D70-B434-F19ADA0113AA}" type="datetimeFigureOut">
              <a:rPr lang="id-ID" smtClean="0"/>
              <a:pPr/>
              <a:t>09/05/2019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4508-E9CE-4710-88C9-0D31DF6FEE1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2DF7-D503-4D70-B434-F19ADA0113AA}" type="datetimeFigureOut">
              <a:rPr lang="id-ID" smtClean="0"/>
              <a:pPr/>
              <a:t>09/05/2019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A94508-E9CE-4710-88C9-0D31DF6FEE1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2DF7-D503-4D70-B434-F19ADA0113AA}" type="datetimeFigureOut">
              <a:rPr lang="id-ID" smtClean="0"/>
              <a:pPr/>
              <a:t>09/05/2019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4508-E9CE-4710-88C9-0D31DF6FEE1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2DF7-D503-4D70-B434-F19ADA0113AA}" type="datetimeFigureOut">
              <a:rPr lang="id-ID" smtClean="0"/>
              <a:pPr/>
              <a:t>09/05/2019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4508-E9CE-4710-88C9-0D31DF6FEE1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2DF7-D503-4D70-B434-F19ADA0113AA}" type="datetimeFigureOut">
              <a:rPr lang="id-ID" smtClean="0"/>
              <a:pPr/>
              <a:t>09/05/2019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1A94508-E9CE-4710-88C9-0D31DF6FEE1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2DF7-D503-4D70-B434-F19ADA0113AA}" type="datetimeFigureOut">
              <a:rPr lang="id-ID" smtClean="0"/>
              <a:pPr/>
              <a:t>09/05/2019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4508-E9CE-4710-88C9-0D31DF6FEE1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2DF7-D503-4D70-B434-F19ADA0113AA}" type="datetimeFigureOut">
              <a:rPr lang="id-ID" smtClean="0"/>
              <a:pPr/>
              <a:t>09/05/2019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4508-E9CE-4710-88C9-0D31DF6FEE1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2DF7-D503-4D70-B434-F19ADA0113AA}" type="datetimeFigureOut">
              <a:rPr lang="id-ID" smtClean="0"/>
              <a:pPr/>
              <a:t>09/05/2019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4508-E9CE-4710-88C9-0D31DF6FEE1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2DF7-D503-4D70-B434-F19ADA0113AA}" type="datetimeFigureOut">
              <a:rPr lang="id-ID" smtClean="0"/>
              <a:pPr/>
              <a:t>09/05/2019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4508-E9CE-4710-88C9-0D31DF6FEE1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542DF7-D503-4D70-B434-F19ADA0113AA}" type="datetimeFigureOut">
              <a:rPr lang="id-ID" smtClean="0"/>
              <a:pPr/>
              <a:t>09/05/2019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A94508-E9CE-4710-88C9-0D31DF6FEE1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458200" cy="1582415"/>
          </a:xfrm>
        </p:spPr>
        <p:txBody>
          <a:bodyPr>
            <a:normAutofit/>
          </a:bodyPr>
          <a:lstStyle/>
          <a:p>
            <a:pPr algn="ctr"/>
            <a:r>
              <a:rPr lang="id-ID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SIKLUS HIDUP PROYEK</a:t>
            </a:r>
            <a:endParaRPr lang="id-ID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8458200" cy="2016224"/>
          </a:xfrm>
        </p:spPr>
        <p:txBody>
          <a:bodyPr>
            <a:noAutofit/>
          </a:bodyPr>
          <a:lstStyle/>
          <a:p>
            <a:pPr algn="ctr"/>
            <a:r>
              <a:rPr lang="id-ID" sz="3200" b="1" dirty="0" smtClean="0"/>
              <a:t>MATERI </a:t>
            </a:r>
            <a:r>
              <a:rPr lang="en-US" sz="3200" b="1" dirty="0" smtClean="0"/>
              <a:t>(3)</a:t>
            </a:r>
            <a:endParaRPr lang="id-ID" sz="3200" b="1" dirty="0" smtClean="0"/>
          </a:p>
          <a:p>
            <a:pPr algn="ctr"/>
            <a:r>
              <a:rPr lang="id-ID" sz="3200" b="1" dirty="0" smtClean="0"/>
              <a:t>MANAJEMEN PROYEK</a:t>
            </a:r>
            <a:endParaRPr lang="en-US" sz="3200" b="1" dirty="0" smtClean="0"/>
          </a:p>
          <a:p>
            <a:pPr algn="ctr"/>
            <a:r>
              <a:rPr lang="en-US" sz="3200" b="1" dirty="0" smtClean="0"/>
              <a:t>S1 </a:t>
            </a:r>
            <a:r>
              <a:rPr lang="en-US" sz="3200" b="1" dirty="0" err="1" smtClean="0"/>
              <a:t>Kesmas</a:t>
            </a:r>
            <a:endParaRPr lang="id-ID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TAHAPAN PROYEK 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00108"/>
            <a:ext cx="8496944" cy="5525236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b="1" dirty="0" smtClean="0"/>
              <a:t>II. </a:t>
            </a:r>
            <a:r>
              <a:rPr lang="en-US" sz="2800" b="1" dirty="0" err="1" smtClean="0"/>
              <a:t>Tahap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Perencanaan</a:t>
            </a:r>
            <a:r>
              <a:rPr lang="en-US" sz="2800" b="1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Jadwal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Anggaran</a:t>
            </a:r>
            <a:r>
              <a:rPr lang="en-US" sz="2800" dirty="0" smtClean="0"/>
              <a:t> &amp;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pengendalian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i="1" dirty="0" smtClean="0"/>
              <a:t>Work Breakdown Structure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rinci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Bagian-bagian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berisiko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&amp; </a:t>
            </a:r>
            <a:r>
              <a:rPr lang="en-US" sz="2800" dirty="0" err="1" smtClean="0"/>
              <a:t>cukup</a:t>
            </a:r>
            <a:r>
              <a:rPr lang="en-US" sz="2800" dirty="0" smtClean="0"/>
              <a:t> </a:t>
            </a:r>
            <a:r>
              <a:rPr lang="en-US" sz="2800" dirty="0" err="1" smtClean="0"/>
              <a:t>sulit</a:t>
            </a:r>
            <a:r>
              <a:rPr lang="en-US" sz="2800" dirty="0" smtClean="0"/>
              <a:t> &amp; </a:t>
            </a: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ttg</a:t>
            </a:r>
            <a:r>
              <a:rPr lang="en-US" sz="2800" dirty="0" smtClean="0"/>
              <a:t> </a:t>
            </a:r>
            <a:r>
              <a:rPr lang="en-US" sz="2800" dirty="0" err="1" smtClean="0"/>
              <a:t>solusi</a:t>
            </a:r>
            <a:r>
              <a:rPr lang="en-US" sz="2800" dirty="0" smtClean="0"/>
              <a:t> 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Rencana</a:t>
            </a:r>
            <a:r>
              <a:rPr lang="en-US" sz="2800" dirty="0" smtClean="0"/>
              <a:t> SDM &amp; </a:t>
            </a:r>
            <a:r>
              <a:rPr lang="en-US" sz="2800" dirty="0" err="1" smtClean="0"/>
              <a:t>pemakaian</a:t>
            </a:r>
            <a:r>
              <a:rPr lang="en-US" sz="2800" dirty="0" smtClean="0"/>
              <a:t> SD lain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pengujian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proyek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dokumentasi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peninjauan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pelaksanaan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proyek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TAHAPAN PROYEK 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00108"/>
            <a:ext cx="8496944" cy="55252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III. </a:t>
            </a:r>
            <a:r>
              <a:rPr lang="en-US" sz="2800" b="1" dirty="0" err="1" smtClean="0"/>
              <a:t>Tahap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Eksekusi</a:t>
            </a:r>
            <a:r>
              <a:rPr lang="en-US" sz="2800" b="1" dirty="0" smtClean="0"/>
              <a:t> 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1. </a:t>
            </a:r>
            <a:r>
              <a:rPr lang="en-US" sz="2800" u="sng" dirty="0" err="1" smtClean="0"/>
              <a:t>Desain</a:t>
            </a:r>
            <a:r>
              <a:rPr lang="en-US" sz="2800" dirty="0" smtClean="0"/>
              <a:t> : </a:t>
            </a:r>
            <a:r>
              <a:rPr lang="en-US" sz="2800" dirty="0" err="1" smtClean="0"/>
              <a:t>terjemahkan</a:t>
            </a:r>
            <a:r>
              <a:rPr lang="en-US" sz="2800" dirty="0" smtClean="0"/>
              <a:t> </a:t>
            </a:r>
            <a:r>
              <a:rPr lang="en-US" sz="2800" dirty="0" err="1" smtClean="0"/>
              <a:t>dlm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, </a:t>
            </a:r>
            <a:r>
              <a:rPr lang="en-US" sz="2800" dirty="0" err="1" smtClean="0"/>
              <a:t>maket</a:t>
            </a:r>
            <a:r>
              <a:rPr lang="en-US" sz="2800" dirty="0" smtClean="0"/>
              <a:t>, diagram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skema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2. </a:t>
            </a:r>
            <a:r>
              <a:rPr lang="en-US" sz="2800" u="sng" dirty="0" err="1" smtClean="0"/>
              <a:t>Pengadaan</a:t>
            </a:r>
            <a:r>
              <a:rPr lang="en-US" sz="2800" dirty="0" smtClean="0"/>
              <a:t> : </a:t>
            </a:r>
            <a:r>
              <a:rPr lang="en-US" sz="2800" dirty="0" err="1" smtClean="0"/>
              <a:t>fasilitas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material </a:t>
            </a:r>
          </a:p>
          <a:p>
            <a:pPr>
              <a:buNone/>
            </a:pPr>
            <a:r>
              <a:rPr lang="en-US" sz="2800" dirty="0" smtClean="0"/>
              <a:t>	3. </a:t>
            </a:r>
            <a:r>
              <a:rPr lang="en-US" sz="2800" u="sng" dirty="0" err="1" smtClean="0"/>
              <a:t>Produksi</a:t>
            </a:r>
            <a:r>
              <a:rPr lang="en-US" sz="2800" u="sng" dirty="0" smtClean="0"/>
              <a:t> </a:t>
            </a:r>
            <a:r>
              <a:rPr lang="en-US" sz="2800" dirty="0" smtClean="0"/>
              <a:t>: </a:t>
            </a:r>
            <a:r>
              <a:rPr lang="en-US" sz="2800" dirty="0" err="1" smtClean="0"/>
              <a:t>manajer</a:t>
            </a:r>
            <a:r>
              <a:rPr lang="en-US" sz="2800" dirty="0" smtClean="0"/>
              <a:t> </a:t>
            </a:r>
            <a:r>
              <a:rPr lang="en-US" sz="2800" dirty="0" err="1" smtClean="0"/>
              <a:t>proyek</a:t>
            </a:r>
            <a:r>
              <a:rPr lang="en-US" sz="2800" dirty="0" smtClean="0"/>
              <a:t> </a:t>
            </a:r>
            <a:r>
              <a:rPr lang="en-US" sz="2800" dirty="0" err="1" smtClean="0"/>
              <a:t>awasi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kendalikan</a:t>
            </a:r>
            <a:r>
              <a:rPr lang="en-US" sz="2800" dirty="0" smtClean="0"/>
              <a:t> SD, </a:t>
            </a:r>
            <a:r>
              <a:rPr lang="en-US" sz="2800" dirty="0" err="1" smtClean="0"/>
              <a:t>memotivasi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laporkan</a:t>
            </a:r>
            <a:r>
              <a:rPr lang="en-US" sz="2800" dirty="0" smtClean="0"/>
              <a:t> progress </a:t>
            </a:r>
            <a:r>
              <a:rPr lang="en-US" sz="2800" dirty="0" err="1" smtClean="0"/>
              <a:t>ke</a:t>
            </a:r>
            <a:r>
              <a:rPr lang="en-US" sz="2800" dirty="0" smtClean="0"/>
              <a:t> user</a:t>
            </a:r>
          </a:p>
          <a:p>
            <a:pPr>
              <a:buNone/>
            </a:pPr>
            <a:r>
              <a:rPr lang="en-US" sz="2800" dirty="0" smtClean="0"/>
              <a:t>	4. </a:t>
            </a:r>
            <a:r>
              <a:rPr lang="en-US" sz="2800" u="sng" dirty="0" err="1" smtClean="0"/>
              <a:t>Implementasi</a:t>
            </a:r>
            <a:r>
              <a:rPr lang="en-US" sz="2800" dirty="0" smtClean="0"/>
              <a:t> : </a:t>
            </a:r>
            <a:r>
              <a:rPr lang="en-US" sz="2800" dirty="0" err="1" smtClean="0"/>
              <a:t>operasinya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,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training </a:t>
            </a:r>
            <a:r>
              <a:rPr lang="en-US" sz="2800" dirty="0" err="1" smtClean="0"/>
              <a:t>bertujuan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</a:t>
            </a:r>
            <a:r>
              <a:rPr lang="en-US" sz="2800" dirty="0" smtClean="0"/>
              <a:t> </a:t>
            </a:r>
            <a:r>
              <a:rPr lang="en-US" sz="2800" dirty="0" err="1" smtClean="0"/>
              <a:t>petunjuk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prosedurnya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TAHAPAN PROYEK 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14422"/>
            <a:ext cx="8496944" cy="53109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/>
              <a:t>IV. </a:t>
            </a:r>
            <a:r>
              <a:rPr lang="en-US" b="1" dirty="0" err="1" smtClean="0"/>
              <a:t>Tahap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Ketelibatan</a:t>
            </a:r>
            <a:r>
              <a:rPr lang="en-US" dirty="0" smtClean="0"/>
              <a:t> </a:t>
            </a:r>
            <a:r>
              <a:rPr lang="en-US" dirty="0" err="1" smtClean="0"/>
              <a:t>kontraktor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user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operasikan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kontraktor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perubahan-perubahan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Perilaku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selama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siklus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proyek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14422"/>
            <a:ext cx="8496944" cy="5310922"/>
          </a:xfrm>
        </p:spPr>
        <p:txBody>
          <a:bodyPr>
            <a:noAutofit/>
          </a:bodyPr>
          <a:lstStyle/>
          <a:p>
            <a:pPr marL="514350" indent="-514350">
              <a:buAutoNum type="alphaLcPeriod"/>
            </a:pPr>
            <a:r>
              <a:rPr lang="en-US" b="1" dirty="0" err="1" smtClean="0"/>
              <a:t>Perubahan</a:t>
            </a:r>
            <a:r>
              <a:rPr lang="en-US" b="1" dirty="0" smtClean="0"/>
              <a:t> </a:t>
            </a:r>
            <a:r>
              <a:rPr lang="en-US" b="1" dirty="0" err="1" smtClean="0"/>
              <a:t>titik</a:t>
            </a:r>
            <a:r>
              <a:rPr lang="en-US" b="1" dirty="0" smtClean="0"/>
              <a:t> </a:t>
            </a:r>
            <a:r>
              <a:rPr lang="en-US" b="1" dirty="0" err="1" smtClean="0"/>
              <a:t>berat</a:t>
            </a:r>
            <a:r>
              <a:rPr lang="en-US" b="1" dirty="0"/>
              <a:t> </a:t>
            </a:r>
            <a:r>
              <a:rPr lang="en-US" b="1" dirty="0" err="1" smtClean="0"/>
              <a:t>pengelolaan</a:t>
            </a:r>
            <a:r>
              <a:rPr lang="en-US" b="1" dirty="0" smtClean="0"/>
              <a:t> : </a:t>
            </a:r>
            <a:r>
              <a:rPr lang="en-US" b="1" dirty="0" err="1" smtClean="0"/>
              <a:t>adanya</a:t>
            </a:r>
            <a:r>
              <a:rPr lang="en-US" b="1" dirty="0" smtClean="0"/>
              <a:t> </a:t>
            </a:r>
            <a:r>
              <a:rPr lang="en-US" b="1" dirty="0" err="1" smtClean="0"/>
              <a:t>dinamika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proyek</a:t>
            </a:r>
            <a:r>
              <a:rPr lang="en-US" b="1" dirty="0" smtClean="0"/>
              <a:t> </a:t>
            </a:r>
            <a:r>
              <a:rPr lang="en-US" b="1" dirty="0" err="1" smtClean="0"/>
              <a:t>maka</a:t>
            </a:r>
            <a:r>
              <a:rPr lang="en-US" b="1" dirty="0" smtClean="0"/>
              <a:t> </a:t>
            </a:r>
            <a:r>
              <a:rPr lang="en-US" b="1" dirty="0" err="1" smtClean="0"/>
              <a:t>titik</a:t>
            </a:r>
            <a:r>
              <a:rPr lang="en-US" b="1" dirty="0" smtClean="0"/>
              <a:t> </a:t>
            </a:r>
            <a:r>
              <a:rPr lang="en-US" b="1" dirty="0" err="1" smtClean="0"/>
              <a:t>berat</a:t>
            </a:r>
            <a:r>
              <a:rPr lang="en-US" b="1" dirty="0" smtClean="0"/>
              <a:t> </a:t>
            </a:r>
            <a:r>
              <a:rPr lang="en-US" b="1" dirty="0" err="1" smtClean="0"/>
              <a:t>pengelolaan</a:t>
            </a:r>
            <a:r>
              <a:rPr lang="en-US" b="1" dirty="0" smtClean="0"/>
              <a:t> </a:t>
            </a:r>
            <a:r>
              <a:rPr lang="en-US" b="1" dirty="0" err="1" smtClean="0"/>
              <a:t>berubah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perencanaan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pengendalian</a:t>
            </a:r>
            <a:r>
              <a:rPr lang="en-US" b="1" dirty="0" smtClean="0"/>
              <a:t>. </a:t>
            </a:r>
          </a:p>
          <a:p>
            <a:pPr marL="514350" indent="-514350">
              <a:buAutoNum type="alphaLcPeriod"/>
            </a:pPr>
            <a:r>
              <a:rPr lang="en-US" b="1" dirty="0" err="1" smtClean="0"/>
              <a:t>Potensi</a:t>
            </a:r>
            <a:r>
              <a:rPr lang="en-US" b="1" dirty="0" smtClean="0"/>
              <a:t> </a:t>
            </a:r>
            <a:r>
              <a:rPr lang="en-US" b="1" dirty="0" err="1" smtClean="0"/>
              <a:t>pengendalian</a:t>
            </a:r>
            <a:r>
              <a:rPr lang="en-US" b="1" dirty="0" smtClean="0"/>
              <a:t> </a:t>
            </a:r>
            <a:r>
              <a:rPr lang="en-US" b="1" dirty="0" err="1" smtClean="0"/>
              <a:t>biaya</a:t>
            </a:r>
            <a:r>
              <a:rPr lang="en-US" b="1" dirty="0" smtClean="0"/>
              <a:t> : </a:t>
            </a:r>
            <a:r>
              <a:rPr lang="en-US" b="1" dirty="0" err="1" smtClean="0"/>
              <a:t>potensi</a:t>
            </a:r>
            <a:r>
              <a:rPr lang="en-US" b="1" dirty="0" smtClean="0"/>
              <a:t> paling </a:t>
            </a:r>
            <a:r>
              <a:rPr lang="en-US" b="1" dirty="0" err="1" smtClean="0"/>
              <a:t>besar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mendapat</a:t>
            </a:r>
            <a:r>
              <a:rPr lang="en-US" b="1" dirty="0" smtClean="0"/>
              <a:t> </a:t>
            </a:r>
            <a:r>
              <a:rPr lang="en-US" b="1" dirty="0" err="1" smtClean="0"/>
              <a:t>hasil</a:t>
            </a:r>
            <a:r>
              <a:rPr lang="en-US" b="1" dirty="0" smtClean="0"/>
              <a:t> yang  </a:t>
            </a:r>
            <a:r>
              <a:rPr lang="en-US" b="1" dirty="0" err="1" smtClean="0"/>
              <a:t>substansial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awal</a:t>
            </a:r>
            <a:r>
              <a:rPr lang="en-US" b="1" dirty="0" smtClean="0"/>
              <a:t> </a:t>
            </a:r>
            <a:r>
              <a:rPr lang="en-US" b="1" dirty="0" err="1" smtClean="0"/>
              <a:t>proyek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menurun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tahap-tahap</a:t>
            </a:r>
            <a:r>
              <a:rPr lang="en-US" b="1" dirty="0" smtClean="0"/>
              <a:t> </a:t>
            </a:r>
            <a:r>
              <a:rPr lang="en-US" b="1" dirty="0" err="1" smtClean="0"/>
              <a:t>berikutnya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951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Perilaku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selama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siklus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proyek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14422"/>
            <a:ext cx="8496944" cy="5310922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sz="2800" dirty="0" smtClean="0"/>
              <a:t>c.  </a:t>
            </a:r>
            <a:r>
              <a:rPr lang="en-US" sz="2800" dirty="0" err="1" smtClean="0"/>
              <a:t>Menurunnya</a:t>
            </a:r>
            <a:r>
              <a:rPr lang="en-US" sz="2800" dirty="0" smtClean="0"/>
              <a:t> </a:t>
            </a:r>
            <a:r>
              <a:rPr lang="en-US" sz="2800" dirty="0" err="1" smtClean="0"/>
              <a:t>risiko</a:t>
            </a:r>
            <a:r>
              <a:rPr lang="en-US" sz="2800" dirty="0" smtClean="0"/>
              <a:t> </a:t>
            </a:r>
            <a:r>
              <a:rPr lang="en-US" sz="2800" dirty="0" err="1" smtClean="0"/>
              <a:t>sejalan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kemajuan</a:t>
            </a:r>
            <a:r>
              <a:rPr lang="en-US" sz="2800" dirty="0" smtClean="0"/>
              <a:t> </a:t>
            </a:r>
            <a:r>
              <a:rPr lang="en-US" sz="2800" dirty="0" err="1" smtClean="0"/>
              <a:t>proyek</a:t>
            </a:r>
            <a:r>
              <a:rPr lang="en-US" sz="2800" dirty="0" smtClean="0"/>
              <a:t> : </a:t>
            </a:r>
            <a:r>
              <a:rPr lang="en-US" sz="2800" dirty="0" err="1" smtClean="0"/>
              <a:t>risiko</a:t>
            </a:r>
            <a:r>
              <a:rPr lang="en-US" sz="2800" dirty="0" smtClean="0"/>
              <a:t> </a:t>
            </a:r>
            <a:r>
              <a:rPr lang="en-US" sz="2800" dirty="0" err="1" smtClean="0"/>
              <a:t>murni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nilai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dampak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risiko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diukur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dengan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biaya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dikeluarkan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cenderung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naik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dihitung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dari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tahap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awal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konseptual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sampai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akhir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konseptual</a:t>
            </a:r>
            <a:endParaRPr lang="en-US" sz="2800" dirty="0" smtClean="0">
              <a:sym typeface="Wingdings" pitchFamily="2" charset="2"/>
            </a:endParaRPr>
          </a:p>
          <a:p>
            <a:pPr marL="514350" indent="-514350">
              <a:buAutoNum type="alphaLcPeriod" startAt="4"/>
            </a:pP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lingkup</a:t>
            </a:r>
            <a:r>
              <a:rPr lang="en-US" sz="2800" dirty="0" smtClean="0"/>
              <a:t> versus </a:t>
            </a:r>
            <a:r>
              <a:rPr lang="en-US" sz="2800" dirty="0" err="1" smtClean="0"/>
              <a:t>Siklus</a:t>
            </a:r>
            <a:r>
              <a:rPr lang="en-US" sz="2800" dirty="0" smtClean="0"/>
              <a:t> </a:t>
            </a:r>
            <a:r>
              <a:rPr lang="en-US" sz="2800" dirty="0" err="1" smtClean="0"/>
              <a:t>proyek</a:t>
            </a:r>
            <a:r>
              <a:rPr lang="en-US" sz="2800" dirty="0" smtClean="0"/>
              <a:t> :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lingkup</a:t>
            </a:r>
            <a:r>
              <a:rPr lang="en-US" sz="2800" dirty="0" smtClean="0"/>
              <a:t> </a:t>
            </a:r>
            <a:r>
              <a:rPr lang="en-US" sz="2800" dirty="0" err="1" smtClean="0"/>
              <a:t>proyek</a:t>
            </a:r>
            <a:r>
              <a:rPr lang="en-US" sz="2800" dirty="0" smtClean="0"/>
              <a:t> (</a:t>
            </a:r>
            <a:r>
              <a:rPr lang="en-US" sz="2800" dirty="0" err="1" smtClean="0"/>
              <a:t>penambahan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pengurangan</a:t>
            </a:r>
            <a:r>
              <a:rPr lang="en-US" sz="2800" dirty="0" smtClean="0"/>
              <a:t>)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miliki</a:t>
            </a:r>
            <a:r>
              <a:rPr lang="en-US" sz="2800" dirty="0" smtClean="0"/>
              <a:t> </a:t>
            </a:r>
            <a:r>
              <a:rPr lang="en-US" sz="2800" dirty="0" err="1" smtClean="0"/>
              <a:t>dampak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sejalan</a:t>
            </a:r>
            <a:r>
              <a:rPr lang="en-US" sz="2800" dirty="0" smtClean="0"/>
              <a:t> </a:t>
            </a:r>
            <a:r>
              <a:rPr lang="en-US" sz="2800" dirty="0" err="1" smtClean="0"/>
              <a:t>kemajuan</a:t>
            </a:r>
            <a:r>
              <a:rPr lang="en-US" sz="2800" dirty="0" smtClean="0"/>
              <a:t> </a:t>
            </a:r>
            <a:r>
              <a:rPr lang="en-US" sz="2800" dirty="0" err="1" smtClean="0"/>
              <a:t>proyek</a:t>
            </a:r>
            <a:r>
              <a:rPr lang="en-US" sz="2800" dirty="0" smtClean="0"/>
              <a:t>.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dihindari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lingkup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implementasi</a:t>
            </a:r>
            <a:r>
              <a:rPr lang="en-US" sz="2800" dirty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berjalan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jauh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dampak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jadwal</a:t>
            </a:r>
            <a:endParaRPr lang="en-US" sz="2800" dirty="0" smtClean="0"/>
          </a:p>
          <a:p>
            <a:pPr marL="514350" indent="-514350">
              <a:buAutoNum type="alphaLcPeriod" startAt="4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42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tim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proyek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14422"/>
            <a:ext cx="8496944" cy="53109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err="1" smtClean="0"/>
              <a:t>Definisi</a:t>
            </a:r>
            <a:r>
              <a:rPr lang="en-US" dirty="0" smtClean="0"/>
              <a:t> =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personil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tergabung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pengelola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personil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personil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Tim </a:t>
            </a:r>
            <a:r>
              <a:rPr lang="en-US" dirty="0" err="1" smtClean="0"/>
              <a:t>inti</a:t>
            </a:r>
            <a:r>
              <a:rPr lang="en-US" dirty="0" smtClean="0"/>
              <a:t> (</a:t>
            </a:r>
            <a:r>
              <a:rPr lang="en-US" i="1" dirty="0" smtClean="0"/>
              <a:t>Project officer) =</a:t>
            </a:r>
          </a:p>
          <a:p>
            <a:pPr>
              <a:buNone/>
            </a:pPr>
            <a:r>
              <a:rPr lang="en-US" i="1" dirty="0" smtClean="0"/>
              <a:t>	-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berkumpul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tim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proyek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14422"/>
            <a:ext cx="8496944" cy="53109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u="sng" dirty="0" err="1" smtClean="0"/>
              <a:t>Tempat</a:t>
            </a:r>
            <a:r>
              <a:rPr lang="en-US" u="sng" dirty="0" smtClean="0"/>
              <a:t> </a:t>
            </a:r>
            <a:r>
              <a:rPr lang="en-US" u="sng" dirty="0" err="1" smtClean="0"/>
              <a:t>kedudukan</a:t>
            </a:r>
            <a:r>
              <a:rPr lang="en-US" u="sng" dirty="0" smtClean="0"/>
              <a:t> Tim </a:t>
            </a:r>
            <a:r>
              <a:rPr lang="en-US" u="sng" dirty="0" err="1" smtClean="0"/>
              <a:t>Proyek</a:t>
            </a:r>
            <a:r>
              <a:rPr lang="en-US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u="sng" dirty="0" smtClean="0"/>
              <a:t>Tim </a:t>
            </a:r>
            <a:r>
              <a:rPr lang="en-US" u="sng" dirty="0" err="1" smtClean="0"/>
              <a:t>di</a:t>
            </a:r>
            <a:r>
              <a:rPr lang="en-US" u="sng" dirty="0" smtClean="0"/>
              <a:t> </a:t>
            </a:r>
            <a:r>
              <a:rPr lang="en-US" u="sng" dirty="0" err="1" smtClean="0"/>
              <a:t>kantor</a:t>
            </a:r>
            <a:r>
              <a:rPr lang="en-US" u="sng" dirty="0" smtClean="0"/>
              <a:t> </a:t>
            </a:r>
            <a:r>
              <a:rPr lang="en-US" u="sng" dirty="0" err="1" smtClean="0"/>
              <a:t>pusat</a:t>
            </a:r>
            <a:r>
              <a:rPr lang="en-US" u="sng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perencanaan</a:t>
            </a:r>
            <a:r>
              <a:rPr lang="en-US" dirty="0" smtClean="0"/>
              <a:t>, </a:t>
            </a:r>
            <a:r>
              <a:rPr lang="en-US" dirty="0" err="1" smtClean="0"/>
              <a:t>penjadwalan</a:t>
            </a:r>
            <a:r>
              <a:rPr lang="en-US" dirty="0" smtClean="0"/>
              <a:t> &amp; </a:t>
            </a:r>
            <a:r>
              <a:rPr lang="en-US" dirty="0" err="1" smtClean="0"/>
              <a:t>anggaran</a:t>
            </a:r>
            <a:r>
              <a:rPr lang="en-US" dirty="0" smtClean="0"/>
              <a:t>, </a:t>
            </a:r>
            <a:r>
              <a:rPr lang="en-US" dirty="0" err="1" smtClean="0"/>
              <a:t>desain</a:t>
            </a:r>
            <a:r>
              <a:rPr lang="en-US" dirty="0" smtClean="0"/>
              <a:t> &amp; </a:t>
            </a:r>
            <a:r>
              <a:rPr lang="en-US" dirty="0" err="1" smtClean="0"/>
              <a:t>rekayasa</a:t>
            </a:r>
            <a:r>
              <a:rPr lang="en-US" dirty="0" smtClean="0"/>
              <a:t>, kegiatan2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material. </a:t>
            </a:r>
            <a:r>
              <a:rPr lang="en-US" dirty="0" err="1" smtClean="0"/>
              <a:t>Personil</a:t>
            </a:r>
            <a:r>
              <a:rPr lang="en-US" dirty="0" smtClean="0"/>
              <a:t> :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bidang2 </a:t>
            </a:r>
            <a:r>
              <a:rPr lang="en-US" dirty="0" err="1" smtClean="0"/>
              <a:t>terkait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dikantor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tim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proyek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14422"/>
            <a:ext cx="8496944" cy="53109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u="sng" dirty="0" err="1" smtClean="0"/>
              <a:t>Tempat</a:t>
            </a:r>
            <a:r>
              <a:rPr lang="en-US" u="sng" dirty="0" smtClean="0"/>
              <a:t> </a:t>
            </a:r>
            <a:r>
              <a:rPr lang="en-US" u="sng" dirty="0" err="1" smtClean="0"/>
              <a:t>kedudukan</a:t>
            </a:r>
            <a:r>
              <a:rPr lang="en-US" u="sng" dirty="0" smtClean="0"/>
              <a:t> Tim </a:t>
            </a:r>
            <a:r>
              <a:rPr lang="en-US" u="sng" dirty="0" err="1" smtClean="0"/>
              <a:t>Proyek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2.	 </a:t>
            </a:r>
            <a:r>
              <a:rPr lang="en-US" u="sng" dirty="0" err="1" smtClean="0"/>
              <a:t>Lokasi</a:t>
            </a:r>
            <a:r>
              <a:rPr lang="en-US" u="sng" dirty="0" smtClean="0"/>
              <a:t> </a:t>
            </a:r>
            <a:r>
              <a:rPr lang="en-US" u="sng" dirty="0" err="1" smtClean="0"/>
              <a:t>proyek</a:t>
            </a:r>
            <a:r>
              <a:rPr lang="en-US" u="sng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dipimpin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.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=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kontruksi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&amp; </a:t>
            </a:r>
            <a:r>
              <a:rPr lang="en-US" dirty="0" err="1" smtClean="0"/>
              <a:t>pekerjaan</a:t>
            </a:r>
            <a:r>
              <a:rPr lang="en-US" dirty="0" smtClean="0"/>
              <a:t> lain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dng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kontruksi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Siapa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manajer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proyek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14422"/>
            <a:ext cx="8496944" cy="53109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orang yang: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Mengorganisir</a:t>
            </a:r>
            <a:r>
              <a:rPr lang="en-US" dirty="0"/>
              <a:t> orang-orang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/>
              <a:t>proyek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Merencanakan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001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Siapa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manajer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proyek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14422"/>
            <a:ext cx="8496944" cy="53109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orang yang: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-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periodik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agar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diharapkan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sv-SE" dirty="0"/>
              <a:t>• Menggunakan teknik dan peralatan </a:t>
            </a:r>
            <a:r>
              <a:rPr lang="sv-SE" dirty="0" smtClean="0"/>
              <a:t>modern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mendukung</a:t>
            </a:r>
            <a:r>
              <a:rPr lang="en-US" dirty="0"/>
              <a:t> proses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549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d-ID" sz="3600" b="1" dirty="0" smtClean="0">
                <a:solidFill>
                  <a:schemeClr val="tx1"/>
                </a:solidFill>
              </a:rPr>
              <a:t>PROYEK = PERKEMBANGAN PRODUK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1. </a:t>
            </a:r>
            <a:r>
              <a:rPr lang="id-ID" i="1" dirty="0" smtClean="0">
                <a:solidFill>
                  <a:schemeClr val="tx1"/>
                </a:solidFill>
              </a:rPr>
              <a:t>Research and Development </a:t>
            </a:r>
            <a:r>
              <a:rPr lang="id-ID" dirty="0" smtClean="0">
                <a:solidFill>
                  <a:schemeClr val="tx1"/>
                </a:solidFill>
              </a:rPr>
              <a:t>(R&amp;D) :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	penelitian produk yg akan dipasarkan, pembuatan model &amp; desain, pembuatan produk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2. Pengenalan ke pasar :</a:t>
            </a:r>
          </a:p>
          <a:p>
            <a:pPr>
              <a:buNone/>
            </a:pPr>
            <a:r>
              <a:rPr lang="id-ID" dirty="0">
                <a:solidFill>
                  <a:schemeClr val="tx1"/>
                </a:solidFill>
              </a:rPr>
              <a:t>	</a:t>
            </a:r>
            <a:r>
              <a:rPr lang="id-ID" dirty="0" smtClean="0">
                <a:solidFill>
                  <a:schemeClr val="tx1"/>
                </a:solidFill>
              </a:rPr>
              <a:t>melihat bgm tanggapan pasar thd produk baru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3. Tumbuh :</a:t>
            </a:r>
          </a:p>
          <a:p>
            <a:pPr>
              <a:buNone/>
            </a:pPr>
            <a:r>
              <a:rPr lang="id-ID" dirty="0">
                <a:solidFill>
                  <a:schemeClr val="tx1"/>
                </a:solidFill>
              </a:rPr>
              <a:t>	</a:t>
            </a:r>
            <a:r>
              <a:rPr lang="id-ID" dirty="0" smtClean="0">
                <a:solidFill>
                  <a:schemeClr val="tx1"/>
                </a:solidFill>
              </a:rPr>
              <a:t>produk dibeli secara meningkat oleh konsumen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Siapa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manajer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proyek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805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orang yang: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&amp; </a:t>
            </a:r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/>
              <a:t>baik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s-ES" dirty="0"/>
              <a:t>• </a:t>
            </a:r>
            <a:r>
              <a:rPr lang="es-ES" dirty="0" err="1"/>
              <a:t>Menjaga</a:t>
            </a:r>
            <a:r>
              <a:rPr lang="es-ES" dirty="0"/>
              <a:t> agar para </a:t>
            </a:r>
            <a:r>
              <a:rPr lang="es-ES" dirty="0" err="1"/>
              <a:t>pengguna</a:t>
            </a:r>
            <a:r>
              <a:rPr lang="es-ES" dirty="0"/>
              <a:t> </a:t>
            </a:r>
            <a:r>
              <a:rPr lang="es-ES" dirty="0" err="1"/>
              <a:t>proyek</a:t>
            </a:r>
            <a:r>
              <a:rPr lang="es-ES" dirty="0"/>
              <a:t> </a:t>
            </a:r>
            <a:r>
              <a:rPr lang="es-ES" dirty="0" err="1"/>
              <a:t>gembira</a:t>
            </a:r>
            <a:r>
              <a:rPr lang="es-ES" dirty="0"/>
              <a:t> </a:t>
            </a:r>
            <a:r>
              <a:rPr lang="es-ES" dirty="0" smtClean="0"/>
              <a:t>dan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pt-BR" dirty="0"/>
              <a:t>• Menjaga agar para pejabat senior atau </a:t>
            </a:r>
            <a:r>
              <a:rPr lang="pt-BR" dirty="0" smtClean="0"/>
              <a:t>pengelola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fi-FI" dirty="0" smtClean="0"/>
              <a:t>informasi </a:t>
            </a:r>
            <a:r>
              <a:rPr lang="fi-FI" dirty="0"/>
              <a:t>kemajuan proyek. </a:t>
            </a:r>
            <a:r>
              <a:rPr lang="fi-FI" dirty="0" smtClean="0"/>
              <a:t>Diharapkan mereka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organisasinya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796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manajer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proyek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71546"/>
            <a:ext cx="8496944" cy="57864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dirty="0" err="1" smtClean="0"/>
              <a:t>Peran</a:t>
            </a:r>
            <a:r>
              <a:rPr lang="en-US" sz="3000" dirty="0" smtClean="0"/>
              <a:t> </a:t>
            </a:r>
            <a:r>
              <a:rPr lang="en-US" sz="3000" dirty="0" err="1" smtClean="0"/>
              <a:t>manajer</a:t>
            </a:r>
            <a:r>
              <a:rPr lang="en-US" sz="3000" dirty="0" smtClean="0"/>
              <a:t> </a:t>
            </a:r>
            <a:r>
              <a:rPr lang="en-US" sz="3000" dirty="0" err="1" smtClean="0"/>
              <a:t>proyek</a:t>
            </a:r>
            <a:r>
              <a:rPr lang="en-US" sz="3000" dirty="0" smtClean="0"/>
              <a:t> :</a:t>
            </a:r>
          </a:p>
          <a:p>
            <a:pPr>
              <a:buFontTx/>
              <a:buChar char="-"/>
            </a:pPr>
            <a:r>
              <a:rPr lang="en-US" sz="3000" dirty="0" smtClean="0"/>
              <a:t>Integrator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mengintegrasikan</a:t>
            </a:r>
            <a:r>
              <a:rPr lang="en-US" sz="3000" dirty="0" smtClean="0"/>
              <a:t> </a:t>
            </a:r>
            <a:r>
              <a:rPr lang="en-US" sz="3000" dirty="0" err="1" smtClean="0"/>
              <a:t>beberapa</a:t>
            </a:r>
            <a:r>
              <a:rPr lang="en-US" sz="3000" dirty="0" smtClean="0"/>
              <a:t> </a:t>
            </a:r>
            <a:r>
              <a:rPr lang="en-US" sz="3000" dirty="0" err="1" smtClean="0"/>
              <a:t>kegiatan</a:t>
            </a:r>
            <a:r>
              <a:rPr lang="en-US" sz="3000" dirty="0" smtClean="0"/>
              <a:t> </a:t>
            </a:r>
            <a:r>
              <a:rPr lang="en-US" sz="3000" dirty="0" err="1" smtClean="0"/>
              <a:t>yg</a:t>
            </a:r>
            <a:r>
              <a:rPr lang="en-US" sz="3000" dirty="0" smtClean="0"/>
              <a:t> </a:t>
            </a:r>
            <a:r>
              <a:rPr lang="en-US" sz="3000" dirty="0" err="1" smtClean="0"/>
              <a:t>berbeda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capai</a:t>
            </a:r>
            <a:r>
              <a:rPr lang="en-US" sz="3000" dirty="0" smtClean="0"/>
              <a:t> </a:t>
            </a:r>
            <a:r>
              <a:rPr lang="en-US" sz="3000" dirty="0" err="1" smtClean="0"/>
              <a:t>tujuan</a:t>
            </a:r>
            <a:r>
              <a:rPr lang="en-US" sz="3000" dirty="0" smtClean="0"/>
              <a:t> </a:t>
            </a:r>
            <a:r>
              <a:rPr lang="en-US" sz="3000" dirty="0" err="1" smtClean="0"/>
              <a:t>ttt</a:t>
            </a:r>
            <a:endParaRPr lang="en-US" sz="3000" dirty="0" smtClean="0"/>
          </a:p>
          <a:p>
            <a:pPr>
              <a:buFontTx/>
              <a:buChar char="-"/>
            </a:pPr>
            <a:r>
              <a:rPr lang="en-US" sz="3000" dirty="0" err="1" smtClean="0"/>
              <a:t>Komunikator</a:t>
            </a:r>
            <a:r>
              <a:rPr lang="en-US" sz="3000" dirty="0" smtClean="0"/>
              <a:t> : </a:t>
            </a:r>
            <a:r>
              <a:rPr lang="en-US" sz="3000" dirty="0" err="1" smtClean="0"/>
              <a:t>tempat</a:t>
            </a:r>
            <a:r>
              <a:rPr lang="en-US" sz="3000" dirty="0" smtClean="0"/>
              <a:t> </a:t>
            </a:r>
            <a:r>
              <a:rPr lang="en-US" sz="3000" dirty="0" err="1" smtClean="0"/>
              <a:t>terakhir</a:t>
            </a:r>
            <a:r>
              <a:rPr lang="en-US" sz="3000" dirty="0" smtClean="0"/>
              <a:t> </a:t>
            </a:r>
            <a:r>
              <a:rPr lang="en-US" sz="3000" dirty="0" err="1" smtClean="0"/>
              <a:t>menujunya</a:t>
            </a:r>
            <a:r>
              <a:rPr lang="en-US" sz="3000" dirty="0" smtClean="0"/>
              <a:t> laporan2, memo, </a:t>
            </a:r>
            <a:r>
              <a:rPr lang="en-US" sz="3000" dirty="0" err="1" smtClean="0"/>
              <a:t>permintaan</a:t>
            </a:r>
            <a:r>
              <a:rPr lang="en-US" sz="3000" dirty="0" smtClean="0"/>
              <a:t> &amp; </a:t>
            </a:r>
            <a:r>
              <a:rPr lang="en-US" sz="3000" dirty="0" err="1" smtClean="0"/>
              <a:t>keluhan</a:t>
            </a:r>
            <a:endParaRPr lang="en-US" sz="3000" dirty="0" smtClean="0"/>
          </a:p>
          <a:p>
            <a:pPr>
              <a:buFontTx/>
              <a:buChar char="-"/>
            </a:pPr>
            <a:r>
              <a:rPr lang="en-US" sz="3000" dirty="0" err="1" smtClean="0"/>
              <a:t>Pembuat</a:t>
            </a:r>
            <a:r>
              <a:rPr lang="en-US" sz="3000" dirty="0" smtClean="0"/>
              <a:t> </a:t>
            </a:r>
            <a:r>
              <a:rPr lang="en-US" sz="3000" dirty="0" err="1" smtClean="0"/>
              <a:t>keputusan</a:t>
            </a:r>
            <a:r>
              <a:rPr lang="en-US" sz="3000" dirty="0" smtClean="0"/>
              <a:t> : </a:t>
            </a:r>
            <a:r>
              <a:rPr lang="en-US" sz="3000" dirty="0" err="1" smtClean="0"/>
              <a:t>realokasi</a:t>
            </a:r>
            <a:r>
              <a:rPr lang="en-US" sz="3000" dirty="0" smtClean="0"/>
              <a:t> SD, </a:t>
            </a:r>
            <a:r>
              <a:rPr lang="en-US" sz="3000" dirty="0" err="1" smtClean="0"/>
              <a:t>mengubah</a:t>
            </a:r>
            <a:r>
              <a:rPr lang="en-US" sz="3000" dirty="0" smtClean="0"/>
              <a:t> </a:t>
            </a:r>
            <a:r>
              <a:rPr lang="en-US" sz="3000" dirty="0" err="1" smtClean="0"/>
              <a:t>lingkup</a:t>
            </a:r>
            <a:r>
              <a:rPr lang="en-US" sz="3000" dirty="0" smtClean="0"/>
              <a:t> </a:t>
            </a:r>
            <a:r>
              <a:rPr lang="en-US" sz="3000" dirty="0" err="1" smtClean="0"/>
              <a:t>proyek</a:t>
            </a:r>
            <a:r>
              <a:rPr lang="en-US" sz="3000" dirty="0" smtClean="0"/>
              <a:t>, </a:t>
            </a:r>
            <a:r>
              <a:rPr lang="en-US" sz="3000" dirty="0" err="1" smtClean="0"/>
              <a:t>seimbangkan</a:t>
            </a:r>
            <a:r>
              <a:rPr lang="en-US" sz="3000" dirty="0" smtClean="0"/>
              <a:t> </a:t>
            </a:r>
            <a:r>
              <a:rPr lang="en-US" sz="3000" dirty="0" err="1" smtClean="0"/>
              <a:t>kriteria</a:t>
            </a:r>
            <a:r>
              <a:rPr lang="en-US" sz="3000" dirty="0" smtClean="0"/>
              <a:t> </a:t>
            </a:r>
            <a:r>
              <a:rPr lang="en-US" sz="3000" dirty="0" err="1" smtClean="0"/>
              <a:t>biaya</a:t>
            </a:r>
            <a:r>
              <a:rPr lang="en-US" sz="3000" dirty="0" smtClean="0"/>
              <a:t>, </a:t>
            </a:r>
            <a:r>
              <a:rPr lang="en-US" sz="3000" dirty="0" err="1" smtClean="0"/>
              <a:t>jadwal</a:t>
            </a:r>
            <a:r>
              <a:rPr lang="en-US" sz="3000" dirty="0" smtClean="0"/>
              <a:t>, </a:t>
            </a:r>
            <a:r>
              <a:rPr lang="en-US" sz="3000" dirty="0" err="1" smtClean="0"/>
              <a:t>performansi</a:t>
            </a:r>
            <a:endParaRPr lang="en-US" sz="3000" dirty="0" smtClean="0"/>
          </a:p>
          <a:p>
            <a:pPr>
              <a:buFontTx/>
              <a:buChar char="-"/>
            </a:pPr>
            <a:r>
              <a:rPr lang="en-US" sz="3000" dirty="0" smtClean="0"/>
              <a:t>Motivator </a:t>
            </a:r>
          </a:p>
          <a:p>
            <a:pPr>
              <a:buFontTx/>
              <a:buChar char="-"/>
            </a:pPr>
            <a:r>
              <a:rPr lang="en-US" sz="3000" dirty="0" err="1" smtClean="0"/>
              <a:t>Enterpreneur</a:t>
            </a:r>
            <a:r>
              <a:rPr lang="en-US" sz="3000" dirty="0" smtClean="0"/>
              <a:t> : </a:t>
            </a:r>
            <a:r>
              <a:rPr lang="en-US" sz="3000" dirty="0" err="1" smtClean="0"/>
              <a:t>usaha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pengadaan</a:t>
            </a:r>
            <a:r>
              <a:rPr lang="en-US" sz="3000" dirty="0" smtClean="0"/>
              <a:t> </a:t>
            </a:r>
            <a:r>
              <a:rPr lang="en-US" sz="3000" dirty="0" err="1" smtClean="0"/>
              <a:t>dana</a:t>
            </a:r>
            <a:r>
              <a:rPr lang="en-US" sz="3000" dirty="0" smtClean="0"/>
              <a:t>, </a:t>
            </a:r>
            <a:r>
              <a:rPr lang="en-US" sz="3000" dirty="0" err="1" smtClean="0"/>
              <a:t>fasilitas</a:t>
            </a:r>
            <a:r>
              <a:rPr lang="en-US" sz="3000" dirty="0" smtClean="0"/>
              <a:t> &amp; </a:t>
            </a:r>
            <a:r>
              <a:rPr lang="en-US" sz="3000" dirty="0" err="1" smtClean="0"/>
              <a:t>orang</a:t>
            </a:r>
            <a:endParaRPr lang="en-US" sz="3000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Anggota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tim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proyek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71546"/>
            <a:ext cx="8496944" cy="5429288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b="1" i="1" dirty="0" smtClean="0"/>
              <a:t>Contract administrator </a:t>
            </a:r>
            <a:r>
              <a:rPr lang="en-US" dirty="0" smtClean="0"/>
              <a:t>:  </a:t>
            </a:r>
            <a:r>
              <a:rPr lang="en-US" dirty="0" err="1" smtClean="0"/>
              <a:t>penyiapan</a:t>
            </a:r>
            <a:r>
              <a:rPr lang="en-US" dirty="0" smtClean="0"/>
              <a:t> proposal, </a:t>
            </a:r>
            <a:r>
              <a:rPr lang="en-US" dirty="0" err="1" smtClean="0"/>
              <a:t>negosiasi</a:t>
            </a:r>
            <a:r>
              <a:rPr lang="en-US" dirty="0" smtClean="0"/>
              <a:t> </a:t>
            </a:r>
            <a:r>
              <a:rPr lang="en-US" dirty="0" err="1" smtClean="0"/>
              <a:t>kontrak,integrasikan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dng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, </a:t>
            </a:r>
            <a:r>
              <a:rPr lang="en-US" dirty="0" err="1" smtClean="0"/>
              <a:t>identifikasi</a:t>
            </a:r>
            <a:r>
              <a:rPr lang="en-US" dirty="0" smtClean="0"/>
              <a:t> &amp; </a:t>
            </a:r>
            <a:r>
              <a:rPr lang="en-US" dirty="0" err="1" smtClean="0"/>
              <a:t>definisikan</a:t>
            </a:r>
            <a:r>
              <a:rPr lang="en-US" dirty="0" smtClean="0"/>
              <a:t> </a:t>
            </a:r>
            <a:r>
              <a:rPr lang="en-US" dirty="0" err="1" smtClean="0"/>
              <a:t>perubahan-perubahan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, </a:t>
            </a:r>
            <a:r>
              <a:rPr lang="en-US" dirty="0" err="1" smtClean="0"/>
              <a:t>komunikasikan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tahap2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dokumentasi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modifikasi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endParaRPr lang="en-US" dirty="0" smtClean="0"/>
          </a:p>
          <a:p>
            <a:pPr>
              <a:buFontTx/>
              <a:buChar char="-"/>
            </a:pPr>
            <a:r>
              <a:rPr lang="en-US" b="1" i="1" dirty="0" smtClean="0"/>
              <a:t>Project controller </a:t>
            </a:r>
            <a:r>
              <a:rPr lang="en-US" dirty="0" smtClean="0"/>
              <a:t>: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, </a:t>
            </a:r>
            <a:r>
              <a:rPr lang="en-US" dirty="0" err="1" smtClean="0"/>
              <a:t>pengendalian</a:t>
            </a:r>
            <a:r>
              <a:rPr lang="en-US" dirty="0" smtClean="0"/>
              <a:t>, </a:t>
            </a:r>
            <a:r>
              <a:rPr lang="en-US" dirty="0" err="1" smtClean="0"/>
              <a:t>pelaporan</a:t>
            </a:r>
            <a:r>
              <a:rPr lang="en-US" dirty="0" smtClean="0"/>
              <a:t>, </a:t>
            </a:r>
            <a:r>
              <a:rPr lang="en-US" dirty="0" err="1" smtClean="0"/>
              <a:t>evaluasi</a:t>
            </a:r>
            <a:r>
              <a:rPr lang="en-US" dirty="0" smtClean="0"/>
              <a:t>. </a:t>
            </a:r>
            <a:r>
              <a:rPr lang="en-US" dirty="0" err="1" smtClean="0"/>
              <a:t>Bekerjasama</a:t>
            </a:r>
            <a:r>
              <a:rPr lang="en-US" dirty="0" smtClean="0"/>
              <a:t> </a:t>
            </a:r>
            <a:r>
              <a:rPr lang="en-US" dirty="0" err="1" smtClean="0"/>
              <a:t>dng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&amp; </a:t>
            </a:r>
            <a:r>
              <a:rPr lang="en-US" dirty="0" err="1" smtClean="0"/>
              <a:t>personil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Anggota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tim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proyek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71546"/>
            <a:ext cx="8496944" cy="5429288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b="1" i="1" dirty="0" smtClean="0"/>
              <a:t>Project accountant :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akuntasi</a:t>
            </a:r>
            <a:r>
              <a:rPr lang="en-US" dirty="0" smtClean="0"/>
              <a:t> &amp; </a:t>
            </a:r>
            <a:r>
              <a:rPr lang="en-US" dirty="0" err="1" smtClean="0"/>
              <a:t>finansial</a:t>
            </a:r>
            <a:r>
              <a:rPr lang="en-US" dirty="0" smtClean="0"/>
              <a:t>,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, </a:t>
            </a:r>
            <a:r>
              <a:rPr lang="en-US" dirty="0" err="1" smtClean="0"/>
              <a:t>siapkan</a:t>
            </a:r>
            <a:r>
              <a:rPr lang="en-US" dirty="0" smtClean="0"/>
              <a:t> </a:t>
            </a: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pekerjaan2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investigasi</a:t>
            </a:r>
            <a:r>
              <a:rPr lang="en-US" dirty="0" smtClean="0"/>
              <a:t> masalah2 </a:t>
            </a:r>
            <a:r>
              <a:rPr lang="en-US" dirty="0" err="1" smtClean="0"/>
              <a:t>finansial</a:t>
            </a:r>
            <a:endParaRPr lang="en-US" dirty="0" smtClean="0"/>
          </a:p>
          <a:p>
            <a:pPr>
              <a:buFontTx/>
              <a:buChar char="-"/>
            </a:pPr>
            <a:r>
              <a:rPr lang="en-US" b="1" i="1" dirty="0" smtClean="0"/>
              <a:t>Customer </a:t>
            </a:r>
            <a:r>
              <a:rPr lang="en-US" b="1" i="1" dirty="0" err="1" smtClean="0"/>
              <a:t>Liason</a:t>
            </a:r>
            <a:r>
              <a:rPr lang="en-US" b="1" i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user</a:t>
            </a:r>
          </a:p>
          <a:p>
            <a:pPr>
              <a:buFontTx/>
              <a:buChar char="-"/>
            </a:pPr>
            <a:r>
              <a:rPr lang="en-US" b="1" i="1" dirty="0" err="1" smtClean="0"/>
              <a:t>Manajemen</a:t>
            </a:r>
            <a:r>
              <a:rPr lang="en-US" b="1" i="1" dirty="0" smtClean="0"/>
              <a:t> </a:t>
            </a:r>
            <a:r>
              <a:rPr lang="en-US" b="1" i="1" dirty="0" err="1" smtClean="0"/>
              <a:t>lapangan</a:t>
            </a:r>
            <a:r>
              <a:rPr lang="en-US" b="1" i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pemasangan</a:t>
            </a:r>
            <a:r>
              <a:rPr lang="en-US" dirty="0" smtClean="0"/>
              <a:t>, </a:t>
            </a:r>
            <a:r>
              <a:rPr lang="en-US" dirty="0" err="1" smtClean="0"/>
              <a:t>pengujian</a:t>
            </a:r>
            <a:r>
              <a:rPr lang="en-US" dirty="0" smtClean="0"/>
              <a:t>, </a:t>
            </a:r>
            <a:r>
              <a:rPr lang="en-US" dirty="0" err="1" smtClean="0"/>
              <a:t>pemeliharaan</a:t>
            </a:r>
            <a:r>
              <a:rPr lang="en-US" dirty="0" smtClean="0"/>
              <a:t>,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35" t="14166" r="18829" b="9375"/>
          <a:stretch/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009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DISKUSI KELOMPOK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01605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b="1" dirty="0" err="1" smtClean="0"/>
              <a:t>Materi</a:t>
            </a:r>
            <a:r>
              <a:rPr lang="en-US" b="1" dirty="0" smtClean="0"/>
              <a:t> : </a:t>
            </a:r>
            <a:r>
              <a:rPr lang="en-US" dirty="0" err="1" smtClean="0"/>
              <a:t>Jelaskan</a:t>
            </a:r>
            <a:r>
              <a:rPr lang="en-US" dirty="0" smtClean="0"/>
              <a:t> proses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Kelompok</a:t>
            </a:r>
            <a:r>
              <a:rPr lang="en-US" dirty="0" smtClean="0"/>
              <a:t> = </a:t>
            </a:r>
            <a:r>
              <a:rPr lang="en-US" dirty="0" err="1" smtClean="0"/>
              <a:t>anggota</a:t>
            </a:r>
            <a:r>
              <a:rPr lang="en-US" dirty="0" smtClean="0"/>
              <a:t> per </a:t>
            </a:r>
            <a:r>
              <a:rPr lang="en-US" dirty="0" err="1" smtClean="0"/>
              <a:t>kelompok</a:t>
            </a:r>
            <a:r>
              <a:rPr lang="en-US" dirty="0" smtClean="0"/>
              <a:t> 5 orang</a:t>
            </a:r>
          </a:p>
          <a:p>
            <a:pPr>
              <a:buFontTx/>
              <a:buChar char="-"/>
            </a:pPr>
            <a:r>
              <a:rPr lang="en-US" dirty="0" err="1" smtClean="0"/>
              <a:t>Hasil</a:t>
            </a:r>
            <a:r>
              <a:rPr lang="en-US" dirty="0" smtClean="0"/>
              <a:t> =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folio </a:t>
            </a:r>
            <a:r>
              <a:rPr lang="en-US" dirty="0" err="1" smtClean="0"/>
              <a:t>garis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647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d-ID" sz="3600" b="1" dirty="0" smtClean="0">
                <a:solidFill>
                  <a:schemeClr val="tx1"/>
                </a:solidFill>
              </a:rPr>
              <a:t>PROYEK = PERKEMBANGAN PRODUK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400600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4. Matang : penjualan sudah capai maksimal dan sulit dinaikan lagi. Perusahaan jaga posisi agar tahap ini berlangsung lama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5. Penurunan : deteriorasi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6. Mati : produk tidak ada lagi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Dinamika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Siklus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proyek</a:t>
            </a:r>
            <a:endParaRPr lang="id-ID" sz="36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28092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424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Dinamika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siklus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proyek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400600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en-US" b="1" dirty="0" smtClean="0"/>
              <a:t>KONSEPTUAL  : </a:t>
            </a:r>
            <a:r>
              <a:rPr lang="en-US" b="1" dirty="0" err="1" smtClean="0"/>
              <a:t>sasaran</a:t>
            </a:r>
            <a:r>
              <a:rPr lang="en-US" b="1" dirty="0" smtClean="0"/>
              <a:t>, </a:t>
            </a:r>
            <a:r>
              <a:rPr lang="en-US" b="1" dirty="0" err="1" smtClean="0"/>
              <a:t>lingkup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, </a:t>
            </a:r>
            <a:r>
              <a:rPr lang="en-US" b="1" dirty="0" err="1" smtClean="0"/>
              <a:t>kelayakan</a:t>
            </a:r>
            <a:endParaRPr lang="en-US" b="1" dirty="0" smtClean="0"/>
          </a:p>
          <a:p>
            <a:pPr marL="571500" indent="-571500">
              <a:buAutoNum type="romanUcPeriod"/>
            </a:pPr>
            <a:r>
              <a:rPr lang="en-US" b="1" dirty="0" smtClean="0"/>
              <a:t>PP/ DEFINISI : </a:t>
            </a:r>
            <a:r>
              <a:rPr lang="en-US" b="1" dirty="0" err="1" smtClean="0"/>
              <a:t>rencana</a:t>
            </a:r>
            <a:r>
              <a:rPr lang="en-US" b="1" dirty="0" smtClean="0"/>
              <a:t>, </a:t>
            </a:r>
            <a:r>
              <a:rPr lang="en-US" b="1" dirty="0" err="1" smtClean="0"/>
              <a:t>anggaran</a:t>
            </a:r>
            <a:r>
              <a:rPr lang="en-US" b="1" dirty="0" smtClean="0"/>
              <a:t>, </a:t>
            </a:r>
            <a:r>
              <a:rPr lang="en-US" b="1" dirty="0" err="1" smtClean="0"/>
              <a:t>jadwal</a:t>
            </a:r>
            <a:r>
              <a:rPr lang="en-US" b="1" dirty="0" smtClean="0"/>
              <a:t>, </a:t>
            </a:r>
            <a:r>
              <a:rPr lang="en-US" b="1" dirty="0" err="1" smtClean="0"/>
              <a:t>perangkat</a:t>
            </a:r>
            <a:r>
              <a:rPr lang="en-US" b="1" dirty="0" smtClean="0"/>
              <a:t>, </a:t>
            </a:r>
            <a:r>
              <a:rPr lang="en-US" b="1" dirty="0" err="1" smtClean="0"/>
              <a:t>peserta</a:t>
            </a:r>
            <a:endParaRPr lang="en-US" b="1" dirty="0" smtClean="0"/>
          </a:p>
          <a:p>
            <a:pPr marL="571500" indent="-571500">
              <a:buAutoNum type="romanUcPeriod"/>
            </a:pPr>
            <a:r>
              <a:rPr lang="en-US" b="1" dirty="0" smtClean="0"/>
              <a:t>IMPLEMENTASI : </a:t>
            </a:r>
            <a:r>
              <a:rPr lang="en-US" b="1" dirty="0" err="1" smtClean="0"/>
              <a:t>mobilisasi</a:t>
            </a:r>
            <a:r>
              <a:rPr lang="en-US" b="1" dirty="0" smtClean="0"/>
              <a:t>, engineering, </a:t>
            </a:r>
            <a:r>
              <a:rPr lang="en-US" b="1" dirty="0" err="1" smtClean="0"/>
              <a:t>pengadaan</a:t>
            </a:r>
            <a:r>
              <a:rPr lang="en-US" b="1" dirty="0" smtClean="0"/>
              <a:t>, </a:t>
            </a:r>
            <a:r>
              <a:rPr lang="en-US" b="1" dirty="0" err="1" smtClean="0"/>
              <a:t>konstruksi</a:t>
            </a:r>
            <a:r>
              <a:rPr lang="en-US" b="1" dirty="0" smtClean="0"/>
              <a:t>, </a:t>
            </a:r>
            <a:r>
              <a:rPr lang="en-US" b="1" dirty="0" err="1" smtClean="0"/>
              <a:t>pengendalian</a:t>
            </a:r>
            <a:endParaRPr lang="en-US" b="1" dirty="0" smtClean="0"/>
          </a:p>
          <a:p>
            <a:pPr marL="571500" indent="-571500">
              <a:buAutoNum type="romanUcPeriod"/>
            </a:pPr>
            <a:r>
              <a:rPr lang="en-US" b="1" dirty="0" smtClean="0"/>
              <a:t>TERMINASI OPERASI : </a:t>
            </a:r>
            <a:r>
              <a:rPr lang="en-US" b="1" dirty="0" err="1" smtClean="0"/>
              <a:t>pra</a:t>
            </a:r>
            <a:r>
              <a:rPr lang="en-US" b="1" dirty="0" smtClean="0"/>
              <a:t> </a:t>
            </a:r>
            <a:r>
              <a:rPr lang="en-US" b="1" dirty="0" err="1" smtClean="0"/>
              <a:t>komisi</a:t>
            </a:r>
            <a:r>
              <a:rPr lang="en-US" b="1" dirty="0" smtClean="0"/>
              <a:t>, start up, </a:t>
            </a:r>
            <a:r>
              <a:rPr lang="en-US" b="1" dirty="0" err="1" smtClean="0"/>
              <a:t>demobilisasi</a:t>
            </a:r>
            <a:r>
              <a:rPr lang="en-US" b="1" dirty="0" smtClean="0"/>
              <a:t>, </a:t>
            </a:r>
            <a:r>
              <a:rPr lang="en-US" b="1" dirty="0" err="1" smtClean="0"/>
              <a:t>penutupan</a:t>
            </a:r>
            <a:endParaRPr lang="id-ID" b="1" dirty="0" smtClean="0"/>
          </a:p>
        </p:txBody>
      </p:sp>
    </p:spTree>
    <p:extLst>
      <p:ext uri="{BB962C8B-B14F-4D97-AF65-F5344CB8AC3E}">
        <p14:creationId xmlns:p14="http://schemas.microsoft.com/office/powerpoint/2010/main" val="179722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TAHAPAN PROYEK 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4006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I</a:t>
            </a:r>
            <a:r>
              <a:rPr lang="id-ID" b="1" dirty="0" smtClean="0"/>
              <a:t>. Tahap Konsepsi</a:t>
            </a:r>
            <a:r>
              <a:rPr lang="id-ID" dirty="0" smtClean="0"/>
              <a:t> :</a:t>
            </a:r>
          </a:p>
          <a:p>
            <a:pPr>
              <a:buNone/>
            </a:pPr>
            <a:r>
              <a:rPr lang="id-ID" dirty="0" smtClean="0"/>
              <a:t>	a. </a:t>
            </a:r>
            <a:r>
              <a:rPr lang="id-ID" u="sng" dirty="0" smtClean="0"/>
              <a:t>Inisiasi proyek </a:t>
            </a:r>
            <a:r>
              <a:rPr lang="id-ID" dirty="0" smtClean="0"/>
              <a:t>= titik dimana ide tentang proyek lahir. Proyek dimulai dengan ditemukannya masalah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klarifikasi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 </a:t>
            </a:r>
            <a:r>
              <a:rPr lang="en-US" dirty="0" err="1" smtClean="0"/>
              <a:t>solusinya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err="1" smtClean="0"/>
              <a:t>b.Kelayakan</a:t>
            </a:r>
            <a:r>
              <a:rPr lang="en-US" u="sng" dirty="0" smtClean="0"/>
              <a:t> </a:t>
            </a:r>
            <a:r>
              <a:rPr lang="en-US" u="sng" dirty="0" err="1" smtClean="0"/>
              <a:t>proyek</a:t>
            </a:r>
            <a:r>
              <a:rPr lang="en-US" dirty="0" smtClean="0"/>
              <a:t> =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investigasi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kembangkan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detail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&amp;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TAHAPAN PROYEK 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14422"/>
            <a:ext cx="8496944" cy="5310922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Permintaan</a:t>
            </a:r>
            <a:r>
              <a:rPr lang="en-US" b="1" dirty="0" smtClean="0"/>
              <a:t> Proposal (</a:t>
            </a:r>
            <a:r>
              <a:rPr lang="en-US" b="1" i="1" dirty="0" smtClean="0"/>
              <a:t>Request for proposal</a:t>
            </a:r>
            <a:r>
              <a:rPr lang="en-US" b="1" dirty="0" smtClean="0"/>
              <a:t>/ RFP) : 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,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performansi</a:t>
            </a:r>
            <a:r>
              <a:rPr lang="en-US" dirty="0" smtClean="0"/>
              <a:t>,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ongkos</a:t>
            </a:r>
            <a:r>
              <a:rPr lang="en-US" dirty="0" smtClean="0"/>
              <a:t> &amp; </a:t>
            </a:r>
            <a:r>
              <a:rPr lang="en-US" dirty="0" err="1" smtClean="0"/>
              <a:t>jadwal</a:t>
            </a:r>
            <a:r>
              <a:rPr lang="en-US" dirty="0" smtClean="0"/>
              <a:t>, </a:t>
            </a:r>
            <a:r>
              <a:rPr lang="en-US" dirty="0" err="1" smtClean="0"/>
              <a:t>kebutuhan</a:t>
            </a:r>
            <a:r>
              <a:rPr lang="en-US" dirty="0" smtClean="0"/>
              <a:t> data,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dng</a:t>
            </a:r>
            <a:r>
              <a:rPr lang="en-US" dirty="0" smtClean="0"/>
              <a:t> user.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TAHAPAN PROYEK 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14422"/>
            <a:ext cx="8496944" cy="5310922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Pokok</a:t>
            </a:r>
            <a:r>
              <a:rPr lang="en-US" b="1" dirty="0" smtClean="0"/>
              <a:t> </a:t>
            </a:r>
            <a:r>
              <a:rPr lang="en-US" b="1" dirty="0" err="1" smtClean="0"/>
              <a:t>isi</a:t>
            </a:r>
            <a:r>
              <a:rPr lang="en-US" b="1" dirty="0" smtClean="0"/>
              <a:t> Proposal </a:t>
            </a:r>
            <a:r>
              <a:rPr lang="en-US" b="1" dirty="0" err="1" smtClean="0"/>
              <a:t>Poyek</a:t>
            </a:r>
            <a:r>
              <a:rPr lang="en-US" b="1" dirty="0" smtClean="0"/>
              <a:t> :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: </a:t>
            </a:r>
            <a:r>
              <a:rPr lang="en-US" dirty="0" err="1" smtClean="0"/>
              <a:t>lebih</a:t>
            </a:r>
            <a:r>
              <a:rPr lang="en-US" dirty="0" smtClean="0"/>
              <a:t> personal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ringkas</a:t>
            </a:r>
            <a:r>
              <a:rPr lang="en-US" dirty="0" smtClean="0"/>
              <a:t>, </a:t>
            </a:r>
            <a:r>
              <a:rPr lang="en-US" dirty="0" err="1" smtClean="0"/>
              <a:t>pengalaman</a:t>
            </a:r>
            <a:r>
              <a:rPr lang="en-US" dirty="0" smtClean="0"/>
              <a:t> &amp;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kontraktor</a:t>
            </a:r>
            <a:r>
              <a:rPr lang="en-US" dirty="0" smtClean="0"/>
              <a:t>, </a:t>
            </a:r>
            <a:r>
              <a:rPr lang="en-US" i="1" dirty="0" smtClean="0"/>
              <a:t>contact person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Executive Summary : </a:t>
            </a:r>
            <a:r>
              <a:rPr lang="en-US" dirty="0" smtClean="0"/>
              <a:t> </a:t>
            </a: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relevansi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user &amp;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i="1" dirty="0" smtClean="0"/>
              <a:t>: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,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,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TAHAPAN PROYEK 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00108"/>
            <a:ext cx="8496944" cy="55252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err="1" smtClean="0"/>
              <a:t>Pokok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isi</a:t>
            </a:r>
            <a:r>
              <a:rPr lang="en-US" sz="2800" b="1" dirty="0" smtClean="0"/>
              <a:t> Proposal </a:t>
            </a:r>
            <a:r>
              <a:rPr lang="en-US" sz="2800" b="1" dirty="0" err="1" smtClean="0"/>
              <a:t>Poyek</a:t>
            </a:r>
            <a:r>
              <a:rPr lang="en-US" sz="2800" b="1" dirty="0" smtClean="0"/>
              <a:t> :</a:t>
            </a:r>
          </a:p>
          <a:p>
            <a:pPr>
              <a:buNone/>
            </a:pPr>
            <a:r>
              <a:rPr lang="en-US" sz="2800" dirty="0" smtClean="0"/>
              <a:t>4. </a:t>
            </a:r>
            <a:r>
              <a:rPr lang="en-US" sz="2800" dirty="0" err="1" smtClean="0"/>
              <a:t>Manfaat</a:t>
            </a:r>
            <a:r>
              <a:rPr lang="en-US" sz="2800" dirty="0" smtClean="0"/>
              <a:t>/ </a:t>
            </a:r>
            <a:r>
              <a:rPr lang="en-US" sz="2800" dirty="0" err="1" smtClean="0"/>
              <a:t>Keuntungan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: </a:t>
            </a:r>
            <a:r>
              <a:rPr lang="en-US" sz="2800" dirty="0" err="1" smtClean="0"/>
              <a:t>keperluan</a:t>
            </a:r>
            <a:r>
              <a:rPr lang="en-US" sz="2800" dirty="0" smtClean="0"/>
              <a:t> user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dpt</a:t>
            </a:r>
            <a:r>
              <a:rPr lang="en-US" sz="2800" dirty="0" smtClean="0"/>
              <a:t> </a:t>
            </a:r>
            <a:r>
              <a:rPr lang="en-US" sz="2800" dirty="0" err="1" smtClean="0"/>
              <a:t>dipenuhi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lelang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5. </a:t>
            </a:r>
            <a:r>
              <a:rPr lang="en-US" sz="2800" dirty="0" err="1" smtClean="0"/>
              <a:t>Jadwal</a:t>
            </a:r>
            <a:r>
              <a:rPr lang="en-US" sz="2800" dirty="0" smtClean="0"/>
              <a:t> : </a:t>
            </a:r>
            <a:r>
              <a:rPr lang="en-US" sz="2800" dirty="0" err="1" smtClean="0"/>
              <a:t>jadwal</a:t>
            </a:r>
            <a:r>
              <a:rPr lang="en-US" sz="2800" dirty="0" smtClean="0"/>
              <a:t> </a:t>
            </a:r>
            <a:r>
              <a:rPr lang="en-US" sz="2800" dirty="0" err="1" smtClean="0"/>
              <a:t>proyek</a:t>
            </a:r>
            <a:r>
              <a:rPr lang="en-US" sz="2800" dirty="0" smtClean="0"/>
              <a:t> </a:t>
            </a:r>
            <a:r>
              <a:rPr lang="en-US" sz="2800" dirty="0" err="1" smtClean="0"/>
              <a:t>selesai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pemecahan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(</a:t>
            </a:r>
            <a:r>
              <a:rPr lang="en-US" sz="2800" i="1" dirty="0" smtClean="0"/>
              <a:t>work breakdown</a:t>
            </a:r>
            <a:r>
              <a:rPr lang="en-US" sz="2800" dirty="0" smtClean="0"/>
              <a:t>),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 </a:t>
            </a:r>
            <a:r>
              <a:rPr lang="en-US" sz="2800" dirty="0" err="1" smtClean="0"/>
              <a:t>tahap-tahap</a:t>
            </a:r>
            <a:r>
              <a:rPr lang="en-US" sz="2800" dirty="0" smtClean="0"/>
              <a:t> </a:t>
            </a:r>
            <a:r>
              <a:rPr lang="en-US" sz="2800" dirty="0" err="1" smtClean="0"/>
              <a:t>proyek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6.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r>
              <a:rPr lang="en-US" sz="2800" dirty="0" smtClean="0"/>
              <a:t> :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, </a:t>
            </a:r>
            <a:r>
              <a:rPr lang="en-US" sz="2800" dirty="0" err="1" smtClean="0"/>
              <a:t>tdk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&amp;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7.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Legal :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muncul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8. </a:t>
            </a:r>
            <a:r>
              <a:rPr lang="en-US" sz="2800" dirty="0" err="1" smtClean="0"/>
              <a:t>Kualifikasi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: background,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, </a:t>
            </a:r>
            <a:r>
              <a:rPr lang="en-US" sz="2800" dirty="0" err="1" smtClean="0"/>
              <a:t>prestasi</a:t>
            </a:r>
            <a:r>
              <a:rPr lang="en-US" sz="2800" dirty="0" smtClean="0"/>
              <a:t>, </a:t>
            </a:r>
            <a:r>
              <a:rPr lang="en-US" sz="2800" dirty="0" err="1" smtClean="0"/>
              <a:t>situasi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r>
              <a:rPr lang="en-US" sz="2800" dirty="0" smtClean="0"/>
              <a:t>, </a:t>
            </a:r>
            <a:r>
              <a:rPr lang="en-US" sz="2800" dirty="0" err="1" smtClean="0"/>
              <a:t>keyperson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3376</TotalTime>
  <Words>893</Words>
  <Application>Microsoft Office PowerPoint</Application>
  <PresentationFormat>On-screen Show (4:3)</PresentationFormat>
  <Paragraphs>123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Franklin Gothic Book</vt:lpstr>
      <vt:lpstr>Franklin Gothic Medium</vt:lpstr>
      <vt:lpstr>Wingdings</vt:lpstr>
      <vt:lpstr>Wingdings 2</vt:lpstr>
      <vt:lpstr>Trek</vt:lpstr>
      <vt:lpstr>SIKLUS HIDUP PROYEK</vt:lpstr>
      <vt:lpstr>PROYEK = PERKEMBANGAN PRODUK</vt:lpstr>
      <vt:lpstr>PROYEK = PERKEMBANGAN PRODUK</vt:lpstr>
      <vt:lpstr>Dinamika Siklus proyek</vt:lpstr>
      <vt:lpstr>Dinamika siklus proyek</vt:lpstr>
      <vt:lpstr>TAHAPAN PROYEK </vt:lpstr>
      <vt:lpstr>TAHAPAN PROYEK </vt:lpstr>
      <vt:lpstr>TAHAPAN PROYEK </vt:lpstr>
      <vt:lpstr>TAHAPAN PROYEK </vt:lpstr>
      <vt:lpstr>TAHAPAN PROYEK </vt:lpstr>
      <vt:lpstr>TAHAPAN PROYEK </vt:lpstr>
      <vt:lpstr>TAHAPAN PROYEK </vt:lpstr>
      <vt:lpstr>Perilaku selama siklus proyek</vt:lpstr>
      <vt:lpstr>Perilaku selama siklus proyek</vt:lpstr>
      <vt:lpstr>tim proyek</vt:lpstr>
      <vt:lpstr>tim proyek</vt:lpstr>
      <vt:lpstr>tim proyek</vt:lpstr>
      <vt:lpstr>Siapa manajer proyek</vt:lpstr>
      <vt:lpstr>Siapa manajer proyek</vt:lpstr>
      <vt:lpstr>Siapa manajer proyek</vt:lpstr>
      <vt:lpstr>manajer proyek</vt:lpstr>
      <vt:lpstr>Anggota tim proyek</vt:lpstr>
      <vt:lpstr>Anggota tim proyek</vt:lpstr>
      <vt:lpstr>PowerPoint Presentation</vt:lpstr>
      <vt:lpstr>DISKUSI KELOMPOK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SIKLUS HIDUP PROYEK</dc:title>
  <dc:creator>Yani</dc:creator>
  <cp:lastModifiedBy>toshiba</cp:lastModifiedBy>
  <cp:revision>178</cp:revision>
  <dcterms:created xsi:type="dcterms:W3CDTF">2011-09-30T06:54:39Z</dcterms:created>
  <dcterms:modified xsi:type="dcterms:W3CDTF">2019-05-09T05:07:59Z</dcterms:modified>
</cp:coreProperties>
</file>