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1" r:id="rId3"/>
    <p:sldId id="262" r:id="rId4"/>
    <p:sldId id="287" r:id="rId5"/>
    <p:sldId id="286" r:id="rId6"/>
    <p:sldId id="288" r:id="rId7"/>
    <p:sldId id="289" r:id="rId8"/>
    <p:sldId id="290" r:id="rId9"/>
    <p:sldId id="291" r:id="rId10"/>
    <p:sldId id="258" r:id="rId11"/>
    <p:sldId id="292" r:id="rId12"/>
    <p:sldId id="295" r:id="rId13"/>
    <p:sldId id="259" r:id="rId14"/>
    <p:sldId id="296" r:id="rId15"/>
    <p:sldId id="300" r:id="rId16"/>
    <p:sldId id="297" r:id="rId17"/>
    <p:sldId id="260" r:id="rId18"/>
    <p:sldId id="299" r:id="rId19"/>
    <p:sldId id="301" r:id="rId20"/>
    <p:sldId id="298" r:id="rId21"/>
    <p:sldId id="293" r:id="rId22"/>
    <p:sldId id="275" r:id="rId23"/>
    <p:sldId id="282" r:id="rId24"/>
    <p:sldId id="284" r:id="rId2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1B791-4C69-4276-ACED-317E3885A38E}" type="datetimeFigureOut">
              <a:rPr lang="id-ID" smtClean="0"/>
              <a:t>23/03/2016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43190-F978-4A6E-9697-831A72289A5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655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2FB60-F82A-42BC-A9EB-F2DA45D7DA83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769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5135-DD48-4C5A-95A1-9FA849E35BC8}" type="datetimeFigureOut">
              <a:rPr lang="id-ID" smtClean="0"/>
              <a:t>23/03/2016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15F2-C8E7-4686-8CE8-6729CF70D9F2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5135-DD48-4C5A-95A1-9FA849E35BC8}" type="datetimeFigureOut">
              <a:rPr lang="id-ID" smtClean="0"/>
              <a:t>23/03/2016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15F2-C8E7-4686-8CE8-6729CF70D9F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5135-DD48-4C5A-95A1-9FA849E35BC8}" type="datetimeFigureOut">
              <a:rPr lang="id-ID" smtClean="0"/>
              <a:t>23/03/2016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15F2-C8E7-4686-8CE8-6729CF70D9F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5135-DD48-4C5A-95A1-9FA849E35BC8}" type="datetimeFigureOut">
              <a:rPr lang="id-ID" smtClean="0"/>
              <a:t>23/03/2016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15F2-C8E7-4686-8CE8-6729CF70D9F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5135-DD48-4C5A-95A1-9FA849E35BC8}" type="datetimeFigureOut">
              <a:rPr lang="id-ID" smtClean="0"/>
              <a:t>23/03/2016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15F2-C8E7-4686-8CE8-6729CF70D9F2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5135-DD48-4C5A-95A1-9FA849E35BC8}" type="datetimeFigureOut">
              <a:rPr lang="id-ID" smtClean="0"/>
              <a:t>23/03/2016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15F2-C8E7-4686-8CE8-6729CF70D9F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5135-DD48-4C5A-95A1-9FA849E35BC8}" type="datetimeFigureOut">
              <a:rPr lang="id-ID" smtClean="0"/>
              <a:t>23/03/2016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15F2-C8E7-4686-8CE8-6729CF70D9F2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5135-DD48-4C5A-95A1-9FA849E35BC8}" type="datetimeFigureOut">
              <a:rPr lang="id-ID" smtClean="0"/>
              <a:t>23/03/2016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15F2-C8E7-4686-8CE8-6729CF70D9F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5135-DD48-4C5A-95A1-9FA849E35BC8}" type="datetimeFigureOut">
              <a:rPr lang="id-ID" smtClean="0"/>
              <a:t>23/03/2016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15F2-C8E7-4686-8CE8-6729CF70D9F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5135-DD48-4C5A-95A1-9FA849E35BC8}" type="datetimeFigureOut">
              <a:rPr lang="id-ID" smtClean="0"/>
              <a:t>23/03/2016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15F2-C8E7-4686-8CE8-6729CF70D9F2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5135-DD48-4C5A-95A1-9FA849E35BC8}" type="datetimeFigureOut">
              <a:rPr lang="id-ID" smtClean="0"/>
              <a:t>23/03/2016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15F2-C8E7-4686-8CE8-6729CF70D9F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E115135-DD48-4C5A-95A1-9FA849E35BC8}" type="datetimeFigureOut">
              <a:rPr lang="id-ID" smtClean="0"/>
              <a:t>23/03/2016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0FF15F2-C8E7-4686-8CE8-6729CF70D9F2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mberhub.com/wp-content/uploads/2008/10/memberhub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00766"/>
            <a:ext cx="7920880" cy="475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848600" cy="1927225"/>
          </a:xfrm>
        </p:spPr>
        <p:txBody>
          <a:bodyPr/>
          <a:lstStyle/>
          <a:p>
            <a:r>
              <a:rPr lang="id-ID" sz="4000" b="1" dirty="0"/>
              <a:t>SISTEM  INFORMASI, ORGANISASI, MANAJEMEN DAN </a:t>
            </a:r>
            <a:r>
              <a:rPr lang="id-ID" sz="4000" b="1" dirty="0" smtClean="0"/>
              <a:t>STRATEGI</a:t>
            </a:r>
            <a:endParaRPr lang="id-ID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840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/>
              <a:t>Keuntungan penggunaan Sistem </a:t>
            </a:r>
            <a:r>
              <a:rPr lang="id-ID" sz="3200" b="1" dirty="0" smtClean="0"/>
              <a:t>Informasi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5172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id-ID" sz="2600" dirty="0" smtClean="0"/>
              <a:t>Penggunaan SI berbasis komputer </a:t>
            </a:r>
            <a:r>
              <a:rPr lang="fi-FI" sz="2600" dirty="0" smtClean="0"/>
              <a:t>dalam </a:t>
            </a:r>
            <a:r>
              <a:rPr lang="fi-FI" sz="2600" dirty="0"/>
              <a:t>sebuah organisasi </a:t>
            </a:r>
            <a:r>
              <a:rPr lang="id-ID" sz="2600" dirty="0" smtClean="0"/>
              <a:t>m</a:t>
            </a:r>
            <a:r>
              <a:rPr lang="fi-FI" sz="2600" dirty="0" smtClean="0"/>
              <a:t>emiliki</a:t>
            </a:r>
            <a:r>
              <a:rPr lang="id-ID" sz="2600" dirty="0" smtClean="0"/>
              <a:t> manfaat </a:t>
            </a:r>
            <a:r>
              <a:rPr lang="id-ID" sz="2600" dirty="0"/>
              <a:t>berupa keuntungan-keuntungan seperti :</a:t>
            </a:r>
          </a:p>
          <a:p>
            <a:pPr marL="442913" indent="-266700"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Dapat </a:t>
            </a:r>
            <a:r>
              <a:rPr lang="id-ID" dirty="0"/>
              <a:t>meningkatkan keuntungan perusahaan</a:t>
            </a:r>
          </a:p>
          <a:p>
            <a:pPr marL="442913" indent="-266700">
              <a:lnSpc>
                <a:spcPct val="110000"/>
              </a:lnSpc>
              <a:spcBef>
                <a:spcPts val="600"/>
              </a:spcBef>
            </a:pPr>
            <a:r>
              <a:rPr lang="id-ID" dirty="0" smtClean="0"/>
              <a:t>Mengurangi </a:t>
            </a:r>
            <a:r>
              <a:rPr lang="id-ID" dirty="0"/>
              <a:t>biaya bisnis</a:t>
            </a:r>
          </a:p>
          <a:p>
            <a:pPr marL="442913" indent="-266700">
              <a:lnSpc>
                <a:spcPct val="110000"/>
              </a:lnSpc>
              <a:spcBef>
                <a:spcPts val="600"/>
              </a:spcBef>
            </a:pPr>
            <a:r>
              <a:rPr lang="id-ID" dirty="0" smtClean="0"/>
              <a:t>Meningkatkan </a:t>
            </a:r>
            <a:r>
              <a:rPr lang="id-ID" dirty="0"/>
              <a:t>pangsa pasar </a:t>
            </a:r>
            <a:r>
              <a:rPr lang="id-ID" dirty="0" smtClean="0"/>
              <a:t>(jangkauan </a:t>
            </a:r>
            <a:r>
              <a:rPr lang="id-ID" dirty="0"/>
              <a:t>dan variasi produk)</a:t>
            </a:r>
          </a:p>
          <a:p>
            <a:pPr marL="442913" indent="-266700">
              <a:lnSpc>
                <a:spcPct val="110000"/>
              </a:lnSpc>
              <a:spcBef>
                <a:spcPts val="600"/>
              </a:spcBef>
            </a:pPr>
            <a:r>
              <a:rPr lang="fi-FI" dirty="0" smtClean="0"/>
              <a:t>Perbaikan </a:t>
            </a:r>
            <a:r>
              <a:rPr lang="fi-FI" dirty="0"/>
              <a:t>relasi pelanggan atau </a:t>
            </a:r>
            <a:r>
              <a:rPr lang="fi-FI" dirty="0" smtClean="0"/>
              <a:t>pelayanan</a:t>
            </a:r>
            <a:r>
              <a:rPr lang="id-ID" dirty="0" smtClean="0"/>
              <a:t> pelanggan</a:t>
            </a:r>
            <a:endParaRPr lang="id-ID" dirty="0"/>
          </a:p>
          <a:p>
            <a:pPr marL="442913" indent="-266700">
              <a:lnSpc>
                <a:spcPct val="110000"/>
              </a:lnSpc>
              <a:spcBef>
                <a:spcPts val="600"/>
              </a:spcBef>
            </a:pPr>
            <a:r>
              <a:rPr lang="id-ID" dirty="0" smtClean="0"/>
              <a:t>Meningkatkan </a:t>
            </a:r>
            <a:r>
              <a:rPr lang="id-ID" dirty="0"/>
              <a:t>efisiensi</a:t>
            </a:r>
          </a:p>
          <a:p>
            <a:pPr marL="442913" indent="-266700">
              <a:lnSpc>
                <a:spcPct val="110000"/>
              </a:lnSpc>
              <a:spcBef>
                <a:spcPts val="600"/>
              </a:spcBef>
            </a:pPr>
            <a:r>
              <a:rPr lang="id-ID" dirty="0" smtClean="0"/>
              <a:t>Dapat </a:t>
            </a:r>
            <a:r>
              <a:rPr lang="id-ID" dirty="0"/>
              <a:t>memperbaiki dalam pengambilan keputusan</a:t>
            </a:r>
          </a:p>
          <a:p>
            <a:pPr marL="442913" indent="-266700">
              <a:lnSpc>
                <a:spcPct val="110000"/>
              </a:lnSpc>
              <a:spcBef>
                <a:spcPts val="600"/>
              </a:spcBef>
            </a:pPr>
            <a:r>
              <a:rPr lang="id-ID" dirty="0" smtClean="0"/>
              <a:t>Pemenuhan </a:t>
            </a:r>
            <a:r>
              <a:rPr lang="id-ID" dirty="0"/>
              <a:t>peraturan lebih baik dan teratur</a:t>
            </a:r>
          </a:p>
          <a:p>
            <a:pPr marL="442913" indent="-266700">
              <a:lnSpc>
                <a:spcPct val="110000"/>
              </a:lnSpc>
              <a:spcBef>
                <a:spcPts val="600"/>
              </a:spcBef>
            </a:pPr>
            <a:r>
              <a:rPr lang="id-ID" dirty="0" smtClean="0"/>
              <a:t>Kesalahan </a:t>
            </a:r>
            <a:r>
              <a:rPr lang="id-ID" dirty="0"/>
              <a:t>lebih sedikit</a:t>
            </a:r>
          </a:p>
          <a:p>
            <a:pPr marL="442913" indent="-266700">
              <a:lnSpc>
                <a:spcPct val="110000"/>
              </a:lnSpc>
              <a:spcBef>
                <a:spcPts val="600"/>
              </a:spcBef>
            </a:pPr>
            <a:r>
              <a:rPr lang="id-ID" dirty="0" smtClean="0"/>
              <a:t>Perbaikan </a:t>
            </a:r>
            <a:r>
              <a:rPr lang="id-ID" dirty="0"/>
              <a:t>keamanan, dan</a:t>
            </a:r>
          </a:p>
          <a:p>
            <a:pPr marL="442913" indent="-266700">
              <a:lnSpc>
                <a:spcPct val="110000"/>
              </a:lnSpc>
              <a:spcBef>
                <a:spcPts val="600"/>
              </a:spcBef>
            </a:pPr>
            <a:r>
              <a:rPr lang="id-ID" dirty="0" smtClean="0"/>
              <a:t>Kapasitas </a:t>
            </a:r>
            <a:r>
              <a:rPr lang="id-ID" dirty="0"/>
              <a:t>lebih banyak atau besar.</a:t>
            </a:r>
          </a:p>
        </p:txBody>
      </p:sp>
    </p:spTree>
    <p:extLst>
      <p:ext uri="{BB962C8B-B14F-4D97-AF65-F5344CB8AC3E}">
        <p14:creationId xmlns:p14="http://schemas.microsoft.com/office/powerpoint/2010/main" val="38451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/>
              <a:t>Keuntungan penggunaan Sistem </a:t>
            </a:r>
            <a:r>
              <a:rPr lang="id-ID" sz="3200" b="1" dirty="0" smtClean="0"/>
              <a:t>Informasi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id-ID" sz="2800" dirty="0" smtClean="0"/>
              <a:t>Penggunaan sistem informasi di perusahaan menjadi  sangat penting karena:</a:t>
            </a:r>
            <a:endParaRPr lang="id-ID" sz="2800" dirty="0"/>
          </a:p>
          <a:p>
            <a:pPr marL="900113" indent="-442913">
              <a:spcBef>
                <a:spcPts val="1200"/>
              </a:spcBef>
            </a:pPr>
            <a:r>
              <a:rPr lang="id-ID" sz="2800" dirty="0" smtClean="0"/>
              <a:t>Kegiatan </a:t>
            </a:r>
            <a:r>
              <a:rPr lang="id-ID" sz="2800" dirty="0"/>
              <a:t>bisnis semakin </a:t>
            </a:r>
            <a:r>
              <a:rPr lang="id-ID" sz="2800" dirty="0" smtClean="0"/>
              <a:t>meningkat dan </a:t>
            </a:r>
            <a:r>
              <a:rPr lang="id-ID" sz="2800" dirty="0"/>
              <a:t>rumit</a:t>
            </a:r>
          </a:p>
          <a:p>
            <a:pPr marL="900113" indent="-442913">
              <a:spcBef>
                <a:spcPts val="600"/>
              </a:spcBef>
            </a:pPr>
            <a:r>
              <a:rPr lang="id-ID" sz="2800" dirty="0" smtClean="0"/>
              <a:t>Globalisasi </a:t>
            </a:r>
            <a:r>
              <a:rPr lang="id-ID" sz="2800" dirty="0"/>
              <a:t>ekonomi</a:t>
            </a:r>
          </a:p>
          <a:p>
            <a:pPr marL="900113" indent="-442913">
              <a:spcBef>
                <a:spcPts val="600"/>
              </a:spcBef>
            </a:pPr>
            <a:r>
              <a:rPr lang="id-ID" sz="2800" dirty="0" smtClean="0"/>
              <a:t>Persaingan </a:t>
            </a:r>
            <a:r>
              <a:rPr lang="id-ID" sz="2800" dirty="0"/>
              <a:t>Dunia</a:t>
            </a:r>
          </a:p>
          <a:p>
            <a:pPr marL="900113" indent="-442913">
              <a:spcBef>
                <a:spcPts val="600"/>
              </a:spcBef>
            </a:pPr>
            <a:r>
              <a:rPr lang="id-ID" sz="2800" dirty="0" smtClean="0"/>
              <a:t>Kebutuhan </a:t>
            </a:r>
            <a:r>
              <a:rPr lang="id-ID" sz="2800" dirty="0"/>
              <a:t>teknologi yang andal</a:t>
            </a:r>
          </a:p>
          <a:p>
            <a:pPr marL="900113" indent="-442913">
              <a:spcBef>
                <a:spcPts val="600"/>
              </a:spcBef>
            </a:pPr>
            <a:r>
              <a:rPr lang="id-ID" sz="2800" dirty="0" smtClean="0"/>
              <a:t>Batas </a:t>
            </a:r>
            <a:r>
              <a:rPr lang="id-ID" sz="2800" dirty="0"/>
              <a:t>waktu semakin singkat</a:t>
            </a:r>
          </a:p>
          <a:p>
            <a:pPr marL="900113" indent="-442913">
              <a:spcBef>
                <a:spcPts val="600"/>
              </a:spcBef>
            </a:pPr>
            <a:r>
              <a:rPr lang="id-ID" sz="2800" dirty="0" smtClean="0"/>
              <a:t>Kendala-kendala </a:t>
            </a:r>
            <a:r>
              <a:rPr lang="id-ID" sz="2800" dirty="0"/>
              <a:t>sosial</a:t>
            </a:r>
          </a:p>
          <a:p>
            <a:pPr marL="900113" indent="-442913">
              <a:spcBef>
                <a:spcPts val="600"/>
              </a:spcBef>
            </a:pPr>
            <a:r>
              <a:rPr lang="sv-SE" sz="2800" dirty="0" smtClean="0"/>
              <a:t>Tuntutan </a:t>
            </a:r>
            <a:r>
              <a:rPr lang="sv-SE" sz="2800" dirty="0"/>
              <a:t>pelayanan praktis dan </a:t>
            </a:r>
            <a:r>
              <a:rPr lang="sv-SE" sz="2800" dirty="0" smtClean="0"/>
              <a:t>cepat</a:t>
            </a:r>
            <a:r>
              <a:rPr lang="id-ID" sz="2800" dirty="0" smtClean="0"/>
              <a:t> saji</a:t>
            </a:r>
            <a:endParaRPr lang="id-ID" dirty="0"/>
          </a:p>
        </p:txBody>
      </p:sp>
      <p:sp>
        <p:nvSpPr>
          <p:cNvPr id="4" name="Sun 3"/>
          <p:cNvSpPr/>
          <p:nvPr/>
        </p:nvSpPr>
        <p:spPr>
          <a:xfrm>
            <a:off x="8579296" y="6356176"/>
            <a:ext cx="457200" cy="457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67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50168"/>
            <a:ext cx="8507288" cy="990600"/>
          </a:xfrm>
        </p:spPr>
        <p:txBody>
          <a:bodyPr>
            <a:noAutofit/>
          </a:bodyPr>
          <a:lstStyle/>
          <a:p>
            <a:r>
              <a:rPr lang="id-ID" sz="3200" b="1" dirty="0"/>
              <a:t>Pengambilan Keputusan dan Sistem </a:t>
            </a:r>
            <a:r>
              <a:rPr lang="id-ID" sz="3200" b="1" dirty="0" smtClean="0"/>
              <a:t>Informasi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52578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id-ID" dirty="0"/>
              <a:t>Pengambilan keputusan adalah proses </a:t>
            </a:r>
            <a:r>
              <a:rPr lang="id-ID" dirty="0" smtClean="0"/>
              <a:t>pemilihan dari </a:t>
            </a:r>
            <a:r>
              <a:rPr lang="id-ID" dirty="0"/>
              <a:t>beberapa alternatif tindakan untuk mencapai </a:t>
            </a:r>
            <a:r>
              <a:rPr lang="id-ID" dirty="0" smtClean="0"/>
              <a:t>tujuan.</a:t>
            </a:r>
            <a:endParaRPr lang="id-ID" dirty="0"/>
          </a:p>
          <a:p>
            <a:pPr>
              <a:spcBef>
                <a:spcPts val="1200"/>
              </a:spcBef>
            </a:pPr>
            <a:r>
              <a:rPr lang="id-ID" dirty="0"/>
              <a:t>Ada empat </a:t>
            </a:r>
            <a:r>
              <a:rPr lang="id-ID" dirty="0" smtClean="0"/>
              <a:t>tahap </a:t>
            </a:r>
            <a:r>
              <a:rPr lang="id-ID" dirty="0"/>
              <a:t>pengambilan keputusan, yaitu:</a:t>
            </a:r>
          </a:p>
          <a:p>
            <a:pPr marL="987425" indent="-457200">
              <a:spcBef>
                <a:spcPts val="1200"/>
              </a:spcBef>
              <a:buFont typeface="+mj-lt"/>
              <a:buAutoNum type="arabicPeriod"/>
            </a:pPr>
            <a:r>
              <a:rPr lang="id-ID" dirty="0" smtClean="0"/>
              <a:t>Pemikiran </a:t>
            </a:r>
            <a:r>
              <a:rPr lang="id-ID" dirty="0"/>
              <a:t>( </a:t>
            </a:r>
            <a:r>
              <a:rPr lang="id-ID" i="1" dirty="0"/>
              <a:t>Inteligence</a:t>
            </a:r>
            <a:r>
              <a:rPr lang="id-ID" dirty="0"/>
              <a:t>)</a:t>
            </a:r>
          </a:p>
          <a:p>
            <a:pPr marL="987425" indent="-457200">
              <a:spcBef>
                <a:spcPts val="1200"/>
              </a:spcBef>
              <a:buFont typeface="+mj-lt"/>
              <a:buAutoNum type="arabicPeriod"/>
            </a:pPr>
            <a:r>
              <a:rPr lang="id-ID" dirty="0" smtClean="0"/>
              <a:t>Perancangan </a:t>
            </a:r>
            <a:r>
              <a:rPr lang="id-ID" dirty="0"/>
              <a:t>( </a:t>
            </a:r>
            <a:r>
              <a:rPr lang="id-ID" i="1" dirty="0"/>
              <a:t>Design</a:t>
            </a:r>
            <a:r>
              <a:rPr lang="id-ID" dirty="0"/>
              <a:t>)</a:t>
            </a:r>
          </a:p>
          <a:p>
            <a:pPr marL="987425" indent="-457200">
              <a:spcBef>
                <a:spcPts val="1200"/>
              </a:spcBef>
              <a:buFont typeface="+mj-lt"/>
              <a:buAutoNum type="arabicPeriod"/>
            </a:pPr>
            <a:r>
              <a:rPr lang="id-ID" dirty="0" smtClean="0"/>
              <a:t>Pemilihan </a:t>
            </a:r>
            <a:r>
              <a:rPr lang="id-ID" dirty="0"/>
              <a:t>( </a:t>
            </a:r>
            <a:r>
              <a:rPr lang="id-ID" i="1" dirty="0"/>
              <a:t>Choice</a:t>
            </a:r>
            <a:r>
              <a:rPr lang="id-ID" dirty="0"/>
              <a:t>)</a:t>
            </a:r>
          </a:p>
          <a:p>
            <a:pPr marL="987425" indent="-457200">
              <a:spcBef>
                <a:spcPts val="1200"/>
              </a:spcBef>
              <a:buFont typeface="+mj-lt"/>
              <a:buAutoNum type="arabicPeriod"/>
            </a:pPr>
            <a:r>
              <a:rPr lang="id-ID" dirty="0" smtClean="0"/>
              <a:t>Penerapan </a:t>
            </a:r>
            <a:r>
              <a:rPr lang="id-ID" dirty="0"/>
              <a:t>( </a:t>
            </a:r>
            <a:r>
              <a:rPr lang="id-ID" i="1" dirty="0"/>
              <a:t>Implementation</a:t>
            </a:r>
            <a:r>
              <a:rPr lang="id-ID" dirty="0"/>
              <a:t>)</a:t>
            </a:r>
          </a:p>
          <a:p>
            <a:pPr>
              <a:spcBef>
                <a:spcPts val="1200"/>
              </a:spcBef>
            </a:pPr>
            <a:r>
              <a:rPr lang="id-ID" sz="2400" dirty="0"/>
              <a:t/>
            </a:r>
            <a:br>
              <a:rPr lang="id-ID" sz="2400" dirty="0"/>
            </a:br>
            <a:endParaRPr lang="id-ID" sz="2400" dirty="0"/>
          </a:p>
        </p:txBody>
      </p:sp>
      <p:pic>
        <p:nvPicPr>
          <p:cNvPr id="2050" name="Picture 2" descr="Konsep Pengambilan Keputusan Dalam Sistem Informasi  Manajem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8" t="18794" r="29611" b="10409"/>
          <a:stretch/>
        </p:blipFill>
        <p:spPr bwMode="auto">
          <a:xfrm flipH="1">
            <a:off x="4481408" y="3356992"/>
            <a:ext cx="505914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50168"/>
            <a:ext cx="8507288" cy="990600"/>
          </a:xfrm>
        </p:spPr>
        <p:txBody>
          <a:bodyPr>
            <a:noAutofit/>
          </a:bodyPr>
          <a:lstStyle/>
          <a:p>
            <a:r>
              <a:rPr lang="id-ID" sz="3200" b="1" dirty="0"/>
              <a:t>Pengambilan Keputusan dan Sistem </a:t>
            </a:r>
            <a:r>
              <a:rPr lang="id-ID" sz="3200" b="1" dirty="0" smtClean="0"/>
              <a:t>Informasi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75252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id-ID" sz="2800" b="1" dirty="0"/>
              <a:t>1. Tahap Pemikiran</a:t>
            </a:r>
            <a:endParaRPr lang="id-ID" sz="2800" dirty="0"/>
          </a:p>
          <a:p>
            <a:pPr marL="811213" indent="-368300">
              <a:spcBef>
                <a:spcPts val="1200"/>
              </a:spcBef>
            </a:pPr>
            <a:r>
              <a:rPr lang="id-ID" dirty="0" smtClean="0"/>
              <a:t>Tahap </a:t>
            </a:r>
            <a:r>
              <a:rPr lang="id-ID" dirty="0" smtClean="0">
                <a:solidFill>
                  <a:srgbClr val="C00000"/>
                </a:solidFill>
              </a:rPr>
              <a:t>pengamatan terhadap </a:t>
            </a:r>
            <a:r>
              <a:rPr lang="id-ID" dirty="0">
                <a:solidFill>
                  <a:srgbClr val="C00000"/>
                </a:solidFill>
              </a:rPr>
              <a:t>lingkungan</a:t>
            </a:r>
            <a:r>
              <a:rPr lang="id-ID" dirty="0"/>
              <a:t>, </a:t>
            </a:r>
            <a:r>
              <a:rPr lang="id-ID" dirty="0" smtClean="0"/>
              <a:t>meliputi </a:t>
            </a:r>
            <a:r>
              <a:rPr lang="id-ID" dirty="0"/>
              <a:t>beberapa aktivitas yang </a:t>
            </a:r>
            <a:r>
              <a:rPr lang="id-ID" dirty="0" smtClean="0"/>
              <a:t>bertujuan </a:t>
            </a:r>
            <a:r>
              <a:rPr lang="id-ID" dirty="0"/>
              <a:t>untuk </a:t>
            </a:r>
            <a:r>
              <a:rPr lang="id-ID" dirty="0">
                <a:solidFill>
                  <a:srgbClr val="C00000"/>
                </a:solidFill>
              </a:rPr>
              <a:t>mengidentifikasi</a:t>
            </a:r>
            <a:r>
              <a:rPr lang="id-ID" dirty="0"/>
              <a:t> adanya </a:t>
            </a:r>
            <a:r>
              <a:rPr lang="id-ID" dirty="0">
                <a:solidFill>
                  <a:srgbClr val="C00000"/>
                </a:solidFill>
              </a:rPr>
              <a:t>permasalahan</a:t>
            </a:r>
            <a:r>
              <a:rPr lang="id-ID" dirty="0"/>
              <a:t>-permasalahan atau </a:t>
            </a:r>
            <a:r>
              <a:rPr lang="id-ID" dirty="0" smtClean="0">
                <a:solidFill>
                  <a:srgbClr val="C00000"/>
                </a:solidFill>
              </a:rPr>
              <a:t>kesempatan</a:t>
            </a:r>
            <a:r>
              <a:rPr lang="id-ID" dirty="0" smtClean="0"/>
              <a:t>-kesempatan.</a:t>
            </a:r>
          </a:p>
          <a:p>
            <a:pPr marL="817563" indent="-374650">
              <a:spcBef>
                <a:spcPts val="1200"/>
              </a:spcBef>
            </a:pPr>
            <a:r>
              <a:rPr lang="id-ID" dirty="0" smtClean="0"/>
              <a:t>Dukungan  SI </a:t>
            </a:r>
            <a:r>
              <a:rPr lang="id-ID" dirty="0"/>
              <a:t>adalah pada </a:t>
            </a:r>
            <a:r>
              <a:rPr lang="id-ID" dirty="0">
                <a:solidFill>
                  <a:srgbClr val="C00000"/>
                </a:solidFill>
              </a:rPr>
              <a:t>proses</a:t>
            </a:r>
            <a:r>
              <a:rPr lang="id-ID" dirty="0"/>
              <a:t> penyelidikan yang meliputi </a:t>
            </a:r>
            <a:r>
              <a:rPr lang="id-ID" dirty="0">
                <a:solidFill>
                  <a:srgbClr val="C00000"/>
                </a:solidFill>
              </a:rPr>
              <a:t>pemeriksaan </a:t>
            </a:r>
            <a:r>
              <a:rPr lang="id-ID" dirty="0" smtClean="0">
                <a:solidFill>
                  <a:srgbClr val="C00000"/>
                </a:solidFill>
              </a:rPr>
              <a:t>data</a:t>
            </a:r>
            <a:r>
              <a:rPr lang="id-ID" dirty="0" smtClean="0"/>
              <a:t>, </a:t>
            </a:r>
            <a:r>
              <a:rPr lang="id-ID" dirty="0"/>
              <a:t>baik dengan cara yang telah ditentukan maupun dengan cara khusus. </a:t>
            </a:r>
            <a:endParaRPr lang="id-ID" dirty="0" smtClean="0"/>
          </a:p>
          <a:p>
            <a:pPr marL="817563" indent="-374650">
              <a:spcBef>
                <a:spcPts val="1200"/>
              </a:spcBef>
            </a:pPr>
            <a:r>
              <a:rPr lang="id-ID" dirty="0" smtClean="0"/>
              <a:t>Sistem </a:t>
            </a:r>
            <a:r>
              <a:rPr lang="id-ID" dirty="0"/>
              <a:t>Informasi </a:t>
            </a:r>
            <a:r>
              <a:rPr lang="id-ID" dirty="0" smtClean="0"/>
              <a:t> memiliki </a:t>
            </a:r>
            <a:r>
              <a:rPr lang="id-ID" i="1" dirty="0" smtClean="0">
                <a:solidFill>
                  <a:srgbClr val="C00000"/>
                </a:solidFill>
              </a:rPr>
              <a:t>database </a:t>
            </a:r>
            <a:r>
              <a:rPr lang="id-ID" dirty="0"/>
              <a:t>dengan data masyarakat, </a:t>
            </a:r>
            <a:r>
              <a:rPr lang="id-ID" dirty="0" smtClean="0"/>
              <a:t>data pesaing </a:t>
            </a:r>
            <a:r>
              <a:rPr lang="id-ID" dirty="0"/>
              <a:t>dan </a:t>
            </a:r>
            <a:r>
              <a:rPr lang="id-ID" dirty="0" smtClean="0"/>
              <a:t>data </a:t>
            </a:r>
            <a:r>
              <a:rPr lang="id-ID" i="1" dirty="0" smtClean="0"/>
              <a:t>intern</a:t>
            </a:r>
            <a:r>
              <a:rPr lang="id-ID" dirty="0" smtClean="0"/>
              <a:t> </a:t>
            </a:r>
            <a:r>
              <a:rPr lang="id-ID" dirty="0"/>
              <a:t>ditambah </a:t>
            </a:r>
            <a:r>
              <a:rPr lang="id-ID" dirty="0">
                <a:solidFill>
                  <a:srgbClr val="C00000"/>
                </a:solidFill>
              </a:rPr>
              <a:t>metode </a:t>
            </a:r>
            <a:r>
              <a:rPr lang="id-ID" dirty="0"/>
              <a:t>untuk penelusuran dan penemuan </a:t>
            </a:r>
            <a:r>
              <a:rPr lang="id-ID" dirty="0" smtClean="0"/>
              <a:t>masalah-masalah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6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50168"/>
            <a:ext cx="8507288" cy="990600"/>
          </a:xfrm>
        </p:spPr>
        <p:txBody>
          <a:bodyPr>
            <a:noAutofit/>
          </a:bodyPr>
          <a:lstStyle/>
          <a:p>
            <a:r>
              <a:rPr lang="id-ID" sz="3200" b="1" dirty="0"/>
              <a:t>Pengambilan Keputusan dan Sistem </a:t>
            </a:r>
            <a:r>
              <a:rPr lang="id-ID" sz="3200" b="1" dirty="0" smtClean="0"/>
              <a:t>Informasi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373216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id-ID" sz="2800" b="1" dirty="0"/>
              <a:t>2. Tahap Perancangan</a:t>
            </a:r>
            <a:endParaRPr lang="id-ID" sz="2800" dirty="0"/>
          </a:p>
          <a:p>
            <a:pPr marL="900113" indent="-354013">
              <a:spcBef>
                <a:spcPts val="1200"/>
              </a:spcBef>
            </a:pPr>
            <a:r>
              <a:rPr lang="id-ID" dirty="0" smtClean="0"/>
              <a:t>Meliputi kegiatan </a:t>
            </a:r>
            <a:r>
              <a:rPr lang="id-ID" dirty="0">
                <a:solidFill>
                  <a:srgbClr val="C00000"/>
                </a:solidFill>
              </a:rPr>
              <a:t>menciptakan, mengembangkan </a:t>
            </a:r>
            <a:r>
              <a:rPr lang="id-ID" dirty="0"/>
              <a:t>dan </a:t>
            </a:r>
            <a:r>
              <a:rPr lang="id-ID" dirty="0">
                <a:solidFill>
                  <a:srgbClr val="C00000"/>
                </a:solidFill>
              </a:rPr>
              <a:t>menganalisa </a:t>
            </a:r>
            <a:r>
              <a:rPr lang="id-ID" dirty="0"/>
              <a:t>tindakan-tindakan yang mungkin. </a:t>
            </a:r>
            <a:endParaRPr lang="id-ID" dirty="0" smtClean="0"/>
          </a:p>
          <a:p>
            <a:pPr marL="900113" indent="-354013">
              <a:spcBef>
                <a:spcPts val="1200"/>
              </a:spcBef>
            </a:pPr>
            <a:r>
              <a:rPr lang="id-ID" dirty="0" smtClean="0"/>
              <a:t>Pada </a:t>
            </a:r>
            <a:r>
              <a:rPr lang="id-ID" dirty="0"/>
              <a:t>tahap ini </a:t>
            </a:r>
            <a:r>
              <a:rPr lang="id-ID" dirty="0" smtClean="0"/>
              <a:t>dilakukan </a:t>
            </a:r>
            <a:r>
              <a:rPr lang="id-ID" dirty="0">
                <a:solidFill>
                  <a:srgbClr val="C00000"/>
                </a:solidFill>
              </a:rPr>
              <a:t>pembuatan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pengujian</a:t>
            </a:r>
            <a:r>
              <a:rPr lang="id-ID" dirty="0"/>
              <a:t> dan </a:t>
            </a:r>
            <a:r>
              <a:rPr lang="id-ID" dirty="0">
                <a:solidFill>
                  <a:srgbClr val="C00000"/>
                </a:solidFill>
              </a:rPr>
              <a:t>validasi model</a:t>
            </a:r>
            <a:r>
              <a:rPr lang="id-ID" dirty="0"/>
              <a:t> dari situasi permasalahan tersebut</a:t>
            </a:r>
            <a:r>
              <a:rPr lang="id-ID" dirty="0" smtClean="0"/>
              <a:t>.</a:t>
            </a:r>
          </a:p>
          <a:p>
            <a:pPr marL="900113" indent="-354013">
              <a:spcBef>
                <a:spcPts val="1200"/>
              </a:spcBef>
            </a:pPr>
            <a:r>
              <a:rPr lang="id-ID" dirty="0" smtClean="0"/>
              <a:t>Model-model </a:t>
            </a:r>
            <a:r>
              <a:rPr lang="id-ID" dirty="0"/>
              <a:t>yang tersedia harus membantu menganalisis alternatif-altematif. </a:t>
            </a:r>
            <a:endParaRPr lang="id-ID" dirty="0" smtClean="0"/>
          </a:p>
          <a:p>
            <a:pPr marL="900113" indent="-354013">
              <a:spcBef>
                <a:spcPts val="1200"/>
              </a:spcBef>
            </a:pPr>
            <a:r>
              <a:rPr lang="id-ID" dirty="0" smtClean="0"/>
              <a:t>Dukungan </a:t>
            </a:r>
            <a:r>
              <a:rPr lang="id-ID" dirty="0"/>
              <a:t>SIM terdiri dari </a:t>
            </a:r>
            <a:r>
              <a:rPr lang="id-ID" dirty="0">
                <a:solidFill>
                  <a:srgbClr val="C00000"/>
                </a:solidFill>
              </a:rPr>
              <a:t>perangkat lunak statistika </a:t>
            </a:r>
            <a:r>
              <a:rPr lang="id-ID" dirty="0"/>
              <a:t>serta perangkat lunak pembuatan model lainnya. </a:t>
            </a:r>
            <a:endParaRPr lang="id-ID" dirty="0" smtClean="0"/>
          </a:p>
          <a:p>
            <a:pPr marL="900113" indent="-354013">
              <a:spcBef>
                <a:spcPts val="1200"/>
              </a:spcBef>
            </a:pPr>
            <a:r>
              <a:rPr lang="id-ID" dirty="0" smtClean="0"/>
              <a:t>Hal </a:t>
            </a:r>
            <a:r>
              <a:rPr lang="id-ID" dirty="0"/>
              <a:t>ini melibatkan pendekatan terstruktur, </a:t>
            </a:r>
            <a:r>
              <a:rPr lang="id-ID" dirty="0">
                <a:solidFill>
                  <a:srgbClr val="C00000"/>
                </a:solidFill>
              </a:rPr>
              <a:t>manipulasi model</a:t>
            </a:r>
            <a:r>
              <a:rPr lang="id-ID" dirty="0"/>
              <a:t>, dan sistem </a:t>
            </a:r>
            <a:r>
              <a:rPr lang="id-ID" dirty="0">
                <a:solidFill>
                  <a:srgbClr val="C00000"/>
                </a:solidFill>
              </a:rPr>
              <a:t>pencarian kembali </a:t>
            </a:r>
            <a:r>
              <a:rPr lang="id-ID" i="1" dirty="0" smtClean="0">
                <a:solidFill>
                  <a:srgbClr val="C00000"/>
                </a:solidFill>
              </a:rPr>
              <a:t>database</a:t>
            </a:r>
            <a:r>
              <a:rPr lang="id-ID" dirty="0"/>
              <a:t>.</a:t>
            </a:r>
          </a:p>
          <a:p>
            <a:pPr marL="900113" indent="-354013">
              <a:spcBef>
                <a:spcPts val="1200"/>
              </a:spcBef>
            </a:pPr>
            <a:endParaRPr lang="id-ID" sz="2800" dirty="0" smtClean="0"/>
          </a:p>
        </p:txBody>
      </p:sp>
    </p:spTree>
    <p:extLst>
      <p:ext uri="{BB962C8B-B14F-4D97-AF65-F5344CB8AC3E}">
        <p14:creationId xmlns:p14="http://schemas.microsoft.com/office/powerpoint/2010/main" val="27209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50168"/>
            <a:ext cx="8507288" cy="990600"/>
          </a:xfrm>
        </p:spPr>
        <p:txBody>
          <a:bodyPr>
            <a:noAutofit/>
          </a:bodyPr>
          <a:lstStyle/>
          <a:p>
            <a:r>
              <a:rPr lang="id-ID" sz="3200" b="1" dirty="0"/>
              <a:t>Pengambilan Keputusan dan Sistem </a:t>
            </a:r>
            <a:r>
              <a:rPr lang="id-ID" sz="3200" b="1" dirty="0" smtClean="0"/>
              <a:t>Informasi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1256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id-ID" sz="2800" b="1" dirty="0" smtClean="0"/>
              <a:t>3.</a:t>
            </a:r>
            <a:r>
              <a:rPr lang="id-ID" sz="2800" b="1" dirty="0"/>
              <a:t> Tahap Pemilihan</a:t>
            </a:r>
            <a:endParaRPr lang="id-ID" sz="2800" dirty="0"/>
          </a:p>
          <a:p>
            <a:pPr marL="722313" indent="-279400">
              <a:spcBef>
                <a:spcPts val="1200"/>
              </a:spcBef>
            </a:pPr>
            <a:r>
              <a:rPr lang="id-ID" dirty="0" smtClean="0"/>
              <a:t>Meliputi </a:t>
            </a:r>
            <a:r>
              <a:rPr lang="id-ID" dirty="0" smtClean="0">
                <a:solidFill>
                  <a:srgbClr val="C00000"/>
                </a:solidFill>
              </a:rPr>
              <a:t>penarikan </a:t>
            </a:r>
            <a:r>
              <a:rPr lang="id-ID" dirty="0">
                <a:solidFill>
                  <a:srgbClr val="C00000"/>
                </a:solidFill>
              </a:rPr>
              <a:t>tindakan-tindakan yang </a:t>
            </a:r>
            <a:r>
              <a:rPr lang="id-ID" dirty="0" smtClean="0">
                <a:solidFill>
                  <a:srgbClr val="C00000"/>
                </a:solidFill>
              </a:rPr>
              <a:t>tepat  </a:t>
            </a:r>
            <a:r>
              <a:rPr lang="id-ID" dirty="0" smtClean="0"/>
              <a:t>yang </a:t>
            </a:r>
            <a:r>
              <a:rPr lang="id-ID" dirty="0"/>
              <a:t>akan dapat memecahkan masalah yang sesungguhnya</a:t>
            </a:r>
            <a:r>
              <a:rPr lang="id-ID" dirty="0" smtClean="0"/>
              <a:t>.</a:t>
            </a:r>
          </a:p>
          <a:p>
            <a:pPr marL="722313" indent="-279400">
              <a:spcBef>
                <a:spcPts val="1200"/>
              </a:spcBef>
            </a:pPr>
            <a:r>
              <a:rPr lang="id-ID" dirty="0"/>
              <a:t>Dukungan SIM pada tahap pemilihan adalah </a:t>
            </a:r>
            <a:r>
              <a:rPr lang="id-ID" dirty="0">
                <a:solidFill>
                  <a:srgbClr val="C00000"/>
                </a:solidFill>
              </a:rPr>
              <a:t>memilih </a:t>
            </a:r>
            <a:r>
              <a:rPr lang="id-ID" dirty="0"/>
              <a:t>berbagai </a:t>
            </a:r>
            <a:r>
              <a:rPr lang="id-ID" dirty="0">
                <a:solidFill>
                  <a:srgbClr val="C00000"/>
                </a:solidFill>
              </a:rPr>
              <a:t>model keputusan </a:t>
            </a:r>
            <a:r>
              <a:rPr lang="id-ID" dirty="0"/>
              <a:t>melakukan analisis kepekaan (analisis sensitivitas) serta menentukan prosedur pemilihan.</a:t>
            </a:r>
          </a:p>
          <a:p>
            <a:pPr marL="722313" indent="-279400">
              <a:spcBef>
                <a:spcPts val="1200"/>
              </a:spcBef>
            </a:pPr>
            <a:r>
              <a:rPr lang="id-ID" dirty="0" smtClean="0"/>
              <a:t>SIM </a:t>
            </a:r>
            <a:r>
              <a:rPr lang="id-ID" dirty="0"/>
              <a:t>menjadi paling efektif apabila hasil-hasil perancangan disajikan dalam suatu bentuk yang mendorong pengambilan keputusan. </a:t>
            </a:r>
            <a:endParaRPr lang="id-ID" dirty="0" smtClean="0"/>
          </a:p>
          <a:p>
            <a:pPr marL="722313" indent="-279400">
              <a:spcBef>
                <a:spcPts val="1200"/>
              </a:spcBef>
            </a:pPr>
            <a:r>
              <a:rPr lang="id-ID" dirty="0" smtClean="0"/>
              <a:t>Apabila </a:t>
            </a:r>
            <a:r>
              <a:rPr lang="id-ID" dirty="0"/>
              <a:t>telah dilakukan pemilihan, maka peranan SIM berubah menjadi </a:t>
            </a:r>
            <a:r>
              <a:rPr lang="id-ID" dirty="0">
                <a:solidFill>
                  <a:srgbClr val="C00000"/>
                </a:solidFill>
              </a:rPr>
              <a:t>pengumpulan data </a:t>
            </a:r>
            <a:r>
              <a:rPr lang="id-ID" dirty="0"/>
              <a:t>untuk </a:t>
            </a:r>
            <a:r>
              <a:rPr lang="id-ID" dirty="0">
                <a:solidFill>
                  <a:srgbClr val="C00000"/>
                </a:solidFill>
              </a:rPr>
              <a:t>umpan balik </a:t>
            </a:r>
            <a:r>
              <a:rPr lang="id-ID" dirty="0"/>
              <a:t>dan </a:t>
            </a:r>
            <a:r>
              <a:rPr lang="id-ID" dirty="0" smtClean="0">
                <a:solidFill>
                  <a:srgbClr val="C00000"/>
                </a:solidFill>
              </a:rPr>
              <a:t>penilaian</a:t>
            </a:r>
            <a:r>
              <a:rPr lang="id-ID" dirty="0" smtClean="0"/>
              <a:t>. </a:t>
            </a:r>
            <a:endParaRPr lang="id-ID" dirty="0" smtClean="0"/>
          </a:p>
          <a:p>
            <a:pPr marL="906463" indent="-376238">
              <a:spcBef>
                <a:spcPts val="1200"/>
              </a:spcBef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9493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50168"/>
            <a:ext cx="8507288" cy="990600"/>
          </a:xfrm>
        </p:spPr>
        <p:txBody>
          <a:bodyPr>
            <a:noAutofit/>
          </a:bodyPr>
          <a:lstStyle/>
          <a:p>
            <a:r>
              <a:rPr lang="id-ID" sz="3200" b="1" dirty="0"/>
              <a:t>Pengambilan Keputusan dan Sistem </a:t>
            </a:r>
            <a:r>
              <a:rPr lang="id-ID" sz="3200" b="1" dirty="0" smtClean="0"/>
              <a:t>Informasi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712968" cy="4896544"/>
          </a:xfrm>
        </p:spPr>
        <p:txBody>
          <a:bodyPr>
            <a:noAutofit/>
          </a:bodyPr>
          <a:lstStyle/>
          <a:p>
            <a:pPr marL="354013" indent="0">
              <a:spcBef>
                <a:spcPts val="1200"/>
              </a:spcBef>
              <a:buNone/>
            </a:pPr>
            <a:r>
              <a:rPr lang="id-ID" sz="2800" b="1" dirty="0"/>
              <a:t>4</a:t>
            </a:r>
            <a:r>
              <a:rPr lang="id-ID" sz="2800" b="1" dirty="0" smtClean="0"/>
              <a:t>. Tahap Penerapan</a:t>
            </a:r>
            <a:endParaRPr lang="id-ID" sz="2800" dirty="0" smtClean="0"/>
          </a:p>
          <a:p>
            <a:pPr marL="1076325" indent="-354013">
              <a:spcBef>
                <a:spcPts val="1200"/>
              </a:spcBef>
            </a:pPr>
            <a:r>
              <a:rPr lang="id-ID" dirty="0" smtClean="0"/>
              <a:t>Tahap </a:t>
            </a:r>
            <a:r>
              <a:rPr lang="id-ID" dirty="0" smtClean="0">
                <a:solidFill>
                  <a:srgbClr val="C00000"/>
                </a:solidFill>
              </a:rPr>
              <a:t>menjalankan </a:t>
            </a:r>
            <a:r>
              <a:rPr lang="id-ID" dirty="0">
                <a:solidFill>
                  <a:srgbClr val="C00000"/>
                </a:solidFill>
              </a:rPr>
              <a:t>keputusan </a:t>
            </a:r>
            <a:r>
              <a:rPr lang="id-ID" dirty="0"/>
              <a:t>dan </a:t>
            </a:r>
            <a:r>
              <a:rPr lang="id-ID" dirty="0">
                <a:solidFill>
                  <a:srgbClr val="C00000"/>
                </a:solidFill>
              </a:rPr>
              <a:t>melaporkan kemajuan </a:t>
            </a:r>
            <a:r>
              <a:rPr lang="id-ID" dirty="0"/>
              <a:t>solusi yang diterapkan</a:t>
            </a:r>
            <a:r>
              <a:rPr lang="id-ID" dirty="0" smtClean="0"/>
              <a:t>.</a:t>
            </a:r>
          </a:p>
          <a:p>
            <a:pPr marL="1076325" indent="-354013">
              <a:spcBef>
                <a:spcPts val="1200"/>
              </a:spcBef>
            </a:pPr>
            <a:endParaRPr lang="id-ID" dirty="0" smtClean="0"/>
          </a:p>
          <a:p>
            <a:pPr marL="265113" indent="-265113">
              <a:spcBef>
                <a:spcPts val="1200"/>
              </a:spcBef>
            </a:pPr>
            <a:r>
              <a:rPr lang="id-ID" sz="2800" dirty="0" smtClean="0"/>
              <a:t>Dukungan </a:t>
            </a:r>
            <a:r>
              <a:rPr lang="id-ID" sz="2800" dirty="0"/>
              <a:t>SIM untuk pembuatan keputusan terdiri dari </a:t>
            </a:r>
            <a:r>
              <a:rPr lang="id-ID" sz="2800" dirty="0" smtClean="0"/>
              <a:t>:</a:t>
            </a:r>
          </a:p>
          <a:p>
            <a:pPr marL="539433" lvl="1" indent="-265113">
              <a:spcBef>
                <a:spcPts val="1200"/>
              </a:spcBef>
            </a:pPr>
            <a:r>
              <a:rPr lang="id-ID" sz="2400" dirty="0" smtClean="0"/>
              <a:t>suatu </a:t>
            </a:r>
            <a:r>
              <a:rPr lang="id-ID" sz="2400" i="1" dirty="0"/>
              <a:t>database</a:t>
            </a:r>
            <a:r>
              <a:rPr lang="id-ID" sz="2400" dirty="0"/>
              <a:t> yang </a:t>
            </a:r>
            <a:r>
              <a:rPr lang="id-ID" sz="2400" dirty="0" smtClean="0"/>
              <a:t>lengkap</a:t>
            </a:r>
          </a:p>
          <a:p>
            <a:pPr marL="539433" lvl="1" indent="-265113">
              <a:spcBef>
                <a:spcPts val="1200"/>
              </a:spcBef>
            </a:pPr>
            <a:r>
              <a:rPr lang="id-ID" sz="2400" dirty="0" smtClean="0"/>
              <a:t>kemampuan </a:t>
            </a:r>
            <a:r>
              <a:rPr lang="id-ID" sz="2400" dirty="0"/>
              <a:t>pencarian kembali </a:t>
            </a:r>
            <a:r>
              <a:rPr lang="id-ID" sz="2400" i="1" dirty="0" smtClean="0"/>
              <a:t>database</a:t>
            </a:r>
          </a:p>
          <a:p>
            <a:pPr marL="539433" lvl="1" indent="-265113">
              <a:spcBef>
                <a:spcPts val="1200"/>
              </a:spcBef>
            </a:pPr>
            <a:r>
              <a:rPr lang="id-ID" sz="2400" dirty="0" smtClean="0"/>
              <a:t>perangkat </a:t>
            </a:r>
            <a:r>
              <a:rPr lang="id-ID" sz="2400" dirty="0"/>
              <a:t>lunak statistika dan analitik </a:t>
            </a:r>
            <a:r>
              <a:rPr lang="id-ID" sz="2400" dirty="0" smtClean="0"/>
              <a:t>lainnya</a:t>
            </a:r>
          </a:p>
          <a:p>
            <a:pPr marL="539433" lvl="1" indent="-265113">
              <a:spcBef>
                <a:spcPts val="1200"/>
              </a:spcBef>
            </a:pPr>
            <a:r>
              <a:rPr lang="id-ID" sz="2400" dirty="0" smtClean="0"/>
              <a:t>suatu </a:t>
            </a:r>
            <a:r>
              <a:rPr lang="id-ID" sz="2400" dirty="0"/>
              <a:t>dasar model yang berisi perangkat lunak pembuatan model-model keputusan. </a:t>
            </a:r>
            <a:endParaRPr lang="id-ID" sz="2400" dirty="0" smtClean="0"/>
          </a:p>
        </p:txBody>
      </p:sp>
      <p:sp>
        <p:nvSpPr>
          <p:cNvPr id="4" name="Sun 3"/>
          <p:cNvSpPr/>
          <p:nvPr/>
        </p:nvSpPr>
        <p:spPr>
          <a:xfrm>
            <a:off x="8579296" y="6356176"/>
            <a:ext cx="457200" cy="457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19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>Manajemen dan Sistem Informasi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Peran</a:t>
            </a:r>
            <a:r>
              <a:rPr lang="en-US" sz="2800" dirty="0"/>
              <a:t> </a:t>
            </a:r>
            <a:r>
              <a:rPr lang="id-ID" sz="2800" dirty="0" smtClean="0"/>
              <a:t>manajemen </a:t>
            </a:r>
            <a:r>
              <a:rPr lang="id-ID" sz="2800" dirty="0"/>
              <a:t>dalam </a:t>
            </a:r>
            <a:r>
              <a:rPr lang="id-ID" sz="2800" dirty="0" smtClean="0"/>
              <a:t>organisasi menurut Henry </a:t>
            </a:r>
            <a:r>
              <a:rPr lang="id-ID" sz="2800" dirty="0"/>
              <a:t>Fayol </a:t>
            </a:r>
            <a:r>
              <a:rPr lang="id-ID" sz="2800" dirty="0" smtClean="0"/>
              <a:t> adalah:</a:t>
            </a:r>
            <a:endParaRPr lang="id-ID" sz="2800" dirty="0"/>
          </a:p>
          <a:p>
            <a:pPr marL="633413" indent="-279400"/>
            <a:r>
              <a:rPr lang="id-ID" dirty="0" smtClean="0"/>
              <a:t>Perencanaan</a:t>
            </a:r>
            <a:endParaRPr lang="id-ID" dirty="0"/>
          </a:p>
          <a:p>
            <a:pPr marL="633413" indent="-279400"/>
            <a:r>
              <a:rPr lang="id-ID" dirty="0" smtClean="0"/>
              <a:t>Pengawasan</a:t>
            </a:r>
            <a:endParaRPr lang="id-ID" dirty="0"/>
          </a:p>
          <a:p>
            <a:pPr marL="633413" indent="-279400"/>
            <a:r>
              <a:rPr lang="id-ID" dirty="0" smtClean="0"/>
              <a:t>Pengorganisasian</a:t>
            </a:r>
            <a:endParaRPr lang="id-ID" dirty="0"/>
          </a:p>
          <a:p>
            <a:pPr marL="633413" indent="-279400"/>
            <a:r>
              <a:rPr lang="id-ID" dirty="0" smtClean="0"/>
              <a:t>Pelaksanaan</a:t>
            </a:r>
            <a:endParaRPr lang="id-ID" dirty="0"/>
          </a:p>
          <a:p>
            <a:pPr marL="633413" indent="-279400"/>
            <a:r>
              <a:rPr lang="id-ID" dirty="0" smtClean="0"/>
              <a:t>Pengkoordinasian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339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>Manajemen dan Sistem Informasi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87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err="1"/>
              <a:t>Peran</a:t>
            </a:r>
            <a:r>
              <a:rPr lang="en-US" sz="2800" dirty="0"/>
              <a:t> </a:t>
            </a:r>
            <a:r>
              <a:rPr lang="id-ID" sz="2800" dirty="0" smtClean="0"/>
              <a:t>manajemen dalam hubungannya </a:t>
            </a:r>
            <a:r>
              <a:rPr lang="id-ID" sz="2800" dirty="0"/>
              <a:t>dengan </a:t>
            </a:r>
            <a:r>
              <a:rPr lang="id-ID" sz="2800" dirty="0" smtClean="0"/>
              <a:t>Informasi:</a:t>
            </a:r>
          </a:p>
          <a:p>
            <a:pPr lvl="1">
              <a:spcBef>
                <a:spcPts val="1200"/>
              </a:spcBef>
            </a:pPr>
            <a:r>
              <a:rPr lang="id-ID" sz="2800" dirty="0" smtClean="0"/>
              <a:t>Manajer sebagai penerima </a:t>
            </a:r>
            <a:r>
              <a:rPr lang="id-ID" sz="2800" dirty="0"/>
              <a:t>atau </a:t>
            </a:r>
            <a:r>
              <a:rPr lang="id-ID" sz="2800" dirty="0" smtClean="0"/>
              <a:t>pusat</a:t>
            </a:r>
            <a:r>
              <a:rPr lang="id-ID" sz="2800" dirty="0"/>
              <a:t> </a:t>
            </a:r>
            <a:r>
              <a:rPr lang="id-ID" sz="2800" dirty="0" smtClean="0"/>
              <a:t>informasi</a:t>
            </a:r>
          </a:p>
          <a:p>
            <a:pPr lvl="2">
              <a:spcBef>
                <a:spcPts val="1200"/>
              </a:spcBef>
            </a:pPr>
            <a:r>
              <a:rPr lang="id-ID" sz="2400" dirty="0" smtClean="0"/>
              <a:t>Sebagai penerima </a:t>
            </a:r>
            <a:r>
              <a:rPr lang="id-ID" sz="2400" dirty="0"/>
              <a:t>informasi, manajer mengumpulkan informasi untuk kemudian disimpan atau didistribusikan. </a:t>
            </a:r>
            <a:endParaRPr lang="id-ID" sz="2400" dirty="0" smtClean="0"/>
          </a:p>
          <a:p>
            <a:pPr lvl="2">
              <a:spcBef>
                <a:spcPts val="1200"/>
              </a:spcBef>
            </a:pPr>
            <a:r>
              <a:rPr lang="id-ID" sz="2400" dirty="0" smtClean="0"/>
              <a:t>Alat </a:t>
            </a:r>
            <a:r>
              <a:rPr lang="id-ID" sz="2400" dirty="0"/>
              <a:t>bantu yang dapat digunakan dalam peran ini ialah Sistem Informasi </a:t>
            </a:r>
            <a:r>
              <a:rPr lang="id-ID" sz="2400" dirty="0" smtClean="0"/>
              <a:t>Manajemen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826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>Manajemen dan Sistem Informasi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87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err="1"/>
              <a:t>Peran</a:t>
            </a:r>
            <a:r>
              <a:rPr lang="en-US" sz="2800" dirty="0"/>
              <a:t> </a:t>
            </a:r>
            <a:r>
              <a:rPr lang="id-ID" sz="2800" dirty="0" smtClean="0"/>
              <a:t>manajemen.........</a:t>
            </a:r>
          </a:p>
          <a:p>
            <a:pPr lvl="1">
              <a:spcBef>
                <a:spcPts val="1200"/>
              </a:spcBef>
            </a:pPr>
            <a:r>
              <a:rPr lang="id-ID" sz="2800" dirty="0" smtClean="0"/>
              <a:t>Manajer sebagai penyebar informasi</a:t>
            </a:r>
          </a:p>
          <a:p>
            <a:pPr lvl="2">
              <a:spcBef>
                <a:spcPts val="1200"/>
              </a:spcBef>
            </a:pPr>
            <a:r>
              <a:rPr lang="id-ID" sz="2400" dirty="0" smtClean="0"/>
              <a:t>Sebagai penyebar </a:t>
            </a:r>
            <a:r>
              <a:rPr lang="id-ID" sz="2400" dirty="0"/>
              <a:t>informasi ke bagian-bagian yang membutuhkan di dalam unit kerja organisasi. </a:t>
            </a:r>
            <a:endParaRPr lang="id-ID" sz="2400" dirty="0" smtClean="0"/>
          </a:p>
          <a:p>
            <a:pPr lvl="2">
              <a:spcBef>
                <a:spcPts val="1200"/>
              </a:spcBef>
            </a:pPr>
            <a:r>
              <a:rPr lang="id-ID" sz="2400" dirty="0" smtClean="0"/>
              <a:t>Dalam </a:t>
            </a:r>
            <a:r>
              <a:rPr lang="id-ID" sz="2400" dirty="0"/>
              <a:t>peran ini dapat dibantu dengan Sistem Otomatisasi Kantor.</a:t>
            </a:r>
          </a:p>
          <a:p>
            <a:pPr lvl="1">
              <a:spcBef>
                <a:spcPts val="1200"/>
              </a:spcBef>
            </a:pPr>
            <a:r>
              <a:rPr lang="id-ID" sz="2800" dirty="0"/>
              <a:t>Manajer sebagai </a:t>
            </a:r>
            <a:r>
              <a:rPr lang="id-ID" sz="2800" dirty="0" smtClean="0"/>
              <a:t>Pembicara</a:t>
            </a:r>
            <a:r>
              <a:rPr lang="id-ID" sz="2800" dirty="0"/>
              <a:t> </a:t>
            </a:r>
            <a:endParaRPr lang="id-ID" sz="2800" dirty="0" smtClean="0"/>
          </a:p>
          <a:p>
            <a:pPr lvl="2">
              <a:spcBef>
                <a:spcPts val="1200"/>
              </a:spcBef>
            </a:pPr>
            <a:r>
              <a:rPr lang="id-ID" sz="2400" dirty="0" smtClean="0"/>
              <a:t>Sebagai penyampai </a:t>
            </a:r>
            <a:r>
              <a:rPr lang="id-ID" sz="2400" dirty="0"/>
              <a:t>informasi ke luar dari unit kerja atau organisasi.</a:t>
            </a:r>
          </a:p>
        </p:txBody>
      </p:sp>
      <p:sp>
        <p:nvSpPr>
          <p:cNvPr id="5" name="Sun 4"/>
          <p:cNvSpPr/>
          <p:nvPr/>
        </p:nvSpPr>
        <p:spPr>
          <a:xfrm>
            <a:off x="8579296" y="6356176"/>
            <a:ext cx="457200" cy="457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88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dirty="0"/>
              <a:t>Organisasi </a:t>
            </a:r>
            <a:r>
              <a:rPr lang="id-ID" sz="3200" b="1" dirty="0" smtClean="0"/>
              <a:t>dan Sistem Informasi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3128"/>
            <a:ext cx="8363272" cy="5136232"/>
          </a:xfrm>
        </p:spPr>
        <p:txBody>
          <a:bodyPr>
            <a:noAutofit/>
          </a:bodyPr>
          <a:lstStyle/>
          <a:p>
            <a:pPr marL="354013" indent="-354013" fontAlgn="base">
              <a:spcBef>
                <a:spcPts val="1800"/>
              </a:spcBef>
            </a:pPr>
            <a:r>
              <a:rPr lang="id-ID" sz="2800" dirty="0" smtClean="0"/>
              <a:t>Organisasi adalah </a:t>
            </a:r>
            <a:r>
              <a:rPr lang="id-ID" sz="2800" dirty="0">
                <a:solidFill>
                  <a:srgbClr val="C00000"/>
                </a:solidFill>
              </a:rPr>
              <a:t>struktur sosial</a:t>
            </a:r>
            <a:r>
              <a:rPr lang="id-ID" sz="2800" dirty="0"/>
              <a:t> yang </a:t>
            </a:r>
            <a:r>
              <a:rPr lang="id-ID" sz="2800" dirty="0">
                <a:solidFill>
                  <a:srgbClr val="C00000"/>
                </a:solidFill>
              </a:rPr>
              <a:t>stabil</a:t>
            </a:r>
            <a:r>
              <a:rPr lang="id-ID" sz="2800" dirty="0"/>
              <a:t> dan </a:t>
            </a:r>
            <a:r>
              <a:rPr lang="id-ID" sz="2800" dirty="0">
                <a:solidFill>
                  <a:srgbClr val="C00000"/>
                </a:solidFill>
              </a:rPr>
              <a:t>formal</a:t>
            </a:r>
            <a:r>
              <a:rPr lang="id-ID" sz="2800" dirty="0"/>
              <a:t>. Struktur tersebut menggunakan </a:t>
            </a:r>
            <a:r>
              <a:rPr lang="id-ID" sz="2800" dirty="0">
                <a:solidFill>
                  <a:srgbClr val="C00000"/>
                </a:solidFill>
              </a:rPr>
              <a:t>sumberdaya</a:t>
            </a:r>
            <a:r>
              <a:rPr lang="id-ID" sz="2800" dirty="0"/>
              <a:t> dari </a:t>
            </a:r>
            <a:r>
              <a:rPr lang="id-ID" sz="2800" dirty="0">
                <a:solidFill>
                  <a:srgbClr val="C00000"/>
                </a:solidFill>
              </a:rPr>
              <a:t>lingkungan</a:t>
            </a:r>
            <a:r>
              <a:rPr lang="id-ID" sz="2800" dirty="0"/>
              <a:t>nya, serta </a:t>
            </a:r>
            <a:r>
              <a:rPr lang="id-ID" sz="2800" dirty="0">
                <a:solidFill>
                  <a:srgbClr val="C00000"/>
                </a:solidFill>
              </a:rPr>
              <a:t>mengolah</a:t>
            </a:r>
            <a:r>
              <a:rPr lang="id-ID" sz="2800" dirty="0"/>
              <a:t> sumberdaya tersebut menjadi </a:t>
            </a:r>
            <a:r>
              <a:rPr lang="id-ID" sz="2800" dirty="0">
                <a:solidFill>
                  <a:srgbClr val="C00000"/>
                </a:solidFill>
              </a:rPr>
              <a:t>produk </a:t>
            </a:r>
            <a:r>
              <a:rPr lang="id-ID" sz="2800" dirty="0" smtClean="0">
                <a:solidFill>
                  <a:srgbClr val="C00000"/>
                </a:solidFill>
              </a:rPr>
              <a:t>keluaran</a:t>
            </a:r>
            <a:r>
              <a:rPr lang="id-ID" sz="2800" dirty="0" smtClean="0"/>
              <a:t>.</a:t>
            </a:r>
            <a:endParaRPr lang="id-ID" sz="2800" dirty="0"/>
          </a:p>
          <a:p>
            <a:pPr marL="354013" indent="-354013" fontAlgn="base">
              <a:spcBef>
                <a:spcPts val="1800"/>
              </a:spcBef>
            </a:pPr>
            <a:r>
              <a:rPr lang="id-ID" sz="2800" dirty="0" smtClean="0"/>
              <a:t>Organisasi </a:t>
            </a:r>
            <a:r>
              <a:rPr lang="id-ID" sz="2800" dirty="0"/>
              <a:t>adalah </a:t>
            </a:r>
            <a:r>
              <a:rPr lang="id-ID" sz="2800" dirty="0" smtClean="0">
                <a:solidFill>
                  <a:srgbClr val="C00000"/>
                </a:solidFill>
              </a:rPr>
              <a:t>sekumpulan </a:t>
            </a:r>
            <a:r>
              <a:rPr lang="id-ID" sz="2800" dirty="0">
                <a:solidFill>
                  <a:srgbClr val="C00000"/>
                </a:solidFill>
              </a:rPr>
              <a:t>hak</a:t>
            </a:r>
            <a:r>
              <a:rPr lang="id-ID" sz="2800" dirty="0"/>
              <a:t>, </a:t>
            </a:r>
            <a:r>
              <a:rPr lang="id-ID" sz="2800" dirty="0">
                <a:solidFill>
                  <a:srgbClr val="C00000"/>
                </a:solidFill>
              </a:rPr>
              <a:t>kewenangan</a:t>
            </a:r>
            <a:r>
              <a:rPr lang="id-ID" sz="2800" dirty="0"/>
              <a:t>, </a:t>
            </a:r>
            <a:r>
              <a:rPr lang="id-ID" sz="2800" dirty="0">
                <a:solidFill>
                  <a:srgbClr val="C00000"/>
                </a:solidFill>
              </a:rPr>
              <a:t>kewajiban</a:t>
            </a:r>
            <a:r>
              <a:rPr lang="id-ID" sz="2800" dirty="0"/>
              <a:t> dan </a:t>
            </a:r>
            <a:r>
              <a:rPr lang="id-ID" sz="2800" dirty="0">
                <a:solidFill>
                  <a:srgbClr val="C00000"/>
                </a:solidFill>
              </a:rPr>
              <a:t>tanggung jawab </a:t>
            </a:r>
            <a:r>
              <a:rPr lang="id-ID" sz="2800" dirty="0"/>
              <a:t>yang </a:t>
            </a:r>
            <a:r>
              <a:rPr lang="id-ID" sz="2800" dirty="0">
                <a:solidFill>
                  <a:srgbClr val="C00000"/>
                </a:solidFill>
              </a:rPr>
              <a:t>terbentuk</a:t>
            </a:r>
            <a:r>
              <a:rPr lang="id-ID" sz="2800" dirty="0"/>
              <a:t> secara seimbang dalam kurun waktu tertentu </a:t>
            </a:r>
            <a:r>
              <a:rPr lang="id-ID" sz="2800" dirty="0">
                <a:solidFill>
                  <a:srgbClr val="C00000"/>
                </a:solidFill>
              </a:rPr>
              <a:t>melalui konflik </a:t>
            </a:r>
            <a:r>
              <a:rPr lang="id-ID" sz="2800" dirty="0"/>
              <a:t>dan </a:t>
            </a:r>
            <a:r>
              <a:rPr lang="id-ID" sz="2800" dirty="0">
                <a:solidFill>
                  <a:srgbClr val="C00000"/>
                </a:solidFill>
              </a:rPr>
              <a:t>penyelesaian konflik</a:t>
            </a:r>
            <a:r>
              <a:rPr lang="id-ID" sz="2800" dirty="0" smtClean="0"/>
              <a:t>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9424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>Sistem Informasi dan Strategi Bisnis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876800"/>
          </a:xfrm>
        </p:spPr>
        <p:txBody>
          <a:bodyPr>
            <a:normAutofit/>
          </a:bodyPr>
          <a:lstStyle/>
          <a:p>
            <a:pPr marL="354013" indent="-354013" fontAlgn="base">
              <a:spcBef>
                <a:spcPts val="1200"/>
              </a:spcBef>
            </a:pPr>
            <a:r>
              <a:rPr lang="id-ID" dirty="0"/>
              <a:t>Beberapa sistem informasi tertentu menjadi sangat kritis dalam </a:t>
            </a:r>
            <a:r>
              <a:rPr lang="id-ID" dirty="0">
                <a:solidFill>
                  <a:srgbClr val="C00000"/>
                </a:solidFill>
              </a:rPr>
              <a:t>menentukan masa depan perusahaan </a:t>
            </a:r>
            <a:r>
              <a:rPr lang="id-ID" dirty="0"/>
              <a:t>pada jangka panjang. </a:t>
            </a:r>
            <a:endParaRPr lang="id-ID" dirty="0" smtClean="0"/>
          </a:p>
          <a:p>
            <a:pPr marL="354013" indent="-354013" fontAlgn="base">
              <a:spcBef>
                <a:spcPts val="1200"/>
              </a:spcBef>
            </a:pPr>
            <a:r>
              <a:rPr lang="id-ID" dirty="0" smtClean="0"/>
              <a:t>Sistem </a:t>
            </a:r>
            <a:r>
              <a:rPr lang="id-ID" dirty="0"/>
              <a:t>tersebut merupakan </a:t>
            </a:r>
            <a:r>
              <a:rPr lang="id-ID" dirty="0">
                <a:solidFill>
                  <a:srgbClr val="C00000"/>
                </a:solidFill>
              </a:rPr>
              <a:t>alat</a:t>
            </a:r>
            <a:r>
              <a:rPr lang="id-ID" dirty="0"/>
              <a:t> yang sangat handal bagi perusahaan agar dapat tetap </a:t>
            </a:r>
            <a:r>
              <a:rPr lang="id-ID" dirty="0">
                <a:solidFill>
                  <a:srgbClr val="C00000"/>
                </a:solidFill>
              </a:rPr>
              <a:t>terdepan dalam kompetisi </a:t>
            </a:r>
            <a:r>
              <a:rPr lang="id-ID" dirty="0"/>
              <a:t>bisnis, sistem ini kerap disebut sebagai </a:t>
            </a:r>
            <a:r>
              <a:rPr lang="id-ID" i="1" dirty="0"/>
              <a:t>strategic information systems</a:t>
            </a:r>
            <a:r>
              <a:rPr lang="id-ID" dirty="0" smtClean="0"/>
              <a:t>.</a:t>
            </a:r>
          </a:p>
          <a:p>
            <a:pPr marL="354013" indent="-354013" fontAlgn="base">
              <a:spcBef>
                <a:spcPts val="1200"/>
              </a:spcBef>
            </a:pPr>
            <a:r>
              <a:rPr lang="id-ID" i="1" dirty="0" smtClean="0">
                <a:solidFill>
                  <a:srgbClr val="C00000"/>
                </a:solidFill>
              </a:rPr>
              <a:t>Strategic </a:t>
            </a:r>
            <a:r>
              <a:rPr lang="id-ID" i="1" dirty="0">
                <a:solidFill>
                  <a:srgbClr val="C00000"/>
                </a:solidFill>
              </a:rPr>
              <a:t>information systems </a:t>
            </a:r>
            <a:r>
              <a:rPr lang="id-ID" i="1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adalah </a:t>
            </a:r>
            <a:r>
              <a:rPr lang="id-ID" dirty="0">
                <a:solidFill>
                  <a:srgbClr val="C00000"/>
                </a:solidFill>
              </a:rPr>
              <a:t>sistem komputer </a:t>
            </a:r>
            <a:r>
              <a:rPr lang="id-ID" dirty="0"/>
              <a:t>pada berbagai tingkatan organisasi yang </a:t>
            </a:r>
            <a:r>
              <a:rPr lang="id-ID" dirty="0">
                <a:solidFill>
                  <a:srgbClr val="C00000"/>
                </a:solidFill>
              </a:rPr>
              <a:t>mengubah tujuan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operasional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produk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layanan</a:t>
            </a:r>
            <a:r>
              <a:rPr lang="id-ID" dirty="0"/>
              <a:t> atau </a:t>
            </a:r>
            <a:r>
              <a:rPr lang="id-ID" dirty="0" smtClean="0">
                <a:solidFill>
                  <a:srgbClr val="C00000"/>
                </a:solidFill>
              </a:rPr>
              <a:t>relasi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C00000"/>
                </a:solidFill>
              </a:rPr>
              <a:t>lingkungan  </a:t>
            </a:r>
            <a:r>
              <a:rPr lang="id-ID" dirty="0"/>
              <a:t>untuk membantu perusahaan memperoleh </a:t>
            </a:r>
            <a:r>
              <a:rPr lang="id-ID" dirty="0">
                <a:solidFill>
                  <a:srgbClr val="C00000"/>
                </a:solidFill>
              </a:rPr>
              <a:t>keunggulan kompetitif</a:t>
            </a:r>
            <a:r>
              <a:rPr lang="id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15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544616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spcBef>
                <a:spcPts val="1200"/>
              </a:spcBef>
            </a:pPr>
            <a:r>
              <a:rPr lang="id-ID" sz="2800" dirty="0" smtClean="0"/>
              <a:t>Ada </a:t>
            </a:r>
            <a:r>
              <a:rPr lang="id-ID" sz="2800" dirty="0"/>
              <a:t>tiga </a:t>
            </a:r>
            <a:r>
              <a:rPr lang="id-ID" sz="2800" dirty="0">
                <a:solidFill>
                  <a:srgbClr val="C00000"/>
                </a:solidFill>
              </a:rPr>
              <a:t>strategi umum </a:t>
            </a:r>
            <a:r>
              <a:rPr lang="id-ID" sz="2800" dirty="0" smtClean="0"/>
              <a:t>untuk </a:t>
            </a:r>
            <a:r>
              <a:rPr lang="id-ID" sz="2800" dirty="0"/>
              <a:t>bersaing secara efektif </a:t>
            </a:r>
            <a:r>
              <a:rPr lang="id-ID" sz="2800" dirty="0" smtClean="0"/>
              <a:t>:</a:t>
            </a:r>
          </a:p>
          <a:p>
            <a:pPr marL="633413" lvl="1" indent="-358775" fontAlgn="base">
              <a:lnSpc>
                <a:spcPct val="110000"/>
              </a:lnSpc>
              <a:spcBef>
                <a:spcPts val="1200"/>
              </a:spcBef>
            </a:pPr>
            <a:r>
              <a:rPr lang="id-ID" sz="2400" dirty="0" smtClean="0"/>
              <a:t>Menghasilkan </a:t>
            </a:r>
            <a:r>
              <a:rPr lang="id-ID" sz="2400" dirty="0"/>
              <a:t>barang dengan harga </a:t>
            </a:r>
            <a:r>
              <a:rPr lang="id-ID" sz="2400" dirty="0" smtClean="0"/>
              <a:t>murah.</a:t>
            </a:r>
          </a:p>
          <a:p>
            <a:pPr marL="633413" lvl="1" indent="-358775" fontAlgn="base">
              <a:spcBef>
                <a:spcPts val="0"/>
              </a:spcBef>
            </a:pPr>
            <a:r>
              <a:rPr lang="id-ID" sz="2400" dirty="0" smtClean="0"/>
              <a:t>Diferensiasi </a:t>
            </a:r>
            <a:r>
              <a:rPr lang="id-ID" sz="2400" dirty="0"/>
              <a:t>barang dan </a:t>
            </a:r>
            <a:r>
              <a:rPr lang="id-ID" sz="2400" dirty="0" smtClean="0"/>
              <a:t>jasa.</a:t>
            </a:r>
          </a:p>
          <a:p>
            <a:pPr marL="633413" lvl="1" indent="-358775" fontAlgn="base">
              <a:spcBef>
                <a:spcPts val="0"/>
              </a:spcBef>
            </a:pPr>
            <a:r>
              <a:rPr lang="id-ID" sz="2400" dirty="0" smtClean="0"/>
              <a:t>Mengubah </a:t>
            </a:r>
            <a:r>
              <a:rPr lang="id-ID" sz="2400" dirty="0"/>
              <a:t>cakupan kompetisi </a:t>
            </a:r>
            <a:r>
              <a:rPr lang="id-ID" sz="2400" dirty="0" smtClean="0"/>
              <a:t>(memasuki </a:t>
            </a:r>
            <a:r>
              <a:rPr lang="id-ID" sz="2400" dirty="0"/>
              <a:t>pasar </a:t>
            </a:r>
            <a:r>
              <a:rPr lang="id-ID" sz="2400" dirty="0" smtClean="0"/>
              <a:t>global </a:t>
            </a:r>
            <a:r>
              <a:rPr lang="id-ID" sz="2400" dirty="0"/>
              <a:t>atau </a:t>
            </a:r>
            <a:r>
              <a:rPr lang="id-ID" sz="2400" dirty="0" smtClean="0"/>
              <a:t>fokus </a:t>
            </a:r>
            <a:r>
              <a:rPr lang="id-ID" sz="2400" dirty="0"/>
              <a:t>pada segmen pasar </a:t>
            </a:r>
            <a:r>
              <a:rPr lang="id-ID" sz="2400" dirty="0" smtClean="0"/>
              <a:t>kecil).</a:t>
            </a:r>
            <a:endParaRPr lang="id-ID" sz="2400" dirty="0"/>
          </a:p>
          <a:p>
            <a:pPr>
              <a:spcBef>
                <a:spcPts val="1200"/>
              </a:spcBef>
            </a:pPr>
            <a:r>
              <a:rPr lang="id-ID" sz="2800" dirty="0"/>
              <a:t>Perusahaan digital </a:t>
            </a:r>
            <a:r>
              <a:rPr lang="id-ID" sz="2800" dirty="0" smtClean="0"/>
              <a:t>mendukung </a:t>
            </a:r>
            <a:r>
              <a:rPr lang="id-ID" sz="2800" dirty="0">
                <a:solidFill>
                  <a:srgbClr val="C00000"/>
                </a:solidFill>
              </a:rPr>
              <a:t>strategi bisnis </a:t>
            </a:r>
            <a:r>
              <a:rPr lang="id-ID" sz="2800" dirty="0" smtClean="0"/>
              <a:t>pada tingkatan </a:t>
            </a:r>
            <a:r>
              <a:rPr lang="id-ID" sz="2800" dirty="0"/>
              <a:t>strategis dengan </a:t>
            </a:r>
            <a:r>
              <a:rPr lang="id-ID" sz="2800" dirty="0" smtClean="0"/>
              <a:t>:</a:t>
            </a:r>
          </a:p>
          <a:p>
            <a:pPr marL="633413" lvl="1" indent="-358775">
              <a:lnSpc>
                <a:spcPct val="110000"/>
              </a:lnSpc>
              <a:spcBef>
                <a:spcPts val="1200"/>
              </a:spcBef>
            </a:pPr>
            <a:r>
              <a:rPr lang="id-ID" sz="2400" dirty="0" smtClean="0"/>
              <a:t>Mengelola </a:t>
            </a:r>
            <a:r>
              <a:rPr lang="id-ID" sz="2400" dirty="0"/>
              <a:t>rantai suplai </a:t>
            </a:r>
            <a:r>
              <a:rPr lang="id-ID" sz="2400" i="1" dirty="0"/>
              <a:t>(supply chain</a:t>
            </a:r>
            <a:r>
              <a:rPr lang="id-ID" sz="2400" i="1" dirty="0" smtClean="0"/>
              <a:t>);</a:t>
            </a:r>
          </a:p>
          <a:p>
            <a:pPr marL="633413" lvl="1" indent="-358775">
              <a:spcBef>
                <a:spcPts val="0"/>
              </a:spcBef>
            </a:pPr>
            <a:r>
              <a:rPr lang="id-ID" sz="2400" dirty="0" smtClean="0"/>
              <a:t>Membangun </a:t>
            </a:r>
            <a:r>
              <a:rPr lang="id-ID" sz="2400" dirty="0"/>
              <a:t>sistem yang dapat merasakan dan merespon </a:t>
            </a:r>
            <a:r>
              <a:rPr lang="id-ID" sz="2400" dirty="0" smtClean="0"/>
              <a:t>pelanggan </a:t>
            </a:r>
            <a:r>
              <a:rPr lang="id-ID" sz="2400" dirty="0"/>
              <a:t>dengan efisien; </a:t>
            </a:r>
            <a:endParaRPr lang="id-ID" sz="2400" dirty="0" smtClean="0"/>
          </a:p>
          <a:p>
            <a:pPr marL="633413" lvl="1" indent="-358775">
              <a:spcBef>
                <a:spcPts val="0"/>
              </a:spcBef>
            </a:pPr>
            <a:r>
              <a:rPr lang="id-ID" sz="2400" dirty="0" smtClean="0"/>
              <a:t>Menggunakan </a:t>
            </a:r>
            <a:r>
              <a:rPr lang="id-ID" sz="2400" dirty="0"/>
              <a:t>web untuk mengirimkan produk dan layanan baru ke pasar</a:t>
            </a:r>
            <a:r>
              <a:rPr lang="id-ID" sz="2400" dirty="0" smtClean="0"/>
              <a:t>.</a:t>
            </a:r>
            <a:endParaRPr lang="id-ID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496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smtClean="0"/>
              <a:t>Sistem Informasi dan Strategi Bisnis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3367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8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dirty="0"/>
              <a:t>Contoh Sistem Informasi </a:t>
            </a:r>
            <a:r>
              <a:rPr lang="id-ID" sz="3200" b="1" dirty="0" smtClean="0"/>
              <a:t>Manajemen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5257800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1200"/>
              </a:spcBef>
              <a:buNone/>
            </a:pPr>
            <a:r>
              <a:rPr lang="id-ID" sz="2800" dirty="0" smtClean="0">
                <a:solidFill>
                  <a:srgbClr val="002060"/>
                </a:solidFill>
              </a:rPr>
              <a:t>1. </a:t>
            </a:r>
            <a:r>
              <a:rPr lang="id-ID" sz="2800" dirty="0"/>
              <a:t> </a:t>
            </a:r>
            <a:r>
              <a:rPr lang="id-ID" sz="2800" i="1" dirty="0">
                <a:solidFill>
                  <a:srgbClr val="002060"/>
                </a:solidFill>
              </a:rPr>
              <a:t>Enterprise Resource Planning (ERP)</a:t>
            </a:r>
            <a:endParaRPr lang="id-ID" sz="2800" dirty="0">
              <a:solidFill>
                <a:srgbClr val="002060"/>
              </a:solidFill>
            </a:endParaRPr>
          </a:p>
          <a:p>
            <a:pPr marL="531813" indent="0" fontAlgn="base">
              <a:spcBef>
                <a:spcPts val="1200"/>
              </a:spcBef>
              <a:buNone/>
              <a:tabLst>
                <a:tab pos="531813" algn="l"/>
              </a:tabLst>
            </a:pPr>
            <a:r>
              <a:rPr lang="id-ID" dirty="0"/>
              <a:t>Sistem ERP ini biasanya digunakan oleh sejumlah perusahaan besar dalam mengelola manajemen dan melakukan pengawasan yang saling terintegrasi terhadap unit bidang kerja </a:t>
            </a:r>
            <a:r>
              <a:rPr lang="id-ID" dirty="0" smtClean="0"/>
              <a:t>keuangan, accounting, sumber daya manusia, pemasaran, operasional dan pengelolaan </a:t>
            </a:r>
            <a:r>
              <a:rPr lang="id-ID" dirty="0" smtClean="0"/>
              <a:t>pengadaan</a:t>
            </a:r>
          </a:p>
          <a:p>
            <a:pPr marL="0" indent="0" fontAlgn="base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sz="2800" dirty="0">
                <a:solidFill>
                  <a:srgbClr val="002060"/>
                </a:solidFill>
              </a:rPr>
              <a:t>2.  </a:t>
            </a:r>
            <a:r>
              <a:rPr lang="id-ID" sz="2800" i="1" dirty="0">
                <a:solidFill>
                  <a:srgbClr val="002060"/>
                </a:solidFill>
              </a:rPr>
              <a:t>Supply Chain Management (SCM)</a:t>
            </a:r>
            <a:endParaRPr lang="id-ID" sz="2800" dirty="0">
              <a:solidFill>
                <a:srgbClr val="002060"/>
              </a:solidFill>
            </a:endParaRPr>
          </a:p>
          <a:p>
            <a:pPr marL="531813" indent="0" algn="just" fontAlgn="base">
              <a:spcBef>
                <a:spcPts val="1200"/>
              </a:spcBef>
              <a:buNone/>
            </a:pPr>
            <a:r>
              <a:rPr lang="id-ID" dirty="0"/>
              <a:t>Sistem SCM ini sangat bermanfaat bagi pihak manajemen dimana data data yang disajikan terintegrasi mengenai manajemen suplai bahan baku, mulai dari pemasok, produsen, pengecer hingga konsumen akhir.</a:t>
            </a:r>
          </a:p>
          <a:p>
            <a:pPr marL="531813" indent="0" fontAlgn="base">
              <a:spcBef>
                <a:spcPts val="1200"/>
              </a:spcBef>
              <a:buNone/>
              <a:tabLst>
                <a:tab pos="531813" algn="l"/>
              </a:tabLst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63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5445224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sz="2800" dirty="0" smtClean="0">
                <a:solidFill>
                  <a:srgbClr val="002060"/>
                </a:solidFill>
              </a:rPr>
              <a:t>3.</a:t>
            </a:r>
            <a:r>
              <a:rPr lang="id-ID" sz="2800" dirty="0">
                <a:solidFill>
                  <a:srgbClr val="002060"/>
                </a:solidFill>
              </a:rPr>
              <a:t> </a:t>
            </a:r>
            <a:r>
              <a:rPr lang="id-ID" sz="2800" i="1" dirty="0">
                <a:solidFill>
                  <a:srgbClr val="002060"/>
                </a:solidFill>
              </a:rPr>
              <a:t>Expert System (ES) dan Artificial Intelligent</a:t>
            </a:r>
            <a:r>
              <a:rPr lang="id-ID" sz="2800" dirty="0">
                <a:solidFill>
                  <a:srgbClr val="002060"/>
                </a:solidFill>
              </a:rPr>
              <a:t> (A.I.)</a:t>
            </a:r>
          </a:p>
          <a:p>
            <a:pPr marL="450850" indent="0" fontAlgn="base">
              <a:spcBef>
                <a:spcPts val="1200"/>
              </a:spcBef>
              <a:buNone/>
            </a:pPr>
            <a:r>
              <a:rPr lang="id-ID" dirty="0"/>
              <a:t>Sistem ini pada dasarnya menggunakan kecerdasan buatan untuk menganalisa pemecahan masalah dengan menggunakan pengetahuan tenaga ahli yang telah diprogram ke dalamnya. </a:t>
            </a:r>
            <a:endParaRPr lang="id-ID" dirty="0" smtClean="0"/>
          </a:p>
          <a:p>
            <a:pPr marL="355600" indent="-355600" fontAlgn="base">
              <a:spcBef>
                <a:spcPts val="1200"/>
              </a:spcBef>
              <a:buNone/>
            </a:pPr>
            <a:r>
              <a:rPr lang="id-ID" dirty="0">
                <a:solidFill>
                  <a:srgbClr val="002060"/>
                </a:solidFill>
              </a:rPr>
              <a:t>4. </a:t>
            </a:r>
            <a:r>
              <a:rPr lang="id-ID" i="1" dirty="0">
                <a:solidFill>
                  <a:srgbClr val="002060"/>
                </a:solidFill>
              </a:rPr>
              <a:t>Group Decision Support System (GDSS) dan Computer-Support Collaborative Work System</a:t>
            </a:r>
            <a:r>
              <a:rPr lang="id-ID" dirty="0">
                <a:solidFill>
                  <a:srgbClr val="002060"/>
                </a:solidFill>
              </a:rPr>
              <a:t> (CSCWS)</a:t>
            </a:r>
          </a:p>
          <a:p>
            <a:pPr marL="355600" indent="0" algn="just" fontAlgn="base">
              <a:spcBef>
                <a:spcPts val="1200"/>
              </a:spcBef>
              <a:buNone/>
            </a:pPr>
            <a:r>
              <a:rPr lang="id-ID" dirty="0"/>
              <a:t>Serupa dengan DSS, tetapi GDSS mencari solusi lewat pengumpulan pengetahuan dalam satu kelompok, bukan per individu. </a:t>
            </a:r>
          </a:p>
          <a:p>
            <a:pPr marL="355600" indent="0" algn="just" fontAlgn="base">
              <a:spcBef>
                <a:spcPts val="1200"/>
              </a:spcBef>
              <a:buNone/>
            </a:pPr>
            <a:r>
              <a:rPr lang="id-ID" dirty="0"/>
              <a:t>Biasanya berbentuk kuesioner, konsultasi, dan skenario. </a:t>
            </a:r>
          </a:p>
          <a:p>
            <a:pPr marL="450850" indent="0" fontAlgn="base">
              <a:spcBef>
                <a:spcPts val="1200"/>
              </a:spcBef>
              <a:buNone/>
            </a:pPr>
            <a:endParaRPr lang="id-ID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08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/>
              <a:t>Contoh Sistem Informasi Manajemen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36866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445224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sz="2800" dirty="0" smtClean="0">
                <a:solidFill>
                  <a:srgbClr val="002060"/>
                </a:solidFill>
              </a:rPr>
              <a:t>5.</a:t>
            </a:r>
            <a:r>
              <a:rPr lang="id-ID" sz="2800" dirty="0">
                <a:solidFill>
                  <a:srgbClr val="002060"/>
                </a:solidFill>
              </a:rPr>
              <a:t> </a:t>
            </a:r>
            <a:r>
              <a:rPr lang="id-ID" sz="2800" i="1" dirty="0">
                <a:solidFill>
                  <a:srgbClr val="002060"/>
                </a:solidFill>
              </a:rPr>
              <a:t>Executive Support System</a:t>
            </a:r>
            <a:r>
              <a:rPr lang="id-ID" sz="2800" dirty="0">
                <a:solidFill>
                  <a:srgbClr val="002060"/>
                </a:solidFill>
              </a:rPr>
              <a:t> (ESS)</a:t>
            </a:r>
          </a:p>
          <a:p>
            <a:pPr marL="627063" indent="0" algn="just" fontAlgn="base">
              <a:spcBef>
                <a:spcPts val="1200"/>
              </a:spcBef>
              <a:buNone/>
            </a:pPr>
            <a:r>
              <a:rPr lang="id-ID" dirty="0"/>
              <a:t>Sistem ini membantu manajer dalam berinteraksi dengan lingkungan perusahaan dengan berpegang pada grafik dan pendukung komunikasi lainnya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08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/>
              <a:t>Contoh Sistem Informasi Manajemen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27956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dirty="0"/>
              <a:t>Organisasi </a:t>
            </a:r>
            <a:r>
              <a:rPr lang="id-ID" sz="3200" b="1" dirty="0" smtClean="0"/>
              <a:t>dan Sistem Informasi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5113" indent="-265113" fontAlgn="base"/>
            <a:r>
              <a:rPr lang="id-ID" sz="2800" dirty="0"/>
              <a:t>Karakteristik Umum </a:t>
            </a:r>
            <a:r>
              <a:rPr lang="id-ID" sz="2800" dirty="0" smtClean="0"/>
              <a:t>Organisasi:</a:t>
            </a:r>
          </a:p>
          <a:p>
            <a:pPr marL="530225" lvl="1" indent="-255588" fontAlgn="base"/>
            <a:r>
              <a:rPr lang="id-ID" sz="2400" dirty="0"/>
              <a:t>Organisasi tersusun atas hirarki kewenangan</a:t>
            </a:r>
          </a:p>
          <a:p>
            <a:pPr marL="530225" lvl="1" indent="-255588" fontAlgn="base"/>
            <a:r>
              <a:rPr lang="id-ID" sz="2400" dirty="0" smtClean="0"/>
              <a:t>Pembagian </a:t>
            </a:r>
            <a:r>
              <a:rPr lang="id-ID" sz="2400" dirty="0"/>
              <a:t>jenis pekerjaan secara jelas dan </a:t>
            </a:r>
            <a:r>
              <a:rPr lang="id-ID" sz="2400" dirty="0" smtClean="0"/>
              <a:t>terspesialisasi</a:t>
            </a:r>
          </a:p>
          <a:p>
            <a:pPr marL="530225" lvl="1" indent="-255588" fontAlgn="base"/>
            <a:r>
              <a:rPr lang="id-ID" sz="2400" dirty="0" smtClean="0"/>
              <a:t>Kewenangan </a:t>
            </a:r>
            <a:r>
              <a:rPr lang="id-ID" sz="2400" dirty="0"/>
              <a:t>dibatasi oleh seperangkat aturan dan </a:t>
            </a:r>
            <a:r>
              <a:rPr lang="id-ID" sz="2400" dirty="0" smtClean="0"/>
              <a:t>prosedur</a:t>
            </a:r>
          </a:p>
          <a:p>
            <a:pPr marL="530225" lvl="1" indent="-255588" fontAlgn="base"/>
            <a:r>
              <a:rPr lang="id-ID" sz="2400" dirty="0" smtClean="0"/>
              <a:t>Aturan </a:t>
            </a:r>
            <a:r>
              <a:rPr lang="id-ID" sz="2400" dirty="0"/>
              <a:t>menciptakan sistem yang universal dan tidak </a:t>
            </a:r>
            <a:r>
              <a:rPr lang="id-ID" sz="2400" dirty="0" smtClean="0"/>
              <a:t>memihak</a:t>
            </a:r>
          </a:p>
          <a:p>
            <a:pPr marL="530225" lvl="1" indent="-255588" fontAlgn="base"/>
            <a:r>
              <a:rPr lang="id-ID" sz="2400" dirty="0" smtClean="0"/>
              <a:t>Penilaian </a:t>
            </a:r>
            <a:r>
              <a:rPr lang="id-ID" sz="2400" dirty="0"/>
              <a:t>karyawan berdasarkan kualifikasi teknis dan profesionalisme, bukan </a:t>
            </a:r>
            <a:r>
              <a:rPr lang="id-ID" sz="2400" dirty="0" smtClean="0"/>
              <a:t>karena hubungan pribadi</a:t>
            </a:r>
          </a:p>
          <a:p>
            <a:pPr marL="530225" lvl="1" indent="-255588" fontAlgn="base"/>
            <a:r>
              <a:rPr lang="id-ID" sz="2400" dirty="0" smtClean="0"/>
              <a:t>Organisasi </a:t>
            </a:r>
            <a:r>
              <a:rPr lang="id-ID" sz="2400" dirty="0"/>
              <a:t>menganut prinsip efisiensi, memaksimalkan keluaran dengan </a:t>
            </a:r>
            <a:r>
              <a:rPr lang="id-ID" sz="2400" dirty="0" smtClean="0"/>
              <a:t>masukan yang </a:t>
            </a:r>
            <a:r>
              <a:rPr lang="id-ID" sz="2400" dirty="0"/>
              <a:t>terbatas</a:t>
            </a:r>
          </a:p>
        </p:txBody>
      </p:sp>
    </p:spTree>
    <p:extLst>
      <p:ext uri="{BB962C8B-B14F-4D97-AF65-F5344CB8AC3E}">
        <p14:creationId xmlns:p14="http://schemas.microsoft.com/office/powerpoint/2010/main" val="36051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dirty="0"/>
              <a:t>Organisasi </a:t>
            </a:r>
            <a:r>
              <a:rPr lang="id-ID" sz="3200" b="1" dirty="0" smtClean="0"/>
              <a:t>dan Sistem Informasi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33128"/>
            <a:ext cx="8568952" cy="5136232"/>
          </a:xfrm>
        </p:spPr>
        <p:txBody>
          <a:bodyPr>
            <a:noAutofit/>
          </a:bodyPr>
          <a:lstStyle/>
          <a:p>
            <a:pPr marL="354013" indent="-354013" fontAlgn="base">
              <a:spcBef>
                <a:spcPts val="1200"/>
              </a:spcBef>
            </a:pPr>
            <a:r>
              <a:rPr lang="id-ID" sz="2800" dirty="0" smtClean="0">
                <a:solidFill>
                  <a:srgbClr val="C00000"/>
                </a:solidFill>
              </a:rPr>
              <a:t>Sistem informasi </a:t>
            </a:r>
            <a:r>
              <a:rPr lang="id-ID" sz="2800" dirty="0" smtClean="0"/>
              <a:t>pada dasarnya merupakan </a:t>
            </a:r>
            <a:r>
              <a:rPr lang="id-ID" sz="2800" dirty="0" smtClean="0">
                <a:solidFill>
                  <a:srgbClr val="C00000"/>
                </a:solidFill>
              </a:rPr>
              <a:t>bagian/komponen dari organisasi</a:t>
            </a:r>
            <a:r>
              <a:rPr lang="id-ID" sz="2800" dirty="0" smtClean="0"/>
              <a:t>, oleh karena itu </a:t>
            </a:r>
            <a:r>
              <a:rPr lang="id-ID" sz="2800" dirty="0"/>
              <a:t>komponen-komponen sistem informasi juga merupakan </a:t>
            </a:r>
            <a:r>
              <a:rPr lang="id-ID" sz="2800" dirty="0" smtClean="0"/>
              <a:t>komponen </a:t>
            </a:r>
            <a:r>
              <a:rPr lang="id-ID" sz="2800" dirty="0"/>
              <a:t>dari organisasi. </a:t>
            </a:r>
            <a:endParaRPr lang="id-ID" sz="2800" dirty="0" smtClean="0"/>
          </a:p>
          <a:p>
            <a:pPr marL="354013" indent="-354013" fontAlgn="base">
              <a:spcBef>
                <a:spcPts val="1200"/>
              </a:spcBef>
            </a:pPr>
            <a:r>
              <a:rPr lang="id-ID" sz="2800" dirty="0" smtClean="0"/>
              <a:t>Sebaliknya, dari sudut pandang/konsep organisasi, </a:t>
            </a:r>
            <a:r>
              <a:rPr lang="id-ID" sz="2800" dirty="0" smtClean="0">
                <a:solidFill>
                  <a:srgbClr val="C00000"/>
                </a:solidFill>
              </a:rPr>
              <a:t>komponen organisasi adalah juga komponen sistem informasi</a:t>
            </a:r>
          </a:p>
          <a:p>
            <a:pPr marL="354013" indent="-354013" fontAlgn="base">
              <a:spcBef>
                <a:spcPts val="1200"/>
              </a:spcBef>
            </a:pPr>
            <a:r>
              <a:rPr lang="id-ID" sz="2800" dirty="0" smtClean="0"/>
              <a:t>Dalam suatu organisasi sistem informasi merupakan suatu </a:t>
            </a:r>
            <a:r>
              <a:rPr lang="id-ID" sz="2800" dirty="0" smtClean="0">
                <a:solidFill>
                  <a:srgbClr val="C00000"/>
                </a:solidFill>
              </a:rPr>
              <a:t>alat yang dapat memberikan informasi </a:t>
            </a:r>
            <a:r>
              <a:rPr lang="id-ID" sz="2800" dirty="0" smtClean="0"/>
              <a:t>yang diperlukan </a:t>
            </a:r>
            <a:r>
              <a:rPr lang="id-ID" sz="2800" dirty="0" smtClean="0">
                <a:solidFill>
                  <a:srgbClr val="C00000"/>
                </a:solidFill>
              </a:rPr>
              <a:t>kepada semua pihak </a:t>
            </a:r>
            <a:r>
              <a:rPr lang="id-ID" sz="2800" dirty="0" smtClean="0"/>
              <a:t>yang berkepentingan.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9883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dirty="0"/>
              <a:t>Organisasi </a:t>
            </a:r>
            <a:r>
              <a:rPr lang="id-ID" sz="3200" b="1" dirty="0" smtClean="0"/>
              <a:t>dan Sistem Informasi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33128"/>
            <a:ext cx="8568952" cy="5136232"/>
          </a:xfrm>
        </p:spPr>
        <p:txBody>
          <a:bodyPr>
            <a:noAutofit/>
          </a:bodyPr>
          <a:lstStyle/>
          <a:p>
            <a:pPr marL="265113" indent="-265113" fontAlgn="base">
              <a:spcBef>
                <a:spcPts val="1200"/>
              </a:spcBef>
            </a:pPr>
            <a:r>
              <a:rPr lang="id-ID" sz="2800" dirty="0" smtClean="0"/>
              <a:t>Komponen dalam suatu organisasi dapat berupa:</a:t>
            </a:r>
          </a:p>
          <a:p>
            <a:pPr lvl="1" fontAlgn="base">
              <a:spcBef>
                <a:spcPts val="1200"/>
              </a:spcBef>
            </a:pPr>
            <a:r>
              <a:rPr lang="id-ID" sz="2400" dirty="0" smtClean="0">
                <a:solidFill>
                  <a:srgbClr val="002060"/>
                </a:solidFill>
              </a:rPr>
              <a:t>Tempat kerja </a:t>
            </a:r>
            <a:r>
              <a:rPr lang="id-ID" sz="2400" i="1" dirty="0" smtClean="0">
                <a:solidFill>
                  <a:srgbClr val="002060"/>
                </a:solidFill>
              </a:rPr>
              <a:t>(workplace)</a:t>
            </a:r>
          </a:p>
          <a:p>
            <a:pPr marL="639763" lvl="1" indent="0" fontAlgn="base">
              <a:spcBef>
                <a:spcPts val="1200"/>
              </a:spcBef>
              <a:buNone/>
            </a:pPr>
            <a:r>
              <a:rPr lang="id-ID" sz="2400" dirty="0" smtClean="0"/>
              <a:t>Merupakan tempat dimana SDM membuat dan memasarkan produk dan jasa</a:t>
            </a:r>
          </a:p>
          <a:p>
            <a:pPr lvl="1" fontAlgn="base">
              <a:spcBef>
                <a:spcPts val="1200"/>
              </a:spcBef>
            </a:pPr>
            <a:r>
              <a:rPr lang="id-ID" sz="2400" dirty="0" smtClean="0">
                <a:solidFill>
                  <a:srgbClr val="002060"/>
                </a:solidFill>
              </a:rPr>
              <a:t>Sumber Daya Manusia</a:t>
            </a:r>
          </a:p>
          <a:p>
            <a:pPr marL="639763" lvl="1" indent="0" fontAlgn="base">
              <a:spcBef>
                <a:spcPts val="1200"/>
              </a:spcBef>
              <a:buNone/>
            </a:pPr>
            <a:r>
              <a:rPr lang="id-ID" sz="2400" dirty="0" smtClean="0"/>
              <a:t>Merupakan SDM yang berhubungan langsung dengan proses produksi &amp; distribusi</a:t>
            </a:r>
          </a:p>
          <a:p>
            <a:pPr lvl="1" fontAlgn="base">
              <a:spcBef>
                <a:spcPts val="1200"/>
              </a:spcBef>
            </a:pPr>
            <a:r>
              <a:rPr lang="id-ID" sz="2400" dirty="0">
                <a:solidFill>
                  <a:srgbClr val="002060"/>
                </a:solidFill>
              </a:rPr>
              <a:t>Budaya Organisasi</a:t>
            </a:r>
          </a:p>
          <a:p>
            <a:pPr marL="639763" lvl="1" indent="0" fontAlgn="base">
              <a:spcBef>
                <a:spcPts val="1200"/>
              </a:spcBef>
              <a:buNone/>
            </a:pPr>
            <a:r>
              <a:rPr lang="id-ID" sz="2400" dirty="0"/>
              <a:t>Merupakan cara-cara yang dilakukan oleh para anggota/ karyawan dalam suatu organisasi yang dapat menjadi perekat sosial di dalam organisasi tersebut</a:t>
            </a:r>
          </a:p>
          <a:p>
            <a:pPr marL="639763" lvl="1" indent="0" fontAlgn="base">
              <a:spcBef>
                <a:spcPts val="1200"/>
              </a:spcBef>
              <a:buNone/>
            </a:pP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251423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dirty="0"/>
              <a:t>Organisasi </a:t>
            </a:r>
            <a:r>
              <a:rPr lang="id-ID" sz="3200" b="1" dirty="0" smtClean="0"/>
              <a:t>dan Sistem Informasi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3128"/>
            <a:ext cx="8507288" cy="5136232"/>
          </a:xfrm>
        </p:spPr>
        <p:txBody>
          <a:bodyPr>
            <a:noAutofit/>
          </a:bodyPr>
          <a:lstStyle/>
          <a:p>
            <a:pPr fontAlgn="base">
              <a:spcBef>
                <a:spcPts val="1200"/>
              </a:spcBef>
            </a:pPr>
            <a:r>
              <a:rPr lang="id-ID" sz="2800" dirty="0" smtClean="0"/>
              <a:t>Komponen ......</a:t>
            </a:r>
          </a:p>
          <a:p>
            <a:pPr lvl="1" fontAlgn="base">
              <a:spcBef>
                <a:spcPts val="1200"/>
              </a:spcBef>
            </a:pPr>
            <a:r>
              <a:rPr lang="id-ID" sz="2400" dirty="0" smtClean="0">
                <a:solidFill>
                  <a:srgbClr val="002060"/>
                </a:solidFill>
              </a:rPr>
              <a:t>Kekayaan</a:t>
            </a:r>
          </a:p>
          <a:p>
            <a:pPr marL="639763" lvl="1" indent="0" fontAlgn="base">
              <a:spcBef>
                <a:spcPts val="1200"/>
              </a:spcBef>
              <a:buNone/>
            </a:pPr>
            <a:r>
              <a:rPr lang="id-ID" sz="2400" i="1" dirty="0" smtClean="0"/>
              <a:t>Tangible asset </a:t>
            </a:r>
            <a:r>
              <a:rPr lang="id-ID" sz="2400" dirty="0" smtClean="0"/>
              <a:t>: gedung,mesin, peralatan produksi, mobil, dsb</a:t>
            </a:r>
          </a:p>
          <a:p>
            <a:pPr marL="639763" lvl="1" indent="0" fontAlgn="base">
              <a:spcBef>
                <a:spcPts val="600"/>
              </a:spcBef>
              <a:buNone/>
            </a:pPr>
            <a:r>
              <a:rPr lang="id-ID" sz="2400" i="1" dirty="0" smtClean="0"/>
              <a:t>Intangible asset </a:t>
            </a:r>
            <a:r>
              <a:rPr lang="id-ID" sz="2400" dirty="0" smtClean="0"/>
              <a:t>: patent, hak cipta, dsb</a:t>
            </a:r>
          </a:p>
          <a:p>
            <a:pPr lvl="1" fontAlgn="base">
              <a:spcBef>
                <a:spcPts val="1200"/>
              </a:spcBef>
            </a:pPr>
            <a:r>
              <a:rPr lang="id-ID" sz="2400" dirty="0" smtClean="0">
                <a:solidFill>
                  <a:srgbClr val="002060"/>
                </a:solidFill>
              </a:rPr>
              <a:t>Pengaruh</a:t>
            </a:r>
          </a:p>
          <a:p>
            <a:pPr marL="639763" lvl="1" indent="0" fontAlgn="base">
              <a:spcBef>
                <a:spcPts val="1200"/>
              </a:spcBef>
              <a:buNone/>
            </a:pPr>
            <a:r>
              <a:rPr lang="id-ID" sz="2400" dirty="0" smtClean="0">
                <a:solidFill>
                  <a:srgbClr val="C00000"/>
                </a:solidFill>
              </a:rPr>
              <a:t>Pengaruh timbal balik </a:t>
            </a:r>
            <a:r>
              <a:rPr lang="id-ID" sz="2400" dirty="0" smtClean="0"/>
              <a:t>yang terjadi antara </a:t>
            </a:r>
            <a:r>
              <a:rPr lang="id-ID" sz="2400" dirty="0" smtClean="0">
                <a:solidFill>
                  <a:srgbClr val="C00000"/>
                </a:solidFill>
              </a:rPr>
              <a:t>perusahaan dengan lingkungannya </a:t>
            </a:r>
            <a:r>
              <a:rPr lang="id-ID" sz="2400" dirty="0" smtClean="0"/>
              <a:t>yang merupakan akibat dari adanya interaksi terus menerus</a:t>
            </a:r>
            <a:endParaRPr lang="id-ID" sz="2400" dirty="0"/>
          </a:p>
        </p:txBody>
      </p:sp>
      <p:sp>
        <p:nvSpPr>
          <p:cNvPr id="4" name="Sun 3"/>
          <p:cNvSpPr/>
          <p:nvPr/>
        </p:nvSpPr>
        <p:spPr>
          <a:xfrm>
            <a:off x="8579296" y="6356176"/>
            <a:ext cx="457200" cy="457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94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60040"/>
            <a:ext cx="8229600" cy="1052736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Peran Utama Sistem Informasi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pPr marL="355600" lvl="0" indent="-355600">
              <a:spcBef>
                <a:spcPts val="1200"/>
              </a:spcBef>
              <a:spcAft>
                <a:spcPts val="600"/>
              </a:spcAft>
            </a:pPr>
            <a:r>
              <a:rPr lang="id-ID" sz="2800" dirty="0">
                <a:solidFill>
                  <a:srgbClr val="0070C0"/>
                </a:solidFill>
              </a:rPr>
              <a:t>Mendukung Operasi </a:t>
            </a:r>
            <a:r>
              <a:rPr lang="id-ID" sz="2800" dirty="0" smtClean="0">
                <a:solidFill>
                  <a:srgbClr val="0070C0"/>
                </a:solidFill>
              </a:rPr>
              <a:t>Bisnis</a:t>
            </a:r>
          </a:p>
          <a:p>
            <a:pPr marL="895350" lvl="0" indent="-533400">
              <a:spcBef>
                <a:spcPts val="1200"/>
              </a:spcBef>
              <a:buFont typeface="Wingdings"/>
              <a:buChar char="à"/>
            </a:pPr>
            <a:r>
              <a:rPr lang="id-ID" dirty="0" smtClean="0"/>
              <a:t>Sistem informasi </a:t>
            </a:r>
            <a:r>
              <a:rPr lang="id-ID" dirty="0" smtClean="0">
                <a:solidFill>
                  <a:srgbClr val="C00000"/>
                </a:solidFill>
              </a:rPr>
              <a:t>menyediakan dukungan </a:t>
            </a:r>
            <a:r>
              <a:rPr lang="id-ID" dirty="0" smtClean="0"/>
              <a:t>bagi manajemen dalam </a:t>
            </a:r>
            <a:r>
              <a:rPr lang="id-ID" dirty="0" smtClean="0">
                <a:solidFill>
                  <a:srgbClr val="C00000"/>
                </a:solidFill>
              </a:rPr>
              <a:t>kegiatan bisnis </a:t>
            </a:r>
            <a:r>
              <a:rPr lang="id-ID" dirty="0" smtClean="0"/>
              <a:t>sehari-hari.</a:t>
            </a:r>
          </a:p>
          <a:p>
            <a:pPr marL="895350" lvl="0" indent="-533400">
              <a:spcBef>
                <a:spcPts val="1200"/>
              </a:spcBef>
              <a:buFont typeface="Wingdings"/>
              <a:buChar char="à"/>
            </a:pPr>
            <a:r>
              <a:rPr lang="id-ID" dirty="0" smtClean="0"/>
              <a:t>Mulai dari akuntansi sampai dengan penelusuran pesanan pelanggan</a:t>
            </a:r>
          </a:p>
          <a:p>
            <a:pPr marL="895350" lvl="0" indent="-533400">
              <a:spcBef>
                <a:spcPts val="1200"/>
              </a:spcBef>
              <a:buFont typeface="Wingdings"/>
              <a:buChar char="à"/>
            </a:pPr>
            <a:r>
              <a:rPr lang="id-ID" dirty="0" smtClean="0"/>
              <a:t>Sistem informasi  diperlukan untuk </a:t>
            </a:r>
            <a:r>
              <a:rPr lang="id-ID" dirty="0" smtClean="0">
                <a:solidFill>
                  <a:srgbClr val="C00000"/>
                </a:solidFill>
              </a:rPr>
              <a:t>mengumpulkan</a:t>
            </a:r>
            <a:r>
              <a:rPr lang="id-ID" dirty="0" smtClean="0"/>
              <a:t>  dan </a:t>
            </a:r>
            <a:r>
              <a:rPr lang="id-ID" dirty="0" smtClean="0">
                <a:solidFill>
                  <a:srgbClr val="C00000"/>
                </a:solidFill>
              </a:rPr>
              <a:t>mengintegrasikan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C00000"/>
                </a:solidFill>
              </a:rPr>
              <a:t>informasi</a:t>
            </a:r>
            <a:r>
              <a:rPr lang="id-ID" dirty="0" smtClean="0"/>
              <a:t> keberbagai fungsi bisnis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03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60040"/>
            <a:ext cx="8229600" cy="1052736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Peran Utama Sistem Informasi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 marL="355600" lvl="0" indent="-355600">
              <a:spcBef>
                <a:spcPts val="1200"/>
              </a:spcBef>
              <a:spcAft>
                <a:spcPts val="600"/>
              </a:spcAft>
            </a:pPr>
            <a:r>
              <a:rPr lang="id-ID" sz="2800" dirty="0" smtClean="0">
                <a:solidFill>
                  <a:srgbClr val="0070C0"/>
                </a:solidFill>
              </a:rPr>
              <a:t>Mendukung </a:t>
            </a:r>
            <a:r>
              <a:rPr lang="id-ID" sz="2800" dirty="0">
                <a:solidFill>
                  <a:srgbClr val="0070C0"/>
                </a:solidFill>
              </a:rPr>
              <a:t>Pengambilan Keputusan </a:t>
            </a:r>
            <a:r>
              <a:rPr lang="id-ID" sz="2800" dirty="0" smtClean="0">
                <a:solidFill>
                  <a:srgbClr val="0070C0"/>
                </a:solidFill>
              </a:rPr>
              <a:t>Managerial</a:t>
            </a:r>
          </a:p>
          <a:p>
            <a:pPr marL="804863" lvl="0" indent="-449263">
              <a:spcBef>
                <a:spcPts val="1200"/>
              </a:spcBef>
              <a:buFont typeface="Wingdings"/>
              <a:buChar char="à"/>
            </a:pPr>
            <a:r>
              <a:rPr lang="id-ID" dirty="0" smtClean="0"/>
              <a:t>Sistim </a:t>
            </a:r>
            <a:r>
              <a:rPr lang="id-ID" dirty="0"/>
              <a:t>informasi dapat </a:t>
            </a:r>
            <a:r>
              <a:rPr lang="id-ID" dirty="0">
                <a:solidFill>
                  <a:srgbClr val="C00000"/>
                </a:solidFill>
              </a:rPr>
              <a:t>mengkombinasikan informasi </a:t>
            </a:r>
            <a:r>
              <a:rPr lang="id-ID" dirty="0"/>
              <a:t>untuk membantu manager </a:t>
            </a:r>
            <a:r>
              <a:rPr lang="id-ID" dirty="0" smtClean="0"/>
              <a:t>menjalankan </a:t>
            </a:r>
            <a:r>
              <a:rPr lang="id-ID" dirty="0"/>
              <a:t>bisnis dengan lebih </a:t>
            </a:r>
            <a:r>
              <a:rPr lang="id-ID" dirty="0" smtClean="0"/>
              <a:t>baik</a:t>
            </a:r>
          </a:p>
          <a:p>
            <a:pPr marL="804863" lvl="0" indent="-449263">
              <a:spcBef>
                <a:spcPts val="1200"/>
              </a:spcBef>
              <a:buFont typeface="Wingdings"/>
              <a:buChar char="à"/>
            </a:pPr>
            <a:r>
              <a:rPr lang="id-ID" dirty="0" smtClean="0"/>
              <a:t>Membantu para </a:t>
            </a:r>
            <a:r>
              <a:rPr lang="id-ID" dirty="0"/>
              <a:t>manajer </a:t>
            </a:r>
            <a:r>
              <a:rPr lang="id-ID" dirty="0">
                <a:solidFill>
                  <a:srgbClr val="C00000"/>
                </a:solidFill>
              </a:rPr>
              <a:t>mengidentifikasikan kecenderungan </a:t>
            </a:r>
            <a:r>
              <a:rPr lang="id-ID" dirty="0"/>
              <a:t>dan untuk </a:t>
            </a:r>
            <a:r>
              <a:rPr lang="id-ID" dirty="0">
                <a:solidFill>
                  <a:srgbClr val="C00000"/>
                </a:solidFill>
              </a:rPr>
              <a:t>mengevaluasi hasil </a:t>
            </a:r>
            <a:r>
              <a:rPr lang="id-ID" dirty="0"/>
              <a:t>dari keputusan sebelumnya. </a:t>
            </a:r>
            <a:endParaRPr lang="id-ID" dirty="0" smtClean="0"/>
          </a:p>
          <a:p>
            <a:pPr marL="804863" lvl="0" indent="-449263">
              <a:spcBef>
                <a:spcPts val="1200"/>
              </a:spcBef>
              <a:buFont typeface="Wingdings"/>
              <a:buChar char="à"/>
            </a:pPr>
            <a:r>
              <a:rPr lang="id-ID" dirty="0" smtClean="0"/>
              <a:t>Sistem </a:t>
            </a:r>
            <a:r>
              <a:rPr lang="id-ID" dirty="0"/>
              <a:t>Informasi </a:t>
            </a:r>
            <a:r>
              <a:rPr lang="id-ID" dirty="0" smtClean="0"/>
              <a:t>membantu </a:t>
            </a:r>
            <a:r>
              <a:rPr lang="id-ID" dirty="0"/>
              <a:t>para manajer </a:t>
            </a:r>
            <a:r>
              <a:rPr lang="id-ID" dirty="0">
                <a:solidFill>
                  <a:srgbClr val="C00000"/>
                </a:solidFill>
              </a:rPr>
              <a:t>membuat keputusan</a:t>
            </a:r>
            <a:r>
              <a:rPr lang="id-ID" dirty="0"/>
              <a:t> yang lebih </a:t>
            </a:r>
            <a:r>
              <a:rPr lang="id-ID" dirty="0">
                <a:solidFill>
                  <a:srgbClr val="C00000"/>
                </a:solidFill>
              </a:rPr>
              <a:t>baik</a:t>
            </a:r>
            <a:r>
              <a:rPr lang="id-ID" dirty="0"/>
              <a:t>, lebih </a:t>
            </a:r>
            <a:r>
              <a:rPr lang="id-ID" dirty="0">
                <a:solidFill>
                  <a:srgbClr val="C00000"/>
                </a:solidFill>
              </a:rPr>
              <a:t>cepat</a:t>
            </a:r>
            <a:r>
              <a:rPr lang="id-ID" dirty="0"/>
              <a:t>, dan lebih </a:t>
            </a:r>
            <a:r>
              <a:rPr lang="id-ID" dirty="0">
                <a:solidFill>
                  <a:srgbClr val="C00000"/>
                </a:solidFill>
              </a:rPr>
              <a:t>bermakna</a:t>
            </a:r>
            <a:r>
              <a:rPr lang="id-ID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88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8" y="360040"/>
            <a:ext cx="8229600" cy="1052736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Peran Utama Sistem Informasi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355600" lvl="0" indent="-355600">
              <a:spcBef>
                <a:spcPts val="1200"/>
              </a:spcBef>
              <a:spcAft>
                <a:spcPts val="600"/>
              </a:spcAft>
            </a:pPr>
            <a:r>
              <a:rPr lang="id-ID" sz="2800" dirty="0" smtClean="0">
                <a:solidFill>
                  <a:srgbClr val="0070C0"/>
                </a:solidFill>
              </a:rPr>
              <a:t>Mendukung </a:t>
            </a:r>
            <a:r>
              <a:rPr lang="id-ID" sz="2800" dirty="0">
                <a:solidFill>
                  <a:srgbClr val="0070C0"/>
                </a:solidFill>
              </a:rPr>
              <a:t>Keunggulan </a:t>
            </a:r>
            <a:r>
              <a:rPr lang="id-ID" sz="2800" dirty="0" smtClean="0">
                <a:solidFill>
                  <a:srgbClr val="0070C0"/>
                </a:solidFill>
              </a:rPr>
              <a:t>Strategis</a:t>
            </a:r>
          </a:p>
          <a:p>
            <a:pPr marL="723900" lvl="0" indent="-368300">
              <a:spcBef>
                <a:spcPts val="1200"/>
              </a:spcBef>
              <a:buNone/>
            </a:pPr>
            <a:r>
              <a:rPr lang="id-ID" sz="2000" dirty="0" smtClean="0">
                <a:sym typeface="Wingdings" pitchFamily="2" charset="2"/>
              </a:rPr>
              <a:t> </a:t>
            </a:r>
            <a:r>
              <a:rPr lang="id-ID" dirty="0" smtClean="0"/>
              <a:t>Sistim </a:t>
            </a:r>
            <a:r>
              <a:rPr lang="id-ID" dirty="0"/>
              <a:t>informasi yang dirancang untuk membantu pencapaian sasaran  </a:t>
            </a:r>
            <a:r>
              <a:rPr lang="id-ID" dirty="0" smtClean="0"/>
              <a:t>strategis </a:t>
            </a:r>
            <a:r>
              <a:rPr lang="id-ID" dirty="0"/>
              <a:t>perusahaan dapat menciptakan keunggulan bersaing  di pasar</a:t>
            </a:r>
          </a:p>
          <a:p>
            <a:pPr marL="0" indent="0">
              <a:spcBef>
                <a:spcPts val="1200"/>
              </a:spcBef>
              <a:buNone/>
            </a:pPr>
            <a:endParaRPr lang="id-ID" sz="2000" dirty="0"/>
          </a:p>
        </p:txBody>
      </p:sp>
      <p:sp>
        <p:nvSpPr>
          <p:cNvPr id="4" name="Sun 3"/>
          <p:cNvSpPr/>
          <p:nvPr/>
        </p:nvSpPr>
        <p:spPr>
          <a:xfrm>
            <a:off x="8579296" y="6356176"/>
            <a:ext cx="457200" cy="457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528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544</TotalTime>
  <Words>855</Words>
  <Application>Microsoft Office PowerPoint</Application>
  <PresentationFormat>On-screen Show (4:3)</PresentationFormat>
  <Paragraphs>147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SISTEM  INFORMASI, ORGANISASI, MANAJEMEN DAN STRATEGI</vt:lpstr>
      <vt:lpstr>Organisasi dan Sistem Informasi</vt:lpstr>
      <vt:lpstr>Organisasi dan Sistem Informasi</vt:lpstr>
      <vt:lpstr>Organisasi dan Sistem Informasi</vt:lpstr>
      <vt:lpstr>Organisasi dan Sistem Informasi</vt:lpstr>
      <vt:lpstr>Organisasi dan Sistem Informasi</vt:lpstr>
      <vt:lpstr>Peran Utama Sistem Informasi</vt:lpstr>
      <vt:lpstr>Peran Utama Sistem Informasi</vt:lpstr>
      <vt:lpstr>Peran Utama Sistem Informasi</vt:lpstr>
      <vt:lpstr>Keuntungan penggunaan Sistem Informasi</vt:lpstr>
      <vt:lpstr>Keuntungan penggunaan Sistem Informasi</vt:lpstr>
      <vt:lpstr>Pengambilan Keputusan dan Sistem Informasi</vt:lpstr>
      <vt:lpstr>Pengambilan Keputusan dan Sistem Informasi</vt:lpstr>
      <vt:lpstr>Pengambilan Keputusan dan Sistem Informasi</vt:lpstr>
      <vt:lpstr>Pengambilan Keputusan dan Sistem Informasi</vt:lpstr>
      <vt:lpstr>Pengambilan Keputusan dan Sistem Informasi</vt:lpstr>
      <vt:lpstr>Manajemen dan Sistem Informasi</vt:lpstr>
      <vt:lpstr>Manajemen dan Sistem Informasi</vt:lpstr>
      <vt:lpstr>Manajemen dan Sistem Informasi</vt:lpstr>
      <vt:lpstr>Sistem Informasi dan Strategi Bisnis</vt:lpstr>
      <vt:lpstr>PowerPoint Presentation</vt:lpstr>
      <vt:lpstr>Contoh Sistem Informasi Manajemen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 INFORMASI, ORGANISASI, MANAJEMEN DAN STRATEGI</dc:title>
  <dc:creator>DELL</dc:creator>
  <cp:lastModifiedBy>DELL</cp:lastModifiedBy>
  <cp:revision>33</cp:revision>
  <dcterms:created xsi:type="dcterms:W3CDTF">2016-03-22T07:24:47Z</dcterms:created>
  <dcterms:modified xsi:type="dcterms:W3CDTF">2016-03-23T02:00:40Z</dcterms:modified>
</cp:coreProperties>
</file>