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1" r:id="rId5"/>
    <p:sldId id="263" r:id="rId6"/>
    <p:sldId id="265" r:id="rId7"/>
    <p:sldId id="267" r:id="rId8"/>
    <p:sldId id="269" r:id="rId9"/>
    <p:sldId id="271" r:id="rId10"/>
    <p:sldId id="273" r:id="rId11"/>
    <p:sldId id="275" r:id="rId12"/>
    <p:sldId id="277" r:id="rId13"/>
    <p:sldId id="279" r:id="rId14"/>
    <p:sldId id="281" r:id="rId15"/>
    <p:sldId id="283" r:id="rId16"/>
    <p:sldId id="288" r:id="rId17"/>
    <p:sldId id="286" r:id="rId18"/>
    <p:sldId id="290" r:id="rId19"/>
    <p:sldId id="292" r:id="rId20"/>
    <p:sldId id="293" r:id="rId2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49AFAA9-C5CF-46B7-A2AD-527070350F0F}" type="datetimeFigureOut">
              <a:rPr lang="id-ID" smtClean="0"/>
              <a:t>11/10/2016</a:t>
            </a:fld>
            <a:endParaRPr lang="id-ID"/>
          </a:p>
        </p:txBody>
      </p:sp>
      <p:sp>
        <p:nvSpPr>
          <p:cNvPr id="5" name="Footer Placeholder 4"/>
          <p:cNvSpPr>
            <a:spLocks noGrp="1"/>
          </p:cNvSpPr>
          <p:nvPr>
            <p:ph type="ftr" sz="quarter" idx="11"/>
          </p:nvPr>
        </p:nvSpPr>
        <p:spPr/>
        <p:txBody>
          <a:bodyPr/>
          <a:lstStyle/>
          <a:p>
            <a:endParaRPr lang="id-ID"/>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45110341-FB76-48F0-BB8D-5532F22E2BA5}" type="slidenum">
              <a:rPr lang="id-ID" smtClean="0"/>
              <a:t>‹#›</a:t>
            </a:fld>
            <a:endParaRPr lang="id-ID"/>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9AFAA9-C5CF-46B7-A2AD-527070350F0F}" type="datetimeFigureOut">
              <a:rPr lang="id-ID" smtClean="0"/>
              <a:t>11/10/2016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110341-FB76-48F0-BB8D-5532F22E2BA5}"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9AFAA9-C5CF-46B7-A2AD-527070350F0F}" type="datetimeFigureOut">
              <a:rPr lang="id-ID" smtClean="0"/>
              <a:t>11/10/2016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110341-FB76-48F0-BB8D-5532F22E2BA5}"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9AFAA9-C5CF-46B7-A2AD-527070350F0F}" type="datetimeFigureOut">
              <a:rPr lang="id-ID" smtClean="0"/>
              <a:t>11/10/2016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110341-FB76-48F0-BB8D-5532F22E2BA5}"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49AFAA9-C5CF-46B7-A2AD-527070350F0F}" type="datetimeFigureOut">
              <a:rPr lang="id-ID" smtClean="0"/>
              <a:t>11/10/2016</a:t>
            </a:fld>
            <a:endParaRPr lang="id-ID"/>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110341-FB76-48F0-BB8D-5532F22E2BA5}" type="slidenum">
              <a:rPr lang="id-ID" smtClean="0"/>
              <a:t>‹#›</a:t>
            </a:fld>
            <a:endParaRPr lang="id-ID"/>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49AFAA9-C5CF-46B7-A2AD-527070350F0F}" type="datetimeFigureOut">
              <a:rPr lang="id-ID" smtClean="0"/>
              <a:t>11/10/2016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5110341-FB76-48F0-BB8D-5532F22E2BA5}"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49AFAA9-C5CF-46B7-A2AD-527070350F0F}" type="datetimeFigureOut">
              <a:rPr lang="id-ID" smtClean="0"/>
              <a:t>11/10/2016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5110341-FB76-48F0-BB8D-5532F22E2BA5}"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9AFAA9-C5CF-46B7-A2AD-527070350F0F}" type="datetimeFigureOut">
              <a:rPr lang="id-ID" smtClean="0"/>
              <a:t>11/10/2016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5110341-FB76-48F0-BB8D-5532F22E2BA5}"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49AFAA9-C5CF-46B7-A2AD-527070350F0F}" type="datetimeFigureOut">
              <a:rPr lang="id-ID" smtClean="0"/>
              <a:t>11/10/2016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5110341-FB76-48F0-BB8D-5532F22E2BA5}"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49AFAA9-C5CF-46B7-A2AD-527070350F0F}" type="datetimeFigureOut">
              <a:rPr lang="id-ID" smtClean="0"/>
              <a:t>11/10/2016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5110341-FB76-48F0-BB8D-5532F22E2BA5}" type="slidenum">
              <a:rPr lang="id-ID" smtClean="0"/>
              <a:t>‹#›</a:t>
            </a:fld>
            <a:endParaRPr lang="id-ID"/>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149AFAA9-C5CF-46B7-A2AD-527070350F0F}" type="datetimeFigureOut">
              <a:rPr lang="id-ID" smtClean="0"/>
              <a:t>11/10/2016</a:t>
            </a:fld>
            <a:endParaRPr lang="id-ID"/>
          </a:p>
        </p:txBody>
      </p:sp>
      <p:sp>
        <p:nvSpPr>
          <p:cNvPr id="7" name="Slide Number Placeholder 6"/>
          <p:cNvSpPr>
            <a:spLocks noGrp="1"/>
          </p:cNvSpPr>
          <p:nvPr>
            <p:ph type="sldNum" sz="quarter" idx="12"/>
          </p:nvPr>
        </p:nvSpPr>
        <p:spPr/>
        <p:txBody>
          <a:bodyPr/>
          <a:lstStyle/>
          <a:p>
            <a:fld id="{45110341-FB76-48F0-BB8D-5532F22E2BA5}" type="slidenum">
              <a:rPr lang="id-ID" smtClean="0"/>
              <a:t>‹#›</a:t>
            </a:fld>
            <a:endParaRPr lang="id-ID"/>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id-ID"/>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149AFAA9-C5CF-46B7-A2AD-527070350F0F}" type="datetimeFigureOut">
              <a:rPr lang="id-ID" smtClean="0"/>
              <a:t>11/10/2016</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45110341-FB76-48F0-BB8D-5532F22E2BA5}" type="slidenum">
              <a:rPr lang="id-ID" smtClean="0"/>
              <a:t>‹#›</a:t>
            </a:fld>
            <a:endParaRPr lang="id-ID"/>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805" y="3356992"/>
            <a:ext cx="6553200" cy="1748408"/>
          </a:xfrm>
        </p:spPr>
        <p:txBody>
          <a:bodyPr>
            <a:normAutofit/>
          </a:bodyPr>
          <a:lstStyle/>
          <a:p>
            <a:r>
              <a:rPr lang="id-ID" sz="2400" b="1" dirty="0" smtClean="0">
                <a:solidFill>
                  <a:srgbClr val="FF0000"/>
                </a:solidFill>
              </a:rPr>
              <a:t>Materi 5</a:t>
            </a:r>
          </a:p>
          <a:p>
            <a:r>
              <a:rPr lang="id-ID" sz="2400" b="1" dirty="0" smtClean="0">
                <a:solidFill>
                  <a:srgbClr val="FF0000"/>
                </a:solidFill>
              </a:rPr>
              <a:t>Seminar MIK</a:t>
            </a:r>
          </a:p>
          <a:p>
            <a:r>
              <a:rPr lang="id-ID" sz="2400" b="1" dirty="0" smtClean="0">
                <a:solidFill>
                  <a:srgbClr val="FF0000"/>
                </a:solidFill>
              </a:rPr>
              <a:t>Smt 7 -MIK</a:t>
            </a:r>
            <a:endParaRPr lang="id-ID" sz="2400" b="1" dirty="0">
              <a:solidFill>
                <a:srgbClr val="FF0000"/>
              </a:solidFill>
            </a:endParaRPr>
          </a:p>
        </p:txBody>
      </p:sp>
      <p:sp>
        <p:nvSpPr>
          <p:cNvPr id="2" name="Title 1"/>
          <p:cNvSpPr>
            <a:spLocks noGrp="1"/>
          </p:cNvSpPr>
          <p:nvPr>
            <p:ph type="ctrTitle"/>
          </p:nvPr>
        </p:nvSpPr>
        <p:spPr>
          <a:xfrm>
            <a:off x="755576" y="908720"/>
            <a:ext cx="6629400" cy="1872208"/>
          </a:xfrm>
        </p:spPr>
        <p:txBody>
          <a:bodyPr/>
          <a:lstStyle/>
          <a:p>
            <a:r>
              <a:rPr lang="id-ID" sz="5400" b="1" dirty="0" smtClean="0">
                <a:solidFill>
                  <a:srgbClr val="002060"/>
                </a:solidFill>
              </a:rPr>
              <a:t>SISTEMATIKA BAB II</a:t>
            </a:r>
            <a:endParaRPr lang="id-ID" sz="5400" b="1" dirty="0">
              <a:solidFill>
                <a:srgbClr val="002060"/>
              </a:solidFill>
            </a:endParaRPr>
          </a:p>
        </p:txBody>
      </p:sp>
    </p:spTree>
    <p:extLst>
      <p:ext uri="{BB962C8B-B14F-4D97-AF65-F5344CB8AC3E}">
        <p14:creationId xmlns:p14="http://schemas.microsoft.com/office/powerpoint/2010/main" val="37194405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000" b="1" dirty="0" smtClean="0">
                <a:solidFill>
                  <a:schemeClr val="tx1"/>
                </a:solidFill>
              </a:rPr>
              <a:t>TINJAUAN PUSTAKA (TEORI)</a:t>
            </a:r>
            <a:endParaRPr lang="id-ID" sz="4000" b="1" dirty="0">
              <a:solidFill>
                <a:schemeClr val="tx1"/>
              </a:solidFill>
            </a:endParaRPr>
          </a:p>
        </p:txBody>
      </p:sp>
      <p:sp>
        <p:nvSpPr>
          <p:cNvPr id="3" name="Content Placeholder 2"/>
          <p:cNvSpPr>
            <a:spLocks noGrp="1"/>
          </p:cNvSpPr>
          <p:nvPr>
            <p:ph idx="1"/>
          </p:nvPr>
        </p:nvSpPr>
        <p:spPr>
          <a:xfrm>
            <a:off x="457200" y="1484784"/>
            <a:ext cx="8229600" cy="4968552"/>
          </a:xfrm>
        </p:spPr>
        <p:txBody>
          <a:bodyPr>
            <a:normAutofit fontScale="85000" lnSpcReduction="20000"/>
          </a:bodyPr>
          <a:lstStyle/>
          <a:p>
            <a:pPr>
              <a:buFont typeface="Wingdings" pitchFamily="2" charset="2"/>
              <a:buChar char="Ø"/>
            </a:pPr>
            <a:r>
              <a:rPr lang="id-ID" sz="3200" dirty="0" smtClean="0">
                <a:solidFill>
                  <a:schemeClr val="tx1"/>
                </a:solidFill>
              </a:rPr>
              <a:t> Penelitian yang bersifat kuantitatif deskriptif, atau kualitatif, tujuan dari kajian kepustakaan adalah =</a:t>
            </a:r>
          </a:p>
          <a:p>
            <a:pPr marL="868363" indent="-514350">
              <a:buAutoNum type="arabicPeriod"/>
            </a:pPr>
            <a:r>
              <a:rPr lang="id-ID" sz="3200" dirty="0" smtClean="0">
                <a:solidFill>
                  <a:schemeClr val="tx1"/>
                </a:solidFill>
              </a:rPr>
              <a:t>Mengidentifikasi secara rinci segala sesuatu tentang situasi masalah dari berbagai sumber kepustakaan termasuk hasil penelitian</a:t>
            </a:r>
          </a:p>
          <a:p>
            <a:pPr marL="811213" indent="-457200">
              <a:buAutoNum type="arabicPeriod"/>
            </a:pPr>
            <a:r>
              <a:rPr lang="id-ID" sz="3200" dirty="0" smtClean="0">
                <a:solidFill>
                  <a:schemeClr val="tx1"/>
                </a:solidFill>
              </a:rPr>
              <a:t>Mensintesis karakteristik atau data lain dari situasi masalah untuk menggambarkan apa yang dinamakan Kerangka Operasional, yang dapat menggambarkan situasi masalah daei segi karakteristik atau hal lainnya</a:t>
            </a:r>
            <a:endParaRPr lang="id-ID" dirty="0"/>
          </a:p>
        </p:txBody>
      </p:sp>
    </p:spTree>
    <p:extLst>
      <p:ext uri="{BB962C8B-B14F-4D97-AF65-F5344CB8AC3E}">
        <p14:creationId xmlns:p14="http://schemas.microsoft.com/office/powerpoint/2010/main" val="14836686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000" b="1" dirty="0" smtClean="0">
                <a:solidFill>
                  <a:schemeClr val="tx1"/>
                </a:solidFill>
              </a:rPr>
              <a:t>TINJAUAN PUSTAKA (TEORI)</a:t>
            </a:r>
            <a:endParaRPr lang="id-ID" sz="4000" b="1" dirty="0">
              <a:solidFill>
                <a:schemeClr val="tx1"/>
              </a:solidFill>
            </a:endParaRPr>
          </a:p>
        </p:txBody>
      </p:sp>
      <p:sp>
        <p:nvSpPr>
          <p:cNvPr id="3" name="Content Placeholder 2"/>
          <p:cNvSpPr>
            <a:spLocks noGrp="1"/>
          </p:cNvSpPr>
          <p:nvPr>
            <p:ph idx="1"/>
          </p:nvPr>
        </p:nvSpPr>
        <p:spPr>
          <a:xfrm>
            <a:off x="457200" y="1484784"/>
            <a:ext cx="8229600" cy="4968552"/>
          </a:xfrm>
        </p:spPr>
        <p:txBody>
          <a:bodyPr>
            <a:normAutofit fontScale="92500"/>
          </a:bodyPr>
          <a:lstStyle/>
          <a:p>
            <a:pPr>
              <a:buFont typeface="Wingdings" pitchFamily="2" charset="2"/>
              <a:buChar char="Ø"/>
            </a:pPr>
            <a:r>
              <a:rPr lang="id-ID" sz="3200" dirty="0" smtClean="0">
                <a:solidFill>
                  <a:schemeClr val="tx1"/>
                </a:solidFill>
              </a:rPr>
              <a:t> Penelitian yang bersifat kuantitatif deskriptif, atau kualitatif, tujuan dari kajian kepustakaan adalah =</a:t>
            </a:r>
          </a:p>
          <a:p>
            <a:pPr marL="722313" indent="-368300">
              <a:buNone/>
            </a:pPr>
            <a:r>
              <a:rPr lang="id-ID" sz="3200" dirty="0" smtClean="0">
                <a:solidFill>
                  <a:schemeClr val="tx1"/>
                </a:solidFill>
              </a:rPr>
              <a:t>3.		Merumuskan masalah penelitian khusus dalam bentuk kalimat pertanyaan yang berisi distribusi karakteristik atau hal-hal lain dari situasi masalah yang dapat diteliti, yang berarti data yang bersangkutan tersedia di tempat penelitian.</a:t>
            </a:r>
          </a:p>
        </p:txBody>
      </p:sp>
    </p:spTree>
    <p:extLst>
      <p:ext uri="{BB962C8B-B14F-4D97-AF65-F5344CB8AC3E}">
        <p14:creationId xmlns:p14="http://schemas.microsoft.com/office/powerpoint/2010/main" val="38693638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000" b="1" dirty="0" smtClean="0">
                <a:solidFill>
                  <a:schemeClr val="tx1"/>
                </a:solidFill>
              </a:rPr>
              <a:t>TINJAUAN PUSTAKA (TEORI)</a:t>
            </a:r>
            <a:endParaRPr lang="id-ID" sz="4000" b="1" dirty="0">
              <a:solidFill>
                <a:schemeClr val="tx1"/>
              </a:solidFill>
            </a:endParaRPr>
          </a:p>
        </p:txBody>
      </p:sp>
      <p:sp>
        <p:nvSpPr>
          <p:cNvPr id="3" name="Content Placeholder 2"/>
          <p:cNvSpPr>
            <a:spLocks noGrp="1"/>
          </p:cNvSpPr>
          <p:nvPr>
            <p:ph idx="1"/>
          </p:nvPr>
        </p:nvSpPr>
        <p:spPr>
          <a:xfrm>
            <a:off x="457200" y="1484784"/>
            <a:ext cx="8229600" cy="4968552"/>
          </a:xfrm>
        </p:spPr>
        <p:txBody>
          <a:bodyPr>
            <a:normAutofit fontScale="92500" lnSpcReduction="10000"/>
          </a:bodyPr>
          <a:lstStyle/>
          <a:p>
            <a:pPr>
              <a:buFont typeface="Wingdings" pitchFamily="2" charset="2"/>
              <a:buChar char="Ø"/>
            </a:pPr>
            <a:r>
              <a:rPr lang="id-ID" sz="3200" dirty="0" smtClean="0">
                <a:solidFill>
                  <a:schemeClr val="tx1"/>
                </a:solidFill>
              </a:rPr>
              <a:t>Perumusan Masalah penelitian khusus dari Kerangka operasional dibatasi oleh beberapa hal yaitu :</a:t>
            </a:r>
          </a:p>
          <a:p>
            <a:pPr marL="868363" indent="-514350">
              <a:buAutoNum type="arabicPeriod"/>
            </a:pPr>
            <a:r>
              <a:rPr lang="id-ID" sz="3200" dirty="0" smtClean="0">
                <a:solidFill>
                  <a:schemeClr val="tx1"/>
                </a:solidFill>
              </a:rPr>
              <a:t>Situasi masalah</a:t>
            </a:r>
          </a:p>
          <a:p>
            <a:pPr marL="868363" indent="-514350">
              <a:buAutoNum type="arabicPeriod"/>
            </a:pPr>
            <a:r>
              <a:rPr lang="id-ID" sz="3200" dirty="0" smtClean="0">
                <a:solidFill>
                  <a:schemeClr val="tx1"/>
                </a:solidFill>
              </a:rPr>
              <a:t>Keterbatasan waktu</a:t>
            </a:r>
          </a:p>
          <a:p>
            <a:pPr marL="868363" indent="-514350">
              <a:buAutoNum type="arabicPeriod"/>
            </a:pPr>
            <a:r>
              <a:rPr lang="id-ID" sz="3200" dirty="0" smtClean="0">
                <a:solidFill>
                  <a:schemeClr val="tx1"/>
                </a:solidFill>
              </a:rPr>
              <a:t>Biaya yang tersedia untuk penelitian</a:t>
            </a:r>
          </a:p>
          <a:p>
            <a:pPr marL="868363" indent="-514350">
              <a:buAutoNum type="arabicPeriod"/>
            </a:pPr>
            <a:r>
              <a:rPr lang="id-ID" sz="3200" dirty="0" smtClean="0">
                <a:solidFill>
                  <a:schemeClr val="tx1"/>
                </a:solidFill>
              </a:rPr>
              <a:t>Kerjasama dengan mitra kerja</a:t>
            </a:r>
          </a:p>
          <a:p>
            <a:pPr marL="868363" indent="-514350">
              <a:buAutoNum type="arabicPeriod"/>
            </a:pPr>
            <a:r>
              <a:rPr lang="id-ID" sz="3200" dirty="0" smtClean="0">
                <a:solidFill>
                  <a:schemeClr val="tx1"/>
                </a:solidFill>
              </a:rPr>
              <a:t>Ketersediaan subyek penelitian</a:t>
            </a:r>
          </a:p>
          <a:p>
            <a:pPr marL="868363" indent="-514350">
              <a:buAutoNum type="arabicPeriod"/>
            </a:pPr>
            <a:r>
              <a:rPr lang="id-ID" sz="3200" dirty="0" smtClean="0">
                <a:solidFill>
                  <a:schemeClr val="tx1"/>
                </a:solidFill>
              </a:rPr>
              <a:t>Ketersediaan alat</a:t>
            </a:r>
          </a:p>
          <a:p>
            <a:pPr marL="868363" indent="-514350">
              <a:buAutoNum type="arabicPeriod"/>
            </a:pPr>
            <a:r>
              <a:rPr lang="id-ID" sz="3200" dirty="0" smtClean="0">
                <a:solidFill>
                  <a:schemeClr val="tx1"/>
                </a:solidFill>
              </a:rPr>
              <a:t>Etika penelitian</a:t>
            </a:r>
          </a:p>
        </p:txBody>
      </p:sp>
    </p:spTree>
    <p:extLst>
      <p:ext uri="{BB962C8B-B14F-4D97-AF65-F5344CB8AC3E}">
        <p14:creationId xmlns:p14="http://schemas.microsoft.com/office/powerpoint/2010/main" val="27439089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000" b="1" dirty="0" smtClean="0">
                <a:solidFill>
                  <a:schemeClr val="tx1"/>
                </a:solidFill>
              </a:rPr>
              <a:t>TINJAUAN PUSTAKA (TEORI)</a:t>
            </a:r>
            <a:endParaRPr lang="id-ID" sz="4000" b="1" dirty="0">
              <a:solidFill>
                <a:schemeClr val="tx1"/>
              </a:solidFill>
            </a:endParaRPr>
          </a:p>
        </p:txBody>
      </p:sp>
      <p:sp>
        <p:nvSpPr>
          <p:cNvPr id="3" name="Content Placeholder 2"/>
          <p:cNvSpPr>
            <a:spLocks noGrp="1"/>
          </p:cNvSpPr>
          <p:nvPr>
            <p:ph idx="1"/>
          </p:nvPr>
        </p:nvSpPr>
        <p:spPr>
          <a:xfrm>
            <a:off x="457200" y="1484784"/>
            <a:ext cx="8229600" cy="4968552"/>
          </a:xfrm>
        </p:spPr>
        <p:txBody>
          <a:bodyPr>
            <a:normAutofit lnSpcReduction="10000"/>
          </a:bodyPr>
          <a:lstStyle/>
          <a:p>
            <a:pPr>
              <a:buFont typeface="Wingdings" pitchFamily="2" charset="2"/>
              <a:buChar char="Ø"/>
            </a:pPr>
            <a:r>
              <a:rPr lang="id-ID" sz="3200" dirty="0">
                <a:solidFill>
                  <a:schemeClr val="tx1"/>
                </a:solidFill>
              </a:rPr>
              <a:t> </a:t>
            </a:r>
            <a:r>
              <a:rPr lang="id-ID" sz="3200" dirty="0" smtClean="0">
                <a:solidFill>
                  <a:schemeClr val="tx1"/>
                </a:solidFill>
              </a:rPr>
              <a:t>Pengembangan HIPOTESIS :</a:t>
            </a:r>
          </a:p>
          <a:p>
            <a:pPr marL="633413" indent="-519113">
              <a:buNone/>
              <a:tabLst>
                <a:tab pos="176213" algn="l"/>
              </a:tabLst>
            </a:pPr>
            <a:r>
              <a:rPr lang="id-ID" sz="3200" dirty="0" smtClean="0">
                <a:solidFill>
                  <a:schemeClr val="tx1"/>
                </a:solidFill>
              </a:rPr>
              <a:t>-	Hipotesis tidak dapat terjadi dengan sendirinya dan perlu dikembangkan menggunakan Teori yang relevan atau dengan penjelsan-penjelasan logik dan hasil-hasil penelitian sebelumnya.</a:t>
            </a:r>
          </a:p>
          <a:p>
            <a:pPr marL="633413" indent="-519113">
              <a:buNone/>
            </a:pPr>
            <a:r>
              <a:rPr lang="id-ID" sz="3200" dirty="0" smtClean="0">
                <a:solidFill>
                  <a:schemeClr val="tx1"/>
                </a:solidFill>
              </a:rPr>
              <a:t>-	Hipotesis dikembangkan  </a:t>
            </a:r>
            <a:r>
              <a:rPr lang="id-ID" sz="3200" dirty="0" smtClean="0">
                <a:solidFill>
                  <a:schemeClr val="tx1"/>
                </a:solidFill>
                <a:sym typeface="Wingdings" pitchFamily="2" charset="2"/>
              </a:rPr>
              <a:t> Teori karena akan memverifikasi teori tersebut di fenomena yang ada.</a:t>
            </a:r>
            <a:endParaRPr lang="id-ID" sz="3200" dirty="0" smtClean="0">
              <a:solidFill>
                <a:schemeClr val="tx1"/>
              </a:solidFill>
            </a:endParaRPr>
          </a:p>
        </p:txBody>
      </p:sp>
    </p:spTree>
    <p:extLst>
      <p:ext uri="{BB962C8B-B14F-4D97-AF65-F5344CB8AC3E}">
        <p14:creationId xmlns:p14="http://schemas.microsoft.com/office/powerpoint/2010/main" val="2343970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000" b="1" dirty="0" smtClean="0">
                <a:solidFill>
                  <a:schemeClr val="tx1"/>
                </a:solidFill>
              </a:rPr>
              <a:t>TINJAUAN PUSTAKA (TEORI)</a:t>
            </a:r>
            <a:endParaRPr lang="id-ID" sz="4000" b="1" dirty="0">
              <a:solidFill>
                <a:schemeClr val="tx1"/>
              </a:solidFill>
            </a:endParaRPr>
          </a:p>
        </p:txBody>
      </p:sp>
      <p:sp>
        <p:nvSpPr>
          <p:cNvPr id="3" name="Content Placeholder 2"/>
          <p:cNvSpPr>
            <a:spLocks noGrp="1"/>
          </p:cNvSpPr>
          <p:nvPr>
            <p:ph idx="1"/>
          </p:nvPr>
        </p:nvSpPr>
        <p:spPr>
          <a:xfrm>
            <a:off x="457200" y="1484784"/>
            <a:ext cx="8229600" cy="4968552"/>
          </a:xfrm>
        </p:spPr>
        <p:txBody>
          <a:bodyPr>
            <a:normAutofit fontScale="92500"/>
          </a:bodyPr>
          <a:lstStyle/>
          <a:p>
            <a:pPr>
              <a:buFont typeface="Wingdings" pitchFamily="2" charset="2"/>
              <a:buChar char="Ø"/>
            </a:pPr>
            <a:r>
              <a:rPr lang="id-ID" sz="3200" dirty="0">
                <a:solidFill>
                  <a:schemeClr val="tx1"/>
                </a:solidFill>
              </a:rPr>
              <a:t> </a:t>
            </a:r>
            <a:r>
              <a:rPr lang="id-ID" sz="3200" dirty="0" smtClean="0">
                <a:solidFill>
                  <a:schemeClr val="tx1"/>
                </a:solidFill>
              </a:rPr>
              <a:t>Pengembangan HIPOTESIS :</a:t>
            </a:r>
          </a:p>
          <a:p>
            <a:pPr marL="633413" indent="-519113">
              <a:buNone/>
              <a:tabLst>
                <a:tab pos="176213" algn="l"/>
              </a:tabLst>
            </a:pPr>
            <a:r>
              <a:rPr lang="id-ID" sz="3200" dirty="0" smtClean="0">
                <a:solidFill>
                  <a:schemeClr val="tx1"/>
                </a:solidFill>
              </a:rPr>
              <a:t>-	Hipotesis perlu dikembangkan dengan penjelasan logis jika tidak ada teori yang dapat digunakan atau tujuan dari penelitian adalah menemukan teori baru</a:t>
            </a:r>
          </a:p>
          <a:p>
            <a:pPr marL="633413" indent="-519113">
              <a:buNone/>
              <a:tabLst>
                <a:tab pos="176213" algn="l"/>
              </a:tabLst>
            </a:pPr>
            <a:r>
              <a:rPr lang="id-ID" sz="3200" dirty="0" smtClean="0">
                <a:solidFill>
                  <a:schemeClr val="tx1"/>
                </a:solidFill>
              </a:rPr>
              <a:t>-	Hipotesis perlu dikembangkan dari hasil-hasil penelitian sebelumnya karena hasil-hasil tersebut digunakan untuk menentukan arah dari hipotesisnya</a:t>
            </a:r>
          </a:p>
          <a:p>
            <a:pPr marL="633413" indent="-519113">
              <a:buNone/>
              <a:tabLst>
                <a:tab pos="176213" algn="l"/>
              </a:tabLst>
            </a:pPr>
            <a:endParaRPr lang="id-ID" sz="3200" dirty="0" smtClean="0">
              <a:solidFill>
                <a:schemeClr val="tx1"/>
              </a:solidFill>
            </a:endParaRPr>
          </a:p>
        </p:txBody>
      </p:sp>
    </p:spTree>
    <p:extLst>
      <p:ext uri="{BB962C8B-B14F-4D97-AF65-F5344CB8AC3E}">
        <p14:creationId xmlns:p14="http://schemas.microsoft.com/office/powerpoint/2010/main" val="29173987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000" b="1" dirty="0" smtClean="0">
                <a:solidFill>
                  <a:schemeClr val="tx1"/>
                </a:solidFill>
              </a:rPr>
              <a:t>TINJAUAN PUSTAKA (TEORI)</a:t>
            </a:r>
            <a:endParaRPr lang="id-ID" sz="4000" b="1" dirty="0">
              <a:solidFill>
                <a:schemeClr val="tx1"/>
              </a:solidFill>
            </a:endParaRPr>
          </a:p>
        </p:txBody>
      </p:sp>
      <p:sp>
        <p:nvSpPr>
          <p:cNvPr id="3" name="Content Placeholder 2"/>
          <p:cNvSpPr>
            <a:spLocks noGrp="1"/>
          </p:cNvSpPr>
          <p:nvPr>
            <p:ph idx="1"/>
          </p:nvPr>
        </p:nvSpPr>
        <p:spPr>
          <a:xfrm>
            <a:off x="457200" y="1484784"/>
            <a:ext cx="8229600" cy="4968552"/>
          </a:xfrm>
        </p:spPr>
        <p:txBody>
          <a:bodyPr>
            <a:normAutofit/>
          </a:bodyPr>
          <a:lstStyle/>
          <a:p>
            <a:pPr>
              <a:buFont typeface="Wingdings" pitchFamily="2" charset="2"/>
              <a:buChar char="Ø"/>
            </a:pPr>
            <a:r>
              <a:rPr lang="id-ID" sz="3200" dirty="0">
                <a:solidFill>
                  <a:schemeClr val="tx1"/>
                </a:solidFill>
              </a:rPr>
              <a:t> </a:t>
            </a:r>
            <a:r>
              <a:rPr lang="id-ID" sz="3200" dirty="0" smtClean="0">
                <a:solidFill>
                  <a:schemeClr val="tx1"/>
                </a:solidFill>
              </a:rPr>
              <a:t>Pengembangan HIPOTESIS :</a:t>
            </a:r>
          </a:p>
          <a:p>
            <a:pPr marL="633413" indent="-519113">
              <a:buNone/>
              <a:tabLst>
                <a:tab pos="176213" algn="l"/>
              </a:tabLst>
            </a:pPr>
            <a:r>
              <a:rPr lang="id-ID" sz="3200" dirty="0" smtClean="0">
                <a:solidFill>
                  <a:schemeClr val="tx1"/>
                </a:solidFill>
              </a:rPr>
              <a:t>-	Hipotesis dikembangkan dengan maksud agar tujuan dari penelitian untuk menerima hipotesisnya dapat tercapai dengan kemungkinan besar.</a:t>
            </a:r>
          </a:p>
          <a:p>
            <a:pPr marL="633413" indent="-519113">
              <a:buNone/>
              <a:tabLst>
                <a:tab pos="176213" algn="l"/>
              </a:tabLst>
            </a:pPr>
            <a:endParaRPr lang="id-ID" sz="3200" dirty="0" smtClean="0">
              <a:solidFill>
                <a:schemeClr val="tx1"/>
              </a:solidFill>
            </a:endParaRPr>
          </a:p>
        </p:txBody>
      </p:sp>
    </p:spTree>
    <p:extLst>
      <p:ext uri="{BB962C8B-B14F-4D97-AF65-F5344CB8AC3E}">
        <p14:creationId xmlns:p14="http://schemas.microsoft.com/office/powerpoint/2010/main" val="29824872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000" b="1" dirty="0" smtClean="0">
                <a:solidFill>
                  <a:schemeClr val="tx1"/>
                </a:solidFill>
              </a:rPr>
              <a:t>JENIS HIPOTESIS </a:t>
            </a:r>
            <a:endParaRPr lang="id-ID" sz="4000" b="1" dirty="0">
              <a:solidFill>
                <a:schemeClr val="tx1"/>
              </a:solidFill>
            </a:endParaRPr>
          </a:p>
        </p:txBody>
      </p:sp>
      <p:sp>
        <p:nvSpPr>
          <p:cNvPr id="3" name="Content Placeholder 2"/>
          <p:cNvSpPr>
            <a:spLocks noGrp="1"/>
          </p:cNvSpPr>
          <p:nvPr>
            <p:ph idx="1"/>
          </p:nvPr>
        </p:nvSpPr>
        <p:spPr>
          <a:xfrm>
            <a:off x="457200" y="1484784"/>
            <a:ext cx="8229600" cy="4968552"/>
          </a:xfrm>
        </p:spPr>
        <p:txBody>
          <a:bodyPr>
            <a:normAutofit/>
          </a:bodyPr>
          <a:lstStyle/>
          <a:p>
            <a:pPr>
              <a:buFont typeface="Wingdings" pitchFamily="2" charset="2"/>
              <a:buChar char="Ø"/>
            </a:pPr>
            <a:r>
              <a:rPr lang="id-ID" sz="3200" dirty="0">
                <a:solidFill>
                  <a:schemeClr val="tx1"/>
                </a:solidFill>
              </a:rPr>
              <a:t> </a:t>
            </a:r>
            <a:r>
              <a:rPr lang="id-ID" sz="3200" dirty="0" smtClean="0">
                <a:solidFill>
                  <a:schemeClr val="tx1"/>
                </a:solidFill>
              </a:rPr>
              <a:t>Hipotesis nol (</a:t>
            </a:r>
            <a:r>
              <a:rPr lang="id-ID" sz="3200" i="1" dirty="0" smtClean="0">
                <a:solidFill>
                  <a:schemeClr val="tx1"/>
                </a:solidFill>
              </a:rPr>
              <a:t>null hypothesis</a:t>
            </a:r>
            <a:r>
              <a:rPr lang="id-ID" sz="3200" dirty="0" smtClean="0">
                <a:solidFill>
                  <a:schemeClr val="tx1"/>
                </a:solidFill>
              </a:rPr>
              <a:t>) = dugaan yang menyatakan hubungan 2 variabel adalah jelas dan tidak terdapat perbedaan diantaranya</a:t>
            </a:r>
          </a:p>
          <a:p>
            <a:pPr>
              <a:buFont typeface="Wingdings" pitchFamily="2" charset="2"/>
              <a:buChar char="Ø"/>
            </a:pPr>
            <a:r>
              <a:rPr lang="id-ID" sz="3200" dirty="0" smtClean="0">
                <a:solidFill>
                  <a:schemeClr val="tx1"/>
                </a:solidFill>
              </a:rPr>
              <a:t>Hipotesis alternatif (</a:t>
            </a:r>
            <a:r>
              <a:rPr lang="id-ID" sz="3200" i="1" dirty="0" smtClean="0">
                <a:solidFill>
                  <a:schemeClr val="tx1"/>
                </a:solidFill>
              </a:rPr>
              <a:t>alternative hypothesis</a:t>
            </a:r>
            <a:r>
              <a:rPr lang="id-ID" sz="3200" dirty="0" smtClean="0">
                <a:solidFill>
                  <a:schemeClr val="tx1"/>
                </a:solidFill>
              </a:rPr>
              <a:t>) menunjukkan terdapatnya perbedaan antara 2 variabel</a:t>
            </a:r>
          </a:p>
        </p:txBody>
      </p:sp>
    </p:spTree>
    <p:extLst>
      <p:ext uri="{BB962C8B-B14F-4D97-AF65-F5344CB8AC3E}">
        <p14:creationId xmlns:p14="http://schemas.microsoft.com/office/powerpoint/2010/main" val="19167179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000" b="1" dirty="0" smtClean="0">
                <a:solidFill>
                  <a:schemeClr val="tx1"/>
                </a:solidFill>
              </a:rPr>
              <a:t>Jenis hipotesis</a:t>
            </a:r>
            <a:endParaRPr lang="id-ID" sz="4000" b="1"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28983935"/>
              </p:ext>
            </p:extLst>
          </p:nvPr>
        </p:nvGraphicFramePr>
        <p:xfrm>
          <a:off x="467544" y="1268761"/>
          <a:ext cx="8435280" cy="5306881"/>
        </p:xfrm>
        <a:graphic>
          <a:graphicData uri="http://schemas.openxmlformats.org/drawingml/2006/table">
            <a:tbl>
              <a:tblPr firstRow="1" bandRow="1">
                <a:tableStyleId>{9D7B26C5-4107-4FEC-AEDC-1716B250A1EF}</a:tableStyleId>
              </a:tblPr>
              <a:tblGrid>
                <a:gridCol w="4320480"/>
                <a:gridCol w="4114800"/>
              </a:tblGrid>
              <a:tr h="467863">
                <a:tc>
                  <a:txBody>
                    <a:bodyPr/>
                    <a:lstStyle/>
                    <a:p>
                      <a:r>
                        <a:rPr lang="id-ID" sz="2800" dirty="0" smtClean="0">
                          <a:latin typeface="Arial" pitchFamily="34" charset="0"/>
                          <a:cs typeface="Arial" pitchFamily="34" charset="0"/>
                        </a:rPr>
                        <a:t>Hipotesis Nul</a:t>
                      </a:r>
                      <a:endParaRPr lang="id-ID" sz="2800" dirty="0">
                        <a:latin typeface="Arial" pitchFamily="34" charset="0"/>
                        <a:cs typeface="Arial" pitchFamily="34" charset="0"/>
                      </a:endParaRPr>
                    </a:p>
                  </a:txBody>
                  <a:tcPr/>
                </a:tc>
                <a:tc>
                  <a:txBody>
                    <a:bodyPr/>
                    <a:lstStyle/>
                    <a:p>
                      <a:r>
                        <a:rPr lang="id-ID" sz="2800" dirty="0" smtClean="0">
                          <a:latin typeface="Arial" pitchFamily="34" charset="0"/>
                          <a:cs typeface="Arial" pitchFamily="34" charset="0"/>
                        </a:rPr>
                        <a:t>Hipotesis alternatif</a:t>
                      </a:r>
                      <a:endParaRPr lang="id-ID" sz="2800" dirty="0">
                        <a:latin typeface="Arial" pitchFamily="34" charset="0"/>
                        <a:cs typeface="Arial" pitchFamily="34" charset="0"/>
                      </a:endParaRPr>
                    </a:p>
                  </a:txBody>
                  <a:tcPr/>
                </a:tc>
              </a:tr>
              <a:tr h="2009061">
                <a:tc>
                  <a:txBody>
                    <a:bodyPr/>
                    <a:lstStyle/>
                    <a:p>
                      <a:pPr marL="442913" indent="-442913"/>
                      <a:r>
                        <a:rPr lang="id-ID" sz="2400" dirty="0" smtClean="0">
                          <a:latin typeface="Arial" pitchFamily="34" charset="0"/>
                          <a:cs typeface="Arial" pitchFamily="34" charset="0"/>
                        </a:rPr>
                        <a:t>a.</a:t>
                      </a:r>
                      <a:r>
                        <a:rPr lang="id-ID" sz="2400" baseline="0" dirty="0" smtClean="0">
                          <a:latin typeface="Arial" pitchFamily="34" charset="0"/>
                          <a:cs typeface="Arial" pitchFamily="34" charset="0"/>
                        </a:rPr>
                        <a:t> Ho biasanya digunakan untuk penelitian yang hakiki, sperti penelitian fisika, kimia, kesehatan, yang hasilnya sudah pasti.</a:t>
                      </a:r>
                      <a:endParaRPr lang="id-ID" sz="2400" dirty="0">
                        <a:latin typeface="Arial" pitchFamily="34" charset="0"/>
                        <a:cs typeface="Arial" pitchFamily="34" charset="0"/>
                      </a:endParaRPr>
                    </a:p>
                  </a:txBody>
                  <a:tcPr/>
                </a:tc>
                <a:tc>
                  <a:txBody>
                    <a:bodyPr/>
                    <a:lstStyle/>
                    <a:p>
                      <a:pPr marL="265113" indent="-265113"/>
                      <a:r>
                        <a:rPr lang="id-ID" sz="2400" dirty="0" smtClean="0">
                          <a:latin typeface="Arial" pitchFamily="34" charset="0"/>
                          <a:cs typeface="Arial" pitchFamily="34" charset="0"/>
                        </a:rPr>
                        <a:t>a. Ha lebih digunakan di penelitian sosial seperti penelitian akuntansi, keuangan, sistem informasi dan lainnya</a:t>
                      </a:r>
                      <a:endParaRPr lang="id-ID" sz="2400" dirty="0">
                        <a:latin typeface="Arial" pitchFamily="34" charset="0"/>
                        <a:cs typeface="Arial" pitchFamily="34" charset="0"/>
                      </a:endParaRPr>
                    </a:p>
                  </a:txBody>
                  <a:tcPr/>
                </a:tc>
              </a:tr>
              <a:tr h="2779660">
                <a:tc>
                  <a:txBody>
                    <a:bodyPr/>
                    <a:lstStyle/>
                    <a:p>
                      <a:pPr marL="354013" indent="-354013"/>
                      <a:r>
                        <a:rPr lang="id-ID" sz="2400" dirty="0" smtClean="0">
                          <a:latin typeface="Arial" pitchFamily="34" charset="0"/>
                          <a:cs typeface="Arial" pitchFamily="34" charset="0"/>
                        </a:rPr>
                        <a:t>b. Ho akanmenjadi teori selama hipotesis nul tidak mampu</a:t>
                      </a:r>
                      <a:r>
                        <a:rPr lang="id-ID" sz="2400" baseline="0" dirty="0" smtClean="0">
                          <a:latin typeface="Arial" pitchFamily="34" charset="0"/>
                          <a:cs typeface="Arial" pitchFamily="34" charset="0"/>
                        </a:rPr>
                        <a:t> ditolak. Sekali Ho ditolak, maka Ho tidak dapat dijadikan teori, maka penelitian semacam ini hipotesisnya dinyaatkan Ho</a:t>
                      </a:r>
                      <a:endParaRPr lang="id-ID" sz="2400" dirty="0">
                        <a:latin typeface="Arial" pitchFamily="34" charset="0"/>
                        <a:cs typeface="Arial" pitchFamily="34" charset="0"/>
                      </a:endParaRPr>
                    </a:p>
                  </a:txBody>
                  <a:tcPr/>
                </a:tc>
                <a:tc>
                  <a:txBody>
                    <a:bodyPr/>
                    <a:lstStyle/>
                    <a:p>
                      <a:pPr marL="354013" indent="-354013"/>
                      <a:r>
                        <a:rPr lang="id-ID" sz="2400" dirty="0" smtClean="0">
                          <a:latin typeface="Arial" pitchFamily="34" charset="0"/>
                          <a:cs typeface="Arial" pitchFamily="34" charset="0"/>
                        </a:rPr>
                        <a:t>b. Ha akan menjadi teori jika banyak penelitian semacam yang mendukung hipotesis alternatifnya dibandingkan dengan tidak mendukungnya</a:t>
                      </a:r>
                      <a:endParaRPr lang="id-ID" sz="2400"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val="5158056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000" b="1" dirty="0" smtClean="0">
                <a:solidFill>
                  <a:schemeClr val="tx1"/>
                </a:solidFill>
              </a:rPr>
              <a:t>Contoh Hipotesis</a:t>
            </a:r>
            <a:endParaRPr lang="id-ID" sz="4000" b="1" dirty="0">
              <a:solidFill>
                <a:schemeClr val="tx1"/>
              </a:solidFill>
            </a:endParaRPr>
          </a:p>
        </p:txBody>
      </p:sp>
      <p:sp>
        <p:nvSpPr>
          <p:cNvPr id="3" name="Content Placeholder 2"/>
          <p:cNvSpPr>
            <a:spLocks noGrp="1"/>
          </p:cNvSpPr>
          <p:nvPr>
            <p:ph idx="1"/>
          </p:nvPr>
        </p:nvSpPr>
        <p:spPr>
          <a:xfrm>
            <a:off x="457200" y="1484784"/>
            <a:ext cx="8229600" cy="4968552"/>
          </a:xfrm>
        </p:spPr>
        <p:txBody>
          <a:bodyPr>
            <a:normAutofit fontScale="92500" lnSpcReduction="20000"/>
          </a:bodyPr>
          <a:lstStyle/>
          <a:p>
            <a:pPr>
              <a:buFont typeface="Wingdings" pitchFamily="2" charset="2"/>
              <a:buChar char="Ø"/>
            </a:pPr>
            <a:r>
              <a:rPr lang="id-ID" sz="3200" dirty="0" smtClean="0">
                <a:solidFill>
                  <a:schemeClr val="tx1"/>
                </a:solidFill>
              </a:rPr>
              <a:t>Contoh : penelitian Chau dan Hu (2002) membangun model teoritisnya dengan menggabungkan model TAM, TRA, dan TPB yang sudah ada dan menambahkannya dengan hasil-hasil penelitian lain sebelumnya, membuat hipotesis berikut ini :</a:t>
            </a:r>
          </a:p>
          <a:p>
            <a:pPr marL="722313" indent="-608013">
              <a:buNone/>
              <a:tabLst>
                <a:tab pos="265113" algn="l"/>
              </a:tabLst>
            </a:pPr>
            <a:r>
              <a:rPr lang="id-ID" sz="3200" dirty="0">
                <a:solidFill>
                  <a:schemeClr val="tx1"/>
                </a:solidFill>
              </a:rPr>
              <a:t>	</a:t>
            </a:r>
            <a:r>
              <a:rPr lang="id-ID" sz="3200" dirty="0" smtClean="0">
                <a:solidFill>
                  <a:schemeClr val="tx1"/>
                </a:solidFill>
              </a:rPr>
              <a:t>- H1 : Sikap dokter terhadap penggunaan teknologi telemedicine akan mempengaruhi secara positif akibat dari niat perilaku mereka menerima teknologi tersebut </a:t>
            </a:r>
            <a:endParaRPr lang="id-ID" dirty="0"/>
          </a:p>
        </p:txBody>
      </p:sp>
    </p:spTree>
    <p:extLst>
      <p:ext uri="{BB962C8B-B14F-4D97-AF65-F5344CB8AC3E}">
        <p14:creationId xmlns:p14="http://schemas.microsoft.com/office/powerpoint/2010/main" val="22200727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000" b="1" dirty="0" smtClean="0">
                <a:solidFill>
                  <a:schemeClr val="tx1"/>
                </a:solidFill>
              </a:rPr>
              <a:t>Contoh Hipotesis</a:t>
            </a:r>
            <a:endParaRPr lang="id-ID" sz="4000" b="1" dirty="0">
              <a:solidFill>
                <a:schemeClr val="tx1"/>
              </a:solidFill>
            </a:endParaRPr>
          </a:p>
        </p:txBody>
      </p:sp>
      <p:sp>
        <p:nvSpPr>
          <p:cNvPr id="3" name="Content Placeholder 2"/>
          <p:cNvSpPr>
            <a:spLocks noGrp="1"/>
          </p:cNvSpPr>
          <p:nvPr>
            <p:ph idx="1"/>
          </p:nvPr>
        </p:nvSpPr>
        <p:spPr>
          <a:xfrm>
            <a:off x="457200" y="1484784"/>
            <a:ext cx="8229600" cy="4968552"/>
          </a:xfrm>
        </p:spPr>
        <p:txBody>
          <a:bodyPr>
            <a:normAutofit fontScale="92500" lnSpcReduction="20000"/>
          </a:bodyPr>
          <a:lstStyle/>
          <a:p>
            <a:pPr>
              <a:buFont typeface="Wingdings" pitchFamily="2" charset="2"/>
              <a:buChar char="Ø"/>
            </a:pPr>
            <a:r>
              <a:rPr lang="id-ID" sz="3200" dirty="0" smtClean="0">
                <a:solidFill>
                  <a:schemeClr val="tx1"/>
                </a:solidFill>
              </a:rPr>
              <a:t>Contoh : penelitian Chau dan Hu (2002) membangun model teoritisnya dengan menggabungkan model TAM, TRA, dan TPB yang sudah ada dan menambahkannya dengan hasil-hasil penelitian lain sebelumnya, membuat hipotesis berikut ini :</a:t>
            </a:r>
          </a:p>
          <a:p>
            <a:pPr marL="722313" indent="-608013">
              <a:buNone/>
              <a:tabLst>
                <a:tab pos="265113" algn="l"/>
              </a:tabLst>
            </a:pPr>
            <a:r>
              <a:rPr lang="id-ID" sz="3200" dirty="0">
                <a:solidFill>
                  <a:schemeClr val="tx1"/>
                </a:solidFill>
              </a:rPr>
              <a:t>	</a:t>
            </a:r>
            <a:r>
              <a:rPr lang="id-ID" sz="3200" dirty="0" smtClean="0">
                <a:solidFill>
                  <a:schemeClr val="tx1"/>
                </a:solidFill>
              </a:rPr>
              <a:t>- H2 : Tingkat kontrol teknologi yang dipresepsikan oleh seorang dokter secara positif mempengaruhi atas niat perilaku mereka menerima teknolodi bersangkutan.</a:t>
            </a:r>
            <a:endParaRPr lang="id-ID" dirty="0"/>
          </a:p>
        </p:txBody>
      </p:sp>
    </p:spTree>
    <p:extLst>
      <p:ext uri="{BB962C8B-B14F-4D97-AF65-F5344CB8AC3E}">
        <p14:creationId xmlns:p14="http://schemas.microsoft.com/office/powerpoint/2010/main" val="3172321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000" b="1" dirty="0" smtClean="0">
                <a:solidFill>
                  <a:schemeClr val="tx1"/>
                </a:solidFill>
              </a:rPr>
              <a:t>TINJAUAN PUSTAKA (TEORI)</a:t>
            </a:r>
            <a:endParaRPr lang="id-ID" sz="4000" b="1" dirty="0">
              <a:solidFill>
                <a:schemeClr val="tx1"/>
              </a:solidFill>
            </a:endParaRPr>
          </a:p>
        </p:txBody>
      </p:sp>
      <p:sp>
        <p:nvSpPr>
          <p:cNvPr id="3" name="Content Placeholder 2"/>
          <p:cNvSpPr>
            <a:spLocks noGrp="1"/>
          </p:cNvSpPr>
          <p:nvPr>
            <p:ph idx="1"/>
          </p:nvPr>
        </p:nvSpPr>
        <p:spPr/>
        <p:txBody>
          <a:bodyPr/>
          <a:lstStyle/>
          <a:p>
            <a:pPr>
              <a:buFont typeface="Wingdings" pitchFamily="2" charset="2"/>
              <a:buChar char="Ø"/>
            </a:pPr>
            <a:r>
              <a:rPr lang="id-ID" sz="3200" dirty="0" smtClean="0">
                <a:solidFill>
                  <a:schemeClr val="tx1"/>
                </a:solidFill>
              </a:rPr>
              <a:t>Tujuan Tinjuan Pustaka atau Kajian Pustaka =  menemukan data atau informasi ilmiah sedemikian rupa sehingga secara induktif dapat dihasilkan dan digambarkan Kerangka Rasional/Teori/Konsep, lalu dapat dirumuskan penelitian secara terperinci atau khusus</a:t>
            </a:r>
          </a:p>
          <a:p>
            <a:pPr>
              <a:buFont typeface="Wingdings" pitchFamily="2" charset="2"/>
              <a:buChar char="Ø"/>
            </a:pPr>
            <a:endParaRPr lang="id-ID" dirty="0"/>
          </a:p>
        </p:txBody>
      </p:sp>
    </p:spTree>
    <p:extLst>
      <p:ext uri="{BB962C8B-B14F-4D97-AF65-F5344CB8AC3E}">
        <p14:creationId xmlns:p14="http://schemas.microsoft.com/office/powerpoint/2010/main" val="41683120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1990" t="27873" r="8879" b="16244"/>
          <a:stretch/>
        </p:blipFill>
        <p:spPr bwMode="auto">
          <a:xfrm>
            <a:off x="251520" y="0"/>
            <a:ext cx="8712967" cy="6525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02495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000" b="1" dirty="0" smtClean="0">
                <a:solidFill>
                  <a:schemeClr val="tx1"/>
                </a:solidFill>
              </a:rPr>
              <a:t>TINJAUAN PUSTAKA (TEORI)</a:t>
            </a:r>
            <a:endParaRPr lang="id-ID" sz="4000" b="1" dirty="0">
              <a:solidFill>
                <a:schemeClr val="tx1"/>
              </a:solidFill>
            </a:endParaRPr>
          </a:p>
        </p:txBody>
      </p:sp>
      <p:sp>
        <p:nvSpPr>
          <p:cNvPr id="3" name="Content Placeholder 2"/>
          <p:cNvSpPr>
            <a:spLocks noGrp="1"/>
          </p:cNvSpPr>
          <p:nvPr>
            <p:ph idx="1"/>
          </p:nvPr>
        </p:nvSpPr>
        <p:spPr/>
        <p:txBody>
          <a:bodyPr/>
          <a:lstStyle/>
          <a:p>
            <a:pPr>
              <a:buFont typeface="Wingdings" pitchFamily="2" charset="2"/>
              <a:buChar char="Ø"/>
            </a:pPr>
            <a:r>
              <a:rPr lang="id-ID" sz="3200" dirty="0" smtClean="0">
                <a:solidFill>
                  <a:schemeClr val="tx1"/>
                </a:solidFill>
              </a:rPr>
              <a:t>Teori (Theory) = kumpulan dari konsep, definisi, dan proposisi-proposisi yang sistematis dan digunakan untuk menjelaskan dan memprediksi fenomena atau fakta.</a:t>
            </a:r>
          </a:p>
          <a:p>
            <a:pPr>
              <a:buFont typeface="Wingdings" pitchFamily="2" charset="2"/>
              <a:buChar char="Ø"/>
            </a:pPr>
            <a:r>
              <a:rPr lang="id-ID" sz="3200" dirty="0" smtClean="0">
                <a:solidFill>
                  <a:schemeClr val="tx1"/>
                </a:solidFill>
              </a:rPr>
              <a:t>Kinney (1986) = Teori menyediakan penjelasan tentatif tentang hubungan antara fakta-fakta secara umum</a:t>
            </a:r>
          </a:p>
          <a:p>
            <a:pPr>
              <a:buFont typeface="Wingdings" pitchFamily="2" charset="2"/>
              <a:buChar char="Ø"/>
            </a:pPr>
            <a:endParaRPr lang="id-ID" dirty="0"/>
          </a:p>
        </p:txBody>
      </p:sp>
    </p:spTree>
    <p:extLst>
      <p:ext uri="{BB962C8B-B14F-4D97-AF65-F5344CB8AC3E}">
        <p14:creationId xmlns:p14="http://schemas.microsoft.com/office/powerpoint/2010/main" val="15290360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000" b="1" dirty="0" smtClean="0">
                <a:solidFill>
                  <a:schemeClr val="tx1"/>
                </a:solidFill>
              </a:rPr>
              <a:t>TINJAUAN PUSTAKA (TEORI)</a:t>
            </a:r>
            <a:endParaRPr lang="id-ID" sz="4000" b="1" dirty="0">
              <a:solidFill>
                <a:schemeClr val="tx1"/>
              </a:solidFill>
            </a:endParaRPr>
          </a:p>
        </p:txBody>
      </p:sp>
      <p:sp>
        <p:nvSpPr>
          <p:cNvPr id="3" name="Content Placeholder 2"/>
          <p:cNvSpPr>
            <a:spLocks noGrp="1"/>
          </p:cNvSpPr>
          <p:nvPr>
            <p:ph idx="1"/>
          </p:nvPr>
        </p:nvSpPr>
        <p:spPr>
          <a:xfrm>
            <a:off x="457200" y="1752600"/>
            <a:ext cx="8229600" cy="4700736"/>
          </a:xfrm>
        </p:spPr>
        <p:txBody>
          <a:bodyPr>
            <a:normAutofit fontScale="92500" lnSpcReduction="10000"/>
          </a:bodyPr>
          <a:lstStyle/>
          <a:p>
            <a:pPr>
              <a:buFont typeface="Wingdings" pitchFamily="2" charset="2"/>
              <a:buChar char="Ø"/>
            </a:pPr>
            <a:r>
              <a:rPr lang="id-ID" sz="3200" dirty="0" smtClean="0">
                <a:solidFill>
                  <a:schemeClr val="tx1"/>
                </a:solidFill>
              </a:rPr>
              <a:t>Teori dalam penelitian punya maksud:</a:t>
            </a:r>
          </a:p>
          <a:p>
            <a:pPr marL="722313" indent="-608013">
              <a:buNone/>
              <a:tabLst>
                <a:tab pos="354013" algn="l"/>
              </a:tabLst>
            </a:pPr>
            <a:r>
              <a:rPr lang="id-ID" sz="3200" dirty="0">
                <a:solidFill>
                  <a:schemeClr val="tx1"/>
                </a:solidFill>
              </a:rPr>
              <a:t>	</a:t>
            </a:r>
            <a:r>
              <a:rPr lang="id-ID" sz="3200" dirty="0" smtClean="0">
                <a:solidFill>
                  <a:schemeClr val="tx1"/>
                </a:solidFill>
              </a:rPr>
              <a:t>1. Teori bersama-sama dengan penjelasan Logis dan hasil-hasil penelitian sebelumnya, digunakan untuk membangun hipotesis-hipotesis</a:t>
            </a:r>
          </a:p>
          <a:p>
            <a:pPr marL="722313" indent="-608013">
              <a:buNone/>
              <a:tabLst>
                <a:tab pos="354013" algn="l"/>
              </a:tabLst>
            </a:pPr>
            <a:r>
              <a:rPr lang="id-ID" sz="3200" dirty="0">
                <a:solidFill>
                  <a:schemeClr val="tx1"/>
                </a:solidFill>
              </a:rPr>
              <a:t>	</a:t>
            </a:r>
            <a:r>
              <a:rPr lang="id-ID" sz="3200" dirty="0" smtClean="0">
                <a:solidFill>
                  <a:schemeClr val="tx1"/>
                </a:solidFill>
              </a:rPr>
              <a:t>2.	</a:t>
            </a:r>
            <a:r>
              <a:rPr lang="id-ID" sz="3200" dirty="0">
                <a:solidFill>
                  <a:schemeClr val="tx1"/>
                </a:solidFill>
              </a:rPr>
              <a:t> </a:t>
            </a:r>
            <a:r>
              <a:rPr lang="id-ID" sz="3200" dirty="0" smtClean="0">
                <a:solidFill>
                  <a:schemeClr val="tx1"/>
                </a:solidFill>
              </a:rPr>
              <a:t>Teori digunakan di penelitian menyediakan pembaca hasil penelitian yang ingin dibaca dan mempelajari teori yang mendasari penelitian tersebut</a:t>
            </a:r>
          </a:p>
          <a:p>
            <a:pPr>
              <a:buFont typeface="Wingdings" pitchFamily="2" charset="2"/>
              <a:buChar char="Ø"/>
            </a:pPr>
            <a:endParaRPr lang="id-ID" dirty="0"/>
          </a:p>
        </p:txBody>
      </p:sp>
    </p:spTree>
    <p:extLst>
      <p:ext uri="{BB962C8B-B14F-4D97-AF65-F5344CB8AC3E}">
        <p14:creationId xmlns:p14="http://schemas.microsoft.com/office/powerpoint/2010/main" val="35768031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000" b="1" dirty="0" smtClean="0">
                <a:solidFill>
                  <a:schemeClr val="tx1"/>
                </a:solidFill>
              </a:rPr>
              <a:t>TINJAUAN PUSTAKA (TEORI)</a:t>
            </a:r>
            <a:endParaRPr lang="id-ID" sz="4000" b="1" dirty="0">
              <a:solidFill>
                <a:schemeClr val="tx1"/>
              </a:solidFill>
            </a:endParaRPr>
          </a:p>
        </p:txBody>
      </p:sp>
      <p:sp>
        <p:nvSpPr>
          <p:cNvPr id="3" name="Content Placeholder 2"/>
          <p:cNvSpPr>
            <a:spLocks noGrp="1"/>
          </p:cNvSpPr>
          <p:nvPr>
            <p:ph idx="1"/>
          </p:nvPr>
        </p:nvSpPr>
        <p:spPr>
          <a:xfrm>
            <a:off x="457200" y="1484784"/>
            <a:ext cx="8229600" cy="4968552"/>
          </a:xfrm>
        </p:spPr>
        <p:txBody>
          <a:bodyPr>
            <a:normAutofit fontScale="92500" lnSpcReduction="20000"/>
          </a:bodyPr>
          <a:lstStyle/>
          <a:p>
            <a:pPr>
              <a:buFont typeface="Wingdings" pitchFamily="2" charset="2"/>
              <a:buChar char="Ø"/>
            </a:pPr>
            <a:r>
              <a:rPr lang="id-ID" sz="3200" dirty="0" smtClean="0">
                <a:solidFill>
                  <a:schemeClr val="tx1"/>
                </a:solidFill>
              </a:rPr>
              <a:t>Contoh : Penelitian Chau dan Hu (2002) membahas tentang penerimaan teknologi oleh profesional-profesional. Beberapa teori dan model telah dikembangkan dan secara empiris telah diteliti di area penelitian ini. Teori-teori yang digunakan adalah Teori Tindakan Beralasan atau </a:t>
            </a:r>
            <a:r>
              <a:rPr lang="id-ID" sz="3200" i="1" dirty="0" smtClean="0">
                <a:solidFill>
                  <a:schemeClr val="tx1"/>
                </a:solidFill>
              </a:rPr>
              <a:t>Theory of Reasoned Action</a:t>
            </a:r>
            <a:r>
              <a:rPr lang="id-ID" sz="3200" dirty="0" smtClean="0">
                <a:solidFill>
                  <a:schemeClr val="tx1"/>
                </a:solidFill>
              </a:rPr>
              <a:t> (TRA), Model Penerimaan Teknologi atau </a:t>
            </a:r>
            <a:r>
              <a:rPr lang="id-ID" sz="3200" i="1" dirty="0" smtClean="0">
                <a:solidFill>
                  <a:schemeClr val="tx1"/>
                </a:solidFill>
              </a:rPr>
              <a:t>Technology Acceptance Model </a:t>
            </a:r>
            <a:r>
              <a:rPr lang="id-ID" sz="3200" dirty="0" smtClean="0">
                <a:solidFill>
                  <a:schemeClr val="tx1"/>
                </a:solidFill>
              </a:rPr>
              <a:t>(TAM), dan Teori Perilaku Rencana atau </a:t>
            </a:r>
            <a:r>
              <a:rPr lang="id-ID" sz="3200" i="1" dirty="0" smtClean="0">
                <a:solidFill>
                  <a:schemeClr val="tx1"/>
                </a:solidFill>
              </a:rPr>
              <a:t>Theory of Planned Behavior </a:t>
            </a:r>
            <a:r>
              <a:rPr lang="id-ID" sz="3200" dirty="0" smtClean="0">
                <a:solidFill>
                  <a:schemeClr val="tx1"/>
                </a:solidFill>
              </a:rPr>
              <a:t>(TPB)</a:t>
            </a:r>
          </a:p>
          <a:p>
            <a:pPr>
              <a:buFont typeface="Wingdings" pitchFamily="2" charset="2"/>
              <a:buChar char="Ø"/>
            </a:pPr>
            <a:endParaRPr lang="id-ID" dirty="0"/>
          </a:p>
        </p:txBody>
      </p:sp>
    </p:spTree>
    <p:extLst>
      <p:ext uri="{BB962C8B-B14F-4D97-AF65-F5344CB8AC3E}">
        <p14:creationId xmlns:p14="http://schemas.microsoft.com/office/powerpoint/2010/main" val="7308453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000" b="1" dirty="0" smtClean="0">
                <a:solidFill>
                  <a:schemeClr val="tx1"/>
                </a:solidFill>
              </a:rPr>
              <a:t>TINJAUAN PUSTAKA (TEORI)</a:t>
            </a:r>
            <a:endParaRPr lang="id-ID" sz="4000" b="1" dirty="0">
              <a:solidFill>
                <a:schemeClr val="tx1"/>
              </a:solidFill>
            </a:endParaRPr>
          </a:p>
        </p:txBody>
      </p:sp>
      <p:sp>
        <p:nvSpPr>
          <p:cNvPr id="3" name="Content Placeholder 2"/>
          <p:cNvSpPr>
            <a:spLocks noGrp="1"/>
          </p:cNvSpPr>
          <p:nvPr>
            <p:ph idx="1"/>
          </p:nvPr>
        </p:nvSpPr>
        <p:spPr>
          <a:xfrm>
            <a:off x="457200" y="1484784"/>
            <a:ext cx="8229600" cy="4968552"/>
          </a:xfrm>
        </p:spPr>
        <p:txBody>
          <a:bodyPr>
            <a:normAutofit fontScale="92500"/>
          </a:bodyPr>
          <a:lstStyle/>
          <a:p>
            <a:pPr>
              <a:buFont typeface="Wingdings" pitchFamily="2" charset="2"/>
              <a:buChar char="Ø"/>
            </a:pPr>
            <a:r>
              <a:rPr lang="id-ID" sz="3200" dirty="0" smtClean="0">
                <a:solidFill>
                  <a:schemeClr val="tx1"/>
                </a:solidFill>
              </a:rPr>
              <a:t>Contoh : teori tersebut adalah </a:t>
            </a:r>
          </a:p>
          <a:p>
            <a:pPr marL="114300" indent="0">
              <a:buNone/>
            </a:pPr>
            <a:r>
              <a:rPr lang="id-ID" sz="3200" dirty="0" smtClean="0">
                <a:solidFill>
                  <a:schemeClr val="tx1"/>
                </a:solidFill>
              </a:rPr>
              <a:t>Theory of Reasoned Action (TRA), TAM dan TPB dikenalkan oleh Fishbein and Ajzen (1975). TRA mempostulasi bahwa kepercayaan-kepercayaan (</a:t>
            </a:r>
            <a:r>
              <a:rPr lang="id-ID" sz="3200" i="1" dirty="0" smtClean="0">
                <a:solidFill>
                  <a:schemeClr val="tx1"/>
                </a:solidFill>
              </a:rPr>
              <a:t>belief</a:t>
            </a:r>
            <a:r>
              <a:rPr lang="id-ID" sz="3200" dirty="0" smtClean="0">
                <a:solidFill>
                  <a:schemeClr val="tx1"/>
                </a:solidFill>
              </a:rPr>
              <a:t>) mempengaruhi sikap (</a:t>
            </a:r>
            <a:r>
              <a:rPr lang="id-ID" sz="3200" i="1" dirty="0" smtClean="0">
                <a:solidFill>
                  <a:schemeClr val="tx1"/>
                </a:solidFill>
              </a:rPr>
              <a:t>attitude</a:t>
            </a:r>
            <a:r>
              <a:rPr lang="id-ID" sz="3200" dirty="0" smtClean="0">
                <a:solidFill>
                  <a:schemeClr val="tx1"/>
                </a:solidFill>
              </a:rPr>
              <a:t>). Teori ini akan membentuk suatu niat keprilakuan (</a:t>
            </a:r>
            <a:r>
              <a:rPr lang="id-ID" sz="3200" i="1" dirty="0" smtClean="0">
                <a:solidFill>
                  <a:schemeClr val="tx1"/>
                </a:solidFill>
              </a:rPr>
              <a:t>behavioral</a:t>
            </a:r>
            <a:r>
              <a:rPr lang="id-ID" sz="3200" dirty="0" smtClean="0">
                <a:solidFill>
                  <a:schemeClr val="tx1"/>
                </a:solidFill>
              </a:rPr>
              <a:t> </a:t>
            </a:r>
            <a:r>
              <a:rPr lang="id-ID" sz="3200" i="1" dirty="0" smtClean="0">
                <a:solidFill>
                  <a:schemeClr val="tx1"/>
                </a:solidFill>
              </a:rPr>
              <a:t>intention</a:t>
            </a:r>
            <a:r>
              <a:rPr lang="id-ID" sz="3200" dirty="0" smtClean="0">
                <a:solidFill>
                  <a:schemeClr val="tx1"/>
                </a:solidFill>
              </a:rPr>
              <a:t>) yang mengarahkan atau bahkan mendikte suatu perilaku individual (</a:t>
            </a:r>
            <a:r>
              <a:rPr lang="id-ID" sz="3200" i="1" dirty="0" smtClean="0">
                <a:solidFill>
                  <a:schemeClr val="tx1"/>
                </a:solidFill>
              </a:rPr>
              <a:t>individual’s</a:t>
            </a:r>
            <a:r>
              <a:rPr lang="id-ID" sz="3200" dirty="0" smtClean="0">
                <a:solidFill>
                  <a:schemeClr val="tx1"/>
                </a:solidFill>
              </a:rPr>
              <a:t> </a:t>
            </a:r>
            <a:r>
              <a:rPr lang="id-ID" sz="3200" i="1" dirty="0" smtClean="0">
                <a:solidFill>
                  <a:schemeClr val="tx1"/>
                </a:solidFill>
              </a:rPr>
              <a:t>behavior</a:t>
            </a:r>
            <a:r>
              <a:rPr lang="id-ID" sz="3200" dirty="0" smtClean="0">
                <a:solidFill>
                  <a:schemeClr val="tx1"/>
                </a:solidFill>
              </a:rPr>
              <a:t>)</a:t>
            </a:r>
            <a:endParaRPr lang="id-ID" dirty="0"/>
          </a:p>
        </p:txBody>
      </p:sp>
    </p:spTree>
    <p:extLst>
      <p:ext uri="{BB962C8B-B14F-4D97-AF65-F5344CB8AC3E}">
        <p14:creationId xmlns:p14="http://schemas.microsoft.com/office/powerpoint/2010/main" val="6691349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000" b="1" dirty="0" smtClean="0">
                <a:solidFill>
                  <a:schemeClr val="tx1"/>
                </a:solidFill>
              </a:rPr>
              <a:t>MODEL TEORITIS</a:t>
            </a:r>
            <a:endParaRPr lang="id-ID" sz="4000" b="1"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72635122"/>
              </p:ext>
            </p:extLst>
          </p:nvPr>
        </p:nvGraphicFramePr>
        <p:xfrm>
          <a:off x="467544" y="1268761"/>
          <a:ext cx="8435280" cy="5306881"/>
        </p:xfrm>
        <a:graphic>
          <a:graphicData uri="http://schemas.openxmlformats.org/drawingml/2006/table">
            <a:tbl>
              <a:tblPr firstRow="1" bandRow="1">
                <a:tableStyleId>{9D7B26C5-4107-4FEC-AEDC-1716B250A1EF}</a:tableStyleId>
              </a:tblPr>
              <a:tblGrid>
                <a:gridCol w="4320480"/>
                <a:gridCol w="4114800"/>
              </a:tblGrid>
              <a:tr h="467863">
                <a:tc>
                  <a:txBody>
                    <a:bodyPr/>
                    <a:lstStyle/>
                    <a:p>
                      <a:r>
                        <a:rPr lang="id-ID" sz="2800" dirty="0" smtClean="0">
                          <a:latin typeface="Arial" pitchFamily="34" charset="0"/>
                          <a:cs typeface="Arial" pitchFamily="34" charset="0"/>
                        </a:rPr>
                        <a:t>Model Teoritis</a:t>
                      </a:r>
                      <a:endParaRPr lang="id-ID" sz="2800" dirty="0">
                        <a:latin typeface="Arial" pitchFamily="34" charset="0"/>
                        <a:cs typeface="Arial" pitchFamily="34" charset="0"/>
                      </a:endParaRPr>
                    </a:p>
                  </a:txBody>
                  <a:tcPr/>
                </a:tc>
                <a:tc>
                  <a:txBody>
                    <a:bodyPr/>
                    <a:lstStyle/>
                    <a:p>
                      <a:r>
                        <a:rPr lang="id-ID" sz="2800" dirty="0" smtClean="0">
                          <a:latin typeface="Arial" pitchFamily="34" charset="0"/>
                          <a:cs typeface="Arial" pitchFamily="34" charset="0"/>
                        </a:rPr>
                        <a:t>Model Empiris</a:t>
                      </a:r>
                      <a:endParaRPr lang="id-ID" sz="2800" dirty="0">
                        <a:latin typeface="Arial" pitchFamily="34" charset="0"/>
                        <a:cs typeface="Arial" pitchFamily="34" charset="0"/>
                      </a:endParaRPr>
                    </a:p>
                  </a:txBody>
                  <a:tcPr/>
                </a:tc>
              </a:tr>
              <a:tr h="2009061">
                <a:tc>
                  <a:txBody>
                    <a:bodyPr/>
                    <a:lstStyle/>
                    <a:p>
                      <a:pPr marL="442913" indent="-442913"/>
                      <a:r>
                        <a:rPr lang="id-ID" sz="2400" dirty="0" smtClean="0">
                          <a:latin typeface="Arial" pitchFamily="34" charset="0"/>
                          <a:cs typeface="Arial" pitchFamily="34" charset="0"/>
                        </a:rPr>
                        <a:t>a. Model teoritis di Bab 2 di laporan hasil</a:t>
                      </a:r>
                      <a:r>
                        <a:rPr lang="id-ID" sz="2400" baseline="0" dirty="0" smtClean="0">
                          <a:latin typeface="Arial" pitchFamily="34" charset="0"/>
                          <a:cs typeface="Arial" pitchFamily="34" charset="0"/>
                        </a:rPr>
                        <a:t> riset yang digunakan untuk membangun hipotesisnya</a:t>
                      </a:r>
                      <a:endParaRPr lang="id-ID" sz="2400" dirty="0">
                        <a:latin typeface="Arial" pitchFamily="34" charset="0"/>
                        <a:cs typeface="Arial" pitchFamily="34" charset="0"/>
                      </a:endParaRPr>
                    </a:p>
                  </a:txBody>
                  <a:tcPr/>
                </a:tc>
                <a:tc>
                  <a:txBody>
                    <a:bodyPr/>
                    <a:lstStyle/>
                    <a:p>
                      <a:pPr marL="265113" indent="-265113"/>
                      <a:r>
                        <a:rPr lang="id-ID" sz="2400" dirty="0" smtClean="0">
                          <a:latin typeface="Arial" pitchFamily="34" charset="0"/>
                          <a:cs typeface="Arial" pitchFamily="34" charset="0"/>
                        </a:rPr>
                        <a:t>a. Model Empiris di bab 3</a:t>
                      </a:r>
                      <a:r>
                        <a:rPr lang="id-ID" sz="2400" baseline="0" dirty="0" smtClean="0">
                          <a:latin typeface="Arial" pitchFamily="34" charset="0"/>
                          <a:cs typeface="Arial" pitchFamily="34" charset="0"/>
                        </a:rPr>
                        <a:t> di laporan hasil riset yang digunakan untuk menguji hipotesis</a:t>
                      </a:r>
                      <a:endParaRPr lang="id-ID" sz="2400" dirty="0">
                        <a:latin typeface="Arial" pitchFamily="34" charset="0"/>
                        <a:cs typeface="Arial" pitchFamily="34" charset="0"/>
                      </a:endParaRPr>
                    </a:p>
                  </a:txBody>
                  <a:tcPr/>
                </a:tc>
              </a:tr>
              <a:tr h="2779660">
                <a:tc>
                  <a:txBody>
                    <a:bodyPr/>
                    <a:lstStyle/>
                    <a:p>
                      <a:pPr marL="354013" indent="-354013"/>
                      <a:r>
                        <a:rPr lang="id-ID" sz="2400" dirty="0" smtClean="0">
                          <a:latin typeface="Arial" pitchFamily="34" charset="0"/>
                          <a:cs typeface="Arial" pitchFamily="34" charset="0"/>
                        </a:rPr>
                        <a:t>b. Model teoritis menggambarkan hubungan kausal elemen-elemen (dapat</a:t>
                      </a:r>
                      <a:r>
                        <a:rPr lang="id-ID" sz="2400" baseline="0" dirty="0" smtClean="0">
                          <a:latin typeface="Arial" pitchFamily="34" charset="0"/>
                          <a:cs typeface="Arial" pitchFamily="34" charset="0"/>
                        </a:rPr>
                        <a:t> berupa variabel atau konstruk) di dalam modelnya</a:t>
                      </a:r>
                      <a:endParaRPr lang="id-ID" sz="2400" dirty="0">
                        <a:latin typeface="Arial" pitchFamily="34" charset="0"/>
                        <a:cs typeface="Arial" pitchFamily="34" charset="0"/>
                      </a:endParaRPr>
                    </a:p>
                  </a:txBody>
                  <a:tcPr/>
                </a:tc>
                <a:tc>
                  <a:txBody>
                    <a:bodyPr/>
                    <a:lstStyle/>
                    <a:p>
                      <a:pPr marL="354013" indent="-354013"/>
                      <a:r>
                        <a:rPr lang="id-ID" sz="2400" dirty="0" smtClean="0">
                          <a:latin typeface="Arial" pitchFamily="34" charset="0"/>
                          <a:cs typeface="Arial" pitchFamily="34" charset="0"/>
                        </a:rPr>
                        <a:t>b. Model empiris</a:t>
                      </a:r>
                      <a:r>
                        <a:rPr lang="id-ID" sz="2400" baseline="0" dirty="0" smtClean="0">
                          <a:latin typeface="Arial" pitchFamily="34" charset="0"/>
                          <a:cs typeface="Arial" pitchFamily="34" charset="0"/>
                        </a:rPr>
                        <a:t> yang menunjukkan persamaan empirisnya</a:t>
                      </a:r>
                      <a:endParaRPr lang="id-ID" sz="2400"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val="1967718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000" b="1" dirty="0" smtClean="0">
                <a:solidFill>
                  <a:schemeClr val="tx1"/>
                </a:solidFill>
              </a:rPr>
              <a:t>TINJAUAN PUSTAKA (TEORI)</a:t>
            </a:r>
            <a:endParaRPr lang="id-ID" sz="4000" b="1" dirty="0">
              <a:solidFill>
                <a:schemeClr val="tx1"/>
              </a:solidFill>
            </a:endParaRPr>
          </a:p>
        </p:txBody>
      </p:sp>
      <p:sp>
        <p:nvSpPr>
          <p:cNvPr id="3" name="Content Placeholder 2"/>
          <p:cNvSpPr>
            <a:spLocks noGrp="1"/>
          </p:cNvSpPr>
          <p:nvPr>
            <p:ph idx="1"/>
          </p:nvPr>
        </p:nvSpPr>
        <p:spPr>
          <a:xfrm>
            <a:off x="457200" y="1484784"/>
            <a:ext cx="8229600" cy="4968552"/>
          </a:xfrm>
        </p:spPr>
        <p:txBody>
          <a:bodyPr>
            <a:normAutofit fontScale="92500" lnSpcReduction="20000"/>
          </a:bodyPr>
          <a:lstStyle/>
          <a:p>
            <a:pPr>
              <a:buFont typeface="Wingdings" pitchFamily="2" charset="2"/>
              <a:buChar char="Ø"/>
            </a:pPr>
            <a:r>
              <a:rPr lang="id-ID" sz="3200" dirty="0" smtClean="0">
                <a:solidFill>
                  <a:schemeClr val="tx1"/>
                </a:solidFill>
              </a:rPr>
              <a:t>Contoh : penelitian Chau dan Hu (2002) membangun model teoritisnya dengan menggabungkan model TAM, TRA, dan TPB yang sudah ada dan menambahkannya dengan hasil-hasil penelitian lain sebelumnya, berikut ini: berdasarkan hasil-hasil penemuan dari penelitian sebelumnya yang relevan, penelitian ini mengusulkan suatu kerangka kerja generik untuk analisis sistematik penerimaan teknologi oleh profesional-profesional individual.</a:t>
            </a:r>
            <a:endParaRPr lang="id-ID" dirty="0"/>
          </a:p>
        </p:txBody>
      </p:sp>
    </p:spTree>
    <p:extLst>
      <p:ext uri="{BB962C8B-B14F-4D97-AF65-F5344CB8AC3E}">
        <p14:creationId xmlns:p14="http://schemas.microsoft.com/office/powerpoint/2010/main" val="14382346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000" b="1" dirty="0" smtClean="0">
                <a:solidFill>
                  <a:schemeClr val="tx1"/>
                </a:solidFill>
              </a:rPr>
              <a:t>TINJAUAN PUSTAKA (TEORI)</a:t>
            </a:r>
            <a:endParaRPr lang="id-ID" sz="4000" b="1" dirty="0">
              <a:solidFill>
                <a:schemeClr val="tx1"/>
              </a:solidFill>
            </a:endParaRPr>
          </a:p>
        </p:txBody>
      </p:sp>
      <p:sp>
        <p:nvSpPr>
          <p:cNvPr id="3" name="Content Placeholder 2"/>
          <p:cNvSpPr>
            <a:spLocks noGrp="1"/>
          </p:cNvSpPr>
          <p:nvPr>
            <p:ph idx="1"/>
          </p:nvPr>
        </p:nvSpPr>
        <p:spPr>
          <a:xfrm>
            <a:off x="457200" y="1484784"/>
            <a:ext cx="8229600" cy="4968552"/>
          </a:xfrm>
        </p:spPr>
        <p:txBody>
          <a:bodyPr>
            <a:normAutofit fontScale="77500" lnSpcReduction="20000"/>
          </a:bodyPr>
          <a:lstStyle/>
          <a:p>
            <a:pPr>
              <a:buFont typeface="Wingdings" pitchFamily="2" charset="2"/>
              <a:buChar char="Ø"/>
            </a:pPr>
            <a:r>
              <a:rPr lang="id-ID" sz="3200" dirty="0" smtClean="0">
                <a:solidFill>
                  <a:schemeClr val="tx1"/>
                </a:solidFill>
              </a:rPr>
              <a:t>Contoh : selanjutnya kerangka kerja ini menyediakan suatu dasar bagi model-model riset tertentu untuk dikembangkan dengan mempertimbangkan skenario penerimaan teknologi yang berbeda, seperti yang didefinisikan oleh karakteristik-karakteristik yang berbeda mengenai teknologinya, kategori profesionalnya atau pemakainya, lingkungan profesionalnya atau kombinasinya dari mereka. Secara khusus, kerangka kerja dibuat mengusulkan bahwa suatu keputusan profeional individual untuk menerima suatu teknologi dapat dijelaskan atau diprediksi oleh faktor-faktor yang berhubungan dengan kontek individual, kontek teknologikal dan kontek implementasi</a:t>
            </a:r>
            <a:endParaRPr lang="id-ID" dirty="0"/>
          </a:p>
        </p:txBody>
      </p:sp>
    </p:spTree>
    <p:extLst>
      <p:ext uri="{BB962C8B-B14F-4D97-AF65-F5344CB8AC3E}">
        <p14:creationId xmlns:p14="http://schemas.microsoft.com/office/powerpoint/2010/main" val="22913164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154</TotalTime>
  <Words>815</Words>
  <Application>Microsoft Office PowerPoint</Application>
  <PresentationFormat>On-screen Show (4:3)</PresentationFormat>
  <Paragraphs>72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Apothecary</vt:lpstr>
      <vt:lpstr>SISTEMATIKA BAB II</vt:lpstr>
      <vt:lpstr>TINJAUAN PUSTAKA (TEORI)</vt:lpstr>
      <vt:lpstr>TINJAUAN PUSTAKA (TEORI)</vt:lpstr>
      <vt:lpstr>TINJAUAN PUSTAKA (TEORI)</vt:lpstr>
      <vt:lpstr>TINJAUAN PUSTAKA (TEORI)</vt:lpstr>
      <vt:lpstr>TINJAUAN PUSTAKA (TEORI)</vt:lpstr>
      <vt:lpstr>MODEL TEORITIS</vt:lpstr>
      <vt:lpstr>TINJAUAN PUSTAKA (TEORI)</vt:lpstr>
      <vt:lpstr>TINJAUAN PUSTAKA (TEORI)</vt:lpstr>
      <vt:lpstr>TINJAUAN PUSTAKA (TEORI)</vt:lpstr>
      <vt:lpstr>TINJAUAN PUSTAKA (TEORI)</vt:lpstr>
      <vt:lpstr>TINJAUAN PUSTAKA (TEORI)</vt:lpstr>
      <vt:lpstr>TINJAUAN PUSTAKA (TEORI)</vt:lpstr>
      <vt:lpstr>TINJAUAN PUSTAKA (TEORI)</vt:lpstr>
      <vt:lpstr>TINJAUAN PUSTAKA (TEORI)</vt:lpstr>
      <vt:lpstr>JENIS HIPOTESIS </vt:lpstr>
      <vt:lpstr>Jenis hipotesis</vt:lpstr>
      <vt:lpstr>Contoh Hipotesis</vt:lpstr>
      <vt:lpstr>Contoh Hipotesis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SISTEMATIKA BAB II</dc:title>
  <dc:creator>sony</dc:creator>
  <cp:lastModifiedBy>sony</cp:lastModifiedBy>
  <cp:revision>10</cp:revision>
  <dcterms:created xsi:type="dcterms:W3CDTF">2016-10-10T20:48:37Z</dcterms:created>
  <dcterms:modified xsi:type="dcterms:W3CDTF">2016-10-11T01:44:01Z</dcterms:modified>
</cp:coreProperties>
</file>