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59" r:id="rId7"/>
    <p:sldId id="265" r:id="rId8"/>
    <p:sldId id="266" r:id="rId9"/>
    <p:sldId id="260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AD11C-BAD8-456A-BA37-4BB9AF8E2B68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B0EF3-A730-4901-887C-7E3CE5BBA0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3FB1-FC45-471F-AC94-AE78627E5CA0}" type="datetimeFigureOut">
              <a:rPr lang="id-ID" smtClean="0"/>
              <a:t>25/11/2016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6487A-F179-4CD1-97C7-7C0A0EC343C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SISTEM PENANGGULANAGN BENCANA NASIONAL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PERENCANAAN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Pembuatan </a:t>
            </a:r>
            <a:r>
              <a:rPr lang="id-ID" dirty="0"/>
              <a:t>Rencana PB (</a:t>
            </a:r>
            <a:r>
              <a:rPr lang="id-ID" i="1" dirty="0"/>
              <a:t>Disaster Management Plan</a:t>
            </a:r>
            <a:r>
              <a:rPr lang="id-ID" dirty="0"/>
              <a:t>).</a:t>
            </a:r>
          </a:p>
          <a:p>
            <a:pPr lvl="0"/>
            <a:r>
              <a:rPr lang="id-ID" dirty="0"/>
              <a:t>Rencana Kedaruratan (</a:t>
            </a:r>
            <a:r>
              <a:rPr lang="id-ID" i="1" dirty="0"/>
              <a:t>Emergency Plan</a:t>
            </a:r>
            <a:r>
              <a:rPr lang="id-ID" dirty="0"/>
              <a:t>).</a:t>
            </a:r>
          </a:p>
          <a:p>
            <a:pPr lvl="0"/>
            <a:r>
              <a:rPr lang="id-ID" dirty="0"/>
              <a:t>Rencana Kontinjensi (</a:t>
            </a:r>
            <a:r>
              <a:rPr lang="id-ID" i="1" dirty="0"/>
              <a:t>Contingency Plan</a:t>
            </a:r>
            <a:r>
              <a:rPr lang="id-ID" dirty="0"/>
              <a:t>).</a:t>
            </a:r>
          </a:p>
          <a:p>
            <a:pPr lvl="0"/>
            <a:r>
              <a:rPr lang="id-ID" dirty="0"/>
              <a:t>Rencana Operasi (</a:t>
            </a:r>
            <a:r>
              <a:rPr lang="id-ID" i="1" dirty="0"/>
              <a:t>Operation Plan</a:t>
            </a:r>
            <a:r>
              <a:rPr lang="id-ID" dirty="0"/>
              <a:t>).</a:t>
            </a:r>
          </a:p>
          <a:p>
            <a:pPr lvl="0"/>
            <a:r>
              <a:rPr lang="id-ID" dirty="0"/>
              <a:t>Rencana Pemulihan (</a:t>
            </a:r>
            <a:r>
              <a:rPr lang="id-ID" i="1" dirty="0"/>
              <a:t>Recovery Plan</a:t>
            </a:r>
            <a:r>
              <a:rPr lang="id-ID" dirty="0"/>
              <a:t>).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Diskusikan tentang :</a:t>
            </a:r>
          </a:p>
          <a:p>
            <a:r>
              <a:rPr lang="id-ID" dirty="0" smtClean="0"/>
              <a:t>Pembuatan </a:t>
            </a:r>
            <a:r>
              <a:rPr lang="id-ID" smtClean="0"/>
              <a:t>Rencana Penanggulangan Bencana </a:t>
            </a:r>
            <a:r>
              <a:rPr lang="id-ID" dirty="0" smtClean="0"/>
              <a:t>(</a:t>
            </a:r>
            <a:r>
              <a:rPr lang="id-ID" i="1" dirty="0" smtClean="0"/>
              <a:t>Disaster Management Plan</a:t>
            </a:r>
            <a:r>
              <a:rPr lang="id-ID" dirty="0" smtClean="0"/>
              <a:t>).</a:t>
            </a:r>
          </a:p>
          <a:p>
            <a:pPr lvl="0"/>
            <a:r>
              <a:rPr lang="id-ID" dirty="0" smtClean="0"/>
              <a:t>Rencana Kedaruratan (</a:t>
            </a:r>
            <a:r>
              <a:rPr lang="id-ID" i="1" dirty="0" smtClean="0"/>
              <a:t>Emergency Plan</a:t>
            </a:r>
            <a:r>
              <a:rPr lang="id-ID" dirty="0" smtClean="0"/>
              <a:t>).</a:t>
            </a:r>
          </a:p>
          <a:p>
            <a:pPr lvl="0"/>
            <a:r>
              <a:rPr lang="id-ID" dirty="0" smtClean="0"/>
              <a:t>Rencana Kontinjensi (</a:t>
            </a:r>
            <a:r>
              <a:rPr lang="id-ID" i="1" dirty="0" smtClean="0"/>
              <a:t>Contingency Plan</a:t>
            </a:r>
            <a:r>
              <a:rPr lang="id-ID" dirty="0" smtClean="0"/>
              <a:t>).</a:t>
            </a:r>
          </a:p>
          <a:p>
            <a:pPr lvl="0"/>
            <a:r>
              <a:rPr lang="id-ID" dirty="0" smtClean="0"/>
              <a:t>Rencana Operasi (</a:t>
            </a:r>
            <a:r>
              <a:rPr lang="id-ID" i="1" dirty="0" smtClean="0"/>
              <a:t>Operation Plan</a:t>
            </a:r>
            <a:r>
              <a:rPr lang="id-ID" dirty="0" smtClean="0"/>
              <a:t>).</a:t>
            </a:r>
          </a:p>
          <a:p>
            <a:pPr lvl="0"/>
            <a:r>
              <a:rPr lang="id-ID" dirty="0" smtClean="0"/>
              <a:t>Rencana Pemulihan (</a:t>
            </a:r>
            <a:r>
              <a:rPr lang="id-ID" i="1" dirty="0" smtClean="0"/>
              <a:t>Recovery Plan</a:t>
            </a:r>
            <a:r>
              <a:rPr lang="id-ID" dirty="0" smtClean="0"/>
              <a:t>).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id-ID" dirty="0" smtClean="0"/>
              <a:t>Hasil Diskusi di email ke: eko.hartini@dsn.dinus.ac.id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POKOK BAHASAN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Legislasi (Nasional &amp; Daerah)</a:t>
            </a:r>
          </a:p>
          <a:p>
            <a:r>
              <a:rPr lang="id-ID" dirty="0" smtClean="0"/>
              <a:t>Kelembagaan</a:t>
            </a:r>
          </a:p>
          <a:p>
            <a:r>
              <a:rPr lang="id-ID" dirty="0" smtClean="0"/>
              <a:t>Perencanaan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LEGISLASI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 smtClean="0"/>
              <a:t>Salah </a:t>
            </a:r>
            <a:r>
              <a:rPr lang="id-ID" dirty="0"/>
              <a:t>satu sub sistem dalam sistem nasional penanggulangan bencana yang menjelaskan mengenai </a:t>
            </a:r>
            <a:r>
              <a:rPr lang="id-ID" dirty="0">
                <a:solidFill>
                  <a:srgbClr val="FF0000"/>
                </a:solidFill>
              </a:rPr>
              <a:t>peraturan-peraturan perundangan yang berkaitan dengan penanggulangan bencana di </a:t>
            </a:r>
            <a:r>
              <a:rPr lang="id-ID" dirty="0" smtClean="0">
                <a:solidFill>
                  <a:srgbClr val="FF0000"/>
                </a:solidFill>
              </a:rPr>
              <a:t>Indonesia.</a:t>
            </a:r>
            <a:endParaRPr lang="id-ID" dirty="0">
              <a:solidFill>
                <a:srgbClr val="FF0000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NASIONAL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id-ID" dirty="0" smtClean="0"/>
              <a:t>1. Undang-undang Nomor 24/2007</a:t>
            </a:r>
            <a:endParaRPr lang="id-ID" dirty="0" smtClean="0"/>
          </a:p>
          <a:p>
            <a:pPr lvl="0">
              <a:buNone/>
            </a:pPr>
            <a:r>
              <a:rPr lang="id-ID" dirty="0" smtClean="0"/>
              <a:t>2. Peraturan Pemerintah:</a:t>
            </a:r>
          </a:p>
          <a:p>
            <a:pPr lvl="0"/>
            <a:r>
              <a:rPr lang="id-ID" dirty="0" smtClean="0"/>
              <a:t>Penyelenggaraan </a:t>
            </a:r>
            <a:r>
              <a:rPr lang="id-ID" dirty="0"/>
              <a:t>PB (PP. No. 21/2007).</a:t>
            </a:r>
          </a:p>
          <a:p>
            <a:pPr lvl="0"/>
            <a:r>
              <a:rPr lang="id-ID" dirty="0"/>
              <a:t>Pendanaan dan Pengelolaan Bantuan Bencana (PP. No. 22/2007).</a:t>
            </a:r>
          </a:p>
          <a:p>
            <a:pPr lvl="0"/>
            <a:r>
              <a:rPr lang="id-ID" dirty="0"/>
              <a:t>Peran Lembaga Internasional dan Lembaga Asing Non Pemerintah (PP. No. 23/2007</a:t>
            </a:r>
            <a:r>
              <a:rPr lang="id-ID" dirty="0" smtClean="0"/>
              <a:t>).</a:t>
            </a:r>
          </a:p>
          <a:p>
            <a:pPr>
              <a:buNone/>
            </a:pPr>
            <a:r>
              <a:rPr lang="id-ID" dirty="0" smtClean="0"/>
              <a:t>3. </a:t>
            </a:r>
            <a:r>
              <a:rPr lang="id-ID" dirty="0" smtClean="0"/>
              <a:t>Peraturan Presiden</a:t>
            </a:r>
            <a:r>
              <a:rPr lang="en-US" dirty="0" smtClean="0"/>
              <a:t> : </a:t>
            </a:r>
            <a:r>
              <a:rPr lang="id-ID" dirty="0" smtClean="0"/>
              <a:t>Pembentukan BNPB (No. Perpres 8/2008).</a:t>
            </a:r>
          </a:p>
          <a:p>
            <a:pPr marL="342900" lvl="1" indent="-342900">
              <a:buNone/>
            </a:pPr>
            <a:r>
              <a:rPr lang="id-ID" dirty="0" smtClean="0"/>
              <a:t>4. </a:t>
            </a:r>
            <a:r>
              <a:rPr lang="id-ID" dirty="0" smtClean="0"/>
              <a:t>Peraturan Kepala Badan</a:t>
            </a:r>
          </a:p>
          <a:p>
            <a:pPr>
              <a:buNone/>
            </a:pPr>
            <a:endParaRPr lang="id-ID" dirty="0" smtClean="0"/>
          </a:p>
          <a:p>
            <a:pPr lvl="0"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47172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sz="2800" dirty="0" smtClean="0"/>
              <a:t>KELEMBAGAAN</a:t>
            </a:r>
            <a:endParaRPr lang="id-ID" sz="2800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357166"/>
            <a:ext cx="1571636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BNPB</a:t>
            </a:r>
            <a:endParaRPr lang="id-ID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1500174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Pengarah</a:t>
            </a:r>
            <a:endParaRPr lang="id-ID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929058" y="2285992"/>
            <a:ext cx="2928958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BPBD PROV</a:t>
            </a:r>
            <a:endParaRPr lang="id-ID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1500174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Pelaksana</a:t>
            </a:r>
            <a:endParaRPr lang="id-ID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357422" y="3508081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Pengarah</a:t>
            </a:r>
            <a:endParaRPr lang="id-ID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3508081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Pelaksana</a:t>
            </a:r>
            <a:endParaRPr lang="id-ID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4357694"/>
            <a:ext cx="4143404" cy="70788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BPBD KAB/KOTA</a:t>
            </a:r>
            <a:endParaRPr lang="id-ID" sz="4000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5499038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Pengarah</a:t>
            </a:r>
            <a:endParaRPr lang="id-ID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5967505" y="5485416"/>
            <a:ext cx="2857520" cy="52322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dirty="0" smtClean="0"/>
              <a:t>Unsur Pelaksana</a:t>
            </a:r>
            <a:endParaRPr lang="id-ID" sz="28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3714744" y="1284272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0"/>
          </p:cNvCxnSpPr>
          <p:nvPr/>
        </p:nvCxnSpPr>
        <p:spPr>
          <a:xfrm rot="5400000">
            <a:off x="7250925" y="139301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608381" y="139222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786182" y="3284536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323157" y="539275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3678230" y="339248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786182" y="5284800"/>
            <a:ext cx="36433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321569" y="339248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3679819" y="5392751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2"/>
            <a:endCxn id="10" idx="0"/>
          </p:cNvCxnSpPr>
          <p:nvPr/>
        </p:nvCxnSpPr>
        <p:spPr>
          <a:xfrm rot="5400000">
            <a:off x="4800927" y="1657663"/>
            <a:ext cx="122094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836645" y="3664421"/>
            <a:ext cx="1220940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>
            <a:off x="5322893" y="510699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KELEMBAGAAN FORMAL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id-ID" dirty="0" smtClean="0"/>
              <a:t>Kelembagaan </a:t>
            </a:r>
            <a:r>
              <a:rPr lang="id-ID" dirty="0"/>
              <a:t>dapat ditinjau dari </a:t>
            </a:r>
            <a:r>
              <a:rPr lang="id-ID" dirty="0">
                <a:solidFill>
                  <a:srgbClr val="FF0000"/>
                </a:solidFill>
              </a:rPr>
              <a:t>sisi formal dan non formal. </a:t>
            </a:r>
            <a:endParaRPr lang="id-ID" dirty="0" smtClean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Badan </a:t>
            </a:r>
            <a:r>
              <a:rPr lang="id-ID" dirty="0">
                <a:solidFill>
                  <a:srgbClr val="FF0000"/>
                </a:solidFill>
              </a:rPr>
              <a:t>Nasional Penanggulangan Bencana (BNPB) </a:t>
            </a:r>
            <a:r>
              <a:rPr lang="id-ID" dirty="0"/>
              <a:t>merupakan focal point lembaga pemerintah </a:t>
            </a:r>
            <a:r>
              <a:rPr lang="id-ID" dirty="0">
                <a:solidFill>
                  <a:srgbClr val="FF0000"/>
                </a:solidFill>
              </a:rPr>
              <a:t>di tingkat pusat.</a:t>
            </a:r>
            <a:r>
              <a:rPr lang="id-ID" dirty="0"/>
              <a:t> </a:t>
            </a:r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Badan Penanggulangan Bencana Daerah (BPBD) </a:t>
            </a:r>
            <a:r>
              <a:rPr lang="id-ID" dirty="0" smtClean="0"/>
              <a:t>merupakan</a:t>
            </a:r>
            <a:r>
              <a:rPr lang="id-ID" dirty="0" smtClean="0"/>
              <a:t> focal </a:t>
            </a:r>
            <a:r>
              <a:rPr lang="id-ID" dirty="0"/>
              <a:t>point penanggulangan bencana di tingkat </a:t>
            </a:r>
            <a:r>
              <a:rPr lang="id-ID" dirty="0">
                <a:solidFill>
                  <a:srgbClr val="FF0000"/>
                </a:solidFill>
              </a:rPr>
              <a:t>provinsi dan </a:t>
            </a:r>
            <a:r>
              <a:rPr lang="id-ID" dirty="0" smtClean="0">
                <a:solidFill>
                  <a:srgbClr val="FF0000"/>
                </a:solidFill>
              </a:rPr>
              <a:t>kabupaten/kota.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PEMBENTUKAN BPBD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r>
              <a:rPr lang="id-ID" dirty="0"/>
              <a:t>Dalam membentuk BPBD, Pemerintah Propinsi dan Pemerintah Kab./Kota berkoordinasi dengan BNPB [ UU 24/2007 Pasal 19 ayat (2) ].</a:t>
            </a:r>
          </a:p>
          <a:p>
            <a:r>
              <a:rPr lang="id-ID" dirty="0"/>
              <a:t>Kedudukan BPBD Propinsi berada di bawah dan bertanggung jawab kepada Gubernur, sedangkan BPBD Kab/Kota berada di bawah dan bertanggung jawab kepada Bupati/Walikota.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FUNGSI &amp; TUGAS BPBD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lvl="0"/>
            <a:r>
              <a:rPr lang="id-ID" dirty="0"/>
              <a:t>Menetapkan pedoman dan pengarahan sesuai dengan kebijakan PEMDA dan BNPB.</a:t>
            </a:r>
          </a:p>
          <a:p>
            <a:pPr lvl="0"/>
            <a:r>
              <a:rPr lang="id-ID" dirty="0"/>
              <a:t>Menetapkan standarisasi dan kebutuhan penyelenggaraan PB.</a:t>
            </a:r>
          </a:p>
          <a:p>
            <a:pPr lvl="0"/>
            <a:r>
              <a:rPr lang="id-ID" dirty="0"/>
              <a:t>Menyusun, menetapkan dan menginformasikan peta rawan bencana.</a:t>
            </a:r>
          </a:p>
          <a:p>
            <a:pPr lvl="0"/>
            <a:r>
              <a:rPr lang="id-ID" dirty="0"/>
              <a:t>Melaksanakan penyelenggaraan PB.</a:t>
            </a:r>
          </a:p>
          <a:p>
            <a:pPr lvl="0"/>
            <a:r>
              <a:rPr lang="id-ID" dirty="0"/>
              <a:t>Melaporkan penyelenggaraan PB kepada Gub/Bupati/Walikota.</a:t>
            </a:r>
          </a:p>
          <a:p>
            <a:pPr lvl="0"/>
            <a:r>
              <a:rPr lang="id-ID" dirty="0"/>
              <a:t>Mempertanggungjawabkan penggunaan anggaran.</a:t>
            </a:r>
          </a:p>
          <a:p>
            <a:pPr lvl="0"/>
            <a:r>
              <a:rPr lang="id-ID" dirty="0"/>
              <a:t>Mengendalikan pengumpulan dan penyaluran uang dan barang.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KELEMBAGAAN NON FORMAL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id-ID" dirty="0" smtClean="0"/>
              <a:t>Forum-forum </a:t>
            </a:r>
            <a:r>
              <a:rPr lang="id-ID" dirty="0"/>
              <a:t>baik di tingkat nasional dan lokal dibentuk untuk memperkuat penyelenggaran penanggulangan bencana di Indonesia. </a:t>
            </a:r>
            <a:endParaRPr lang="id-ID" dirty="0" smtClean="0"/>
          </a:p>
          <a:p>
            <a:r>
              <a:rPr lang="id-ID" dirty="0" smtClean="0"/>
              <a:t>Di </a:t>
            </a:r>
            <a:r>
              <a:rPr lang="id-ID" dirty="0"/>
              <a:t>tingkat nasional, terbentuk </a:t>
            </a:r>
            <a:r>
              <a:rPr lang="id-ID" dirty="0">
                <a:solidFill>
                  <a:srgbClr val="FF0000"/>
                </a:solidFill>
              </a:rPr>
              <a:t>Platform Nasional (Planas)</a:t>
            </a:r>
            <a:r>
              <a:rPr lang="id-ID" dirty="0"/>
              <a:t> yang terdiri unsur masyarakat sipil, dunia usaha, perguruan tinggi, media dan lembaga internasional.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tingkat lokal, kita mengenal </a:t>
            </a:r>
            <a:r>
              <a:rPr lang="id-ID" dirty="0">
                <a:solidFill>
                  <a:srgbClr val="FF0000"/>
                </a:solidFill>
              </a:rPr>
              <a:t>Forum PRB Yogyakarta dan Forum PRB Nusa Tenggara Timur.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411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SISTEM PENANGGULANAGN BENCANA NASIONAL</vt:lpstr>
      <vt:lpstr>POKOK BAHASAN</vt:lpstr>
      <vt:lpstr>LEGISLASI</vt:lpstr>
      <vt:lpstr>NASIONAL</vt:lpstr>
      <vt:lpstr>KELEMBAGAAN</vt:lpstr>
      <vt:lpstr>KELEMBAGAAN FORMAL</vt:lpstr>
      <vt:lpstr>PEMBENTUKAN BPBD</vt:lpstr>
      <vt:lpstr>FUNGSI &amp; TUGAS BPBD</vt:lpstr>
      <vt:lpstr>KELEMBAGAAN NON FORMAL</vt:lpstr>
      <vt:lpstr>PERENCANAAN</vt:lpstr>
      <vt:lpstr>TUGAS KELOMPOK</vt:lpstr>
      <vt:lpstr>TUGAS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PENANGGULANAGN BENCANA NASIONAL</dc:title>
  <dc:creator>FKMDN</dc:creator>
  <cp:lastModifiedBy>FKMDN</cp:lastModifiedBy>
  <cp:revision>4</cp:revision>
  <dcterms:created xsi:type="dcterms:W3CDTF">2016-11-25T04:50:38Z</dcterms:created>
  <dcterms:modified xsi:type="dcterms:W3CDTF">2016-11-25T06:10:47Z</dcterms:modified>
</cp:coreProperties>
</file>