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76" r:id="rId2"/>
    <p:sldId id="278"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3434C75B-A871-49F6-88F6-BA81B360A1E9}" type="datetimeFigureOut">
              <a:rPr lang="id-ID" smtClean="0"/>
              <a:pPr/>
              <a:t>13/06/2016</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B0DED649-770C-4B10-95D0-9003C8147A53}" type="slidenum">
              <a:rPr lang="id-ID" smtClean="0"/>
              <a:pPr/>
              <a:t>‹#›</a:t>
            </a:fld>
            <a:endParaRPr lang="id-ID"/>
          </a:p>
        </p:txBody>
      </p:sp>
    </p:spTree>
    <p:extLst>
      <p:ext uri="{BB962C8B-B14F-4D97-AF65-F5344CB8AC3E}">
        <p14:creationId xmlns:p14="http://schemas.microsoft.com/office/powerpoint/2010/main" val="14985090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AFB13F9-4444-4027-8F22-CC6AAC7F49F0}" type="datetimeFigureOut">
              <a:rPr lang="id-ID" smtClean="0"/>
              <a:pPr/>
              <a:t>13/06/2016</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620D4D6-8C63-4B02-BD8C-443F8C70907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AFB13F9-4444-4027-8F22-CC6AAC7F49F0}" type="datetimeFigureOut">
              <a:rPr lang="id-ID" smtClean="0"/>
              <a:pPr/>
              <a:t>13/06/2016</a:t>
            </a:fld>
            <a:endParaRPr lang="id-ID"/>
          </a:p>
        </p:txBody>
      </p:sp>
      <p:sp>
        <p:nvSpPr>
          <p:cNvPr id="27" name="Slide Number Placeholder 26"/>
          <p:cNvSpPr>
            <a:spLocks noGrp="1"/>
          </p:cNvSpPr>
          <p:nvPr>
            <p:ph type="sldNum" sz="quarter" idx="11"/>
          </p:nvPr>
        </p:nvSpPr>
        <p:spPr/>
        <p:txBody>
          <a:bodyPr rtlCol="0"/>
          <a:lstStyle/>
          <a:p>
            <a:fld id="{8620D4D6-8C63-4B02-BD8C-443F8C709079}"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AFB13F9-4444-4027-8F22-CC6AAC7F49F0}" type="datetimeFigureOut">
              <a:rPr lang="id-ID" smtClean="0"/>
              <a:pPr/>
              <a:t>13/06/2016</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8620D4D6-8C63-4B02-BD8C-443F8C7090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FB13F9-4444-4027-8F22-CC6AAC7F49F0}" type="datetimeFigureOut">
              <a:rPr lang="id-ID" smtClean="0"/>
              <a:pPr/>
              <a:t>13/06/2016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620D4D6-8C63-4B02-BD8C-443F8C7090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AFB13F9-4444-4027-8F22-CC6AAC7F49F0}" type="datetimeFigureOut">
              <a:rPr lang="id-ID" smtClean="0"/>
              <a:pPr/>
              <a:t>13/06/2016</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620D4D6-8C63-4B02-BD8C-443F8C70907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886728" cy="2528905"/>
          </a:xfrm>
        </p:spPr>
        <p:txBody>
          <a:bodyPr>
            <a:noAutofit/>
          </a:bodyPr>
          <a:lstStyle/>
          <a:p>
            <a:pPr algn="ctr"/>
            <a:r>
              <a:rPr lang="id-ID" sz="4800" b="1" dirty="0" smtClean="0">
                <a:latin typeface="Arial" pitchFamily="34" charset="0"/>
                <a:cs typeface="Arial" pitchFamily="34" charset="0"/>
              </a:rPr>
              <a:t>SISTEM PENCATATAN DAN PELAPORAN FORM LB-2</a:t>
            </a:r>
            <a:endParaRPr lang="id-ID" sz="4800" b="1" dirty="0">
              <a:latin typeface="Arial" pitchFamily="34" charset="0"/>
              <a:cs typeface="Arial" pitchFamily="34" charset="0"/>
            </a:endParaRPr>
          </a:p>
        </p:txBody>
      </p:sp>
      <p:sp>
        <p:nvSpPr>
          <p:cNvPr id="3" name="Subtitle 2"/>
          <p:cNvSpPr>
            <a:spLocks noGrp="1"/>
          </p:cNvSpPr>
          <p:nvPr>
            <p:ph type="subTitle" idx="1"/>
          </p:nvPr>
        </p:nvSpPr>
        <p:spPr>
          <a:xfrm>
            <a:off x="457200" y="3929066"/>
            <a:ext cx="7829576" cy="2071702"/>
          </a:xfrm>
        </p:spPr>
        <p:txBody>
          <a:bodyPr>
            <a:normAutofit/>
          </a:bodyPr>
          <a:lstStyle/>
          <a:p>
            <a:pPr algn="ctr"/>
            <a:r>
              <a:rPr lang="id-ID" sz="3600" b="1" dirty="0" smtClean="0">
                <a:solidFill>
                  <a:schemeClr val="tx1"/>
                </a:solidFill>
                <a:latin typeface="Arial" pitchFamily="34" charset="0"/>
                <a:cs typeface="Arial" pitchFamily="34" charset="0"/>
              </a:rPr>
              <a:t>Materi</a:t>
            </a:r>
          </a:p>
          <a:p>
            <a:pPr algn="ctr"/>
            <a:r>
              <a:rPr lang="id-ID" sz="3600" b="1" dirty="0" smtClean="0">
                <a:solidFill>
                  <a:schemeClr val="tx1"/>
                </a:solidFill>
                <a:latin typeface="Arial" pitchFamily="34" charset="0"/>
                <a:cs typeface="Arial" pitchFamily="34" charset="0"/>
              </a:rPr>
              <a:t>Mandatkes</a:t>
            </a:r>
            <a:endParaRPr lang="id-ID" sz="3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a:bodyPr>
          <a:lstStyle/>
          <a:p>
            <a:pPr algn="ctr"/>
            <a:r>
              <a:rPr lang="id-ID" sz="3600" b="1" dirty="0" smtClean="0">
                <a:solidFill>
                  <a:schemeClr val="tx1"/>
                </a:solidFill>
                <a:latin typeface="Arial" pitchFamily="34" charset="0"/>
                <a:cs typeface="Arial" pitchFamily="34" charset="0"/>
              </a:rPr>
              <a:t>LB-2 atau LPLPO</a:t>
            </a:r>
            <a:endParaRPr lang="id-ID" sz="3600" dirty="0"/>
          </a:p>
        </p:txBody>
      </p:sp>
      <p:sp>
        <p:nvSpPr>
          <p:cNvPr id="3" name="Content Placeholder 2"/>
          <p:cNvSpPr>
            <a:spLocks noGrp="1"/>
          </p:cNvSpPr>
          <p:nvPr>
            <p:ph idx="1"/>
          </p:nvPr>
        </p:nvSpPr>
        <p:spPr>
          <a:xfrm>
            <a:off x="214282" y="1285860"/>
            <a:ext cx="8643998" cy="5288676"/>
          </a:xfrm>
        </p:spPr>
        <p:txBody>
          <a:bodyPr>
            <a:normAutofit/>
          </a:bodyPr>
          <a:lstStyle/>
          <a:p>
            <a:pPr>
              <a:buFont typeface="Wingdings" pitchFamily="2" charset="2"/>
              <a:buChar char="Ø"/>
            </a:pPr>
            <a:r>
              <a:rPr lang="id-ID" sz="3200" dirty="0" smtClean="0">
                <a:latin typeface="Arial" pitchFamily="34" charset="0"/>
                <a:cs typeface="Arial" pitchFamily="34" charset="0"/>
              </a:rPr>
              <a:t> Ketersediaan narkotika dan psikotropika untuk pelayanan dasar di unit pengelola obat dan perbekalan kesehatan Kab/Kota di satu wilayah kerja pada kurun waktu tertentu</a:t>
            </a:r>
          </a:p>
          <a:p>
            <a:pPr>
              <a:buNone/>
            </a:pPr>
            <a:endParaRPr lang="id-ID" sz="3200" dirty="0" smtClean="0">
              <a:latin typeface="Arial" pitchFamily="34" charset="0"/>
              <a:cs typeface="Arial" pitchFamily="34" charset="0"/>
            </a:endParaRPr>
          </a:p>
          <a:p>
            <a:pPr>
              <a:buNone/>
            </a:pPr>
            <a:r>
              <a:rPr lang="id-ID" dirty="0" smtClean="0">
                <a:latin typeface="Arial" pitchFamily="34" charset="0"/>
                <a:cs typeface="Arial" pitchFamily="34" charset="0"/>
              </a:rPr>
              <a:t>Jumlah (jenis) obat narkotika dan psikotropika </a:t>
            </a:r>
          </a:p>
          <a:p>
            <a:pPr>
              <a:buNone/>
            </a:pPr>
            <a:r>
              <a:rPr lang="id-ID" dirty="0" smtClean="0">
                <a:latin typeface="Arial" pitchFamily="34" charset="0"/>
                <a:cs typeface="Arial" pitchFamily="34" charset="0"/>
              </a:rPr>
              <a:t>yang dapat disediakan                                   x 100%</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Jumlah (jenis) obat narkotika dan psikotropika</a:t>
            </a:r>
          </a:p>
          <a:p>
            <a:pPr>
              <a:buNone/>
            </a:pPr>
            <a:r>
              <a:rPr lang="id-ID" dirty="0" smtClean="0">
                <a:latin typeface="Arial" pitchFamily="34" charset="0"/>
                <a:cs typeface="Arial" pitchFamily="34" charset="0"/>
              </a:rPr>
              <a:t>yang dibutuhkan </a:t>
            </a:r>
            <a:endParaRPr lang="id-ID" dirty="0">
              <a:latin typeface="Arial" pitchFamily="34" charset="0"/>
              <a:cs typeface="Arial" pitchFamily="34" charset="0"/>
            </a:endParaRPr>
          </a:p>
        </p:txBody>
      </p:sp>
      <p:cxnSp>
        <p:nvCxnSpPr>
          <p:cNvPr id="5" name="Straight Connector 4"/>
          <p:cNvCxnSpPr/>
          <p:nvPr/>
        </p:nvCxnSpPr>
        <p:spPr>
          <a:xfrm>
            <a:off x="428596" y="4929198"/>
            <a:ext cx="6929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pPr algn="ctr"/>
            <a:r>
              <a:rPr lang="id-ID" sz="3600" b="1" dirty="0" smtClean="0">
                <a:solidFill>
                  <a:schemeClr val="tx1"/>
                </a:solidFill>
                <a:latin typeface="Arial" pitchFamily="34" charset="0"/>
                <a:cs typeface="Arial" pitchFamily="34" charset="0"/>
              </a:rPr>
              <a:t>Petunjuk Pengisian LB-2 (LPLPO)</a:t>
            </a:r>
            <a:endParaRPr lang="id-ID" sz="3600" dirty="0"/>
          </a:p>
        </p:txBody>
      </p:sp>
      <p:sp>
        <p:nvSpPr>
          <p:cNvPr id="3" name="Content Placeholder 2"/>
          <p:cNvSpPr>
            <a:spLocks noGrp="1"/>
          </p:cNvSpPr>
          <p:nvPr>
            <p:ph idx="1"/>
          </p:nvPr>
        </p:nvSpPr>
        <p:spPr>
          <a:xfrm>
            <a:off x="285720" y="1357298"/>
            <a:ext cx="8572560" cy="5217238"/>
          </a:xfrm>
        </p:spPr>
        <p:txBody>
          <a:bodyPr>
            <a:normAutofit lnSpcReduction="10000"/>
          </a:bodyPr>
          <a:lstStyle/>
          <a:p>
            <a:pPr>
              <a:buNone/>
            </a:pPr>
            <a:r>
              <a:rPr lang="id-ID" sz="3200" u="sng" dirty="0" smtClean="0">
                <a:latin typeface="Arial" pitchFamily="34" charset="0"/>
                <a:cs typeface="Arial" pitchFamily="34" charset="0"/>
              </a:rPr>
              <a:t>Petunjuk umum </a:t>
            </a:r>
            <a:r>
              <a:rPr lang="id-ID" sz="3200" dirty="0" smtClean="0">
                <a:latin typeface="Arial" pitchFamily="34" charset="0"/>
                <a:cs typeface="Arial" pitchFamily="34" charset="0"/>
              </a:rPr>
              <a:t>:</a:t>
            </a:r>
          </a:p>
          <a:p>
            <a:pPr>
              <a:buFontTx/>
              <a:buChar char="-"/>
            </a:pPr>
            <a:r>
              <a:rPr lang="id-ID" sz="3200" dirty="0" smtClean="0">
                <a:latin typeface="Arial" pitchFamily="34" charset="0"/>
                <a:cs typeface="Arial" pitchFamily="34" charset="0"/>
              </a:rPr>
              <a:t>Laporan Pemakaian dan Lembar Permintaan Obat (LPLPO) terdiri : penggunaan (pengeluaran) obat dan permintaan obat oleh Puskesmas, termasuk Pustu dan Bidan Desa</a:t>
            </a:r>
          </a:p>
          <a:p>
            <a:pPr>
              <a:buFontTx/>
              <a:buChar char="-"/>
            </a:pPr>
            <a:r>
              <a:rPr lang="id-ID" sz="3200" dirty="0" smtClean="0">
                <a:latin typeface="Arial" pitchFamily="34" charset="0"/>
                <a:cs typeface="Arial" pitchFamily="34" charset="0"/>
              </a:rPr>
              <a:t>Penggolongan obat menurut generik yang disesuaikan dengan Daftar Obat Esensial (DOEN 1993, SK Menkes RI No.126/Menkes/SK/XII/1993)</a:t>
            </a:r>
          </a:p>
          <a:p>
            <a:pPr>
              <a:buFontTx/>
              <a:buChar char="-"/>
            </a:pPr>
            <a:r>
              <a:rPr lang="id-ID" sz="3200" dirty="0" smtClean="0">
                <a:latin typeface="Arial" pitchFamily="34" charset="0"/>
                <a:cs typeface="Arial" pitchFamily="34" charset="0"/>
              </a:rPr>
              <a:t>Indeks obat menurut abjad</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285720" y="1214422"/>
            <a:ext cx="8572560" cy="5360114"/>
          </a:xfrm>
        </p:spPr>
        <p:txBody>
          <a:bodyPr>
            <a:normAutofit lnSpcReduction="10000"/>
          </a:bodyPr>
          <a:lstStyle/>
          <a:p>
            <a:pPr>
              <a:buNone/>
            </a:pPr>
            <a:r>
              <a:rPr lang="id-ID" sz="3200" u="sng" dirty="0" smtClean="0">
                <a:latin typeface="Arial" pitchFamily="34" charset="0"/>
                <a:cs typeface="Arial" pitchFamily="34" charset="0"/>
              </a:rPr>
              <a:t>Petunjuk umum </a:t>
            </a:r>
            <a:r>
              <a:rPr lang="id-ID" sz="3200" dirty="0" smtClean="0">
                <a:latin typeface="Arial" pitchFamily="34" charset="0"/>
                <a:cs typeface="Arial" pitchFamily="34" charset="0"/>
              </a:rPr>
              <a:t>:</a:t>
            </a:r>
          </a:p>
          <a:p>
            <a:pPr>
              <a:buFontTx/>
              <a:buChar char="-"/>
            </a:pPr>
            <a:r>
              <a:rPr lang="id-ID" sz="3200" dirty="0" smtClean="0">
                <a:latin typeface="Arial" pitchFamily="34" charset="0"/>
                <a:cs typeface="Arial" pitchFamily="34" charset="0"/>
              </a:rPr>
              <a:t>Laporan dapat dipergunakan sebagai bahan pemantauan permintaan obat oleh Puskesmas, dan pemberian oleh Gudang Farmasi Kab/ Dinkes Kab</a:t>
            </a:r>
          </a:p>
          <a:p>
            <a:pPr>
              <a:buFontTx/>
              <a:buChar char="-"/>
            </a:pPr>
            <a:r>
              <a:rPr lang="id-ID" sz="3200" dirty="0" smtClean="0">
                <a:latin typeface="Arial" pitchFamily="34" charset="0"/>
                <a:cs typeface="Arial" pitchFamily="34" charset="0"/>
              </a:rPr>
              <a:t>Laporan LB-2 terdiri : 8 halaman, setiap halaman diisi dengan kode Puskesmas, bulan dan tahun pelaporan</a:t>
            </a:r>
          </a:p>
          <a:p>
            <a:pPr>
              <a:buFontTx/>
              <a:buChar char="-"/>
            </a:pPr>
            <a:r>
              <a:rPr lang="id-ID" sz="3200" dirty="0" smtClean="0">
                <a:latin typeface="Arial" pitchFamily="34" charset="0"/>
                <a:cs typeface="Arial" pitchFamily="34" charset="0"/>
              </a:rPr>
              <a:t>DO dari variabel yang ada dalam laporan dapat merujuk pada buku operasional</a:t>
            </a:r>
          </a:p>
          <a:p>
            <a:pPr>
              <a:buFontTx/>
              <a:buChar char="-"/>
            </a:pPr>
            <a:r>
              <a:rPr lang="id-ID" sz="3200" dirty="0" smtClean="0">
                <a:latin typeface="Arial" pitchFamily="34" charset="0"/>
                <a:cs typeface="Arial" pitchFamily="34" charset="0"/>
              </a:rPr>
              <a:t>Kode laporan : LB-2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642942"/>
          </a:xfrm>
        </p:spPr>
        <p:txBody>
          <a:bodyPr>
            <a:normAutofit/>
          </a:bodyPr>
          <a:lstStyle/>
          <a:p>
            <a:pPr algn="ctr"/>
            <a:r>
              <a:rPr lang="id-ID" sz="3600" b="1" dirty="0" smtClean="0">
                <a:solidFill>
                  <a:schemeClr val="tx1"/>
                </a:solidFill>
                <a:latin typeface="Arial" pitchFamily="34" charset="0"/>
                <a:cs typeface="Arial" pitchFamily="34" charset="0"/>
              </a:rPr>
              <a:t>Petunjuk Pengisian LB-2 (LPLPO)</a:t>
            </a:r>
            <a:endParaRPr lang="id-ID" sz="3600" dirty="0">
              <a:latin typeface="Arial" pitchFamily="34" charset="0"/>
              <a:cs typeface="Arial" pitchFamily="34" charset="0"/>
            </a:endParaRPr>
          </a:p>
        </p:txBody>
      </p:sp>
      <p:sp>
        <p:nvSpPr>
          <p:cNvPr id="3" name="Content Placeholder 2"/>
          <p:cNvSpPr>
            <a:spLocks noGrp="1"/>
          </p:cNvSpPr>
          <p:nvPr>
            <p:ph idx="1"/>
          </p:nvPr>
        </p:nvSpPr>
        <p:spPr>
          <a:xfrm>
            <a:off x="214282" y="1142984"/>
            <a:ext cx="8643998" cy="5431552"/>
          </a:xfrm>
        </p:spPr>
        <p:txBody>
          <a:bodyPr>
            <a:normAutofit fontScale="92500" lnSpcReduction="20000"/>
          </a:bodyPr>
          <a:lstStyle/>
          <a:p>
            <a:pPr>
              <a:buNone/>
            </a:pPr>
            <a:r>
              <a:rPr lang="id-ID" sz="3200" u="sng" dirty="0" smtClean="0">
                <a:latin typeface="Arial" pitchFamily="34" charset="0"/>
                <a:cs typeface="Arial" pitchFamily="34" charset="0"/>
              </a:rPr>
              <a:t>Petunjuk Khusus </a:t>
            </a:r>
            <a:r>
              <a:rPr lang="id-ID" sz="3200" dirty="0" smtClean="0">
                <a:latin typeface="Arial" pitchFamily="34" charset="0"/>
                <a:cs typeface="Arial" pitchFamily="34" charset="0"/>
              </a:rPr>
              <a:t>:</a:t>
            </a:r>
          </a:p>
          <a:p>
            <a:pPr>
              <a:buFontTx/>
              <a:buChar char="-"/>
            </a:pPr>
            <a:r>
              <a:rPr lang="id-ID" sz="3200" u="sng" dirty="0" smtClean="0">
                <a:latin typeface="Arial" pitchFamily="34" charset="0"/>
                <a:cs typeface="Arial" pitchFamily="34" charset="0"/>
              </a:rPr>
              <a:t>Kunjungan resep </a:t>
            </a:r>
            <a:r>
              <a:rPr lang="id-ID" sz="3200" dirty="0" smtClean="0">
                <a:latin typeface="Arial" pitchFamily="34" charset="0"/>
                <a:cs typeface="Arial" pitchFamily="34" charset="0"/>
              </a:rPr>
              <a:t>= Data kunjungan/jumlah pasien yang mendapat resep pada Puskesmas, Pustu bersangkutan selama satu bulan lalu</a:t>
            </a:r>
          </a:p>
          <a:p>
            <a:pPr>
              <a:buFontTx/>
              <a:buChar char="-"/>
            </a:pPr>
            <a:r>
              <a:rPr lang="id-ID" sz="3200" dirty="0" smtClean="0">
                <a:latin typeface="Arial" pitchFamily="34" charset="0"/>
                <a:cs typeface="Arial" pitchFamily="34" charset="0"/>
              </a:rPr>
              <a:t>Jumlah kunjungan diisi dengan data kunjungan selama bulan lalu yang dibedakan dalam :</a:t>
            </a:r>
          </a:p>
          <a:p>
            <a:pPr marL="809625" indent="-700088">
              <a:buNone/>
              <a:tabLst>
                <a:tab pos="360363" algn="l"/>
              </a:tabLst>
            </a:pPr>
            <a:r>
              <a:rPr lang="id-ID" sz="3200" dirty="0" smtClean="0">
                <a:latin typeface="Arial" pitchFamily="34" charset="0"/>
                <a:cs typeface="Arial" pitchFamily="34" charset="0"/>
              </a:rPr>
              <a:t>	a. </a:t>
            </a:r>
            <a:r>
              <a:rPr lang="id-ID" sz="3200" u="sng" dirty="0" smtClean="0">
                <a:latin typeface="Arial" pitchFamily="34" charset="0"/>
                <a:cs typeface="Arial" pitchFamily="34" charset="0"/>
              </a:rPr>
              <a:t>Umum</a:t>
            </a:r>
            <a:r>
              <a:rPr lang="id-ID" sz="3200" dirty="0" smtClean="0">
                <a:latin typeface="Arial" pitchFamily="34" charset="0"/>
                <a:cs typeface="Arial" pitchFamily="34" charset="0"/>
              </a:rPr>
              <a:t> = jumlah pasien umum yang mendapat resep/obat dan membayar biaya pelayanan</a:t>
            </a:r>
          </a:p>
          <a:p>
            <a:pPr marL="809625" indent="-700088">
              <a:buNone/>
              <a:tabLst>
                <a:tab pos="360363" algn="l"/>
              </a:tabLst>
            </a:pPr>
            <a:r>
              <a:rPr lang="id-ID" sz="3200" dirty="0" smtClean="0">
                <a:latin typeface="Arial" pitchFamily="34" charset="0"/>
                <a:cs typeface="Arial" pitchFamily="34" charset="0"/>
              </a:rPr>
              <a:t>	b. </a:t>
            </a:r>
            <a:r>
              <a:rPr lang="id-ID" sz="3200" u="sng" dirty="0" smtClean="0">
                <a:latin typeface="Arial" pitchFamily="34" charset="0"/>
                <a:cs typeface="Arial" pitchFamily="34" charset="0"/>
              </a:rPr>
              <a:t>Tidak bayar </a:t>
            </a:r>
            <a:r>
              <a:rPr lang="id-ID" sz="3200" dirty="0" smtClean="0">
                <a:latin typeface="Arial" pitchFamily="34" charset="0"/>
                <a:cs typeface="Arial" pitchFamily="34" charset="0"/>
              </a:rPr>
              <a:t>= jumlah pasien umum yang mendapat resep/obat dan tidak membayar biaya pelayanan</a:t>
            </a:r>
          </a:p>
          <a:p>
            <a:pPr marL="809625" indent="-700088">
              <a:buNone/>
              <a:tabLst>
                <a:tab pos="360363" algn="l"/>
              </a:tabLst>
            </a:pPr>
            <a:r>
              <a:rPr lang="id-ID" sz="3200" dirty="0" smtClean="0">
                <a:latin typeface="Arial" pitchFamily="34" charset="0"/>
                <a:cs typeface="Arial" pitchFamily="34" charset="0"/>
              </a:rPr>
              <a:t>	c. </a:t>
            </a:r>
            <a:r>
              <a:rPr lang="id-ID" sz="3200" u="sng" dirty="0" smtClean="0">
                <a:latin typeface="Arial" pitchFamily="34" charset="0"/>
                <a:cs typeface="Arial" pitchFamily="34" charset="0"/>
              </a:rPr>
              <a:t>Askes</a:t>
            </a:r>
            <a:r>
              <a:rPr lang="id-ID" sz="3200" dirty="0" smtClean="0">
                <a:latin typeface="Arial" pitchFamily="34" charset="0"/>
                <a:cs typeface="Arial" pitchFamily="34" charset="0"/>
              </a:rPr>
              <a:t> = jumlah pasien peserta asuransi kesehatan yang mendapat resep/obat</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357158" y="1285860"/>
            <a:ext cx="8429684" cy="5288676"/>
          </a:xfrm>
        </p:spPr>
        <p:txBody>
          <a:bodyPr/>
          <a:lstStyle/>
          <a:p>
            <a:pPr>
              <a:buNone/>
            </a:pPr>
            <a:r>
              <a:rPr lang="id-ID" u="sng" dirty="0" smtClean="0">
                <a:latin typeface="Arial" pitchFamily="34" charset="0"/>
                <a:cs typeface="Arial" pitchFamily="34" charset="0"/>
              </a:rPr>
              <a:t>Variabel</a:t>
            </a:r>
            <a:r>
              <a:rPr lang="id-ID" dirty="0" smtClean="0">
                <a:latin typeface="Arial" pitchFamily="34" charset="0"/>
                <a:cs typeface="Arial" pitchFamily="34" charset="0"/>
              </a:rPr>
              <a:t> :</a:t>
            </a:r>
          </a:p>
          <a:p>
            <a:pPr>
              <a:buNone/>
            </a:pPr>
            <a:r>
              <a:rPr lang="id-ID" dirty="0" smtClean="0">
                <a:latin typeface="Arial" pitchFamily="34" charset="0"/>
                <a:cs typeface="Arial" pitchFamily="34" charset="0"/>
              </a:rPr>
              <a:t>1. Stok awal = jumlah satuan obat bersangkutan pada akhir bulan lalu, yaitu sama dengan kolom sisa stok dari formulir LPLPO pada awal bulan sebelumnya</a:t>
            </a:r>
          </a:p>
          <a:p>
            <a:pPr>
              <a:buNone/>
            </a:pPr>
            <a:r>
              <a:rPr lang="id-ID" dirty="0" smtClean="0">
                <a:latin typeface="Arial" pitchFamily="34" charset="0"/>
                <a:cs typeface="Arial" pitchFamily="34" charset="0"/>
              </a:rPr>
              <a:t>2. Penerimaan = jumlah satuan obat bersangkutan yang diterima selama bulan lalu, data diambil dari kolom pemberian dari formulir LPLPO bulan lalu. Jika pada bulan sebelumnya terdapat lebih dari 1 formulir LPLPO (karena ada pengajuan tambahan obat), maka kolom ini diisi dengan jumlah kolom 15 dari beberapa LPLPO</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357158" y="1357298"/>
            <a:ext cx="8429684" cy="5217238"/>
          </a:xfrm>
        </p:spPr>
        <p:txBody>
          <a:bodyPr>
            <a:normAutofit fontScale="92500" lnSpcReduction="10000"/>
          </a:bodyPr>
          <a:lstStyle/>
          <a:p>
            <a:pPr>
              <a:buNone/>
            </a:pPr>
            <a:r>
              <a:rPr lang="id-ID" u="sng" dirty="0" smtClean="0">
                <a:latin typeface="Arial" pitchFamily="34" charset="0"/>
                <a:cs typeface="Arial" pitchFamily="34" charset="0"/>
              </a:rPr>
              <a:t>Variabel</a:t>
            </a:r>
            <a:r>
              <a:rPr lang="id-ID" dirty="0" smtClean="0">
                <a:latin typeface="Arial" pitchFamily="34" charset="0"/>
                <a:cs typeface="Arial" pitchFamily="34" charset="0"/>
              </a:rPr>
              <a:t> :</a:t>
            </a:r>
          </a:p>
          <a:p>
            <a:pPr>
              <a:buNone/>
            </a:pPr>
            <a:r>
              <a:rPr lang="id-ID" dirty="0" smtClean="0">
                <a:latin typeface="Arial" pitchFamily="34" charset="0"/>
                <a:cs typeface="Arial" pitchFamily="34" charset="0"/>
              </a:rPr>
              <a:t>3. Persediaan = jumlah persediaan satuan masing-masing obat untuk bulan pelaporan, yang diperoleh dari penjumlahan kolom stok awal dan penerimaan pada baris yang sama</a:t>
            </a:r>
          </a:p>
          <a:p>
            <a:pPr>
              <a:buNone/>
            </a:pPr>
            <a:r>
              <a:rPr lang="id-ID" dirty="0" smtClean="0">
                <a:latin typeface="Arial" pitchFamily="34" charset="0"/>
                <a:cs typeface="Arial" pitchFamily="34" charset="0"/>
              </a:rPr>
              <a:t>4. Pemakaian = jumlah satuan masing-masing obat yang dipakai baik oleh Puskesmas, Pustu maupun Unit Pelayanan Kesehatan lainnya selama bulan lalu. Diambil dari hasil pengurangan persediaan dikurangi sisa stok</a:t>
            </a:r>
          </a:p>
          <a:p>
            <a:pPr>
              <a:buNone/>
            </a:pPr>
            <a:r>
              <a:rPr lang="id-ID" dirty="0" smtClean="0">
                <a:latin typeface="Arial" pitchFamily="34" charset="0"/>
                <a:cs typeface="Arial" pitchFamily="34" charset="0"/>
              </a:rPr>
              <a:t>5. Sisa stok = jumlah sisa obat yang masih ada di gudang obat Puskesmas (lihat kartu stok) ditambah sisa obat yang ada di Sub Unit Pelayanan Kesehatan (apotik, Pustu, dll). </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a:bodyPr>
          <a:lstStyle/>
          <a:p>
            <a:pPr algn="ctr"/>
            <a:r>
              <a:rPr lang="id-ID" b="1" dirty="0" smtClean="0">
                <a:solidFill>
                  <a:schemeClr val="tx1"/>
                </a:solidFill>
                <a:latin typeface="Arial" pitchFamily="34" charset="0"/>
                <a:cs typeface="Arial" pitchFamily="34" charset="0"/>
              </a:rPr>
              <a:t>Latihan LB-2 (LPLPO)</a:t>
            </a:r>
            <a:endParaRPr lang="id-ID" dirty="0"/>
          </a:p>
        </p:txBody>
      </p:sp>
      <p:sp>
        <p:nvSpPr>
          <p:cNvPr id="3" name="Content Placeholder 2"/>
          <p:cNvSpPr>
            <a:spLocks noGrp="1"/>
          </p:cNvSpPr>
          <p:nvPr>
            <p:ph idx="1"/>
          </p:nvPr>
        </p:nvSpPr>
        <p:spPr>
          <a:xfrm>
            <a:off x="357158" y="1357298"/>
            <a:ext cx="8429684" cy="5217238"/>
          </a:xfrm>
        </p:spPr>
        <p:txBody>
          <a:bodyPr>
            <a:normAutofit lnSpcReduction="10000"/>
          </a:bodyPr>
          <a:lstStyle/>
          <a:p>
            <a:pPr>
              <a:buNone/>
            </a:pPr>
            <a:r>
              <a:rPr lang="id-ID" dirty="0" smtClean="0">
                <a:latin typeface="Arial" pitchFamily="34" charset="0"/>
                <a:cs typeface="Arial" pitchFamily="34" charset="0"/>
              </a:rPr>
              <a:t>Kasus  1:</a:t>
            </a:r>
          </a:p>
          <a:p>
            <a:pPr>
              <a:buNone/>
            </a:pPr>
            <a:r>
              <a:rPr lang="id-ID" dirty="0" smtClean="0">
                <a:latin typeface="Arial" pitchFamily="34" charset="0"/>
                <a:cs typeface="Arial" pitchFamily="34" charset="0"/>
              </a:rPr>
              <a:t>Puskesmas Banyumanik sedang membuat laporan LB-2 secara rutin untuk memenuhi kebutuhan obat-obatan dan mengetahui obat yang tersedia di puskesmas setiap saat. Salah satunya obat antibiotik yaitu amoxillin, karena terjadi peningkatan kasus penyakit maka puskesmas memerlukan tambahan sebanyak 5000 tablet, ternyata obat yang tersedia sebanyak 3700 tab. Hitung berapa persen amoxillin yang tersedia di puskesmas tersebut sesuai kebutuhannya! </a:t>
            </a:r>
          </a:p>
          <a:p>
            <a:pPr>
              <a:buNone/>
            </a:pPr>
            <a:r>
              <a:rPr lang="id-ID" dirty="0" smtClean="0">
                <a:latin typeface="Arial" pitchFamily="34" charset="0"/>
                <a:cs typeface="Arial" pitchFamily="34" charset="0"/>
              </a:rPr>
              <a:t>	buatlah analisis dari persediaan amoxillin tersebut!</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a:bodyPr>
          <a:lstStyle/>
          <a:p>
            <a:pPr algn="ctr"/>
            <a:r>
              <a:rPr lang="id-ID" b="1" dirty="0" smtClean="0">
                <a:solidFill>
                  <a:schemeClr val="tx1"/>
                </a:solidFill>
                <a:latin typeface="Arial" pitchFamily="34" charset="0"/>
                <a:cs typeface="Arial" pitchFamily="34" charset="0"/>
              </a:rPr>
              <a:t>Latihan LB-2 (LPLPO)</a:t>
            </a:r>
            <a:endParaRPr lang="id-ID" dirty="0"/>
          </a:p>
        </p:txBody>
      </p:sp>
      <p:sp>
        <p:nvSpPr>
          <p:cNvPr id="3" name="Content Placeholder 2"/>
          <p:cNvSpPr>
            <a:spLocks noGrp="1"/>
          </p:cNvSpPr>
          <p:nvPr>
            <p:ph idx="1"/>
          </p:nvPr>
        </p:nvSpPr>
        <p:spPr>
          <a:xfrm>
            <a:off x="357158" y="1357298"/>
            <a:ext cx="8429684" cy="5217238"/>
          </a:xfrm>
        </p:spPr>
        <p:txBody>
          <a:bodyPr>
            <a:normAutofit/>
          </a:bodyPr>
          <a:lstStyle/>
          <a:p>
            <a:pPr>
              <a:buNone/>
            </a:pPr>
            <a:r>
              <a:rPr lang="id-ID" dirty="0" smtClean="0">
                <a:latin typeface="Arial" pitchFamily="34" charset="0"/>
                <a:cs typeface="Arial" pitchFamily="34" charset="0"/>
              </a:rPr>
              <a:t>Kasus 2 :</a:t>
            </a:r>
          </a:p>
          <a:p>
            <a:pPr>
              <a:buNone/>
            </a:pPr>
            <a:r>
              <a:rPr lang="id-ID" dirty="0" smtClean="0">
                <a:latin typeface="Arial" pitchFamily="34" charset="0"/>
                <a:cs typeface="Arial" pitchFamily="34" charset="0"/>
              </a:rPr>
              <a:t>Sedangkan untuk obat generik sangat dibutuhkan di puskesmas banyumanik tersebut, seperti obat “A”, dibutuhkan sebanyak 30000 kapsul, tetapi obat tersebut hanya tersedia sekitar 20000 kapsul. Hitunglah berapa jumlah ketersediaan obat generik ‘A’ tersebut (dalam bentuk %)</a:t>
            </a:r>
          </a:p>
          <a:p>
            <a:pPr>
              <a:buNone/>
            </a:pPr>
            <a:r>
              <a:rPr lang="id-ID" dirty="0" smtClean="0">
                <a:latin typeface="Arial" pitchFamily="34" charset="0"/>
                <a:cs typeface="Arial" pitchFamily="34" charset="0"/>
              </a:rPr>
              <a:t>	 buatlah analisis dari persediaan obat tersebut!</a:t>
            </a: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501122" cy="725470"/>
          </a:xfrm>
        </p:spPr>
        <p:txBody>
          <a:bodyPr>
            <a:normAutofit/>
          </a:bodyPr>
          <a:lstStyle/>
          <a:p>
            <a:r>
              <a:rPr lang="id-ID" sz="3600" b="1" dirty="0" smtClean="0">
                <a:solidFill>
                  <a:schemeClr val="tx1"/>
                </a:solidFill>
                <a:latin typeface="Arial" pitchFamily="34" charset="0"/>
                <a:cs typeface="Arial" pitchFamily="34" charset="0"/>
              </a:rPr>
              <a:t>Diagram Pembuatan LB-2 atau LPLPO</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14282" y="1214422"/>
            <a:ext cx="8715436" cy="5214974"/>
          </a:xfrm>
        </p:spPr>
        <p:txBody>
          <a:bodyPr/>
          <a:lstStyle/>
          <a:p>
            <a:pPr>
              <a:buNone/>
            </a:pPr>
            <a:endParaRPr lang="id-ID" dirty="0">
              <a:latin typeface="Arial" pitchFamily="34" charset="0"/>
              <a:cs typeface="Arial" pitchFamily="34" charset="0"/>
            </a:endParaRPr>
          </a:p>
        </p:txBody>
      </p:sp>
      <p:sp>
        <p:nvSpPr>
          <p:cNvPr id="4" name="Rectangle 3"/>
          <p:cNvSpPr/>
          <p:nvPr/>
        </p:nvSpPr>
        <p:spPr>
          <a:xfrm>
            <a:off x="285720" y="1214422"/>
            <a:ext cx="3643338" cy="2000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u="sng" dirty="0" smtClean="0">
                <a:solidFill>
                  <a:schemeClr val="tx1"/>
                </a:solidFill>
                <a:latin typeface="Arial" pitchFamily="34" charset="0"/>
                <a:cs typeface="Arial" pitchFamily="34" charset="0"/>
              </a:rPr>
              <a:t>PUSKESMAS </a:t>
            </a:r>
            <a:r>
              <a:rPr lang="id-ID" sz="2400" b="1" dirty="0" smtClean="0">
                <a:solidFill>
                  <a:schemeClr val="tx1"/>
                </a:solidFill>
                <a:latin typeface="Arial" pitchFamily="34" charset="0"/>
                <a:cs typeface="Arial" pitchFamily="34" charset="0"/>
              </a:rPr>
              <a:t>:</a:t>
            </a:r>
          </a:p>
          <a:p>
            <a:pPr>
              <a:buFontTx/>
              <a:buChar char="-"/>
            </a:pPr>
            <a:r>
              <a:rPr lang="id-ID" sz="2400" dirty="0" smtClean="0">
                <a:solidFill>
                  <a:schemeClr val="tx1"/>
                </a:solidFill>
                <a:latin typeface="Arial" pitchFamily="34" charset="0"/>
                <a:cs typeface="Arial" pitchFamily="34" charset="0"/>
              </a:rPr>
              <a:t>Kartu stok obat-obatan</a:t>
            </a:r>
          </a:p>
          <a:p>
            <a:pPr>
              <a:buFontTx/>
              <a:buChar char="-"/>
            </a:pPr>
            <a:r>
              <a:rPr lang="id-ID" sz="2400" dirty="0" smtClean="0">
                <a:solidFill>
                  <a:schemeClr val="tx1"/>
                </a:solidFill>
                <a:latin typeface="Arial" pitchFamily="34" charset="0"/>
                <a:cs typeface="Arial" pitchFamily="34" charset="0"/>
              </a:rPr>
              <a:t>Data pemakaian dan permintaan obat (unit)</a:t>
            </a:r>
          </a:p>
          <a:p>
            <a:pPr>
              <a:buFontTx/>
              <a:buChar char="-"/>
            </a:pPr>
            <a:r>
              <a:rPr lang="id-ID" sz="2400" dirty="0" smtClean="0">
                <a:solidFill>
                  <a:schemeClr val="tx1"/>
                </a:solidFill>
                <a:latin typeface="Arial" pitchFamily="34" charset="0"/>
                <a:cs typeface="Arial" pitchFamily="34" charset="0"/>
              </a:rPr>
              <a:t>Register rawat jalan</a:t>
            </a:r>
            <a:endParaRPr lang="id-ID" sz="2400" dirty="0">
              <a:solidFill>
                <a:schemeClr val="tx1"/>
              </a:solidFill>
              <a:latin typeface="Arial" pitchFamily="34" charset="0"/>
              <a:cs typeface="Arial" pitchFamily="34" charset="0"/>
            </a:endParaRPr>
          </a:p>
        </p:txBody>
      </p:sp>
      <p:sp>
        <p:nvSpPr>
          <p:cNvPr id="5" name="Rectangle 4"/>
          <p:cNvSpPr/>
          <p:nvPr/>
        </p:nvSpPr>
        <p:spPr>
          <a:xfrm>
            <a:off x="357158" y="3429000"/>
            <a:ext cx="3500462" cy="10001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400" b="1" u="sng" dirty="0" smtClean="0">
              <a:solidFill>
                <a:schemeClr val="tx1"/>
              </a:solidFill>
              <a:latin typeface="Arial" pitchFamily="34" charset="0"/>
              <a:cs typeface="Arial" pitchFamily="34" charset="0"/>
            </a:endParaRPr>
          </a:p>
          <a:p>
            <a:r>
              <a:rPr lang="id-ID" sz="2400" b="1" u="sng" dirty="0" smtClean="0">
                <a:solidFill>
                  <a:schemeClr val="tx1"/>
                </a:solidFill>
                <a:latin typeface="Arial" pitchFamily="34" charset="0"/>
                <a:cs typeface="Arial" pitchFamily="34" charset="0"/>
              </a:rPr>
              <a:t>PUSTU</a:t>
            </a:r>
            <a:r>
              <a:rPr lang="id-ID" sz="2400" b="1" dirty="0" smtClean="0">
                <a:solidFill>
                  <a:schemeClr val="tx1"/>
                </a:solidFill>
                <a:latin typeface="Arial" pitchFamily="34" charset="0"/>
                <a:cs typeface="Arial" pitchFamily="34" charset="0"/>
              </a:rPr>
              <a:t> :</a:t>
            </a:r>
          </a:p>
          <a:p>
            <a:r>
              <a:rPr lang="id-ID" sz="2400" dirty="0" smtClean="0">
                <a:solidFill>
                  <a:schemeClr val="tx1"/>
                </a:solidFill>
                <a:latin typeface="Arial" pitchFamily="34" charset="0"/>
                <a:cs typeface="Arial" pitchFamily="34" charset="0"/>
              </a:rPr>
              <a:t>Laporan PUSTU</a:t>
            </a:r>
          </a:p>
          <a:p>
            <a:endParaRPr lang="id-ID" sz="2400" dirty="0">
              <a:solidFill>
                <a:schemeClr val="tx1"/>
              </a:solidFill>
              <a:latin typeface="Arial" pitchFamily="34" charset="0"/>
              <a:cs typeface="Arial" pitchFamily="34" charset="0"/>
            </a:endParaRPr>
          </a:p>
        </p:txBody>
      </p:sp>
      <p:sp>
        <p:nvSpPr>
          <p:cNvPr id="6" name="Rectangle 5"/>
          <p:cNvSpPr/>
          <p:nvPr/>
        </p:nvSpPr>
        <p:spPr>
          <a:xfrm>
            <a:off x="285720" y="4929198"/>
            <a:ext cx="3714776" cy="1285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u="sng" dirty="0" smtClean="0">
                <a:solidFill>
                  <a:schemeClr val="tx1"/>
                </a:solidFill>
                <a:latin typeface="Arial" pitchFamily="34" charset="0"/>
                <a:cs typeface="Arial" pitchFamily="34" charset="0"/>
              </a:rPr>
              <a:t>PUSLING :</a:t>
            </a:r>
          </a:p>
          <a:p>
            <a:r>
              <a:rPr lang="id-ID" sz="2400" dirty="0" smtClean="0">
                <a:solidFill>
                  <a:schemeClr val="tx1"/>
                </a:solidFill>
                <a:latin typeface="Arial" pitchFamily="34" charset="0"/>
                <a:cs typeface="Arial" pitchFamily="34" charset="0"/>
              </a:rPr>
              <a:t>Laporan Pusling</a:t>
            </a:r>
          </a:p>
          <a:p>
            <a:endParaRPr lang="id-ID" sz="2400" b="1" u="sng" dirty="0">
              <a:solidFill>
                <a:schemeClr val="tx1"/>
              </a:solidFill>
              <a:latin typeface="Arial" pitchFamily="34" charset="0"/>
              <a:cs typeface="Arial" pitchFamily="34" charset="0"/>
            </a:endParaRPr>
          </a:p>
        </p:txBody>
      </p:sp>
      <p:sp>
        <p:nvSpPr>
          <p:cNvPr id="7" name="Right Arrow 6"/>
          <p:cNvSpPr/>
          <p:nvPr/>
        </p:nvSpPr>
        <p:spPr>
          <a:xfrm>
            <a:off x="4500562" y="3143248"/>
            <a:ext cx="2357454" cy="157163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Pengolahan </a:t>
            </a:r>
            <a:endParaRPr lang="id-ID" sz="2400" b="1" dirty="0">
              <a:solidFill>
                <a:schemeClr val="tx1"/>
              </a:solidFill>
              <a:latin typeface="Arial" pitchFamily="34" charset="0"/>
              <a:cs typeface="Arial" pitchFamily="34" charset="0"/>
            </a:endParaRPr>
          </a:p>
        </p:txBody>
      </p:sp>
      <p:cxnSp>
        <p:nvCxnSpPr>
          <p:cNvPr id="9" name="Elbow Connector 8"/>
          <p:cNvCxnSpPr>
            <a:stCxn id="4" idx="3"/>
          </p:cNvCxnSpPr>
          <p:nvPr/>
        </p:nvCxnSpPr>
        <p:spPr>
          <a:xfrm>
            <a:off x="3929058" y="2214554"/>
            <a:ext cx="1857388" cy="1296000"/>
          </a:xfrm>
          <a:prstGeom prst="bentConnector3">
            <a:avLst>
              <a:gd name="adj1" fmla="val 10003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3"/>
            <a:endCxn id="7" idx="1"/>
          </p:cNvCxnSpPr>
          <p:nvPr/>
        </p:nvCxnSpPr>
        <p:spPr>
          <a:xfrm>
            <a:off x="3857620" y="3929066"/>
            <a:ext cx="64294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6" idx="3"/>
          </p:cNvCxnSpPr>
          <p:nvPr/>
        </p:nvCxnSpPr>
        <p:spPr>
          <a:xfrm flipV="1">
            <a:off x="4000496" y="4357694"/>
            <a:ext cx="1785950" cy="1214446"/>
          </a:xfrm>
          <a:prstGeom prst="bentConnector3">
            <a:avLst>
              <a:gd name="adj1" fmla="val 10036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7072330" y="2928934"/>
            <a:ext cx="1714512" cy="214314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latin typeface="Arial" pitchFamily="34" charset="0"/>
                <a:cs typeface="Arial" pitchFamily="34" charset="0"/>
              </a:rPr>
              <a:t>LB-2 /</a:t>
            </a:r>
          </a:p>
          <a:p>
            <a:pPr algn="ctr"/>
            <a:r>
              <a:rPr lang="id-ID" sz="2800" b="1" dirty="0" smtClean="0">
                <a:solidFill>
                  <a:schemeClr val="tx1"/>
                </a:solidFill>
                <a:latin typeface="Arial" pitchFamily="34" charset="0"/>
                <a:cs typeface="Arial" pitchFamily="34" charset="0"/>
              </a:rPr>
              <a:t>LPLPO</a:t>
            </a:r>
            <a:endParaRPr lang="id-ID" sz="28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85720" y="1071546"/>
            <a:ext cx="8572560" cy="5429288"/>
          </a:xfrm>
        </p:spPr>
        <p:txBody>
          <a:bodyPr>
            <a:normAutofit/>
          </a:bodyPr>
          <a:lstStyle/>
          <a:p>
            <a:pPr>
              <a:buNone/>
            </a:pPr>
            <a:r>
              <a:rPr lang="id-ID" dirty="0" smtClean="0">
                <a:latin typeface="Arial" pitchFamily="34" charset="0"/>
                <a:cs typeface="Arial" pitchFamily="34" charset="0"/>
                <a:sym typeface="Wingdings"/>
              </a:rPr>
              <a:t></a:t>
            </a:r>
            <a:r>
              <a:rPr lang="id-ID" dirty="0" smtClean="0">
                <a:latin typeface="Arial" pitchFamily="34" charset="0"/>
                <a:cs typeface="Arial" pitchFamily="34" charset="0"/>
              </a:rPr>
              <a:t> </a:t>
            </a:r>
            <a:r>
              <a:rPr lang="id-ID" b="1" i="1" dirty="0" smtClean="0">
                <a:latin typeface="Arial" pitchFamily="34" charset="0"/>
                <a:cs typeface="Arial" pitchFamily="34" charset="0"/>
              </a:rPr>
              <a:t>Output</a:t>
            </a:r>
            <a:r>
              <a:rPr lang="id-ID" dirty="0" smtClean="0">
                <a:latin typeface="Arial" pitchFamily="34" charset="0"/>
                <a:cs typeface="Arial" pitchFamily="34" charset="0"/>
              </a:rPr>
              <a:t> </a:t>
            </a:r>
            <a:r>
              <a:rPr lang="id-ID" dirty="0" smtClean="0">
                <a:latin typeface="Arial" pitchFamily="34" charset="0"/>
                <a:cs typeface="Arial" pitchFamily="34" charset="0"/>
                <a:sym typeface="Wingdings"/>
              </a:rPr>
              <a:t> identitas Puskesmas :</a:t>
            </a:r>
          </a:p>
          <a:p>
            <a:pPr>
              <a:buNone/>
              <a:tabLst>
                <a:tab pos="3762375" algn="l"/>
                <a:tab pos="3941763" algn="l"/>
              </a:tabLst>
            </a:pPr>
            <a:r>
              <a:rPr lang="id-ID" dirty="0" smtClean="0">
                <a:latin typeface="Arial" pitchFamily="34" charset="0"/>
                <a:cs typeface="Arial" pitchFamily="34" charset="0"/>
              </a:rPr>
              <a:t> 	- nama obat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satuan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kemasan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stok awal</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penerimaan</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persediaan</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pemakaian </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stok optimum yang ditetapkan GFK</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permintaan</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pemberian</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85720" y="1142984"/>
            <a:ext cx="8572560" cy="5357850"/>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u="sng" dirty="0" smtClean="0">
                <a:latin typeface="Arial" pitchFamily="34" charset="0"/>
                <a:cs typeface="Arial" pitchFamily="34" charset="0"/>
              </a:rPr>
              <a:t>Ketersediaan obat sesuai kebutuhan </a:t>
            </a:r>
            <a:r>
              <a:rPr lang="id-ID" dirty="0" smtClean="0">
                <a:latin typeface="Arial" pitchFamily="34" charset="0"/>
                <a:cs typeface="Arial" pitchFamily="34" charset="0"/>
              </a:rPr>
              <a:t>:</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RKO = Rencana Kebutuhan Obat</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LPLPO = laporan pemakaian dan lembar permintaan obat Puskesmas/Pustu</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Kebutuhan Obat nyata = kebutuhan yang dihitung oleh Tim Perencana Obat terpadu Kab/Kota</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Obat Pelayanan Kesehatan Dasar = obat yang disediakan oleh Dinkes Kab/Kota, dengan kategori obat (Sangat-sangat Esensial, Sangat Esensial, dan Esensial)</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14282" y="1142984"/>
            <a:ext cx="8715436" cy="5357850"/>
          </a:xfrm>
        </p:spPr>
        <p:txBody>
          <a:bodyPr>
            <a:normAutofit/>
          </a:bodyPr>
          <a:lstStyle/>
          <a:p>
            <a:pPr marL="0">
              <a:spcBef>
                <a:spcPts val="0"/>
              </a:spcBef>
              <a:buFontTx/>
              <a:buChar char="-"/>
            </a:pPr>
            <a:r>
              <a:rPr lang="id-ID" sz="3200" dirty="0" smtClean="0">
                <a:latin typeface="Arial" pitchFamily="34" charset="0"/>
                <a:cs typeface="Arial" pitchFamily="34" charset="0"/>
              </a:rPr>
              <a:t>Ketersediaan      Jumlah obat yang </a:t>
            </a:r>
          </a:p>
          <a:p>
            <a:pPr marL="0">
              <a:spcBef>
                <a:spcPts val="0"/>
              </a:spcBef>
              <a:buNone/>
            </a:pPr>
            <a:r>
              <a:rPr lang="id-ID" sz="3200" dirty="0" smtClean="0">
                <a:latin typeface="Arial" pitchFamily="34" charset="0"/>
                <a:cs typeface="Arial" pitchFamily="34" charset="0"/>
              </a:rPr>
              <a:t>   obat sesuai 		dapat disediakan  x 100%   </a:t>
            </a:r>
          </a:p>
          <a:p>
            <a:pPr marL="0">
              <a:spcBef>
                <a:spcPts val="0"/>
              </a:spcBef>
              <a:buNone/>
              <a:tabLst>
                <a:tab pos="269875" algn="l"/>
              </a:tabLst>
            </a:pPr>
            <a:r>
              <a:rPr lang="id-ID" sz="3200" dirty="0" smtClean="0">
                <a:latin typeface="Arial" pitchFamily="34" charset="0"/>
                <a:cs typeface="Arial" pitchFamily="34" charset="0"/>
              </a:rPr>
              <a:t>	kebutuhan     =  Jumlah obat yang </a:t>
            </a:r>
          </a:p>
          <a:p>
            <a:pPr marL="0">
              <a:spcBef>
                <a:spcPts val="0"/>
              </a:spcBef>
              <a:buNone/>
              <a:tabLst>
                <a:tab pos="269875" algn="l"/>
              </a:tabLst>
            </a:pPr>
            <a:r>
              <a:rPr lang="id-ID" sz="3200" dirty="0" smtClean="0">
                <a:latin typeface="Arial" pitchFamily="34" charset="0"/>
                <a:cs typeface="Arial" pitchFamily="34" charset="0"/>
              </a:rPr>
              <a:t>	(jumlah)		       dibutuhkan</a:t>
            </a:r>
          </a:p>
          <a:p>
            <a:pPr marL="0">
              <a:spcBef>
                <a:spcPts val="0"/>
              </a:spcBef>
              <a:buNone/>
              <a:tabLst>
                <a:tab pos="269875" algn="l"/>
              </a:tabLst>
            </a:pPr>
            <a:endParaRPr lang="id-ID" sz="3200" dirty="0">
              <a:latin typeface="Arial" pitchFamily="34" charset="0"/>
              <a:cs typeface="Arial" pitchFamily="34" charset="0"/>
            </a:endParaRPr>
          </a:p>
          <a:p>
            <a:pPr marL="0">
              <a:spcBef>
                <a:spcPts val="0"/>
              </a:spcBef>
              <a:buNone/>
              <a:tabLst>
                <a:tab pos="269875" algn="l"/>
                <a:tab pos="3402013" algn="l"/>
                <a:tab pos="3582988" algn="l"/>
              </a:tabLst>
            </a:pPr>
            <a:r>
              <a:rPr lang="id-ID" sz="3200" dirty="0" smtClean="0">
                <a:latin typeface="Arial" pitchFamily="34" charset="0"/>
                <a:cs typeface="Arial" pitchFamily="34" charset="0"/>
              </a:rPr>
              <a:t>- Ketersediaan	Jumlah jenis/item</a:t>
            </a:r>
          </a:p>
          <a:p>
            <a:pPr marL="0">
              <a:spcBef>
                <a:spcPts val="0"/>
              </a:spcBef>
              <a:buNone/>
            </a:pPr>
            <a:r>
              <a:rPr lang="id-ID" sz="3200" dirty="0" smtClean="0">
                <a:latin typeface="Arial" pitchFamily="34" charset="0"/>
                <a:cs typeface="Arial" pitchFamily="34" charset="0"/>
              </a:rPr>
              <a:t>   obat sesuai	      obat yang dapat </a:t>
            </a:r>
          </a:p>
          <a:p>
            <a:pPr marL="0">
              <a:spcBef>
                <a:spcPts val="0"/>
              </a:spcBef>
              <a:buNone/>
            </a:pPr>
            <a:r>
              <a:rPr lang="id-ID" sz="3200" dirty="0" smtClean="0">
                <a:latin typeface="Arial" pitchFamily="34" charset="0"/>
                <a:cs typeface="Arial" pitchFamily="34" charset="0"/>
              </a:rPr>
              <a:t>   kebutuhan	=	disediakan         x 100%</a:t>
            </a:r>
          </a:p>
          <a:p>
            <a:pPr marL="0">
              <a:spcBef>
                <a:spcPts val="0"/>
              </a:spcBef>
              <a:buNone/>
            </a:pPr>
            <a:r>
              <a:rPr lang="id-ID" sz="3200" dirty="0" smtClean="0">
                <a:latin typeface="Arial" pitchFamily="34" charset="0"/>
                <a:cs typeface="Arial" pitchFamily="34" charset="0"/>
              </a:rPr>
              <a:t>   (item)		    Jumlah jenis/item obat</a:t>
            </a:r>
          </a:p>
          <a:p>
            <a:pPr marL="0">
              <a:spcBef>
                <a:spcPts val="0"/>
              </a:spcBef>
              <a:buNone/>
            </a:pPr>
            <a:r>
              <a:rPr lang="id-ID" sz="3200" dirty="0" smtClean="0">
                <a:latin typeface="Arial" pitchFamily="34" charset="0"/>
                <a:cs typeface="Arial" pitchFamily="34" charset="0"/>
              </a:rPr>
              <a:t>			      yang dibutuhkan</a:t>
            </a:r>
            <a:endParaRPr lang="id-ID" sz="3200" dirty="0">
              <a:latin typeface="Arial" pitchFamily="34" charset="0"/>
              <a:cs typeface="Arial" pitchFamily="34" charset="0"/>
            </a:endParaRPr>
          </a:p>
        </p:txBody>
      </p:sp>
      <p:cxnSp>
        <p:nvCxnSpPr>
          <p:cNvPr id="5" name="Straight Connector 4"/>
          <p:cNvCxnSpPr/>
          <p:nvPr/>
        </p:nvCxnSpPr>
        <p:spPr>
          <a:xfrm>
            <a:off x="3500430" y="2214554"/>
            <a:ext cx="37147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86116" y="5072074"/>
            <a:ext cx="37147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357158" y="1214422"/>
            <a:ext cx="8429684" cy="5286412"/>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sz="3200" b="1" dirty="0" smtClean="0">
                <a:latin typeface="Arial" pitchFamily="34" charset="0"/>
                <a:cs typeface="Arial" pitchFamily="34" charset="0"/>
              </a:rPr>
              <a:t>Pengadaan Obat Esensial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a:t>
            </a:r>
            <a:r>
              <a:rPr lang="id-ID" sz="2800" u="sng" dirty="0" smtClean="0">
                <a:latin typeface="Arial" pitchFamily="34" charset="0"/>
                <a:cs typeface="Arial" pitchFamily="34" charset="0"/>
              </a:rPr>
              <a:t>Obat esensial </a:t>
            </a:r>
            <a:r>
              <a:rPr lang="id-ID" sz="2800" dirty="0" smtClean="0">
                <a:latin typeface="Arial" pitchFamily="34" charset="0"/>
                <a:cs typeface="Arial" pitchFamily="34" charset="0"/>
              </a:rPr>
              <a:t>= obat yang paling banyak diperlukan oleh suatu populasi dan ditetapkan oleh para ahli yang kemudian dibakukan dalam daftar Obat Esensial Nasional</a:t>
            </a:r>
          </a:p>
          <a:p>
            <a:pPr>
              <a:buNone/>
            </a:pPr>
            <a:endParaRPr lang="id-ID" sz="2800" dirty="0" smtClean="0">
              <a:latin typeface="Arial" pitchFamily="34" charset="0"/>
              <a:cs typeface="Arial" pitchFamily="34" charset="0"/>
            </a:endParaRPr>
          </a:p>
          <a:p>
            <a:pPr marL="0">
              <a:spcBef>
                <a:spcPts val="0"/>
              </a:spcBef>
              <a:buNone/>
            </a:pPr>
            <a:r>
              <a:rPr lang="id-ID" sz="2800" dirty="0" smtClean="0">
                <a:latin typeface="Arial" pitchFamily="34" charset="0"/>
                <a:cs typeface="Arial" pitchFamily="34" charset="0"/>
              </a:rPr>
              <a:t>Pengadaan      Jumlah jenis obat esensial </a:t>
            </a:r>
          </a:p>
          <a:p>
            <a:pPr marL="0">
              <a:spcBef>
                <a:spcPts val="0"/>
              </a:spcBef>
              <a:buNone/>
            </a:pPr>
            <a:r>
              <a:rPr lang="id-ID" sz="2800" dirty="0" smtClean="0">
                <a:latin typeface="Arial" pitchFamily="34" charset="0"/>
                <a:cs typeface="Arial" pitchFamily="34" charset="0"/>
              </a:rPr>
              <a:t>Obat 	       =	      yang dapat disediakan       x 100%</a:t>
            </a:r>
          </a:p>
          <a:p>
            <a:pPr>
              <a:buNone/>
            </a:pPr>
            <a:r>
              <a:rPr lang="id-ID" sz="2800" dirty="0" smtClean="0">
                <a:latin typeface="Arial" pitchFamily="34" charset="0"/>
                <a:cs typeface="Arial" pitchFamily="34" charset="0"/>
              </a:rPr>
              <a:t>Esensial 	         Jumlah item obat esensial</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yang dibutuhkan</a:t>
            </a:r>
            <a:endParaRPr lang="id-ID" sz="2800" dirty="0">
              <a:latin typeface="Arial" pitchFamily="34" charset="0"/>
              <a:cs typeface="Arial" pitchFamily="34" charset="0"/>
            </a:endParaRPr>
          </a:p>
        </p:txBody>
      </p:sp>
      <p:cxnSp>
        <p:nvCxnSpPr>
          <p:cNvPr id="5" name="Straight Connector 4"/>
          <p:cNvCxnSpPr/>
          <p:nvPr/>
        </p:nvCxnSpPr>
        <p:spPr>
          <a:xfrm>
            <a:off x="2643174" y="4786322"/>
            <a:ext cx="43577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14282" y="1142984"/>
            <a:ext cx="8643998" cy="5500726"/>
          </a:xfrm>
        </p:spPr>
        <p:txBody>
          <a:bodyPr>
            <a:normAutofit fontScale="70000" lnSpcReduction="20000"/>
          </a:bodyPr>
          <a:lstStyle/>
          <a:p>
            <a:pPr>
              <a:buFont typeface="Wingdings" pitchFamily="2" charset="2"/>
              <a:buChar char="Ø"/>
            </a:pPr>
            <a:r>
              <a:rPr lang="id-ID" sz="4600" dirty="0" smtClean="0">
                <a:latin typeface="Arial" pitchFamily="34" charset="0"/>
                <a:cs typeface="Arial" pitchFamily="34" charset="0"/>
              </a:rPr>
              <a:t> </a:t>
            </a:r>
            <a:r>
              <a:rPr lang="id-ID" sz="4600" b="1" dirty="0" smtClean="0">
                <a:latin typeface="Arial" pitchFamily="34" charset="0"/>
                <a:cs typeface="Arial" pitchFamily="34" charset="0"/>
              </a:rPr>
              <a:t>Pengadaan Obat Generik </a:t>
            </a:r>
            <a:r>
              <a:rPr lang="id-ID" sz="4600" dirty="0" smtClean="0">
                <a:latin typeface="Arial" pitchFamily="34" charset="0"/>
                <a:cs typeface="Arial" pitchFamily="34" charset="0"/>
              </a:rPr>
              <a:t>:</a:t>
            </a:r>
          </a:p>
          <a:p>
            <a:pPr>
              <a:buNone/>
            </a:pPr>
            <a:r>
              <a:rPr lang="id-ID" dirty="0" smtClean="0">
                <a:latin typeface="Arial" pitchFamily="34" charset="0"/>
                <a:cs typeface="Arial" pitchFamily="34" charset="0"/>
              </a:rPr>
              <a:t>	</a:t>
            </a:r>
            <a:r>
              <a:rPr lang="id-ID" sz="4600" dirty="0" smtClean="0">
                <a:latin typeface="Arial" pitchFamily="34" charset="0"/>
                <a:cs typeface="Arial" pitchFamily="34" charset="0"/>
              </a:rPr>
              <a:t>- Obat generik = obat dengan nama resmi yang ditetapkan dalam Farmakope Indonesia untuk zat berkhasiat yang dikandungnya</a:t>
            </a:r>
          </a:p>
          <a:p>
            <a:pPr>
              <a:buNone/>
            </a:pPr>
            <a:endParaRPr lang="id-ID" dirty="0" smtClean="0">
              <a:latin typeface="Arial" pitchFamily="34" charset="0"/>
              <a:cs typeface="Arial" pitchFamily="34" charset="0"/>
            </a:endParaRPr>
          </a:p>
          <a:p>
            <a:pPr>
              <a:buNone/>
            </a:pPr>
            <a:endParaRPr lang="id-ID" dirty="0" smtClean="0">
              <a:latin typeface="Arial" pitchFamily="34" charset="0"/>
              <a:cs typeface="Arial" pitchFamily="34" charset="0"/>
            </a:endParaRPr>
          </a:p>
          <a:p>
            <a:pPr marL="0">
              <a:spcBef>
                <a:spcPts val="0"/>
              </a:spcBef>
              <a:buNone/>
            </a:pPr>
            <a:r>
              <a:rPr lang="id-ID" sz="4000" dirty="0" smtClean="0">
                <a:latin typeface="Arial" pitchFamily="34" charset="0"/>
                <a:cs typeface="Arial" pitchFamily="34" charset="0"/>
              </a:rPr>
              <a:t>Pengadaan      Jumlah jenis obat generik </a:t>
            </a:r>
          </a:p>
          <a:p>
            <a:pPr marL="0">
              <a:spcBef>
                <a:spcPts val="0"/>
              </a:spcBef>
              <a:buNone/>
            </a:pPr>
            <a:r>
              <a:rPr lang="id-ID" sz="4000" dirty="0" smtClean="0">
                <a:latin typeface="Arial" pitchFamily="34" charset="0"/>
                <a:cs typeface="Arial" pitchFamily="34" charset="0"/>
              </a:rPr>
              <a:t>Obat 	       =	      yang dapat disediakan       x 100%</a:t>
            </a:r>
          </a:p>
          <a:p>
            <a:pPr>
              <a:buNone/>
            </a:pPr>
            <a:r>
              <a:rPr lang="id-ID" sz="4000" dirty="0" smtClean="0">
                <a:latin typeface="Arial" pitchFamily="34" charset="0"/>
                <a:cs typeface="Arial" pitchFamily="34" charset="0"/>
              </a:rPr>
              <a:t>Generik           </a:t>
            </a:r>
          </a:p>
          <a:p>
            <a:pPr>
              <a:buNone/>
            </a:pPr>
            <a:r>
              <a:rPr lang="id-ID" sz="4000" dirty="0" smtClean="0">
                <a:latin typeface="Arial" pitchFamily="34" charset="0"/>
                <a:cs typeface="Arial" pitchFamily="34" charset="0"/>
              </a:rPr>
              <a:t>                          Jumlah item obat generik</a:t>
            </a:r>
          </a:p>
          <a:p>
            <a:pPr>
              <a:buNone/>
            </a:pPr>
            <a:r>
              <a:rPr lang="id-ID" sz="4000" dirty="0" smtClean="0">
                <a:latin typeface="Arial" pitchFamily="34" charset="0"/>
                <a:cs typeface="Arial" pitchFamily="34" charset="0"/>
              </a:rPr>
              <a:t>				yang dibutuhkan</a:t>
            </a:r>
          </a:p>
          <a:p>
            <a:pPr>
              <a:buNone/>
            </a:pPr>
            <a:endParaRPr lang="id-ID" sz="4000" dirty="0" smtClean="0">
              <a:latin typeface="Arial" pitchFamily="34" charset="0"/>
              <a:cs typeface="Arial" pitchFamily="34" charset="0"/>
            </a:endParaRP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cxnSp>
        <p:nvCxnSpPr>
          <p:cNvPr id="4" name="Straight Connector 3"/>
          <p:cNvCxnSpPr/>
          <p:nvPr/>
        </p:nvCxnSpPr>
        <p:spPr>
          <a:xfrm>
            <a:off x="2571736" y="4500570"/>
            <a:ext cx="43577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atau LPLPO</a:t>
            </a:r>
            <a:endParaRPr lang="id-ID" sz="3600" dirty="0">
              <a:solidFill>
                <a:schemeClr val="tx1"/>
              </a:solidFill>
            </a:endParaRPr>
          </a:p>
        </p:txBody>
      </p:sp>
      <p:sp>
        <p:nvSpPr>
          <p:cNvPr id="3" name="Content Placeholder 2"/>
          <p:cNvSpPr>
            <a:spLocks noGrp="1"/>
          </p:cNvSpPr>
          <p:nvPr>
            <p:ph idx="1"/>
          </p:nvPr>
        </p:nvSpPr>
        <p:spPr>
          <a:xfrm>
            <a:off x="285720" y="1142984"/>
            <a:ext cx="8572560" cy="5429288"/>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b="1" dirty="0" smtClean="0">
                <a:latin typeface="Arial" pitchFamily="34" charset="0"/>
                <a:cs typeface="Arial" pitchFamily="34" charset="0"/>
              </a:rPr>
              <a:t>Ketersediaan Narkotika, Psikotropika sesuai kebutuhan pelayanan kesehatan (100%)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 </a:t>
            </a:r>
            <a:r>
              <a:rPr lang="id-ID" u="sng" dirty="0" smtClean="0">
                <a:latin typeface="Arial" pitchFamily="34" charset="0"/>
                <a:cs typeface="Arial" pitchFamily="34" charset="0"/>
              </a:rPr>
              <a:t>Narkotika</a:t>
            </a:r>
            <a:r>
              <a:rPr lang="id-ID" dirty="0" smtClean="0">
                <a:latin typeface="Arial" pitchFamily="34" charset="0"/>
                <a:cs typeface="Arial" pitchFamily="34" charset="0"/>
              </a:rPr>
              <a:t> = zat atau obat yang berasal dari tanaman atau bukan tanaman baik sintesis, maupun semi sintesis yang dapat menyebabkan penurunan atau perubahan kesadaran, hilangnya rasa, mengurangi sampai menghilangkan rasa nyeri, dan dapat menimbulkan ketergantungan yang dibedakan ke dalam golongan sebagaimana terlampir dalam undang-undang yang kemudian ditetapkan dalam keputusan Menteri Kesehatan  </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357158" y="1285860"/>
            <a:ext cx="8501122" cy="5214974"/>
          </a:xfrm>
        </p:spPr>
        <p:txBody>
          <a:bodyPr/>
          <a:lstStyle/>
          <a:p>
            <a:pPr>
              <a:buFont typeface="Wingdings" pitchFamily="2" charset="2"/>
              <a:buChar char="Ø"/>
            </a:pPr>
            <a:r>
              <a:rPr lang="id-ID" b="1" dirty="0" smtClean="0">
                <a:latin typeface="Arial" pitchFamily="34" charset="0"/>
                <a:cs typeface="Arial" pitchFamily="34" charset="0"/>
              </a:rPr>
              <a:t> </a:t>
            </a:r>
            <a:r>
              <a:rPr lang="id-ID" sz="3200" b="1" dirty="0" smtClean="0">
                <a:latin typeface="Arial" pitchFamily="34" charset="0"/>
                <a:cs typeface="Arial" pitchFamily="34" charset="0"/>
              </a:rPr>
              <a:t>Ketersediaan Narkotika, Psikotropika sesuai kebutuhan pelayanan kesehatan (100%)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Psikotropika</a:t>
            </a:r>
            <a:r>
              <a:rPr lang="id-ID" sz="3200" dirty="0" smtClean="0">
                <a:latin typeface="Arial" pitchFamily="34" charset="0"/>
                <a:cs typeface="Arial" pitchFamily="34" charset="0"/>
              </a:rPr>
              <a:t> = zat atau obat baik alamiah maupun sintesis bukan narkotika yang berkhasiat psiko aktif melalui pengaruh selektif pada susunan syaraf pusat yang menyebabkan perubahan khas pada aktifitas mental dan perilaku</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4883</TotalTime>
  <Words>650</Words>
  <Application>Microsoft Office PowerPoint</Application>
  <PresentationFormat>On-screen Show (4:3)</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SISTEM PENCATATAN DAN PELAPORAN FORM LB-2</vt:lpstr>
      <vt:lpstr>Diagram Pembuatan LB-2 atau LPLPO</vt:lpstr>
      <vt:lpstr>LB-2 (LPLPO)</vt:lpstr>
      <vt:lpstr>LB-2 (LPLPO)</vt:lpstr>
      <vt:lpstr>LB-2  (LPLPO)</vt:lpstr>
      <vt:lpstr>LB-2 (LPLPO)</vt:lpstr>
      <vt:lpstr>LB-2 (LPLPO)</vt:lpstr>
      <vt:lpstr>LB-2 atau LPLPO</vt:lpstr>
      <vt:lpstr>LB-2 (LPLPO)</vt:lpstr>
      <vt:lpstr>LB-2 atau LPLPO</vt:lpstr>
      <vt:lpstr>Petunjuk Pengisian LB-2 (LPLPO)</vt:lpstr>
      <vt:lpstr>Petunjuk Pengisian LB-2 (LPLPO)</vt:lpstr>
      <vt:lpstr>Petunjuk Pengisian LB-2 (LPLPO)</vt:lpstr>
      <vt:lpstr>Petunjuk Pengisian LB-2 (LPLPO)</vt:lpstr>
      <vt:lpstr>Petunjuk Pengisian LB-2 (LPLPO)</vt:lpstr>
      <vt:lpstr>Latihan LB-2 (LPLPO)</vt:lpstr>
      <vt:lpstr>Latihan LB-2 (LPLPO)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PENCATATAN DAN PELAPORAN FORM LB-2</dc:title>
  <dc:creator>Yani</dc:creator>
  <cp:lastModifiedBy>sony</cp:lastModifiedBy>
  <cp:revision>92</cp:revision>
  <dcterms:created xsi:type="dcterms:W3CDTF">2010-05-03T03:49:24Z</dcterms:created>
  <dcterms:modified xsi:type="dcterms:W3CDTF">2016-06-13T03:09:56Z</dcterms:modified>
</cp:coreProperties>
</file>