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0"/>
  </p:notesMasterIdLst>
  <p:handoutMasterIdLst>
    <p:handoutMasterId r:id="rId21"/>
  </p:handoutMasterIdLst>
  <p:sldIdLst>
    <p:sldId id="318" r:id="rId2"/>
    <p:sldId id="321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258" r:id="rId11"/>
    <p:sldId id="259" r:id="rId12"/>
    <p:sldId id="271" r:id="rId13"/>
    <p:sldId id="272" r:id="rId14"/>
    <p:sldId id="273" r:id="rId15"/>
    <p:sldId id="274" r:id="rId16"/>
    <p:sldId id="275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FFFF"/>
    <a:srgbClr val="FF9933"/>
    <a:srgbClr val="CCFFFF"/>
    <a:srgbClr val="FFFF66"/>
    <a:srgbClr val="FF0000"/>
    <a:srgbClr val="FFFF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46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943AF02-1A5D-44DD-8BF9-14D0BAC78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B555FB3-C0A1-4EF6-A179-7A3F2515B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0A7DA-EB04-4D82-BB50-0A3A271C2203}" type="slidenum">
              <a:rPr lang="en-US"/>
              <a:pPr/>
              <a:t>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3C6D4-A293-4FE7-991A-A9260A30D29C}" type="slidenum">
              <a:rPr lang="en-US"/>
              <a:pPr/>
              <a:t>14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49A38C-8C15-4946-87A8-B279318F84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7B8D1-75DD-4696-8A9F-4D28F7C77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F5FE1-6BA2-474F-9413-9C8F18A06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DB001-9A6C-4548-8EA0-0FFEB29A5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A06B-6E56-4896-8ADB-82E879BEC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A95E53B-AE60-493E-B303-46288D9F2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FD08-9E28-4A57-8E49-4FBE533D6C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781B2-7BF3-4BA3-A496-44242BDC59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3F11B-A4A2-4723-AD11-0930BBB164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59F25-77B7-4AF8-9F04-78EC1CAD49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D03FF-2C71-4690-95DD-799B0BEBB0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F277047-9AA6-4F61-847D-CF69F3EFEE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3A75DA-BD97-4F25-A63E-B4E15C5D81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6F6B8F-3A3C-45B5-875A-C23096CB27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Sistem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Manajemen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Keselamatan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Dan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Kesehatan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Kerja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 (SMK3)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534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  <a:cs typeface="Times New Roman" pitchFamily="18" charset="0"/>
              </a:rPr>
              <a:t>Perusahaan berdasarkan jumlah tenaga kerja 2001 menurut UU No.7/1981 tentang Wajib Lapor Ketanagakerjaan :</a:t>
            </a:r>
          </a:p>
          <a:p>
            <a:pPr algn="just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2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 Small  (≤ 25 workers)		141.894   (83.70 %)</a:t>
            </a:r>
          </a:p>
          <a:p>
            <a:pPr algn="just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2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 Medium (26 – 99 workers)	  14.970    (8.83 %)</a:t>
            </a:r>
          </a:p>
          <a:p>
            <a:pPr algn="just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2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 Large (≥ 100 workers)		  12.660    (7.47 %)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3852863" y="3505200"/>
            <a:ext cx="4248150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733800" y="3576638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 Total     169.524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4267200"/>
            <a:ext cx="207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SzPct val="75000"/>
              <a:buFont typeface="Wingdings" pitchFamily="2" charset="2"/>
              <a:buChar char="q"/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  2002 : 176.713</a:t>
            </a:r>
          </a:p>
        </p:txBody>
      </p:sp>
      <p:sp>
        <p:nvSpPr>
          <p:cNvPr id="12294" name="Oval 8"/>
          <p:cNvSpPr>
            <a:spLocks noChangeArrowheads="1"/>
          </p:cNvSpPr>
          <p:nvPr/>
        </p:nvSpPr>
        <p:spPr bwMode="auto">
          <a:xfrm rot="1012085">
            <a:off x="7772400" y="49530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8153400" y="5287963"/>
            <a:ext cx="762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latin typeface="Bradley Hand ITC" pitchFamily="66" charset="0"/>
              </a:rPr>
              <a:t>9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381000" y="5029200"/>
            <a:ext cx="6019800" cy="1016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000">
                <a:solidFill>
                  <a:schemeClr val="bg1"/>
                </a:solidFill>
              </a:rPr>
              <a:t> Jumlah tenaga kerja		: 91.65 jt</a:t>
            </a:r>
          </a:p>
          <a:p>
            <a:pPr>
              <a:buFontTx/>
              <a:buBlip>
                <a:blip r:embed="rId3"/>
              </a:buBlip>
            </a:pPr>
            <a:r>
              <a:rPr lang="en-US" sz="2000">
                <a:solidFill>
                  <a:schemeClr val="bg1"/>
                </a:solidFill>
              </a:rPr>
              <a:t> Tenaga kerja wanita 		: 33.06 jt (36,08%)</a:t>
            </a:r>
          </a:p>
          <a:p>
            <a:pPr>
              <a:buFontTx/>
              <a:buBlip>
                <a:blip r:embed="rId3"/>
              </a:buBlip>
            </a:pPr>
            <a:r>
              <a:rPr lang="en-US" sz="2000">
                <a:solidFill>
                  <a:schemeClr val="bg1"/>
                </a:solidFill>
              </a:rPr>
              <a:t> 45 % TK dari sektor Pertanian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1622425"/>
            <a:ext cx="82296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7363" indent="-487363"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  <a:latin typeface="Papyrus" pitchFamily="66" charset="0"/>
              </a:rPr>
              <a:t>Obyek Pengawasan dan Personil Pengawasan  </a:t>
            </a:r>
          </a:p>
          <a:p>
            <a:pPr marL="487363" indent="-487363" algn="just" eaLnBrk="0" hangingPunct="0">
              <a:spcBef>
                <a:spcPct val="50000"/>
              </a:spcBef>
              <a:buSzPct val="75000"/>
              <a:buFont typeface="Wingdings" pitchFamily="2" charset="2"/>
              <a:buChar char="q"/>
            </a:pPr>
            <a:r>
              <a:rPr lang="en-US" sz="2400" b="1">
                <a:solidFill>
                  <a:schemeClr val="bg1"/>
                </a:solidFill>
                <a:latin typeface="Papyrus" pitchFamily="66" charset="0"/>
              </a:rPr>
              <a:t>Obyek Pengawasan 		: - th. 2001 : 169.524 prsh</a:t>
            </a:r>
          </a:p>
          <a:p>
            <a:pPr marL="487363" indent="-487363" algn="just" eaLnBrk="0" hangingPunct="0">
              <a:spcBef>
                <a:spcPct val="50000"/>
              </a:spcBef>
              <a:buSzPct val="75000"/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  <a:latin typeface="Papyrus" pitchFamily="66" charset="0"/>
              </a:rPr>
              <a:t>					 	  - th. 2002 : 176.713 prsh</a:t>
            </a:r>
          </a:p>
          <a:p>
            <a:pPr marL="487363" indent="-487363" algn="just" eaLnBrk="0" hangingPunct="0">
              <a:spcBef>
                <a:spcPct val="50000"/>
              </a:spcBef>
              <a:buSzPct val="75000"/>
              <a:buFont typeface="Wingdings" pitchFamily="2" charset="2"/>
              <a:buChar char="q"/>
            </a:pPr>
            <a:r>
              <a:rPr lang="en-US" sz="2400" b="1">
                <a:solidFill>
                  <a:schemeClr val="bg1"/>
                </a:solidFill>
                <a:latin typeface="Papyrus" pitchFamily="66" charset="0"/>
              </a:rPr>
              <a:t>Pegawai Pengawas 		: 1.400   orang</a:t>
            </a:r>
          </a:p>
          <a:p>
            <a:pPr marL="487363" indent="-487363" algn="just" eaLnBrk="0" hangingPunct="0">
              <a:spcBef>
                <a:spcPct val="50000"/>
              </a:spcBef>
              <a:buSzPct val="75000"/>
              <a:buFont typeface="Wingdings" pitchFamily="2" charset="2"/>
              <a:buChar char="q"/>
            </a:pPr>
            <a:r>
              <a:rPr lang="en-US" sz="2400" b="1">
                <a:solidFill>
                  <a:schemeClr val="bg1"/>
                </a:solidFill>
                <a:latin typeface="Papyrus" pitchFamily="66" charset="0"/>
              </a:rPr>
              <a:t>Pengawas K3 			: 336   orang</a:t>
            </a:r>
          </a:p>
          <a:p>
            <a:pPr marL="487363" indent="-487363" algn="just" eaLnBrk="0" hangingPunct="0">
              <a:spcBef>
                <a:spcPct val="50000"/>
              </a:spcBef>
              <a:buSzPct val="75000"/>
              <a:buFont typeface="Wingdings" pitchFamily="2" charset="2"/>
              <a:buChar char="q"/>
            </a:pPr>
            <a:r>
              <a:rPr lang="en-US" sz="2400" b="1">
                <a:solidFill>
                  <a:schemeClr val="bg1"/>
                </a:solidFill>
                <a:latin typeface="Papyrus" pitchFamily="66" charset="0"/>
              </a:rPr>
              <a:t>Jumlah Ahli K3 (th. 2003)  	: 772  orang</a:t>
            </a:r>
          </a:p>
          <a:p>
            <a:pPr marL="487363" indent="-487363" algn="just" eaLnBrk="0" hangingPunct="0">
              <a:spcBef>
                <a:spcPct val="50000"/>
              </a:spcBef>
              <a:buSzPct val="75000"/>
              <a:buFont typeface="Wingdings" pitchFamily="2" charset="2"/>
              <a:buChar char="q"/>
            </a:pPr>
            <a:r>
              <a:rPr lang="en-US" sz="2400" b="1">
                <a:solidFill>
                  <a:schemeClr val="bg1"/>
                </a:solidFill>
                <a:latin typeface="Papyrus" pitchFamily="66" charset="0"/>
              </a:rPr>
              <a:t>Jumlah Dokter  Pemeriksa </a:t>
            </a:r>
          </a:p>
          <a:p>
            <a:pPr marL="487363" indent="-487363" algn="just" eaLnBrk="0" hangingPunct="0">
              <a:spcBef>
                <a:spcPct val="50000"/>
              </a:spcBef>
              <a:buSzPct val="75000"/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  <a:latin typeface="Papyrus" pitchFamily="66" charset="0"/>
              </a:rPr>
              <a:t>	Kes. Tenaga Kerja (th. 2003)	: 159  orang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G Times" pitchFamily="18" charset="0"/>
              </a:rPr>
              <a:t>PELAKSANAAN PENGAWASAN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 rot="1012085">
            <a:off x="7696200" y="49530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543800" y="5105400"/>
            <a:ext cx="1600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chemeClr val="bg1"/>
                </a:solidFill>
                <a:latin typeface="Bradley Hand ITC" pitchFamily="66" charset="0"/>
              </a:rPr>
              <a:t>10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Newsprint"/>
          <p:cNvSpPr>
            <a:spLocks noChangeArrowheads="1"/>
          </p:cNvSpPr>
          <p:nvPr/>
        </p:nvSpPr>
        <p:spPr bwMode="auto">
          <a:xfrm>
            <a:off x="533400" y="771525"/>
            <a:ext cx="82296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itchFamily="18" charset="0"/>
              </a:rPr>
              <a:t>ILO</a:t>
            </a:r>
            <a:endParaRPr lang="en-US" sz="1600" b="1">
              <a:solidFill>
                <a:srgbClr val="3333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FFFF00"/>
                </a:solidFill>
                <a:latin typeface="CG Times" pitchFamily="18" charset="0"/>
              </a:rPr>
              <a:t>The most efficient way to build a sustained safety culture </a:t>
            </a:r>
          </a:p>
          <a:p>
            <a:pPr algn="ctr">
              <a:spcBef>
                <a:spcPct val="5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endParaRPr lang="en-US" sz="3600" b="1">
              <a:solidFill>
                <a:srgbClr val="FFFF00"/>
              </a:solidFill>
              <a:latin typeface="CG Times" pitchFamily="18" charset="0"/>
            </a:endParaRPr>
          </a:p>
          <a:p>
            <a:pPr algn="ctr">
              <a:spcBef>
                <a:spcPct val="5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endParaRPr lang="en-US" sz="3600" b="1">
              <a:solidFill>
                <a:srgbClr val="FFFF00"/>
              </a:solidFill>
              <a:latin typeface="CG Times" pitchFamily="18" charset="0"/>
            </a:endParaRPr>
          </a:p>
          <a:p>
            <a:pPr algn="ctr">
              <a:spcBef>
                <a:spcPct val="5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FFFF00"/>
                </a:solidFill>
                <a:latin typeface="CG Times" pitchFamily="18" charset="0"/>
              </a:rPr>
              <a:t>Establishment of OSH MS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24200" y="3505200"/>
            <a:ext cx="2895600" cy="1371600"/>
          </a:xfrm>
          <a:prstGeom prst="downArrow">
            <a:avLst>
              <a:gd name="adj1" fmla="val 51019"/>
              <a:gd name="adj2" fmla="val 45833"/>
            </a:avLst>
          </a:prstGeom>
          <a:gradFill rotWithShape="0">
            <a:gsLst>
              <a:gs pos="0">
                <a:srgbClr val="E35C4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 rot="1012085">
            <a:off x="7467600" y="1524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315200" y="411163"/>
            <a:ext cx="1600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latin typeface="Bradley Hand ITC" pitchFamily="66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643938" y="695007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FFFFCC"/>
                </a:solidFill>
              </a:rPr>
              <a:t>7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835025" y="2098675"/>
            <a:ext cx="3124200" cy="1676400"/>
          </a:xfrm>
          <a:custGeom>
            <a:avLst/>
            <a:gdLst>
              <a:gd name="T0" fmla="*/ 177 w 2448"/>
              <a:gd name="T1" fmla="*/ 0 h 1056"/>
              <a:gd name="T2" fmla="*/ 141 w 2448"/>
              <a:gd name="T3" fmla="*/ 4 h 1056"/>
              <a:gd name="T4" fmla="*/ 108 w 2448"/>
              <a:gd name="T5" fmla="*/ 14 h 1056"/>
              <a:gd name="T6" fmla="*/ 78 w 2448"/>
              <a:gd name="T7" fmla="*/ 30 h 1056"/>
              <a:gd name="T8" fmla="*/ 52 w 2448"/>
              <a:gd name="T9" fmla="*/ 52 h 1056"/>
              <a:gd name="T10" fmla="*/ 30 w 2448"/>
              <a:gd name="T11" fmla="*/ 78 h 1056"/>
              <a:gd name="T12" fmla="*/ 14 w 2448"/>
              <a:gd name="T13" fmla="*/ 108 h 1056"/>
              <a:gd name="T14" fmla="*/ 4 w 2448"/>
              <a:gd name="T15" fmla="*/ 141 h 1056"/>
              <a:gd name="T16" fmla="*/ 0 w 2448"/>
              <a:gd name="T17" fmla="*/ 177 h 1056"/>
              <a:gd name="T18" fmla="*/ 0 w 2448"/>
              <a:gd name="T19" fmla="*/ 879 h 1056"/>
              <a:gd name="T20" fmla="*/ 4 w 2448"/>
              <a:gd name="T21" fmla="*/ 915 h 1056"/>
              <a:gd name="T22" fmla="*/ 14 w 2448"/>
              <a:gd name="T23" fmla="*/ 948 h 1056"/>
              <a:gd name="T24" fmla="*/ 30 w 2448"/>
              <a:gd name="T25" fmla="*/ 978 h 1056"/>
              <a:gd name="T26" fmla="*/ 52 w 2448"/>
              <a:gd name="T27" fmla="*/ 1004 h 1056"/>
              <a:gd name="T28" fmla="*/ 78 w 2448"/>
              <a:gd name="T29" fmla="*/ 1026 h 1056"/>
              <a:gd name="T30" fmla="*/ 108 w 2448"/>
              <a:gd name="T31" fmla="*/ 1042 h 1056"/>
              <a:gd name="T32" fmla="*/ 141 w 2448"/>
              <a:gd name="T33" fmla="*/ 1052 h 1056"/>
              <a:gd name="T34" fmla="*/ 177 w 2448"/>
              <a:gd name="T35" fmla="*/ 1056 h 1056"/>
              <a:gd name="T36" fmla="*/ 2271 w 2448"/>
              <a:gd name="T37" fmla="*/ 1056 h 1056"/>
              <a:gd name="T38" fmla="*/ 2307 w 2448"/>
              <a:gd name="T39" fmla="*/ 1052 h 1056"/>
              <a:gd name="T40" fmla="*/ 2340 w 2448"/>
              <a:gd name="T41" fmla="*/ 1042 h 1056"/>
              <a:gd name="T42" fmla="*/ 2370 w 2448"/>
              <a:gd name="T43" fmla="*/ 1026 h 1056"/>
              <a:gd name="T44" fmla="*/ 2396 w 2448"/>
              <a:gd name="T45" fmla="*/ 1004 h 1056"/>
              <a:gd name="T46" fmla="*/ 2418 w 2448"/>
              <a:gd name="T47" fmla="*/ 978 h 1056"/>
              <a:gd name="T48" fmla="*/ 2434 w 2448"/>
              <a:gd name="T49" fmla="*/ 948 h 1056"/>
              <a:gd name="T50" fmla="*/ 2444 w 2448"/>
              <a:gd name="T51" fmla="*/ 915 h 1056"/>
              <a:gd name="T52" fmla="*/ 2448 w 2448"/>
              <a:gd name="T53" fmla="*/ 879 h 1056"/>
              <a:gd name="T54" fmla="*/ 2448 w 2448"/>
              <a:gd name="T55" fmla="*/ 177 h 1056"/>
              <a:gd name="T56" fmla="*/ 2444 w 2448"/>
              <a:gd name="T57" fmla="*/ 141 h 1056"/>
              <a:gd name="T58" fmla="*/ 2434 w 2448"/>
              <a:gd name="T59" fmla="*/ 108 h 1056"/>
              <a:gd name="T60" fmla="*/ 2418 w 2448"/>
              <a:gd name="T61" fmla="*/ 78 h 1056"/>
              <a:gd name="T62" fmla="*/ 2396 w 2448"/>
              <a:gd name="T63" fmla="*/ 52 h 1056"/>
              <a:gd name="T64" fmla="*/ 2370 w 2448"/>
              <a:gd name="T65" fmla="*/ 30 h 1056"/>
              <a:gd name="T66" fmla="*/ 2340 w 2448"/>
              <a:gd name="T67" fmla="*/ 14 h 1056"/>
              <a:gd name="T68" fmla="*/ 2307 w 2448"/>
              <a:gd name="T69" fmla="*/ 4 h 1056"/>
              <a:gd name="T70" fmla="*/ 2271 w 2448"/>
              <a:gd name="T71" fmla="*/ 0 h 1056"/>
              <a:gd name="T72" fmla="*/ 177 w 2448"/>
              <a:gd name="T73" fmla="*/ 0 h 105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448"/>
              <a:gd name="T112" fmla="*/ 0 h 1056"/>
              <a:gd name="T113" fmla="*/ 2448 w 2448"/>
              <a:gd name="T114" fmla="*/ 1056 h 105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448" h="1056">
                <a:moveTo>
                  <a:pt x="177" y="0"/>
                </a:moveTo>
                <a:lnTo>
                  <a:pt x="141" y="4"/>
                </a:lnTo>
                <a:lnTo>
                  <a:pt x="108" y="14"/>
                </a:lnTo>
                <a:lnTo>
                  <a:pt x="78" y="30"/>
                </a:lnTo>
                <a:lnTo>
                  <a:pt x="52" y="52"/>
                </a:lnTo>
                <a:lnTo>
                  <a:pt x="30" y="78"/>
                </a:lnTo>
                <a:lnTo>
                  <a:pt x="14" y="108"/>
                </a:lnTo>
                <a:lnTo>
                  <a:pt x="4" y="141"/>
                </a:lnTo>
                <a:lnTo>
                  <a:pt x="0" y="177"/>
                </a:lnTo>
                <a:lnTo>
                  <a:pt x="0" y="879"/>
                </a:lnTo>
                <a:lnTo>
                  <a:pt x="4" y="915"/>
                </a:lnTo>
                <a:lnTo>
                  <a:pt x="14" y="948"/>
                </a:lnTo>
                <a:lnTo>
                  <a:pt x="30" y="978"/>
                </a:lnTo>
                <a:lnTo>
                  <a:pt x="52" y="1004"/>
                </a:lnTo>
                <a:lnTo>
                  <a:pt x="78" y="1026"/>
                </a:lnTo>
                <a:lnTo>
                  <a:pt x="108" y="1042"/>
                </a:lnTo>
                <a:lnTo>
                  <a:pt x="141" y="1052"/>
                </a:lnTo>
                <a:lnTo>
                  <a:pt x="177" y="1056"/>
                </a:lnTo>
                <a:lnTo>
                  <a:pt x="2271" y="1056"/>
                </a:lnTo>
                <a:lnTo>
                  <a:pt x="2307" y="1052"/>
                </a:lnTo>
                <a:lnTo>
                  <a:pt x="2340" y="1042"/>
                </a:lnTo>
                <a:lnTo>
                  <a:pt x="2370" y="1026"/>
                </a:lnTo>
                <a:lnTo>
                  <a:pt x="2396" y="1004"/>
                </a:lnTo>
                <a:lnTo>
                  <a:pt x="2418" y="978"/>
                </a:lnTo>
                <a:lnTo>
                  <a:pt x="2434" y="948"/>
                </a:lnTo>
                <a:lnTo>
                  <a:pt x="2444" y="915"/>
                </a:lnTo>
                <a:lnTo>
                  <a:pt x="2448" y="879"/>
                </a:lnTo>
                <a:lnTo>
                  <a:pt x="2448" y="177"/>
                </a:lnTo>
                <a:lnTo>
                  <a:pt x="2444" y="141"/>
                </a:lnTo>
                <a:lnTo>
                  <a:pt x="2434" y="108"/>
                </a:lnTo>
                <a:lnTo>
                  <a:pt x="2418" y="78"/>
                </a:lnTo>
                <a:lnTo>
                  <a:pt x="2396" y="52"/>
                </a:lnTo>
                <a:lnTo>
                  <a:pt x="2370" y="30"/>
                </a:lnTo>
                <a:lnTo>
                  <a:pt x="2340" y="14"/>
                </a:lnTo>
                <a:lnTo>
                  <a:pt x="2307" y="4"/>
                </a:lnTo>
                <a:lnTo>
                  <a:pt x="2271" y="0"/>
                </a:lnTo>
                <a:lnTo>
                  <a:pt x="177" y="0"/>
                </a:lnTo>
                <a:close/>
              </a:path>
            </a:pathLst>
          </a:custGeom>
          <a:solidFill>
            <a:srgbClr val="FF9933"/>
          </a:solidFill>
          <a:ln w="381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87450" y="2438400"/>
            <a:ext cx="25463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  <a:latin typeface="Pristina" pitchFamily="66" charset="0"/>
              </a:rPr>
              <a:t>Regulation Based   </a:t>
            </a:r>
            <a:endParaRPr lang="en-US" sz="3200" b="1">
              <a:latin typeface="Pristina" pitchFamily="66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292225" y="2803525"/>
            <a:ext cx="23653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</a:rPr>
              <a:t>OSH</a:t>
            </a:r>
            <a:r>
              <a:rPr lang="en-US" sz="3200" b="1">
                <a:solidFill>
                  <a:srgbClr val="000000"/>
                </a:solidFill>
                <a:latin typeface="Pristina" pitchFamily="66" charset="0"/>
              </a:rPr>
              <a:t>  Program</a:t>
            </a:r>
            <a:endParaRPr lang="en-US" sz="4000" b="1">
              <a:latin typeface="Pristina" pitchFamily="66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6092825" y="2022475"/>
            <a:ext cx="2822575" cy="1909763"/>
          </a:xfrm>
          <a:prstGeom prst="ellipse">
            <a:avLst/>
          </a:prstGeom>
          <a:solidFill>
            <a:srgbClr val="FF9933"/>
          </a:solidFill>
          <a:ln w="381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673850" y="2517775"/>
            <a:ext cx="1573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  <a:latin typeface="Pristina" pitchFamily="66" charset="0"/>
              </a:rPr>
              <a:t>Risk Based </a:t>
            </a:r>
            <a:endParaRPr lang="en-US" sz="3200" b="1">
              <a:latin typeface="Pristina" pitchFamily="66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470650" y="2941638"/>
            <a:ext cx="223043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</a:rPr>
              <a:t>OSH</a:t>
            </a:r>
            <a:r>
              <a:rPr lang="en-US" sz="3200" b="1">
                <a:solidFill>
                  <a:srgbClr val="000000"/>
                </a:solidFill>
                <a:latin typeface="Pristina" pitchFamily="66" charset="0"/>
              </a:rPr>
              <a:t>  Program</a:t>
            </a:r>
            <a:endParaRPr lang="en-US" sz="3200" b="1">
              <a:latin typeface="Pristina" pitchFamily="66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502025" y="4689475"/>
            <a:ext cx="2822575" cy="1906588"/>
          </a:xfrm>
          <a:prstGeom prst="ellipse">
            <a:avLst/>
          </a:prstGeom>
          <a:solidFill>
            <a:srgbClr val="FF9933"/>
          </a:solidFill>
          <a:ln w="381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962400" y="5334000"/>
            <a:ext cx="19700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OSH MS</a:t>
            </a: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 rot="29041">
            <a:off x="1906588" y="903288"/>
            <a:ext cx="6323012" cy="1382712"/>
          </a:xfrm>
          <a:prstGeom prst="curvedDownArrow">
            <a:avLst>
              <a:gd name="adj1" fmla="val 72320"/>
              <a:gd name="adj2" fmla="val 163778"/>
              <a:gd name="adj3" fmla="val 33333"/>
            </a:avLst>
          </a:prstGeom>
          <a:solidFill>
            <a:srgbClr val="FFCC99"/>
          </a:solidFill>
          <a:ln w="38100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rot="-7860899">
            <a:off x="711200" y="4127500"/>
            <a:ext cx="3125788" cy="1201738"/>
          </a:xfrm>
          <a:prstGeom prst="curvedDownArrow">
            <a:avLst>
              <a:gd name="adj1" fmla="val 49480"/>
              <a:gd name="adj2" fmla="val 76454"/>
              <a:gd name="adj3" fmla="val 34213"/>
            </a:avLst>
          </a:prstGeom>
          <a:solidFill>
            <a:srgbClr val="FFCC99"/>
          </a:solidFill>
          <a:ln w="38100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 rot="-3449312">
            <a:off x="5921375" y="3641725"/>
            <a:ext cx="914400" cy="1638300"/>
          </a:xfrm>
          <a:custGeom>
            <a:avLst/>
            <a:gdLst>
              <a:gd name="T0" fmla="*/ 480018 w 21600"/>
              <a:gd name="T1" fmla="*/ 0 h 21600"/>
              <a:gd name="T2" fmla="*/ 0 w 21600"/>
              <a:gd name="T3" fmla="*/ 819150 h 21600"/>
              <a:gd name="T4" fmla="*/ 480018 w 21600"/>
              <a:gd name="T5" fmla="*/ 1638300 h 21600"/>
              <a:gd name="T6" fmla="*/ 914400 w 21600"/>
              <a:gd name="T7" fmla="*/ 8191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549 h 21600"/>
              <a:gd name="T14" fmla="*/ 15661 w 21600"/>
              <a:gd name="T15" fmla="*/ 1705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339" y="0"/>
                </a:moveTo>
                <a:lnTo>
                  <a:pt x="11339" y="4549"/>
                </a:lnTo>
                <a:lnTo>
                  <a:pt x="3375" y="4549"/>
                </a:lnTo>
                <a:lnTo>
                  <a:pt x="3375" y="17051"/>
                </a:lnTo>
                <a:lnTo>
                  <a:pt x="11339" y="17051"/>
                </a:lnTo>
                <a:lnTo>
                  <a:pt x="1133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549"/>
                </a:moveTo>
                <a:lnTo>
                  <a:pt x="1350" y="17051"/>
                </a:lnTo>
                <a:lnTo>
                  <a:pt x="2700" y="17051"/>
                </a:lnTo>
                <a:lnTo>
                  <a:pt x="2700" y="4549"/>
                </a:lnTo>
                <a:close/>
              </a:path>
              <a:path w="21600" h="21600">
                <a:moveTo>
                  <a:pt x="0" y="4549"/>
                </a:moveTo>
                <a:lnTo>
                  <a:pt x="0" y="17051"/>
                </a:lnTo>
                <a:lnTo>
                  <a:pt x="675" y="17051"/>
                </a:lnTo>
                <a:lnTo>
                  <a:pt x="675" y="4549"/>
                </a:lnTo>
                <a:close/>
              </a:path>
            </a:pathLst>
          </a:custGeom>
          <a:solidFill>
            <a:srgbClr val="FFCC99"/>
          </a:solidFill>
          <a:ln w="38100">
            <a:solidFill>
              <a:srgbClr val="CC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 rot="1012085">
            <a:off x="7696200" y="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543800" y="334963"/>
            <a:ext cx="1600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latin typeface="Bradley Hand ITC" pitchFamily="66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379413" y="992188"/>
            <a:ext cx="8612187" cy="3143250"/>
          </a:xfrm>
          <a:custGeom>
            <a:avLst/>
            <a:gdLst>
              <a:gd name="T0" fmla="*/ 1 w 5425"/>
              <a:gd name="T1" fmla="*/ 1887 h 1887"/>
              <a:gd name="T2" fmla="*/ 0 w 5425"/>
              <a:gd name="T3" fmla="*/ 0 h 1887"/>
              <a:gd name="T4" fmla="*/ 1222 w 5425"/>
              <a:gd name="T5" fmla="*/ 773 h 1887"/>
              <a:gd name="T6" fmla="*/ 2585 w 5425"/>
              <a:gd name="T7" fmla="*/ 1307 h 1887"/>
              <a:gd name="T8" fmla="*/ 3990 w 5425"/>
              <a:gd name="T9" fmla="*/ 1644 h 1887"/>
              <a:gd name="T10" fmla="*/ 5425 w 5425"/>
              <a:gd name="T11" fmla="*/ 1887 h 1887"/>
              <a:gd name="T12" fmla="*/ 5425 w 5425"/>
              <a:gd name="T13" fmla="*/ 1887 h 1887"/>
              <a:gd name="T14" fmla="*/ 4073 w 5425"/>
              <a:gd name="T15" fmla="*/ 1887 h 1887"/>
              <a:gd name="T16" fmla="*/ 2713 w 5425"/>
              <a:gd name="T17" fmla="*/ 1887 h 1887"/>
              <a:gd name="T18" fmla="*/ 1361 w 5425"/>
              <a:gd name="T19" fmla="*/ 1887 h 1887"/>
              <a:gd name="T20" fmla="*/ 1 w 5425"/>
              <a:gd name="T21" fmla="*/ 1887 h 18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425"/>
              <a:gd name="T34" fmla="*/ 0 h 1887"/>
              <a:gd name="T35" fmla="*/ 5425 w 5425"/>
              <a:gd name="T36" fmla="*/ 1887 h 18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425" h="1887">
                <a:moveTo>
                  <a:pt x="1" y="1887"/>
                </a:moveTo>
                <a:lnTo>
                  <a:pt x="0" y="0"/>
                </a:lnTo>
                <a:lnTo>
                  <a:pt x="1222" y="773"/>
                </a:lnTo>
                <a:lnTo>
                  <a:pt x="2585" y="1307"/>
                </a:lnTo>
                <a:lnTo>
                  <a:pt x="3990" y="1644"/>
                </a:lnTo>
                <a:lnTo>
                  <a:pt x="5425" y="1887"/>
                </a:lnTo>
                <a:lnTo>
                  <a:pt x="4073" y="1887"/>
                </a:lnTo>
                <a:lnTo>
                  <a:pt x="2713" y="1887"/>
                </a:lnTo>
                <a:lnTo>
                  <a:pt x="1361" y="1887"/>
                </a:lnTo>
                <a:lnTo>
                  <a:pt x="1" y="1887"/>
                </a:lnTo>
                <a:close/>
              </a:path>
            </a:pathLst>
          </a:custGeom>
          <a:solidFill>
            <a:srgbClr val="344374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AC6B4"/>
            </a:extrusionClr>
          </a:sp3d>
        </p:spPr>
        <p:txBody>
          <a:bodyPr>
            <a:flatTx/>
          </a:bodyPr>
          <a:lstStyle/>
          <a:p>
            <a:endParaRPr lang="id-ID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382838" y="4246563"/>
            <a:ext cx="2265362" cy="1878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lIns="90004" tIns="45002" rIns="90004" bIns="45002">
            <a:spAutoFit/>
          </a:bodyPr>
          <a:lstStyle/>
          <a:p>
            <a:pPr marL="57150" indent="-57150" defTabSz="900113" eaLnBrk="0" hangingPunct="0">
              <a:lnSpc>
                <a:spcPct val="85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 Management   </a:t>
            </a:r>
          </a:p>
          <a:p>
            <a:pPr marL="57150" indent="-57150" defTabSz="900113" eaLnBrk="0" hangingPunct="0">
              <a:lnSpc>
                <a:spcPct val="85000"/>
              </a:lnSpc>
              <a:buClr>
                <a:srgbClr val="FFFF00"/>
              </a:buClr>
            </a:pPr>
            <a:r>
              <a:rPr lang="en-US" sz="1400" b="1">
                <a:solidFill>
                  <a:srgbClr val="FFFF00"/>
                </a:solidFill>
              </a:rPr>
              <a:t>   Commitment</a:t>
            </a:r>
          </a:p>
          <a:p>
            <a:pPr marL="57150" indent="-57150" defTabSz="900113" eaLnBrk="0" hangingPunct="0">
              <a:lnSpc>
                <a:spcPct val="85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 Condition of   </a:t>
            </a:r>
          </a:p>
          <a:p>
            <a:pPr marL="57150" indent="-57150" defTabSz="900113" eaLnBrk="0" hangingPunct="0">
              <a:lnSpc>
                <a:spcPct val="85000"/>
              </a:lnSpc>
              <a:buClr>
                <a:srgbClr val="FFFF00"/>
              </a:buClr>
            </a:pPr>
            <a:r>
              <a:rPr lang="en-US" sz="1400" b="1">
                <a:solidFill>
                  <a:srgbClr val="FFFF00"/>
                </a:solidFill>
              </a:rPr>
              <a:t>   Employment</a:t>
            </a:r>
          </a:p>
          <a:p>
            <a:pPr marL="57150" indent="-57150" defTabSz="900113" eaLnBrk="0" hangingPunct="0">
              <a:lnSpc>
                <a:spcPct val="85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 Fear/Discipline</a:t>
            </a:r>
          </a:p>
          <a:p>
            <a:pPr marL="57150" indent="-57150" defTabSz="900113" eaLnBrk="0" hangingPunct="0">
              <a:lnSpc>
                <a:spcPct val="85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 Rules/Procedures</a:t>
            </a:r>
          </a:p>
          <a:p>
            <a:pPr marL="57150" indent="-57150" defTabSz="900113" eaLnBrk="0" hangingPunct="0">
              <a:lnSpc>
                <a:spcPct val="85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 Supervisor Control,  </a:t>
            </a:r>
            <a:br>
              <a:rPr lang="en-US" sz="1400" b="1">
                <a:solidFill>
                  <a:srgbClr val="FFFF00"/>
                </a:solidFill>
              </a:rPr>
            </a:br>
            <a:r>
              <a:rPr lang="en-US" sz="1400" b="1">
                <a:solidFill>
                  <a:srgbClr val="FFFF00"/>
                </a:solidFill>
              </a:rPr>
              <a:t>  Emphasis, and Goals</a:t>
            </a:r>
          </a:p>
          <a:p>
            <a:pPr marL="57150" indent="-57150" defTabSz="900113" eaLnBrk="0" hangingPunct="0">
              <a:lnSpc>
                <a:spcPct val="85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 Value All People</a:t>
            </a:r>
          </a:p>
          <a:p>
            <a:pPr marL="57150" indent="-57150" defTabSz="900113" eaLnBrk="0" hangingPunct="0">
              <a:lnSpc>
                <a:spcPct val="75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 Training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27550" y="4297363"/>
            <a:ext cx="2328863" cy="1625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lIns="90004" tIns="45002" rIns="90004" bIns="45002">
            <a:spAutoFit/>
          </a:bodyPr>
          <a:lstStyle/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Personal Knowledge,  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</a:pPr>
            <a:r>
              <a:rPr lang="en-US" sz="1400" b="1">
                <a:solidFill>
                  <a:srgbClr val="FFFF00"/>
                </a:solidFill>
              </a:rPr>
              <a:t>   Commitment, and  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</a:pPr>
            <a:r>
              <a:rPr lang="en-US" sz="1400" b="1">
                <a:solidFill>
                  <a:srgbClr val="FFFF00"/>
                </a:solidFill>
              </a:rPr>
              <a:t>   Standards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Internalization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Personal Value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Care for Self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Practice, Habits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Individual Recognition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723063" y="4416425"/>
            <a:ext cx="2573337" cy="1049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lIns="90004" tIns="45002" rIns="90004" bIns="45002">
            <a:spAutoFit/>
          </a:bodyPr>
          <a:lstStyle/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Help Others Conform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Others’ Keeper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Networking Contributor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Care for Others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 Organizational Pride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705600" y="3724275"/>
            <a:ext cx="0" cy="3133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6705600" y="3570288"/>
            <a:ext cx="133350" cy="1651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263775" y="3810000"/>
            <a:ext cx="16795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90004" tIns="45002" rIns="90004" bIns="45002">
            <a:spAutoFit/>
          </a:bodyPr>
          <a:lstStyle/>
          <a:p>
            <a:pPr defTabSz="900113" eaLnBrk="0" hangingPunct="0">
              <a:lnSpc>
                <a:spcPct val="90000"/>
              </a:lnSpc>
              <a:defRPr/>
            </a:pPr>
            <a:r>
              <a:rPr lang="en-US" b="1">
                <a:solidFill>
                  <a:srgbClr val="FF6600"/>
                </a:solidFill>
              </a:rPr>
              <a:t>     Dependent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229100" y="3810000"/>
            <a:ext cx="20478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90004" tIns="45002" rIns="90004" bIns="45002">
            <a:spAutoFit/>
          </a:bodyPr>
          <a:lstStyle/>
          <a:p>
            <a:pPr defTabSz="900113" eaLnBrk="0" hangingPunct="0">
              <a:lnSpc>
                <a:spcPct val="90000"/>
              </a:lnSpc>
              <a:defRPr/>
            </a:pPr>
            <a:r>
              <a:rPr lang="en-US" b="1">
                <a:solidFill>
                  <a:srgbClr val="FF6600"/>
                </a:solidFill>
              </a:rPr>
              <a:t>        Independent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4495800" y="3005138"/>
            <a:ext cx="133350" cy="16351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2352675" y="2116138"/>
            <a:ext cx="147638" cy="1587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505325" y="3157538"/>
            <a:ext cx="0" cy="37004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357438" y="2260600"/>
            <a:ext cx="0" cy="4597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84200" y="3810000"/>
            <a:ext cx="11207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90004" tIns="45002" rIns="90004" bIns="45002">
            <a:spAutoFit/>
          </a:bodyPr>
          <a:lstStyle/>
          <a:p>
            <a:pPr defTabSz="900113" eaLnBrk="0" hangingPunct="0">
              <a:lnSpc>
                <a:spcPct val="90000"/>
              </a:lnSpc>
              <a:defRPr/>
            </a:pPr>
            <a:r>
              <a:rPr lang="en-US" b="1">
                <a:solidFill>
                  <a:srgbClr val="FF6600"/>
                </a:solidFill>
              </a:rPr>
              <a:t>Reactive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530725" y="3176588"/>
            <a:ext cx="2139950" cy="5445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735763" y="3741738"/>
            <a:ext cx="2255837" cy="3746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387600" y="2303463"/>
            <a:ext cx="2082800" cy="8572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376238" y="1000125"/>
            <a:ext cx="1962150" cy="12874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04800" y="4322763"/>
            <a:ext cx="1981200" cy="1817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lIns="90004" tIns="45002" rIns="90004" bIns="45002">
            <a:spAutoFit/>
          </a:bodyPr>
          <a:lstStyle/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Safety by Natural Instinct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Compliance is the Goal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Delegated to Safety Manager</a:t>
            </a:r>
          </a:p>
          <a:p>
            <a:pPr marL="112713" indent="-112713" defTabSz="900113" eaLnBrk="0" hangingPunct="0"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 sz="1400" b="1">
                <a:solidFill>
                  <a:srgbClr val="FFFF00"/>
                </a:solidFill>
              </a:rPr>
              <a:t>Lack of Management Involvement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 rot="1944339">
            <a:off x="762000" y="1296988"/>
            <a:ext cx="2057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lIns="90004" tIns="45002" rIns="90004" bIns="45002">
            <a:spAutoFit/>
          </a:bodyPr>
          <a:lstStyle/>
          <a:p>
            <a:pPr defTabSz="900113" eaLnBrk="0" hangingPunct="0"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Natural Instincts    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 rot="1310685">
            <a:off x="2930525" y="2278063"/>
            <a:ext cx="14890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 lIns="90004" tIns="45002" rIns="90004" bIns="45002">
            <a:spAutoFit/>
          </a:bodyPr>
          <a:lstStyle/>
          <a:p>
            <a:pPr defTabSz="900113" eaLnBrk="0" hangingPunct="0"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Supervision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 rot="768799">
            <a:off x="5432425" y="2963863"/>
            <a:ext cx="6000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 lIns="90004" tIns="45002" rIns="90004" bIns="45002">
            <a:spAutoFit/>
          </a:bodyPr>
          <a:lstStyle/>
          <a:p>
            <a:pPr defTabSz="900113" eaLnBrk="0" hangingPunct="0"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Self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 rot="595561">
            <a:off x="6413500" y="3452813"/>
            <a:ext cx="30257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lIns="90004" tIns="45002" rIns="90004" bIns="45002">
            <a:spAutoFit/>
          </a:bodyPr>
          <a:lstStyle/>
          <a:p>
            <a:pPr algn="ctr" defTabSz="900113" eaLnBrk="0" hangingPunct="0"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Teams</a:t>
            </a:r>
            <a:r>
              <a:rPr lang="en-US" sz="1600" b="1">
                <a:solidFill>
                  <a:srgbClr val="FFFF00"/>
                </a:solidFill>
              </a:rPr>
              <a:t> </a:t>
            </a:r>
            <a:endParaRPr lang="en-US" sz="1600" b="1" i="1">
              <a:solidFill>
                <a:srgbClr val="FFFF00"/>
              </a:solidFill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 rot="-5399015">
            <a:off x="-665956" y="2513807"/>
            <a:ext cx="1828800" cy="309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lIns="90004" tIns="45002" rIns="90004" bIns="45002">
            <a:spAutoFit/>
          </a:bodyPr>
          <a:lstStyle/>
          <a:p>
            <a:pPr algn="ctr" defTabSz="900113" eaLnBrk="0" hangingPunct="0">
              <a:lnSpc>
                <a:spcPct val="90000"/>
              </a:lnSpc>
            </a:pPr>
            <a:r>
              <a:rPr lang="en-US" sz="1600" b="1">
                <a:solidFill>
                  <a:srgbClr val="FFFF00"/>
                </a:solidFill>
              </a:rPr>
              <a:t>Injury Rates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410325" y="3810000"/>
            <a:ext cx="22764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90004" tIns="45002" rIns="90004" bIns="45002">
            <a:spAutoFit/>
          </a:bodyPr>
          <a:lstStyle/>
          <a:p>
            <a:pPr defTabSz="900113" eaLnBrk="0" hangingPunct="0">
              <a:lnSpc>
                <a:spcPct val="90000"/>
              </a:lnSpc>
              <a:defRPr/>
            </a:pPr>
            <a:r>
              <a:rPr lang="en-US" b="1">
                <a:solidFill>
                  <a:srgbClr val="FF6600"/>
                </a:solidFill>
              </a:rPr>
              <a:t>       Interdependent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958850" y="115888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G Times" pitchFamily="18" charset="0"/>
              </a:rPr>
              <a:t>SiMK3  MEMBANGUN BUDAYA K3 </a:t>
            </a: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27313" y="6216650"/>
            <a:ext cx="16573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ahoma" pitchFamily="34" charset="0"/>
              </a:rPr>
              <a:t>Engineering Control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787900" y="6275388"/>
            <a:ext cx="1657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ahoma" pitchFamily="34" charset="0"/>
              </a:rPr>
              <a:t>OSH - MS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6732588" y="6210300"/>
            <a:ext cx="24114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ahoma" pitchFamily="34" charset="0"/>
              </a:rPr>
              <a:t>Behavioral </a:t>
            </a:r>
          </a:p>
          <a:p>
            <a:pPr algn="ctr"/>
            <a:r>
              <a:rPr lang="en-US" b="1">
                <a:latin typeface="Tahoma" pitchFamily="34" charset="0"/>
              </a:rPr>
              <a:t>Safety</a:t>
            </a:r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 rot="1012085">
            <a:off x="7467600" y="10668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7315200" y="1325563"/>
            <a:ext cx="1600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latin typeface="Bradley Hand ITC" pitchFamily="66" charset="0"/>
              </a:rPr>
              <a:t>13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05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smtClean="0">
                <a:solidFill>
                  <a:srgbClr val="FF99FF"/>
                </a:solidFill>
                <a:latin typeface="Garamond" pitchFamily="18" charset="0"/>
              </a:rPr>
              <a:t>Dasar Hukum SMK3</a:t>
            </a:r>
            <a:endParaRPr lang="en-US" sz="5400" b="1" smtClean="0">
              <a:solidFill>
                <a:schemeClr val="folHlink"/>
              </a:solidFill>
              <a:latin typeface="Garamond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00400" y="1066800"/>
            <a:ext cx="3200400" cy="466725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Pasal 27 (2) UUD1945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505200" y="2368550"/>
            <a:ext cx="2667000" cy="831850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Undang-undang Ketenagkerjaan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95400" y="3587750"/>
            <a:ext cx="1752600" cy="466725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Pasal 86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553200" y="3587750"/>
            <a:ext cx="1752600" cy="466725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Pasal 87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" y="4495800"/>
            <a:ext cx="4419600" cy="1076325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FFFF99"/>
                </a:solidFill>
                <a:latin typeface="Tahoma" pitchFamily="34" charset="0"/>
              </a:rPr>
              <a:t> UU No.1/1970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FFFF99"/>
                </a:solidFill>
                <a:latin typeface="Tahoma" pitchFamily="34" charset="0"/>
              </a:rPr>
              <a:t> Per. Menaker No. 05/Men/1996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FFFF99"/>
                </a:solidFill>
                <a:latin typeface="Tahoma" pitchFamily="34" charset="0"/>
              </a:rPr>
              <a:t> Kep.Menaker No. Kep.19/Men/1996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172200" y="4730750"/>
            <a:ext cx="2514600" cy="831850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PP Penerapan SMK3 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2057400" y="2673350"/>
            <a:ext cx="0" cy="914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057400" y="2673350"/>
            <a:ext cx="1447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172200" y="2673350"/>
            <a:ext cx="1295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7467600" y="2673350"/>
            <a:ext cx="0" cy="914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4800600" y="1905000"/>
            <a:ext cx="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7467600" y="412115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057400" y="4044950"/>
            <a:ext cx="0" cy="3746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971800" y="6010275"/>
            <a:ext cx="38100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Sangsi pelanggaran</a:t>
            </a: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55626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057400" y="6248400"/>
            <a:ext cx="914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7467600" y="55626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6781800" y="6248400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4724400" y="3810000"/>
            <a:ext cx="1752600" cy="1143000"/>
          </a:xfrm>
          <a:prstGeom prst="line">
            <a:avLst/>
          </a:prstGeom>
          <a:noFill/>
          <a:ln w="57150">
            <a:solidFill>
              <a:srgbClr val="FF9966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 rot="1012085">
            <a:off x="7696200" y="7620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7543800" y="1020763"/>
            <a:ext cx="1600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latin typeface="Bradley Hand ITC" pitchFamily="66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3200400" y="165100"/>
            <a:ext cx="2471738" cy="8255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5400" b="1">
                <a:solidFill>
                  <a:srgbClr val="FFFF00"/>
                </a:solidFill>
                <a:latin typeface="Times New Roman" pitchFamily="18" charset="0"/>
              </a:rPr>
              <a:t>K3</a:t>
            </a:r>
            <a:endParaRPr lang="en-US" sz="5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98988" y="1652588"/>
            <a:ext cx="3157537" cy="4270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UU No.13 /2003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638550" y="2754313"/>
            <a:ext cx="1920875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p. 86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6727825" y="2684463"/>
            <a:ext cx="1920875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p. 87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432175" y="3786188"/>
            <a:ext cx="2265363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UU No.1/1970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295650" y="4887913"/>
            <a:ext cx="2401888" cy="4270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Tempat Kerja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657975" y="3717925"/>
            <a:ext cx="2265363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PP - SMK3 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672263" y="4887913"/>
            <a:ext cx="2320925" cy="4270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Perusahaan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225800" y="5783263"/>
            <a:ext cx="2678113" cy="7620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Per.Men. 05/1996 SMK3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06375" y="1376363"/>
            <a:ext cx="3157538" cy="9302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UU No.14/1969</a:t>
            </a:r>
          </a:p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P. 3, 9, 10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549275" y="3028950"/>
            <a:ext cx="2265363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UU No.1/1970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49275" y="4879975"/>
            <a:ext cx="2401888" cy="4270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Tempat Kerja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432175" y="1858963"/>
            <a:ext cx="1098550" cy="0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647825" y="2341563"/>
            <a:ext cx="0" cy="6191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1647825" y="3717925"/>
            <a:ext cx="0" cy="1033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598988" y="3443288"/>
            <a:ext cx="0" cy="342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530725" y="4475163"/>
            <a:ext cx="0" cy="3444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530725" y="5302250"/>
            <a:ext cx="0" cy="342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7824788" y="3373438"/>
            <a:ext cx="0" cy="3444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7894638" y="4406900"/>
            <a:ext cx="0" cy="4810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H="1">
            <a:off x="5216525" y="2065338"/>
            <a:ext cx="823913" cy="7572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6108700" y="2065338"/>
            <a:ext cx="823913" cy="7572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333625" y="5783263"/>
            <a:ext cx="82391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a.l. :</a:t>
            </a:r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 rot="1012085">
            <a:off x="7772400" y="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7620000" y="334963"/>
            <a:ext cx="1600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latin typeface="Bradley Hand ITC" pitchFamily="66" charset="0"/>
              </a:rPr>
              <a:t>15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762000" y="152400"/>
            <a:ext cx="7772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aramond"/>
              </a:rPr>
              <a:t>IMPLEMENTATION OF OSHMS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990600" y="3048000"/>
            <a:ext cx="2971800" cy="1295400"/>
          </a:xfrm>
          <a:prstGeom prst="parallelogram">
            <a:avLst>
              <a:gd name="adj" fmla="val 57353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b="1" i="1">
                <a:latin typeface="Times New Roman" pitchFamily="18" charset="0"/>
              </a:rPr>
              <a:t>Peninjauan ulang &amp; </a:t>
            </a:r>
          </a:p>
          <a:p>
            <a:pPr>
              <a:defRPr/>
            </a:pPr>
            <a:r>
              <a:rPr lang="en-US" b="1" i="1">
                <a:latin typeface="Times New Roman" pitchFamily="18" charset="0"/>
              </a:rPr>
              <a:t>Peningkatan oleh</a:t>
            </a:r>
          </a:p>
          <a:p>
            <a:pPr>
              <a:defRPr/>
            </a:pPr>
            <a:r>
              <a:rPr lang="en-US" b="1" i="1">
                <a:latin typeface="Times New Roman" pitchFamily="18" charset="0"/>
              </a:rPr>
              <a:t>manajemen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752600" y="4876800"/>
            <a:ext cx="2590800" cy="1295400"/>
          </a:xfrm>
          <a:prstGeom prst="parallelogram">
            <a:avLst>
              <a:gd name="adj" fmla="val 50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b="1" i="1">
                <a:latin typeface="Times New Roman" pitchFamily="18" charset="0"/>
              </a:rPr>
              <a:t>Pengukuran dan</a:t>
            </a:r>
          </a:p>
          <a:p>
            <a:pPr>
              <a:defRPr/>
            </a:pPr>
            <a:r>
              <a:rPr lang="en-US" b="1" i="1">
                <a:latin typeface="Times New Roman" pitchFamily="18" charset="0"/>
              </a:rPr>
              <a:t>evaluasi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4572000" y="5105400"/>
            <a:ext cx="2438400" cy="1295400"/>
          </a:xfrm>
          <a:prstGeom prst="parallelogram">
            <a:avLst>
              <a:gd name="adj" fmla="val 47059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 i="1">
                <a:latin typeface="Times New Roman" pitchFamily="18" charset="0"/>
              </a:rPr>
              <a:t>Penerapan </a:t>
            </a:r>
          </a:p>
          <a:p>
            <a:pPr algn="ctr">
              <a:defRPr/>
            </a:pPr>
            <a:r>
              <a:rPr lang="en-US" b="1" i="1">
                <a:latin typeface="Times New Roman" pitchFamily="18" charset="0"/>
              </a:rPr>
              <a:t>SMK3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172200" y="3581400"/>
            <a:ext cx="2514600" cy="1295400"/>
          </a:xfrm>
          <a:prstGeom prst="parallelogram">
            <a:avLst>
              <a:gd name="adj" fmla="val 48529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b="1" i="1">
                <a:latin typeface="Times New Roman" pitchFamily="18" charset="0"/>
              </a:rPr>
              <a:t>Perencanaan </a:t>
            </a:r>
          </a:p>
          <a:p>
            <a:pPr>
              <a:defRPr/>
            </a:pPr>
            <a:r>
              <a:rPr lang="en-US" b="1" i="1">
                <a:latin typeface="Times New Roman" pitchFamily="18" charset="0"/>
              </a:rPr>
              <a:t>SMK3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5257800" y="1905000"/>
            <a:ext cx="2514600" cy="1295400"/>
          </a:xfrm>
          <a:prstGeom prst="parallelogram">
            <a:avLst>
              <a:gd name="adj" fmla="val 4852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b="1" i="1">
                <a:latin typeface="Times New Roman" pitchFamily="18" charset="0"/>
              </a:rPr>
              <a:t>Komitmen dan</a:t>
            </a:r>
          </a:p>
          <a:p>
            <a:pPr>
              <a:defRPr/>
            </a:pPr>
            <a:r>
              <a:rPr lang="en-US" b="1" i="1">
                <a:latin typeface="Times New Roman" pitchFamily="18" charset="0"/>
              </a:rPr>
              <a:t>Keboijakan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19464" name="Arc 8"/>
          <p:cNvSpPr>
            <a:spLocks/>
          </p:cNvSpPr>
          <p:nvPr/>
        </p:nvSpPr>
        <p:spPr bwMode="auto">
          <a:xfrm>
            <a:off x="6858000" y="2995613"/>
            <a:ext cx="609600" cy="585787"/>
          </a:xfrm>
          <a:custGeom>
            <a:avLst/>
            <a:gdLst>
              <a:gd name="T0" fmla="*/ 467642 w 21600"/>
              <a:gd name="T1" fmla="*/ 0 h 13856"/>
              <a:gd name="T2" fmla="*/ 609600 w 21600"/>
              <a:gd name="T3" fmla="*/ 585787 h 13856"/>
              <a:gd name="T4" fmla="*/ 0 w 21600"/>
              <a:gd name="T5" fmla="*/ 585787 h 13856"/>
              <a:gd name="T6" fmla="*/ 0 60000 65536"/>
              <a:gd name="T7" fmla="*/ 0 60000 65536"/>
              <a:gd name="T8" fmla="*/ 0 60000 65536"/>
              <a:gd name="T9" fmla="*/ 0 w 21600"/>
              <a:gd name="T10" fmla="*/ 0 h 13856"/>
              <a:gd name="T11" fmla="*/ 21600 w 21600"/>
              <a:gd name="T12" fmla="*/ 13856 h 138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56" fill="none" extrusionOk="0">
                <a:moveTo>
                  <a:pt x="16570" y="-1"/>
                </a:moveTo>
                <a:cubicBezTo>
                  <a:pt x="19819" y="3885"/>
                  <a:pt x="21600" y="8790"/>
                  <a:pt x="21600" y="13856"/>
                </a:cubicBezTo>
              </a:path>
              <a:path w="21600" h="13856" stroke="0" extrusionOk="0">
                <a:moveTo>
                  <a:pt x="16570" y="-1"/>
                </a:moveTo>
                <a:cubicBezTo>
                  <a:pt x="19819" y="3885"/>
                  <a:pt x="21600" y="8790"/>
                  <a:pt x="21600" y="13856"/>
                </a:cubicBezTo>
                <a:lnTo>
                  <a:pt x="0" y="13856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5" name="Arc 9"/>
          <p:cNvSpPr>
            <a:spLocks/>
          </p:cNvSpPr>
          <p:nvPr/>
        </p:nvSpPr>
        <p:spPr bwMode="auto">
          <a:xfrm rot="11194644" flipH="1">
            <a:off x="6389688" y="4794250"/>
            <a:ext cx="908050" cy="795338"/>
          </a:xfrm>
          <a:custGeom>
            <a:avLst/>
            <a:gdLst>
              <a:gd name="T0" fmla="*/ 398542 w 21579"/>
              <a:gd name="T1" fmla="*/ 0 h 19413"/>
              <a:gd name="T2" fmla="*/ 908050 w 21579"/>
              <a:gd name="T3" fmla="*/ 756581 h 19413"/>
              <a:gd name="T4" fmla="*/ 0 w 21579"/>
              <a:gd name="T5" fmla="*/ 795338 h 19413"/>
              <a:gd name="T6" fmla="*/ 0 60000 65536"/>
              <a:gd name="T7" fmla="*/ 0 60000 65536"/>
              <a:gd name="T8" fmla="*/ 0 60000 65536"/>
              <a:gd name="T9" fmla="*/ 0 w 21579"/>
              <a:gd name="T10" fmla="*/ 0 h 19413"/>
              <a:gd name="T11" fmla="*/ 21579 w 21579"/>
              <a:gd name="T12" fmla="*/ 19413 h 194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79" h="19413" fill="none" extrusionOk="0">
                <a:moveTo>
                  <a:pt x="9470" y="0"/>
                </a:moveTo>
                <a:cubicBezTo>
                  <a:pt x="16586" y="3471"/>
                  <a:pt x="21232" y="10557"/>
                  <a:pt x="21579" y="18466"/>
                </a:cubicBezTo>
              </a:path>
              <a:path w="21579" h="19413" stroke="0" extrusionOk="0">
                <a:moveTo>
                  <a:pt x="9470" y="0"/>
                </a:moveTo>
                <a:cubicBezTo>
                  <a:pt x="16586" y="3471"/>
                  <a:pt x="21232" y="10557"/>
                  <a:pt x="21579" y="18466"/>
                </a:cubicBezTo>
                <a:lnTo>
                  <a:pt x="0" y="19413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6" name="Arc 10"/>
          <p:cNvSpPr>
            <a:spLocks/>
          </p:cNvSpPr>
          <p:nvPr/>
        </p:nvSpPr>
        <p:spPr bwMode="auto">
          <a:xfrm rot="-1139369" flipH="1" flipV="1">
            <a:off x="3733800" y="5570538"/>
            <a:ext cx="1069975" cy="700087"/>
          </a:xfrm>
          <a:custGeom>
            <a:avLst/>
            <a:gdLst>
              <a:gd name="T0" fmla="*/ 187914 w 20094"/>
              <a:gd name="T1" fmla="*/ 0 h 21310"/>
              <a:gd name="T2" fmla="*/ 1069975 w 20094"/>
              <a:gd name="T3" fmla="*/ 439764 h 21310"/>
              <a:gd name="T4" fmla="*/ 0 w 20094"/>
              <a:gd name="T5" fmla="*/ 700087 h 21310"/>
              <a:gd name="T6" fmla="*/ 0 60000 65536"/>
              <a:gd name="T7" fmla="*/ 0 60000 65536"/>
              <a:gd name="T8" fmla="*/ 0 60000 65536"/>
              <a:gd name="T9" fmla="*/ 0 w 20094"/>
              <a:gd name="T10" fmla="*/ 0 h 21310"/>
              <a:gd name="T11" fmla="*/ 20094 w 20094"/>
              <a:gd name="T12" fmla="*/ 21310 h 21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94" h="21310" fill="none" extrusionOk="0">
                <a:moveTo>
                  <a:pt x="3528" y="0"/>
                </a:moveTo>
                <a:cubicBezTo>
                  <a:pt x="11019" y="1240"/>
                  <a:pt x="17308" y="6322"/>
                  <a:pt x="20094" y="13385"/>
                </a:cubicBezTo>
              </a:path>
              <a:path w="20094" h="21310" stroke="0" extrusionOk="0">
                <a:moveTo>
                  <a:pt x="3528" y="0"/>
                </a:moveTo>
                <a:cubicBezTo>
                  <a:pt x="11019" y="1240"/>
                  <a:pt x="17308" y="6322"/>
                  <a:pt x="20094" y="13385"/>
                </a:cubicBezTo>
                <a:lnTo>
                  <a:pt x="0" y="21310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7" name="Arc 11"/>
          <p:cNvSpPr>
            <a:spLocks/>
          </p:cNvSpPr>
          <p:nvPr/>
        </p:nvSpPr>
        <p:spPr bwMode="auto">
          <a:xfrm flipH="1" flipV="1">
            <a:off x="2209800" y="4330700"/>
            <a:ext cx="990600" cy="693738"/>
          </a:xfrm>
          <a:custGeom>
            <a:avLst/>
            <a:gdLst>
              <a:gd name="T0" fmla="*/ 742675 w 21600"/>
              <a:gd name="T1" fmla="*/ 0 h 15182"/>
              <a:gd name="T2" fmla="*/ 989775 w 21600"/>
              <a:gd name="T3" fmla="*/ 693738 h 15182"/>
              <a:gd name="T4" fmla="*/ 0 w 21600"/>
              <a:gd name="T5" fmla="*/ 653161 h 15182"/>
              <a:gd name="T6" fmla="*/ 0 60000 65536"/>
              <a:gd name="T7" fmla="*/ 0 60000 65536"/>
              <a:gd name="T8" fmla="*/ 0 60000 65536"/>
              <a:gd name="T9" fmla="*/ 0 w 21600"/>
              <a:gd name="T10" fmla="*/ 0 h 15182"/>
              <a:gd name="T11" fmla="*/ 21600 w 21600"/>
              <a:gd name="T12" fmla="*/ 15182 h 15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182" fill="none" extrusionOk="0">
                <a:moveTo>
                  <a:pt x="16193" y="0"/>
                </a:moveTo>
                <a:cubicBezTo>
                  <a:pt x="19677" y="3946"/>
                  <a:pt x="21600" y="9029"/>
                  <a:pt x="21600" y="14294"/>
                </a:cubicBezTo>
                <a:cubicBezTo>
                  <a:pt x="21600" y="14590"/>
                  <a:pt x="21593" y="14886"/>
                  <a:pt x="21581" y="15181"/>
                </a:cubicBezTo>
              </a:path>
              <a:path w="21600" h="15182" stroke="0" extrusionOk="0">
                <a:moveTo>
                  <a:pt x="16193" y="0"/>
                </a:moveTo>
                <a:cubicBezTo>
                  <a:pt x="19677" y="3946"/>
                  <a:pt x="21600" y="9029"/>
                  <a:pt x="21600" y="14294"/>
                </a:cubicBezTo>
                <a:cubicBezTo>
                  <a:pt x="21600" y="14590"/>
                  <a:pt x="21593" y="14886"/>
                  <a:pt x="21581" y="15181"/>
                </a:cubicBezTo>
                <a:lnTo>
                  <a:pt x="0" y="14294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8" name="Arc 12"/>
          <p:cNvSpPr>
            <a:spLocks/>
          </p:cNvSpPr>
          <p:nvPr/>
        </p:nvSpPr>
        <p:spPr bwMode="auto">
          <a:xfrm rot="11416160" flipV="1">
            <a:off x="2335213" y="1046163"/>
            <a:ext cx="2782887" cy="2286000"/>
          </a:xfrm>
          <a:custGeom>
            <a:avLst/>
            <a:gdLst>
              <a:gd name="T0" fmla="*/ 0 w 30893"/>
              <a:gd name="T1" fmla="*/ 214109 h 22432"/>
              <a:gd name="T2" fmla="*/ 2781446 w 30893"/>
              <a:gd name="T3" fmla="*/ 2286000 h 22432"/>
              <a:gd name="T4" fmla="*/ 837127 w 30893"/>
              <a:gd name="T5" fmla="*/ 2201213 h 22432"/>
              <a:gd name="T6" fmla="*/ 0 60000 65536"/>
              <a:gd name="T7" fmla="*/ 0 60000 65536"/>
              <a:gd name="T8" fmla="*/ 0 60000 65536"/>
              <a:gd name="T9" fmla="*/ 0 w 30893"/>
              <a:gd name="T10" fmla="*/ 0 h 22432"/>
              <a:gd name="T11" fmla="*/ 30893 w 30893"/>
              <a:gd name="T12" fmla="*/ 22432 h 22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893" h="22432" fill="none" extrusionOk="0">
                <a:moveTo>
                  <a:pt x="0" y="2101"/>
                </a:moveTo>
                <a:cubicBezTo>
                  <a:pt x="2902" y="717"/>
                  <a:pt x="6077" y="-1"/>
                  <a:pt x="9293" y="0"/>
                </a:cubicBezTo>
                <a:cubicBezTo>
                  <a:pt x="21222" y="0"/>
                  <a:pt x="30893" y="9670"/>
                  <a:pt x="30893" y="21600"/>
                </a:cubicBezTo>
                <a:cubicBezTo>
                  <a:pt x="30893" y="21877"/>
                  <a:pt x="30887" y="22154"/>
                  <a:pt x="30876" y="22431"/>
                </a:cubicBezTo>
              </a:path>
              <a:path w="30893" h="22432" stroke="0" extrusionOk="0">
                <a:moveTo>
                  <a:pt x="0" y="2101"/>
                </a:moveTo>
                <a:cubicBezTo>
                  <a:pt x="2902" y="717"/>
                  <a:pt x="6077" y="-1"/>
                  <a:pt x="9293" y="0"/>
                </a:cubicBezTo>
                <a:cubicBezTo>
                  <a:pt x="21222" y="0"/>
                  <a:pt x="30893" y="9670"/>
                  <a:pt x="30893" y="21600"/>
                </a:cubicBezTo>
                <a:cubicBezTo>
                  <a:pt x="30893" y="21877"/>
                  <a:pt x="30887" y="22154"/>
                  <a:pt x="30876" y="22431"/>
                </a:cubicBezTo>
                <a:lnTo>
                  <a:pt x="9293" y="21600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69" name="Arc 13"/>
          <p:cNvSpPr>
            <a:spLocks/>
          </p:cNvSpPr>
          <p:nvPr/>
        </p:nvSpPr>
        <p:spPr bwMode="auto">
          <a:xfrm rot="10695074" flipH="1">
            <a:off x="2589213" y="1446213"/>
            <a:ext cx="2820987" cy="2206625"/>
          </a:xfrm>
          <a:custGeom>
            <a:avLst/>
            <a:gdLst>
              <a:gd name="T0" fmla="*/ 189764 w 43200"/>
              <a:gd name="T1" fmla="*/ 2206625 h 32421"/>
              <a:gd name="T2" fmla="*/ 2689863 w 43200"/>
              <a:gd name="T3" fmla="*/ 2089083 h 32421"/>
              <a:gd name="T4" fmla="*/ 1410494 w 43200"/>
              <a:gd name="T5" fmla="*/ 1470131 h 32421"/>
              <a:gd name="T6" fmla="*/ 0 60000 65536"/>
              <a:gd name="T7" fmla="*/ 0 60000 65536"/>
              <a:gd name="T8" fmla="*/ 0 60000 65536"/>
              <a:gd name="T9" fmla="*/ 0 w 43200"/>
              <a:gd name="T10" fmla="*/ 0 h 32421"/>
              <a:gd name="T11" fmla="*/ 43200 w 43200"/>
              <a:gd name="T12" fmla="*/ 32421 h 32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2421" fill="none" extrusionOk="0">
                <a:moveTo>
                  <a:pt x="2905" y="32421"/>
                </a:moveTo>
                <a:cubicBezTo>
                  <a:pt x="1002" y="29132"/>
                  <a:pt x="0" y="2539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741"/>
                  <a:pt x="42514" y="27844"/>
                  <a:pt x="41192" y="30694"/>
                </a:cubicBezTo>
              </a:path>
              <a:path w="43200" h="32421" stroke="0" extrusionOk="0">
                <a:moveTo>
                  <a:pt x="2905" y="32421"/>
                </a:moveTo>
                <a:cubicBezTo>
                  <a:pt x="1002" y="29132"/>
                  <a:pt x="0" y="2539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741"/>
                  <a:pt x="42514" y="27844"/>
                  <a:pt x="41192" y="30694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rot="3096078" flipH="1" flipV="1">
            <a:off x="2835275" y="960438"/>
            <a:ext cx="152400" cy="609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3048000" y="1219200"/>
            <a:ext cx="2286000" cy="990600"/>
          </a:xfrm>
          <a:prstGeom prst="parallelogram">
            <a:avLst>
              <a:gd name="adj" fmla="val 57692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en-US" sz="2000" b="1" i="1">
                <a:solidFill>
                  <a:srgbClr val="FFFF00"/>
                </a:solidFill>
                <a:latin typeface="Times New Roman" pitchFamily="18" charset="0"/>
              </a:rPr>
              <a:t>Peningkatan </a:t>
            </a:r>
          </a:p>
          <a:p>
            <a:pPr algn="ctr"/>
            <a:r>
              <a:rPr lang="en-US" sz="2000" b="1" i="1">
                <a:solidFill>
                  <a:srgbClr val="FFFF00"/>
                </a:solidFill>
                <a:latin typeface="Times New Roman" pitchFamily="18" charset="0"/>
              </a:rPr>
              <a:t>berkelanjutan</a:t>
            </a:r>
            <a:endParaRPr lang="en-US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9472" name="Arc 16"/>
          <p:cNvSpPr>
            <a:spLocks/>
          </p:cNvSpPr>
          <p:nvPr/>
        </p:nvSpPr>
        <p:spPr bwMode="auto">
          <a:xfrm rot="9877537" flipV="1">
            <a:off x="4205288" y="2325688"/>
            <a:ext cx="1889125" cy="2278062"/>
          </a:xfrm>
          <a:custGeom>
            <a:avLst/>
            <a:gdLst>
              <a:gd name="T0" fmla="*/ 0 w 23936"/>
              <a:gd name="T1" fmla="*/ 57057 h 21600"/>
              <a:gd name="T2" fmla="*/ 1889125 w 23936"/>
              <a:gd name="T3" fmla="*/ 1220662 h 21600"/>
              <a:gd name="T4" fmla="*/ 379151 w 23936"/>
              <a:gd name="T5" fmla="*/ 2278062 h 21600"/>
              <a:gd name="T6" fmla="*/ 0 60000 65536"/>
              <a:gd name="T7" fmla="*/ 0 60000 65536"/>
              <a:gd name="T8" fmla="*/ 0 60000 65536"/>
              <a:gd name="T9" fmla="*/ 0 w 23936"/>
              <a:gd name="T10" fmla="*/ 0 h 21600"/>
              <a:gd name="T11" fmla="*/ 23936 w 2393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36" h="21600" fill="none" extrusionOk="0">
                <a:moveTo>
                  <a:pt x="-1" y="540"/>
                </a:moveTo>
                <a:cubicBezTo>
                  <a:pt x="1576" y="181"/>
                  <a:pt x="3187" y="-1"/>
                  <a:pt x="4804" y="0"/>
                </a:cubicBezTo>
                <a:cubicBezTo>
                  <a:pt x="12837" y="0"/>
                  <a:pt x="20207" y="4458"/>
                  <a:pt x="23936" y="11573"/>
                </a:cubicBezTo>
              </a:path>
              <a:path w="23936" h="21600" stroke="0" extrusionOk="0">
                <a:moveTo>
                  <a:pt x="-1" y="540"/>
                </a:moveTo>
                <a:cubicBezTo>
                  <a:pt x="1576" y="181"/>
                  <a:pt x="3187" y="-1"/>
                  <a:pt x="4804" y="0"/>
                </a:cubicBezTo>
                <a:cubicBezTo>
                  <a:pt x="12837" y="0"/>
                  <a:pt x="20207" y="4458"/>
                  <a:pt x="23936" y="11573"/>
                </a:cubicBezTo>
                <a:lnTo>
                  <a:pt x="4804" y="21600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73" name="Arc 17"/>
          <p:cNvSpPr>
            <a:spLocks/>
          </p:cNvSpPr>
          <p:nvPr/>
        </p:nvSpPr>
        <p:spPr bwMode="auto">
          <a:xfrm flipH="1" flipV="1">
            <a:off x="4267200" y="3733800"/>
            <a:ext cx="990600" cy="693738"/>
          </a:xfrm>
          <a:custGeom>
            <a:avLst/>
            <a:gdLst>
              <a:gd name="T0" fmla="*/ 742675 w 21600"/>
              <a:gd name="T1" fmla="*/ 0 h 15182"/>
              <a:gd name="T2" fmla="*/ 989775 w 21600"/>
              <a:gd name="T3" fmla="*/ 693738 h 15182"/>
              <a:gd name="T4" fmla="*/ 0 w 21600"/>
              <a:gd name="T5" fmla="*/ 653161 h 15182"/>
              <a:gd name="T6" fmla="*/ 0 60000 65536"/>
              <a:gd name="T7" fmla="*/ 0 60000 65536"/>
              <a:gd name="T8" fmla="*/ 0 60000 65536"/>
              <a:gd name="T9" fmla="*/ 0 w 21600"/>
              <a:gd name="T10" fmla="*/ 0 h 15182"/>
              <a:gd name="T11" fmla="*/ 21600 w 21600"/>
              <a:gd name="T12" fmla="*/ 15182 h 15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182" fill="none" extrusionOk="0">
                <a:moveTo>
                  <a:pt x="16193" y="0"/>
                </a:moveTo>
                <a:cubicBezTo>
                  <a:pt x="19677" y="3946"/>
                  <a:pt x="21600" y="9029"/>
                  <a:pt x="21600" y="14294"/>
                </a:cubicBezTo>
                <a:cubicBezTo>
                  <a:pt x="21600" y="14590"/>
                  <a:pt x="21593" y="14886"/>
                  <a:pt x="21581" y="15181"/>
                </a:cubicBezTo>
              </a:path>
              <a:path w="21600" h="15182" stroke="0" extrusionOk="0">
                <a:moveTo>
                  <a:pt x="16193" y="0"/>
                </a:moveTo>
                <a:cubicBezTo>
                  <a:pt x="19677" y="3946"/>
                  <a:pt x="21600" y="9029"/>
                  <a:pt x="21600" y="14294"/>
                </a:cubicBezTo>
                <a:cubicBezTo>
                  <a:pt x="21600" y="14590"/>
                  <a:pt x="21593" y="14886"/>
                  <a:pt x="21581" y="15181"/>
                </a:cubicBezTo>
                <a:lnTo>
                  <a:pt x="0" y="14294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74" name="Arc 18"/>
          <p:cNvSpPr>
            <a:spLocks/>
          </p:cNvSpPr>
          <p:nvPr/>
        </p:nvSpPr>
        <p:spPr bwMode="auto">
          <a:xfrm rot="-1139369" flipH="1" flipV="1">
            <a:off x="4495800" y="3810000"/>
            <a:ext cx="1152525" cy="1009650"/>
          </a:xfrm>
          <a:custGeom>
            <a:avLst/>
            <a:gdLst>
              <a:gd name="T0" fmla="*/ 0 w 21634"/>
              <a:gd name="T1" fmla="*/ 2571 h 21600"/>
              <a:gd name="T2" fmla="*/ 1152525 w 21634"/>
              <a:gd name="T3" fmla="*/ 639258 h 21600"/>
              <a:gd name="T4" fmla="*/ 82042 w 21634"/>
              <a:gd name="T5" fmla="*/ 1009650 h 21600"/>
              <a:gd name="T6" fmla="*/ 0 60000 65536"/>
              <a:gd name="T7" fmla="*/ 0 60000 65536"/>
              <a:gd name="T8" fmla="*/ 0 60000 65536"/>
              <a:gd name="T9" fmla="*/ 0 w 21634"/>
              <a:gd name="T10" fmla="*/ 0 h 21600"/>
              <a:gd name="T11" fmla="*/ 21634 w 216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4" h="21600" fill="none" extrusionOk="0">
                <a:moveTo>
                  <a:pt x="-1" y="54"/>
                </a:moveTo>
                <a:cubicBezTo>
                  <a:pt x="512" y="18"/>
                  <a:pt x="1026" y="-1"/>
                  <a:pt x="1540" y="0"/>
                </a:cubicBezTo>
                <a:cubicBezTo>
                  <a:pt x="10410" y="0"/>
                  <a:pt x="18379" y="5423"/>
                  <a:pt x="21634" y="13675"/>
                </a:cubicBezTo>
              </a:path>
              <a:path w="21634" h="21600" stroke="0" extrusionOk="0">
                <a:moveTo>
                  <a:pt x="-1" y="54"/>
                </a:moveTo>
                <a:cubicBezTo>
                  <a:pt x="512" y="18"/>
                  <a:pt x="1026" y="-1"/>
                  <a:pt x="1540" y="0"/>
                </a:cubicBezTo>
                <a:cubicBezTo>
                  <a:pt x="10410" y="0"/>
                  <a:pt x="18379" y="5423"/>
                  <a:pt x="21634" y="13675"/>
                </a:cubicBezTo>
                <a:lnTo>
                  <a:pt x="1540" y="21600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 rot="1012085">
            <a:off x="7696200" y="49530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7543800" y="5211763"/>
            <a:ext cx="1600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latin typeface="Bradley Hand ITC" pitchFamily="66" charset="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7056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itchFamily="18" charset="0"/>
              </a:rPr>
              <a:t>AZAS SMK3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752600" y="3352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371600" y="3429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8686800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Peningkatan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K3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secara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terus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menerus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pola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mandiri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Bagian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sistem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pengawasan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K3</a:t>
            </a:r>
          </a:p>
          <a:p>
            <a:pPr marL="457200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Bersifat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wajib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Sejalan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kaidah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internasional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  <a:p>
            <a:pPr marL="914400" lvl="1" indent="-28575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dirty="0" err="1">
                <a:solidFill>
                  <a:schemeClr val="bg1"/>
                </a:solidFill>
                <a:latin typeface="Tahoma" pitchFamily="34" charset="0"/>
              </a:rPr>
              <a:t>Diaudit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ahoma" pitchFamily="34" charset="0"/>
              </a:rPr>
              <a:t>oleh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ahoma" pitchFamily="34" charset="0"/>
              </a:rPr>
              <a:t>Badan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</a:rPr>
              <a:t> Audit </a:t>
            </a:r>
            <a:r>
              <a:rPr lang="en-US" sz="2000" dirty="0" err="1">
                <a:solidFill>
                  <a:schemeClr val="bg1"/>
                </a:solidFill>
                <a:latin typeface="Tahoma" pitchFamily="34" charset="0"/>
              </a:rPr>
              <a:t>Independen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Tahoma" pitchFamily="34" charset="0"/>
              </a:rPr>
              <a:t>eksternal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914400" lvl="1" indent="-28575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dirty="0" err="1">
                <a:solidFill>
                  <a:schemeClr val="bg1"/>
                </a:solidFill>
                <a:latin typeface="Tahoma" pitchFamily="34" charset="0"/>
              </a:rPr>
              <a:t>Dilakukan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ahoma" pitchFamily="34" charset="0"/>
              </a:rPr>
              <a:t>oleh</a:t>
            </a:r>
            <a:r>
              <a:rPr lang="en-US" sz="2000">
                <a:solidFill>
                  <a:schemeClr val="bg1"/>
                </a:solidFill>
                <a:latin typeface="Tahoma" pitchFamily="34" charset="0"/>
              </a:rPr>
              <a:t> Auditor </a:t>
            </a:r>
          </a:p>
          <a:p>
            <a:pPr marL="914400" lvl="1" indent="-285750">
              <a:spcBef>
                <a:spcPct val="50000"/>
              </a:spcBef>
              <a:buFontTx/>
              <a:buBlip>
                <a:blip r:embed="rId3"/>
              </a:buBlip>
            </a:pPr>
            <a:endParaRPr lang="en-US" sz="2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 rot="1012085">
            <a:off x="7696200" y="49530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543800" y="5211763"/>
            <a:ext cx="1600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latin typeface="Bradley Hand ITC" pitchFamily="66" charset="0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763000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Sistem Manajemen Keselamatan Dan Kesehatan Kerja  (SMK3)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6019800"/>
            <a:ext cx="80660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lnSpc>
                <a:spcPct val="80000"/>
              </a:lnSpc>
              <a:spcBef>
                <a:spcPct val="5000"/>
              </a:spcBef>
              <a:spcAft>
                <a:spcPct val="5000"/>
              </a:spcAft>
            </a:pPr>
            <a:endParaRPr lang="id-ID" sz="2000" b="1">
              <a:solidFill>
                <a:srgbClr val="FFFF00"/>
              </a:solidFill>
              <a:latin typeface="Bradley Hand ITC" pitchFamily="66" charset="0"/>
            </a:endParaRP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2257425" y="2816225"/>
            <a:ext cx="4822825" cy="2251075"/>
          </a:xfrm>
          <a:custGeom>
            <a:avLst/>
            <a:gdLst>
              <a:gd name="T0" fmla="*/ 6227 w 6585"/>
              <a:gd name="T1" fmla="*/ 127 h 2835"/>
              <a:gd name="T2" fmla="*/ 6315 w 6585"/>
              <a:gd name="T3" fmla="*/ 233 h 2835"/>
              <a:gd name="T4" fmla="*/ 6391 w 6585"/>
              <a:gd name="T5" fmla="*/ 341 h 2835"/>
              <a:gd name="T6" fmla="*/ 6455 w 6585"/>
              <a:gd name="T7" fmla="*/ 452 h 2835"/>
              <a:gd name="T8" fmla="*/ 6506 w 6585"/>
              <a:gd name="T9" fmla="*/ 565 h 2835"/>
              <a:gd name="T10" fmla="*/ 6545 w 6585"/>
              <a:gd name="T11" fmla="*/ 680 h 2835"/>
              <a:gd name="T12" fmla="*/ 6570 w 6585"/>
              <a:gd name="T13" fmla="*/ 797 h 2835"/>
              <a:gd name="T14" fmla="*/ 6583 w 6585"/>
              <a:gd name="T15" fmla="*/ 913 h 2835"/>
              <a:gd name="T16" fmla="*/ 6583 w 6585"/>
              <a:gd name="T17" fmla="*/ 1021 h 2835"/>
              <a:gd name="T18" fmla="*/ 6575 w 6585"/>
              <a:gd name="T19" fmla="*/ 1116 h 2835"/>
              <a:gd name="T20" fmla="*/ 6558 w 6585"/>
              <a:gd name="T21" fmla="*/ 1210 h 2835"/>
              <a:gd name="T22" fmla="*/ 6534 w 6585"/>
              <a:gd name="T23" fmla="*/ 1303 h 2835"/>
              <a:gd name="T24" fmla="*/ 6501 w 6585"/>
              <a:gd name="T25" fmla="*/ 1392 h 2835"/>
              <a:gd name="T26" fmla="*/ 6460 w 6585"/>
              <a:gd name="T27" fmla="*/ 1482 h 2835"/>
              <a:gd name="T28" fmla="*/ 6413 w 6585"/>
              <a:gd name="T29" fmla="*/ 1569 h 2835"/>
              <a:gd name="T30" fmla="*/ 6357 w 6585"/>
              <a:gd name="T31" fmla="*/ 1656 h 2835"/>
              <a:gd name="T32" fmla="*/ 6295 w 6585"/>
              <a:gd name="T33" fmla="*/ 1738 h 2835"/>
              <a:gd name="T34" fmla="*/ 6225 w 6585"/>
              <a:gd name="T35" fmla="*/ 1821 h 2835"/>
              <a:gd name="T36" fmla="*/ 6109 w 6585"/>
              <a:gd name="T37" fmla="*/ 1939 h 2835"/>
              <a:gd name="T38" fmla="*/ 5932 w 6585"/>
              <a:gd name="T39" fmla="*/ 2087 h 2835"/>
              <a:gd name="T40" fmla="*/ 5729 w 6585"/>
              <a:gd name="T41" fmla="*/ 2224 h 2835"/>
              <a:gd name="T42" fmla="*/ 5506 w 6585"/>
              <a:gd name="T43" fmla="*/ 2351 h 2835"/>
              <a:gd name="T44" fmla="*/ 5263 w 6585"/>
              <a:gd name="T45" fmla="*/ 2465 h 2835"/>
              <a:gd name="T46" fmla="*/ 5000 w 6585"/>
              <a:gd name="T47" fmla="*/ 2565 h 2835"/>
              <a:gd name="T48" fmla="*/ 4719 w 6585"/>
              <a:gd name="T49" fmla="*/ 2651 h 2835"/>
              <a:gd name="T50" fmla="*/ 4426 w 6585"/>
              <a:gd name="T51" fmla="*/ 2722 h 2835"/>
              <a:gd name="T52" fmla="*/ 4115 w 6585"/>
              <a:gd name="T53" fmla="*/ 2776 h 2835"/>
              <a:gd name="T54" fmla="*/ 3794 w 6585"/>
              <a:gd name="T55" fmla="*/ 2813 h 2835"/>
              <a:gd name="T56" fmla="*/ 3462 w 6585"/>
              <a:gd name="T57" fmla="*/ 2833 h 2835"/>
              <a:gd name="T58" fmla="*/ 3124 w 6585"/>
              <a:gd name="T59" fmla="*/ 2833 h 2835"/>
              <a:gd name="T60" fmla="*/ 2791 w 6585"/>
              <a:gd name="T61" fmla="*/ 2813 h 2835"/>
              <a:gd name="T62" fmla="*/ 2470 w 6585"/>
              <a:gd name="T63" fmla="*/ 2776 h 2835"/>
              <a:gd name="T64" fmla="*/ 2161 w 6585"/>
              <a:gd name="T65" fmla="*/ 2722 h 2835"/>
              <a:gd name="T66" fmla="*/ 1866 w 6585"/>
              <a:gd name="T67" fmla="*/ 2651 h 2835"/>
              <a:gd name="T68" fmla="*/ 1586 w 6585"/>
              <a:gd name="T69" fmla="*/ 2565 h 2835"/>
              <a:gd name="T70" fmla="*/ 1322 w 6585"/>
              <a:gd name="T71" fmla="*/ 2465 h 2835"/>
              <a:gd name="T72" fmla="*/ 1079 w 6585"/>
              <a:gd name="T73" fmla="*/ 2351 h 2835"/>
              <a:gd name="T74" fmla="*/ 856 w 6585"/>
              <a:gd name="T75" fmla="*/ 2224 h 2835"/>
              <a:gd name="T76" fmla="*/ 654 w 6585"/>
              <a:gd name="T77" fmla="*/ 2087 h 2835"/>
              <a:gd name="T78" fmla="*/ 476 w 6585"/>
              <a:gd name="T79" fmla="*/ 1939 h 2835"/>
              <a:gd name="T80" fmla="*/ 360 w 6585"/>
              <a:gd name="T81" fmla="*/ 1821 h 2835"/>
              <a:gd name="T82" fmla="*/ 291 w 6585"/>
              <a:gd name="T83" fmla="*/ 1738 h 2835"/>
              <a:gd name="T84" fmla="*/ 228 w 6585"/>
              <a:gd name="T85" fmla="*/ 1656 h 2835"/>
              <a:gd name="T86" fmla="*/ 173 w 6585"/>
              <a:gd name="T87" fmla="*/ 1569 h 2835"/>
              <a:gd name="T88" fmla="*/ 125 w 6585"/>
              <a:gd name="T89" fmla="*/ 1482 h 2835"/>
              <a:gd name="T90" fmla="*/ 85 w 6585"/>
              <a:gd name="T91" fmla="*/ 1392 h 2835"/>
              <a:gd name="T92" fmla="*/ 51 w 6585"/>
              <a:gd name="T93" fmla="*/ 1303 h 2835"/>
              <a:gd name="T94" fmla="*/ 27 w 6585"/>
              <a:gd name="T95" fmla="*/ 1210 h 2835"/>
              <a:gd name="T96" fmla="*/ 10 w 6585"/>
              <a:gd name="T97" fmla="*/ 1116 h 2835"/>
              <a:gd name="T98" fmla="*/ 2 w 6585"/>
              <a:gd name="T99" fmla="*/ 1021 h 2835"/>
              <a:gd name="T100" fmla="*/ 2 w 6585"/>
              <a:gd name="T101" fmla="*/ 908 h 2835"/>
              <a:gd name="T102" fmla="*/ 17 w 6585"/>
              <a:gd name="T103" fmla="*/ 780 h 2835"/>
              <a:gd name="T104" fmla="*/ 49 w 6585"/>
              <a:gd name="T105" fmla="*/ 653 h 2835"/>
              <a:gd name="T106" fmla="*/ 95 w 6585"/>
              <a:gd name="T107" fmla="*/ 528 h 2835"/>
              <a:gd name="T108" fmla="*/ 156 w 6585"/>
              <a:gd name="T109" fmla="*/ 407 h 2835"/>
              <a:gd name="T110" fmla="*/ 232 w 6585"/>
              <a:gd name="T111" fmla="*/ 285 h 2835"/>
              <a:gd name="T112" fmla="*/ 321 w 6585"/>
              <a:gd name="T113" fmla="*/ 169 h 2835"/>
              <a:gd name="T114" fmla="*/ 426 w 6585"/>
              <a:gd name="T115" fmla="*/ 56 h 283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585"/>
              <a:gd name="T175" fmla="*/ 0 h 2835"/>
              <a:gd name="T176" fmla="*/ 6585 w 6585"/>
              <a:gd name="T177" fmla="*/ 2835 h 283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585" h="2835">
                <a:moveTo>
                  <a:pt x="6178" y="74"/>
                </a:moveTo>
                <a:lnTo>
                  <a:pt x="6227" y="127"/>
                </a:lnTo>
                <a:lnTo>
                  <a:pt x="6273" y="179"/>
                </a:lnTo>
                <a:lnTo>
                  <a:pt x="6315" y="233"/>
                </a:lnTo>
                <a:lnTo>
                  <a:pt x="6354" y="287"/>
                </a:lnTo>
                <a:lnTo>
                  <a:pt x="6391" y="341"/>
                </a:lnTo>
                <a:lnTo>
                  <a:pt x="6425" y="397"/>
                </a:lnTo>
                <a:lnTo>
                  <a:pt x="6455" y="452"/>
                </a:lnTo>
                <a:lnTo>
                  <a:pt x="6482" y="508"/>
                </a:lnTo>
                <a:lnTo>
                  <a:pt x="6506" y="565"/>
                </a:lnTo>
                <a:lnTo>
                  <a:pt x="6526" y="623"/>
                </a:lnTo>
                <a:lnTo>
                  <a:pt x="6545" y="680"/>
                </a:lnTo>
                <a:lnTo>
                  <a:pt x="6560" y="738"/>
                </a:lnTo>
                <a:lnTo>
                  <a:pt x="6570" y="797"/>
                </a:lnTo>
                <a:lnTo>
                  <a:pt x="6578" y="854"/>
                </a:lnTo>
                <a:lnTo>
                  <a:pt x="6583" y="913"/>
                </a:lnTo>
                <a:lnTo>
                  <a:pt x="6585" y="972"/>
                </a:lnTo>
                <a:lnTo>
                  <a:pt x="6583" y="1021"/>
                </a:lnTo>
                <a:lnTo>
                  <a:pt x="6580" y="1068"/>
                </a:lnTo>
                <a:lnTo>
                  <a:pt x="6575" y="1116"/>
                </a:lnTo>
                <a:lnTo>
                  <a:pt x="6568" y="1163"/>
                </a:lnTo>
                <a:lnTo>
                  <a:pt x="6558" y="1210"/>
                </a:lnTo>
                <a:lnTo>
                  <a:pt x="6548" y="1256"/>
                </a:lnTo>
                <a:lnTo>
                  <a:pt x="6534" y="1303"/>
                </a:lnTo>
                <a:lnTo>
                  <a:pt x="6518" y="1348"/>
                </a:lnTo>
                <a:lnTo>
                  <a:pt x="6501" y="1392"/>
                </a:lnTo>
                <a:lnTo>
                  <a:pt x="6482" y="1438"/>
                </a:lnTo>
                <a:lnTo>
                  <a:pt x="6460" y="1482"/>
                </a:lnTo>
                <a:lnTo>
                  <a:pt x="6436" y="1526"/>
                </a:lnTo>
                <a:lnTo>
                  <a:pt x="6413" y="1569"/>
                </a:lnTo>
                <a:lnTo>
                  <a:pt x="6386" y="1613"/>
                </a:lnTo>
                <a:lnTo>
                  <a:pt x="6357" y="1656"/>
                </a:lnTo>
                <a:lnTo>
                  <a:pt x="6327" y="1698"/>
                </a:lnTo>
                <a:lnTo>
                  <a:pt x="6295" y="1738"/>
                </a:lnTo>
                <a:lnTo>
                  <a:pt x="6261" y="1780"/>
                </a:lnTo>
                <a:lnTo>
                  <a:pt x="6225" y="1821"/>
                </a:lnTo>
                <a:lnTo>
                  <a:pt x="6188" y="1860"/>
                </a:lnTo>
                <a:lnTo>
                  <a:pt x="6109" y="1939"/>
                </a:lnTo>
                <a:lnTo>
                  <a:pt x="6023" y="2013"/>
                </a:lnTo>
                <a:lnTo>
                  <a:pt x="5932" y="2087"/>
                </a:lnTo>
                <a:lnTo>
                  <a:pt x="5834" y="2157"/>
                </a:lnTo>
                <a:lnTo>
                  <a:pt x="5729" y="2224"/>
                </a:lnTo>
                <a:lnTo>
                  <a:pt x="5621" y="2290"/>
                </a:lnTo>
                <a:lnTo>
                  <a:pt x="5506" y="2351"/>
                </a:lnTo>
                <a:lnTo>
                  <a:pt x="5386" y="2410"/>
                </a:lnTo>
                <a:lnTo>
                  <a:pt x="5263" y="2465"/>
                </a:lnTo>
                <a:lnTo>
                  <a:pt x="5133" y="2518"/>
                </a:lnTo>
                <a:lnTo>
                  <a:pt x="5000" y="2565"/>
                </a:lnTo>
                <a:lnTo>
                  <a:pt x="4863" y="2611"/>
                </a:lnTo>
                <a:lnTo>
                  <a:pt x="4719" y="2651"/>
                </a:lnTo>
                <a:lnTo>
                  <a:pt x="4574" y="2688"/>
                </a:lnTo>
                <a:lnTo>
                  <a:pt x="4426" y="2722"/>
                </a:lnTo>
                <a:lnTo>
                  <a:pt x="4272" y="2751"/>
                </a:lnTo>
                <a:lnTo>
                  <a:pt x="4115" y="2776"/>
                </a:lnTo>
                <a:lnTo>
                  <a:pt x="3956" y="2798"/>
                </a:lnTo>
                <a:lnTo>
                  <a:pt x="3794" y="2813"/>
                </a:lnTo>
                <a:lnTo>
                  <a:pt x="3629" y="2825"/>
                </a:lnTo>
                <a:lnTo>
                  <a:pt x="3462" y="2833"/>
                </a:lnTo>
                <a:lnTo>
                  <a:pt x="3293" y="2835"/>
                </a:lnTo>
                <a:lnTo>
                  <a:pt x="3124" y="2833"/>
                </a:lnTo>
                <a:lnTo>
                  <a:pt x="2957" y="2825"/>
                </a:lnTo>
                <a:lnTo>
                  <a:pt x="2791" y="2813"/>
                </a:lnTo>
                <a:lnTo>
                  <a:pt x="2629" y="2798"/>
                </a:lnTo>
                <a:lnTo>
                  <a:pt x="2470" y="2776"/>
                </a:lnTo>
                <a:lnTo>
                  <a:pt x="2313" y="2751"/>
                </a:lnTo>
                <a:lnTo>
                  <a:pt x="2161" y="2722"/>
                </a:lnTo>
                <a:lnTo>
                  <a:pt x="2011" y="2688"/>
                </a:lnTo>
                <a:lnTo>
                  <a:pt x="1866" y="2651"/>
                </a:lnTo>
                <a:lnTo>
                  <a:pt x="1724" y="2611"/>
                </a:lnTo>
                <a:lnTo>
                  <a:pt x="1586" y="2565"/>
                </a:lnTo>
                <a:lnTo>
                  <a:pt x="1452" y="2518"/>
                </a:lnTo>
                <a:lnTo>
                  <a:pt x="1322" y="2465"/>
                </a:lnTo>
                <a:lnTo>
                  <a:pt x="1199" y="2410"/>
                </a:lnTo>
                <a:lnTo>
                  <a:pt x="1079" y="2351"/>
                </a:lnTo>
                <a:lnTo>
                  <a:pt x="964" y="2290"/>
                </a:lnTo>
                <a:lnTo>
                  <a:pt x="856" y="2224"/>
                </a:lnTo>
                <a:lnTo>
                  <a:pt x="752" y="2157"/>
                </a:lnTo>
                <a:lnTo>
                  <a:pt x="654" y="2087"/>
                </a:lnTo>
                <a:lnTo>
                  <a:pt x="563" y="2013"/>
                </a:lnTo>
                <a:lnTo>
                  <a:pt x="476" y="1939"/>
                </a:lnTo>
                <a:lnTo>
                  <a:pt x="397" y="1860"/>
                </a:lnTo>
                <a:lnTo>
                  <a:pt x="360" y="1821"/>
                </a:lnTo>
                <a:lnTo>
                  <a:pt x="325" y="1780"/>
                </a:lnTo>
                <a:lnTo>
                  <a:pt x="291" y="1738"/>
                </a:lnTo>
                <a:lnTo>
                  <a:pt x="259" y="1698"/>
                </a:lnTo>
                <a:lnTo>
                  <a:pt x="228" y="1656"/>
                </a:lnTo>
                <a:lnTo>
                  <a:pt x="200" y="1613"/>
                </a:lnTo>
                <a:lnTo>
                  <a:pt x="173" y="1569"/>
                </a:lnTo>
                <a:lnTo>
                  <a:pt x="149" y="1526"/>
                </a:lnTo>
                <a:lnTo>
                  <a:pt x="125" y="1482"/>
                </a:lnTo>
                <a:lnTo>
                  <a:pt x="103" y="1438"/>
                </a:lnTo>
                <a:lnTo>
                  <a:pt x="85" y="1392"/>
                </a:lnTo>
                <a:lnTo>
                  <a:pt x="68" y="1348"/>
                </a:lnTo>
                <a:lnTo>
                  <a:pt x="51" y="1303"/>
                </a:lnTo>
                <a:lnTo>
                  <a:pt x="38" y="1256"/>
                </a:lnTo>
                <a:lnTo>
                  <a:pt x="27" y="1210"/>
                </a:lnTo>
                <a:lnTo>
                  <a:pt x="17" y="1163"/>
                </a:lnTo>
                <a:lnTo>
                  <a:pt x="10" y="1116"/>
                </a:lnTo>
                <a:lnTo>
                  <a:pt x="5" y="1068"/>
                </a:lnTo>
                <a:lnTo>
                  <a:pt x="2" y="1021"/>
                </a:lnTo>
                <a:lnTo>
                  <a:pt x="0" y="972"/>
                </a:lnTo>
                <a:lnTo>
                  <a:pt x="2" y="908"/>
                </a:lnTo>
                <a:lnTo>
                  <a:pt x="9" y="844"/>
                </a:lnTo>
                <a:lnTo>
                  <a:pt x="17" y="780"/>
                </a:lnTo>
                <a:lnTo>
                  <a:pt x="31" y="717"/>
                </a:lnTo>
                <a:lnTo>
                  <a:pt x="49" y="653"/>
                </a:lnTo>
                <a:lnTo>
                  <a:pt x="70" y="591"/>
                </a:lnTo>
                <a:lnTo>
                  <a:pt x="95" y="528"/>
                </a:lnTo>
                <a:lnTo>
                  <a:pt x="124" y="468"/>
                </a:lnTo>
                <a:lnTo>
                  <a:pt x="156" y="407"/>
                </a:lnTo>
                <a:lnTo>
                  <a:pt x="191" y="346"/>
                </a:lnTo>
                <a:lnTo>
                  <a:pt x="232" y="285"/>
                </a:lnTo>
                <a:lnTo>
                  <a:pt x="274" y="226"/>
                </a:lnTo>
                <a:lnTo>
                  <a:pt x="321" y="169"/>
                </a:lnTo>
                <a:lnTo>
                  <a:pt x="372" y="111"/>
                </a:lnTo>
                <a:lnTo>
                  <a:pt x="426" y="56"/>
                </a:lnTo>
                <a:lnTo>
                  <a:pt x="483" y="0"/>
                </a:lnTo>
              </a:path>
            </a:pathLst>
          </a:custGeom>
          <a:noFill/>
          <a:ln w="857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2552700" y="2024063"/>
            <a:ext cx="1141413" cy="906462"/>
          </a:xfrm>
          <a:custGeom>
            <a:avLst/>
            <a:gdLst>
              <a:gd name="T0" fmla="*/ 0 w 1555"/>
              <a:gd name="T1" fmla="*/ 1053 h 1141"/>
              <a:gd name="T2" fmla="*/ 63 w 1555"/>
              <a:gd name="T3" fmla="*/ 1141 h 1141"/>
              <a:gd name="T4" fmla="*/ 1555 w 1555"/>
              <a:gd name="T5" fmla="*/ 88 h 1141"/>
              <a:gd name="T6" fmla="*/ 1493 w 1555"/>
              <a:gd name="T7" fmla="*/ 0 h 1141"/>
              <a:gd name="T8" fmla="*/ 0 w 1555"/>
              <a:gd name="T9" fmla="*/ 1053 h 11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"/>
              <a:gd name="T16" fmla="*/ 0 h 1141"/>
              <a:gd name="T17" fmla="*/ 1555 w 1555"/>
              <a:gd name="T18" fmla="*/ 1141 h 11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" h="1141">
                <a:moveTo>
                  <a:pt x="0" y="1053"/>
                </a:moveTo>
                <a:lnTo>
                  <a:pt x="63" y="1141"/>
                </a:lnTo>
                <a:lnTo>
                  <a:pt x="1555" y="88"/>
                </a:lnTo>
                <a:lnTo>
                  <a:pt x="1493" y="0"/>
                </a:lnTo>
                <a:lnTo>
                  <a:pt x="0" y="105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 rot="2134273">
            <a:off x="3671888" y="1230313"/>
            <a:ext cx="465137" cy="1185862"/>
            <a:chOff x="2345" y="1419"/>
            <a:chExt cx="306" cy="542"/>
          </a:xfrm>
        </p:grpSpPr>
        <p:sp>
          <p:nvSpPr>
            <p:cNvPr id="4154" name="Freeform 7"/>
            <p:cNvSpPr>
              <a:spLocks/>
            </p:cNvSpPr>
            <p:nvPr/>
          </p:nvSpPr>
          <p:spPr bwMode="auto">
            <a:xfrm>
              <a:off x="2375" y="1504"/>
              <a:ext cx="123" cy="457"/>
            </a:xfrm>
            <a:custGeom>
              <a:avLst/>
              <a:gdLst>
                <a:gd name="T0" fmla="*/ 247 w 247"/>
                <a:gd name="T1" fmla="*/ 913 h 913"/>
                <a:gd name="T2" fmla="*/ 191 w 247"/>
                <a:gd name="T3" fmla="*/ 868 h 913"/>
                <a:gd name="T4" fmla="*/ 142 w 247"/>
                <a:gd name="T5" fmla="*/ 815 h 913"/>
                <a:gd name="T6" fmla="*/ 120 w 247"/>
                <a:gd name="T7" fmla="*/ 788 h 913"/>
                <a:gd name="T8" fmla="*/ 100 w 247"/>
                <a:gd name="T9" fmla="*/ 760 h 913"/>
                <a:gd name="T10" fmla="*/ 82 w 247"/>
                <a:gd name="T11" fmla="*/ 731 h 913"/>
                <a:gd name="T12" fmla="*/ 66 w 247"/>
                <a:gd name="T13" fmla="*/ 701 h 913"/>
                <a:gd name="T14" fmla="*/ 51 w 247"/>
                <a:gd name="T15" fmla="*/ 669 h 913"/>
                <a:gd name="T16" fmla="*/ 38 w 247"/>
                <a:gd name="T17" fmla="*/ 637 h 913"/>
                <a:gd name="T18" fmla="*/ 26 w 247"/>
                <a:gd name="T19" fmla="*/ 603 h 913"/>
                <a:gd name="T20" fmla="*/ 17 w 247"/>
                <a:gd name="T21" fmla="*/ 569 h 913"/>
                <a:gd name="T22" fmla="*/ 11 w 247"/>
                <a:gd name="T23" fmla="*/ 535 h 913"/>
                <a:gd name="T24" fmla="*/ 6 w 247"/>
                <a:gd name="T25" fmla="*/ 502 h 913"/>
                <a:gd name="T26" fmla="*/ 2 w 247"/>
                <a:gd name="T27" fmla="*/ 466 h 913"/>
                <a:gd name="T28" fmla="*/ 0 w 247"/>
                <a:gd name="T29" fmla="*/ 431 h 913"/>
                <a:gd name="T30" fmla="*/ 4 w 247"/>
                <a:gd name="T31" fmla="*/ 368 h 913"/>
                <a:gd name="T32" fmla="*/ 12 w 247"/>
                <a:gd name="T33" fmla="*/ 308 h 913"/>
                <a:gd name="T34" fmla="*/ 27 w 247"/>
                <a:gd name="T35" fmla="*/ 250 h 913"/>
                <a:gd name="T36" fmla="*/ 48 w 247"/>
                <a:gd name="T37" fmla="*/ 193 h 913"/>
                <a:gd name="T38" fmla="*/ 75 w 247"/>
                <a:gd name="T39" fmla="*/ 140 h 913"/>
                <a:gd name="T40" fmla="*/ 105 w 247"/>
                <a:gd name="T41" fmla="*/ 90 h 913"/>
                <a:gd name="T42" fmla="*/ 141 w 247"/>
                <a:gd name="T43" fmla="*/ 44 h 913"/>
                <a:gd name="T44" fmla="*/ 181 w 247"/>
                <a:gd name="T45" fmla="*/ 0 h 9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7"/>
                <a:gd name="T70" fmla="*/ 0 h 913"/>
                <a:gd name="T71" fmla="*/ 247 w 247"/>
                <a:gd name="T72" fmla="*/ 913 h 9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7" h="913">
                  <a:moveTo>
                    <a:pt x="247" y="913"/>
                  </a:moveTo>
                  <a:lnTo>
                    <a:pt x="191" y="868"/>
                  </a:lnTo>
                  <a:lnTo>
                    <a:pt x="142" y="815"/>
                  </a:lnTo>
                  <a:lnTo>
                    <a:pt x="120" y="788"/>
                  </a:lnTo>
                  <a:lnTo>
                    <a:pt x="100" y="760"/>
                  </a:lnTo>
                  <a:lnTo>
                    <a:pt x="82" y="731"/>
                  </a:lnTo>
                  <a:lnTo>
                    <a:pt x="66" y="701"/>
                  </a:lnTo>
                  <a:lnTo>
                    <a:pt x="51" y="669"/>
                  </a:lnTo>
                  <a:lnTo>
                    <a:pt x="38" y="637"/>
                  </a:lnTo>
                  <a:lnTo>
                    <a:pt x="26" y="603"/>
                  </a:lnTo>
                  <a:lnTo>
                    <a:pt x="17" y="569"/>
                  </a:lnTo>
                  <a:lnTo>
                    <a:pt x="11" y="535"/>
                  </a:lnTo>
                  <a:lnTo>
                    <a:pt x="6" y="502"/>
                  </a:lnTo>
                  <a:lnTo>
                    <a:pt x="2" y="466"/>
                  </a:lnTo>
                  <a:lnTo>
                    <a:pt x="0" y="431"/>
                  </a:lnTo>
                  <a:lnTo>
                    <a:pt x="4" y="368"/>
                  </a:lnTo>
                  <a:lnTo>
                    <a:pt x="12" y="308"/>
                  </a:lnTo>
                  <a:lnTo>
                    <a:pt x="27" y="250"/>
                  </a:lnTo>
                  <a:lnTo>
                    <a:pt x="48" y="193"/>
                  </a:lnTo>
                  <a:lnTo>
                    <a:pt x="75" y="140"/>
                  </a:lnTo>
                  <a:lnTo>
                    <a:pt x="105" y="90"/>
                  </a:lnTo>
                  <a:lnTo>
                    <a:pt x="141" y="44"/>
                  </a:lnTo>
                  <a:lnTo>
                    <a:pt x="181" y="0"/>
                  </a:lnTo>
                </a:path>
              </a:pathLst>
            </a:custGeom>
            <a:noFill/>
            <a:ln w="857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55" name="Freeform 8"/>
            <p:cNvSpPr>
              <a:spLocks/>
            </p:cNvSpPr>
            <p:nvPr/>
          </p:nvSpPr>
          <p:spPr bwMode="auto">
            <a:xfrm>
              <a:off x="2345" y="1419"/>
              <a:ext cx="306" cy="203"/>
            </a:xfrm>
            <a:custGeom>
              <a:avLst/>
              <a:gdLst>
                <a:gd name="T0" fmla="*/ 147 w 612"/>
                <a:gd name="T1" fmla="*/ 407 h 407"/>
                <a:gd name="T2" fmla="*/ 612 w 612"/>
                <a:gd name="T3" fmla="*/ 0 h 407"/>
                <a:gd name="T4" fmla="*/ 0 w 612"/>
                <a:gd name="T5" fmla="*/ 89 h 407"/>
                <a:gd name="T6" fmla="*/ 242 w 612"/>
                <a:gd name="T7" fmla="*/ 170 h 407"/>
                <a:gd name="T8" fmla="*/ 147 w 612"/>
                <a:gd name="T9" fmla="*/ 407 h 4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2"/>
                <a:gd name="T16" fmla="*/ 0 h 407"/>
                <a:gd name="T17" fmla="*/ 612 w 612"/>
                <a:gd name="T18" fmla="*/ 407 h 4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2" h="407">
                  <a:moveTo>
                    <a:pt x="147" y="407"/>
                  </a:moveTo>
                  <a:lnTo>
                    <a:pt x="612" y="0"/>
                  </a:lnTo>
                  <a:lnTo>
                    <a:pt x="0" y="89"/>
                  </a:lnTo>
                  <a:lnTo>
                    <a:pt x="242" y="170"/>
                  </a:lnTo>
                  <a:lnTo>
                    <a:pt x="147" y="407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103" name="Freeform 9"/>
          <p:cNvSpPr>
            <a:spLocks/>
          </p:cNvSpPr>
          <p:nvPr/>
        </p:nvSpPr>
        <p:spPr bwMode="auto">
          <a:xfrm>
            <a:off x="3556000" y="1851025"/>
            <a:ext cx="1871663" cy="835025"/>
          </a:xfrm>
          <a:custGeom>
            <a:avLst/>
            <a:gdLst>
              <a:gd name="T0" fmla="*/ 192 w 2554"/>
              <a:gd name="T1" fmla="*/ 249 h 1053"/>
              <a:gd name="T2" fmla="*/ 294 w 2554"/>
              <a:gd name="T3" fmla="*/ 191 h 1053"/>
              <a:gd name="T4" fmla="*/ 414 w 2554"/>
              <a:gd name="T5" fmla="*/ 139 h 1053"/>
              <a:gd name="T6" fmla="*/ 547 w 2554"/>
              <a:gd name="T7" fmla="*/ 95 h 1053"/>
              <a:gd name="T8" fmla="*/ 692 w 2554"/>
              <a:gd name="T9" fmla="*/ 60 h 1053"/>
              <a:gd name="T10" fmla="*/ 849 w 2554"/>
              <a:gd name="T11" fmla="*/ 31 h 1053"/>
              <a:gd name="T12" fmla="*/ 1016 w 2554"/>
              <a:gd name="T13" fmla="*/ 12 h 1053"/>
              <a:gd name="T14" fmla="*/ 1188 w 2554"/>
              <a:gd name="T15" fmla="*/ 2 h 1053"/>
              <a:gd name="T16" fmla="*/ 1406 w 2554"/>
              <a:gd name="T17" fmla="*/ 4 h 1053"/>
              <a:gd name="T18" fmla="*/ 1656 w 2554"/>
              <a:gd name="T19" fmla="*/ 24 h 1053"/>
              <a:gd name="T20" fmla="*/ 1886 w 2554"/>
              <a:gd name="T21" fmla="*/ 65 h 1053"/>
              <a:gd name="T22" fmla="*/ 1990 w 2554"/>
              <a:gd name="T23" fmla="*/ 90 h 1053"/>
              <a:gd name="T24" fmla="*/ 2090 w 2554"/>
              <a:gd name="T25" fmla="*/ 120 h 1053"/>
              <a:gd name="T26" fmla="*/ 2180 w 2554"/>
              <a:gd name="T27" fmla="*/ 156 h 1053"/>
              <a:gd name="T28" fmla="*/ 2262 w 2554"/>
              <a:gd name="T29" fmla="*/ 193 h 1053"/>
              <a:gd name="T30" fmla="*/ 2337 w 2554"/>
              <a:gd name="T31" fmla="*/ 233 h 1053"/>
              <a:gd name="T32" fmla="*/ 2401 w 2554"/>
              <a:gd name="T33" fmla="*/ 276 h 1053"/>
              <a:gd name="T34" fmla="*/ 2455 w 2554"/>
              <a:gd name="T35" fmla="*/ 323 h 1053"/>
              <a:gd name="T36" fmla="*/ 2497 w 2554"/>
              <a:gd name="T37" fmla="*/ 370 h 1053"/>
              <a:gd name="T38" fmla="*/ 2529 w 2554"/>
              <a:gd name="T39" fmla="*/ 421 h 1053"/>
              <a:gd name="T40" fmla="*/ 2548 w 2554"/>
              <a:gd name="T41" fmla="*/ 473 h 1053"/>
              <a:gd name="T42" fmla="*/ 2554 w 2554"/>
              <a:gd name="T43" fmla="*/ 527 h 1053"/>
              <a:gd name="T44" fmla="*/ 2548 w 2554"/>
              <a:gd name="T45" fmla="*/ 581 h 1053"/>
              <a:gd name="T46" fmla="*/ 2529 w 2554"/>
              <a:gd name="T47" fmla="*/ 633 h 1053"/>
              <a:gd name="T48" fmla="*/ 2497 w 2554"/>
              <a:gd name="T49" fmla="*/ 684 h 1053"/>
              <a:gd name="T50" fmla="*/ 2455 w 2554"/>
              <a:gd name="T51" fmla="*/ 731 h 1053"/>
              <a:gd name="T52" fmla="*/ 2401 w 2554"/>
              <a:gd name="T53" fmla="*/ 778 h 1053"/>
              <a:gd name="T54" fmla="*/ 2337 w 2554"/>
              <a:gd name="T55" fmla="*/ 821 h 1053"/>
              <a:gd name="T56" fmla="*/ 2262 w 2554"/>
              <a:gd name="T57" fmla="*/ 861 h 1053"/>
              <a:gd name="T58" fmla="*/ 2180 w 2554"/>
              <a:gd name="T59" fmla="*/ 900 h 1053"/>
              <a:gd name="T60" fmla="*/ 2090 w 2554"/>
              <a:gd name="T61" fmla="*/ 934 h 1053"/>
              <a:gd name="T62" fmla="*/ 1990 w 2554"/>
              <a:gd name="T63" fmla="*/ 964 h 1053"/>
              <a:gd name="T64" fmla="*/ 1886 w 2554"/>
              <a:gd name="T65" fmla="*/ 989 h 1053"/>
              <a:gd name="T66" fmla="*/ 1656 w 2554"/>
              <a:gd name="T67" fmla="*/ 1030 h 1053"/>
              <a:gd name="T68" fmla="*/ 1406 w 2554"/>
              <a:gd name="T69" fmla="*/ 1050 h 1053"/>
              <a:gd name="T70" fmla="*/ 1146 w 2554"/>
              <a:gd name="T71" fmla="*/ 1050 h 1053"/>
              <a:gd name="T72" fmla="*/ 896 w 2554"/>
              <a:gd name="T73" fmla="*/ 1030 h 1053"/>
              <a:gd name="T74" fmla="*/ 668 w 2554"/>
              <a:gd name="T75" fmla="*/ 989 h 1053"/>
              <a:gd name="T76" fmla="*/ 564 w 2554"/>
              <a:gd name="T77" fmla="*/ 964 h 1053"/>
              <a:gd name="T78" fmla="*/ 464 w 2554"/>
              <a:gd name="T79" fmla="*/ 934 h 1053"/>
              <a:gd name="T80" fmla="*/ 375 w 2554"/>
              <a:gd name="T81" fmla="*/ 900 h 1053"/>
              <a:gd name="T82" fmla="*/ 292 w 2554"/>
              <a:gd name="T83" fmla="*/ 861 h 1053"/>
              <a:gd name="T84" fmla="*/ 218 w 2554"/>
              <a:gd name="T85" fmla="*/ 821 h 1053"/>
              <a:gd name="T86" fmla="*/ 153 w 2554"/>
              <a:gd name="T87" fmla="*/ 778 h 1053"/>
              <a:gd name="T88" fmla="*/ 101 w 2554"/>
              <a:gd name="T89" fmla="*/ 731 h 1053"/>
              <a:gd name="T90" fmla="*/ 57 w 2554"/>
              <a:gd name="T91" fmla="*/ 684 h 1053"/>
              <a:gd name="T92" fmla="*/ 25 w 2554"/>
              <a:gd name="T93" fmla="*/ 633 h 1053"/>
              <a:gd name="T94" fmla="*/ 7 w 2554"/>
              <a:gd name="T95" fmla="*/ 581 h 1053"/>
              <a:gd name="T96" fmla="*/ 0 w 2554"/>
              <a:gd name="T97" fmla="*/ 527 h 105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554"/>
              <a:gd name="T148" fmla="*/ 0 h 1053"/>
              <a:gd name="T149" fmla="*/ 2554 w 2554"/>
              <a:gd name="T150" fmla="*/ 1053 h 105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554" h="1053">
                <a:moveTo>
                  <a:pt x="148" y="281"/>
                </a:moveTo>
                <a:lnTo>
                  <a:pt x="192" y="249"/>
                </a:lnTo>
                <a:lnTo>
                  <a:pt x="241" y="220"/>
                </a:lnTo>
                <a:lnTo>
                  <a:pt x="294" y="191"/>
                </a:lnTo>
                <a:lnTo>
                  <a:pt x="351" y="164"/>
                </a:lnTo>
                <a:lnTo>
                  <a:pt x="414" y="139"/>
                </a:lnTo>
                <a:lnTo>
                  <a:pt x="478" y="117"/>
                </a:lnTo>
                <a:lnTo>
                  <a:pt x="547" y="95"/>
                </a:lnTo>
                <a:lnTo>
                  <a:pt x="618" y="76"/>
                </a:lnTo>
                <a:lnTo>
                  <a:pt x="692" y="60"/>
                </a:lnTo>
                <a:lnTo>
                  <a:pt x="770" y="44"/>
                </a:lnTo>
                <a:lnTo>
                  <a:pt x="849" y="31"/>
                </a:lnTo>
                <a:lnTo>
                  <a:pt x="932" y="21"/>
                </a:lnTo>
                <a:lnTo>
                  <a:pt x="1016" y="12"/>
                </a:lnTo>
                <a:lnTo>
                  <a:pt x="1101" y="6"/>
                </a:lnTo>
                <a:lnTo>
                  <a:pt x="1188" y="2"/>
                </a:lnTo>
                <a:lnTo>
                  <a:pt x="1276" y="0"/>
                </a:lnTo>
                <a:lnTo>
                  <a:pt x="1406" y="4"/>
                </a:lnTo>
                <a:lnTo>
                  <a:pt x="1535" y="11"/>
                </a:lnTo>
                <a:lnTo>
                  <a:pt x="1656" y="24"/>
                </a:lnTo>
                <a:lnTo>
                  <a:pt x="1774" y="43"/>
                </a:lnTo>
                <a:lnTo>
                  <a:pt x="1886" y="65"/>
                </a:lnTo>
                <a:lnTo>
                  <a:pt x="1940" y="76"/>
                </a:lnTo>
                <a:lnTo>
                  <a:pt x="1990" y="90"/>
                </a:lnTo>
                <a:lnTo>
                  <a:pt x="2041" y="105"/>
                </a:lnTo>
                <a:lnTo>
                  <a:pt x="2090" y="120"/>
                </a:lnTo>
                <a:lnTo>
                  <a:pt x="2136" y="137"/>
                </a:lnTo>
                <a:lnTo>
                  <a:pt x="2180" y="156"/>
                </a:lnTo>
                <a:lnTo>
                  <a:pt x="2222" y="173"/>
                </a:lnTo>
                <a:lnTo>
                  <a:pt x="2262" y="193"/>
                </a:lnTo>
                <a:lnTo>
                  <a:pt x="2301" y="211"/>
                </a:lnTo>
                <a:lnTo>
                  <a:pt x="2337" y="233"/>
                </a:lnTo>
                <a:lnTo>
                  <a:pt x="2369" y="254"/>
                </a:lnTo>
                <a:lnTo>
                  <a:pt x="2401" y="276"/>
                </a:lnTo>
                <a:lnTo>
                  <a:pt x="2428" y="299"/>
                </a:lnTo>
                <a:lnTo>
                  <a:pt x="2455" y="323"/>
                </a:lnTo>
                <a:lnTo>
                  <a:pt x="2477" y="346"/>
                </a:lnTo>
                <a:lnTo>
                  <a:pt x="2497" y="370"/>
                </a:lnTo>
                <a:lnTo>
                  <a:pt x="2514" y="395"/>
                </a:lnTo>
                <a:lnTo>
                  <a:pt x="2529" y="421"/>
                </a:lnTo>
                <a:lnTo>
                  <a:pt x="2539" y="448"/>
                </a:lnTo>
                <a:lnTo>
                  <a:pt x="2548" y="473"/>
                </a:lnTo>
                <a:lnTo>
                  <a:pt x="2553" y="500"/>
                </a:lnTo>
                <a:lnTo>
                  <a:pt x="2554" y="527"/>
                </a:lnTo>
                <a:lnTo>
                  <a:pt x="2553" y="554"/>
                </a:lnTo>
                <a:lnTo>
                  <a:pt x="2548" y="581"/>
                </a:lnTo>
                <a:lnTo>
                  <a:pt x="2539" y="606"/>
                </a:lnTo>
                <a:lnTo>
                  <a:pt x="2529" y="633"/>
                </a:lnTo>
                <a:lnTo>
                  <a:pt x="2514" y="659"/>
                </a:lnTo>
                <a:lnTo>
                  <a:pt x="2497" y="684"/>
                </a:lnTo>
                <a:lnTo>
                  <a:pt x="2477" y="708"/>
                </a:lnTo>
                <a:lnTo>
                  <a:pt x="2455" y="731"/>
                </a:lnTo>
                <a:lnTo>
                  <a:pt x="2428" y="755"/>
                </a:lnTo>
                <a:lnTo>
                  <a:pt x="2401" y="778"/>
                </a:lnTo>
                <a:lnTo>
                  <a:pt x="2369" y="800"/>
                </a:lnTo>
                <a:lnTo>
                  <a:pt x="2337" y="821"/>
                </a:lnTo>
                <a:lnTo>
                  <a:pt x="2301" y="843"/>
                </a:lnTo>
                <a:lnTo>
                  <a:pt x="2262" y="861"/>
                </a:lnTo>
                <a:lnTo>
                  <a:pt x="2222" y="881"/>
                </a:lnTo>
                <a:lnTo>
                  <a:pt x="2180" y="900"/>
                </a:lnTo>
                <a:lnTo>
                  <a:pt x="2136" y="917"/>
                </a:lnTo>
                <a:lnTo>
                  <a:pt x="2090" y="934"/>
                </a:lnTo>
                <a:lnTo>
                  <a:pt x="2041" y="949"/>
                </a:lnTo>
                <a:lnTo>
                  <a:pt x="1990" y="964"/>
                </a:lnTo>
                <a:lnTo>
                  <a:pt x="1940" y="978"/>
                </a:lnTo>
                <a:lnTo>
                  <a:pt x="1886" y="989"/>
                </a:lnTo>
                <a:lnTo>
                  <a:pt x="1774" y="1011"/>
                </a:lnTo>
                <a:lnTo>
                  <a:pt x="1656" y="1030"/>
                </a:lnTo>
                <a:lnTo>
                  <a:pt x="1535" y="1043"/>
                </a:lnTo>
                <a:lnTo>
                  <a:pt x="1406" y="1050"/>
                </a:lnTo>
                <a:lnTo>
                  <a:pt x="1276" y="1053"/>
                </a:lnTo>
                <a:lnTo>
                  <a:pt x="1146" y="1050"/>
                </a:lnTo>
                <a:lnTo>
                  <a:pt x="1020" y="1043"/>
                </a:lnTo>
                <a:lnTo>
                  <a:pt x="896" y="1030"/>
                </a:lnTo>
                <a:lnTo>
                  <a:pt x="780" y="1011"/>
                </a:lnTo>
                <a:lnTo>
                  <a:pt x="668" y="989"/>
                </a:lnTo>
                <a:lnTo>
                  <a:pt x="614" y="978"/>
                </a:lnTo>
                <a:lnTo>
                  <a:pt x="564" y="964"/>
                </a:lnTo>
                <a:lnTo>
                  <a:pt x="513" y="949"/>
                </a:lnTo>
                <a:lnTo>
                  <a:pt x="464" y="934"/>
                </a:lnTo>
                <a:lnTo>
                  <a:pt x="419" y="917"/>
                </a:lnTo>
                <a:lnTo>
                  <a:pt x="375" y="900"/>
                </a:lnTo>
                <a:lnTo>
                  <a:pt x="332" y="881"/>
                </a:lnTo>
                <a:lnTo>
                  <a:pt x="292" y="861"/>
                </a:lnTo>
                <a:lnTo>
                  <a:pt x="253" y="843"/>
                </a:lnTo>
                <a:lnTo>
                  <a:pt x="218" y="821"/>
                </a:lnTo>
                <a:lnTo>
                  <a:pt x="186" y="800"/>
                </a:lnTo>
                <a:lnTo>
                  <a:pt x="153" y="778"/>
                </a:lnTo>
                <a:lnTo>
                  <a:pt x="126" y="755"/>
                </a:lnTo>
                <a:lnTo>
                  <a:pt x="101" y="731"/>
                </a:lnTo>
                <a:lnTo>
                  <a:pt x="78" y="708"/>
                </a:lnTo>
                <a:lnTo>
                  <a:pt x="57" y="684"/>
                </a:lnTo>
                <a:lnTo>
                  <a:pt x="40" y="659"/>
                </a:lnTo>
                <a:lnTo>
                  <a:pt x="25" y="633"/>
                </a:lnTo>
                <a:lnTo>
                  <a:pt x="15" y="606"/>
                </a:lnTo>
                <a:lnTo>
                  <a:pt x="7" y="581"/>
                </a:lnTo>
                <a:lnTo>
                  <a:pt x="2" y="554"/>
                </a:lnTo>
                <a:lnTo>
                  <a:pt x="0" y="527"/>
                </a:lnTo>
              </a:path>
            </a:pathLst>
          </a:custGeom>
          <a:noFill/>
          <a:ln w="857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4104" name="Group 10"/>
          <p:cNvGrpSpPr>
            <a:grpSpLocks/>
          </p:cNvGrpSpPr>
          <p:nvPr/>
        </p:nvGrpSpPr>
        <p:grpSpPr bwMode="auto">
          <a:xfrm>
            <a:off x="5219700" y="1984375"/>
            <a:ext cx="1978025" cy="1146175"/>
            <a:chOff x="3563" y="1699"/>
            <a:chExt cx="1350" cy="722"/>
          </a:xfrm>
        </p:grpSpPr>
        <p:sp>
          <p:nvSpPr>
            <p:cNvPr id="80907" name="Freeform 11"/>
            <p:cNvSpPr>
              <a:spLocks/>
            </p:cNvSpPr>
            <p:nvPr/>
          </p:nvSpPr>
          <p:spPr bwMode="auto">
            <a:xfrm>
              <a:off x="3603" y="1740"/>
              <a:ext cx="1310" cy="681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0" y="1364"/>
                </a:cxn>
                <a:cxn ang="0">
                  <a:pos x="1965" y="1364"/>
                </a:cxn>
                <a:cxn ang="0">
                  <a:pos x="2620" y="0"/>
                </a:cxn>
                <a:cxn ang="0">
                  <a:pos x="655" y="0"/>
                </a:cxn>
              </a:cxnLst>
              <a:rect l="0" t="0" r="r" b="b"/>
              <a:pathLst>
                <a:path w="2620" h="1364">
                  <a:moveTo>
                    <a:pt x="655" y="0"/>
                  </a:moveTo>
                  <a:lnTo>
                    <a:pt x="0" y="1364"/>
                  </a:lnTo>
                  <a:lnTo>
                    <a:pt x="1965" y="1364"/>
                  </a:lnTo>
                  <a:lnTo>
                    <a:pt x="2620" y="0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0908" name="Freeform 12"/>
            <p:cNvSpPr>
              <a:spLocks/>
            </p:cNvSpPr>
            <p:nvPr/>
          </p:nvSpPr>
          <p:spPr bwMode="auto">
            <a:xfrm>
              <a:off x="3563" y="1699"/>
              <a:ext cx="1310" cy="682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0" y="1364"/>
                </a:cxn>
                <a:cxn ang="0">
                  <a:pos x="1965" y="1364"/>
                </a:cxn>
                <a:cxn ang="0">
                  <a:pos x="2620" y="0"/>
                </a:cxn>
                <a:cxn ang="0">
                  <a:pos x="655" y="0"/>
                </a:cxn>
              </a:cxnLst>
              <a:rect l="0" t="0" r="r" b="b"/>
              <a:pathLst>
                <a:path w="2620" h="1364">
                  <a:moveTo>
                    <a:pt x="655" y="0"/>
                  </a:moveTo>
                  <a:lnTo>
                    <a:pt x="0" y="1364"/>
                  </a:lnTo>
                  <a:lnTo>
                    <a:pt x="1965" y="1364"/>
                  </a:lnTo>
                  <a:lnTo>
                    <a:pt x="2620" y="0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5349875" y="1995488"/>
            <a:ext cx="1431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5432425" y="20462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C0C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    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5421313" y="203517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adley Hand ITC" pitchFamily="66" charset="0"/>
                <a:cs typeface="Arial" charset="0"/>
              </a:rPr>
              <a:t>      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5776913" y="2054225"/>
            <a:ext cx="1028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Komitmen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13" name="Rectangle 17"/>
          <p:cNvSpPr>
            <a:spLocks noChangeArrowheads="1"/>
          </p:cNvSpPr>
          <p:nvPr/>
        </p:nvSpPr>
        <p:spPr bwMode="auto">
          <a:xfrm>
            <a:off x="5788025" y="2343150"/>
            <a:ext cx="615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  dan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5553075" y="2625725"/>
            <a:ext cx="1108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Kebijakan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grpSp>
        <p:nvGrpSpPr>
          <p:cNvPr id="4111" name="Group 19"/>
          <p:cNvGrpSpPr>
            <a:grpSpLocks/>
          </p:cNvGrpSpPr>
          <p:nvPr/>
        </p:nvGrpSpPr>
        <p:grpSpPr bwMode="auto">
          <a:xfrm>
            <a:off x="5799138" y="3206750"/>
            <a:ext cx="1978025" cy="1146175"/>
            <a:chOff x="3958" y="2469"/>
            <a:chExt cx="1350" cy="722"/>
          </a:xfrm>
        </p:grpSpPr>
        <p:sp>
          <p:nvSpPr>
            <p:cNvPr id="80916" name="Freeform 20"/>
            <p:cNvSpPr>
              <a:spLocks/>
            </p:cNvSpPr>
            <p:nvPr/>
          </p:nvSpPr>
          <p:spPr bwMode="auto">
            <a:xfrm>
              <a:off x="3998" y="2509"/>
              <a:ext cx="1310" cy="682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0" y="1364"/>
                </a:cxn>
                <a:cxn ang="0">
                  <a:pos x="1966" y="1364"/>
                </a:cxn>
                <a:cxn ang="0">
                  <a:pos x="2621" y="0"/>
                </a:cxn>
                <a:cxn ang="0">
                  <a:pos x="655" y="0"/>
                </a:cxn>
              </a:cxnLst>
              <a:rect l="0" t="0" r="r" b="b"/>
              <a:pathLst>
                <a:path w="2621" h="1364">
                  <a:moveTo>
                    <a:pt x="655" y="0"/>
                  </a:moveTo>
                  <a:lnTo>
                    <a:pt x="0" y="1364"/>
                  </a:lnTo>
                  <a:lnTo>
                    <a:pt x="1966" y="1364"/>
                  </a:lnTo>
                  <a:lnTo>
                    <a:pt x="2621" y="0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0917" name="Freeform 21"/>
            <p:cNvSpPr>
              <a:spLocks/>
            </p:cNvSpPr>
            <p:nvPr/>
          </p:nvSpPr>
          <p:spPr bwMode="auto">
            <a:xfrm>
              <a:off x="3958" y="2469"/>
              <a:ext cx="1310" cy="681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0" y="1364"/>
                </a:cxn>
                <a:cxn ang="0">
                  <a:pos x="1965" y="1364"/>
                </a:cxn>
                <a:cxn ang="0">
                  <a:pos x="2621" y="0"/>
                </a:cxn>
                <a:cxn ang="0">
                  <a:pos x="655" y="0"/>
                </a:cxn>
              </a:cxnLst>
              <a:rect l="0" t="0" r="r" b="b"/>
              <a:pathLst>
                <a:path w="2621" h="1364">
                  <a:moveTo>
                    <a:pt x="655" y="0"/>
                  </a:moveTo>
                  <a:lnTo>
                    <a:pt x="0" y="1364"/>
                  </a:lnTo>
                  <a:lnTo>
                    <a:pt x="1965" y="1364"/>
                  </a:lnTo>
                  <a:lnTo>
                    <a:pt x="2621" y="0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112" name="Rectangle 22"/>
          <p:cNvSpPr>
            <a:spLocks noChangeArrowheads="1"/>
          </p:cNvSpPr>
          <p:nvPr/>
        </p:nvSpPr>
        <p:spPr bwMode="auto">
          <a:xfrm>
            <a:off x="5961063" y="3409950"/>
            <a:ext cx="160972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6230938" y="3449638"/>
            <a:ext cx="12366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Perencanaan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20" name="Rectangle 24"/>
          <p:cNvSpPr>
            <a:spLocks noChangeArrowheads="1"/>
          </p:cNvSpPr>
          <p:nvPr/>
        </p:nvSpPr>
        <p:spPr bwMode="auto">
          <a:xfrm>
            <a:off x="6429375" y="36576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SMK3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grpSp>
        <p:nvGrpSpPr>
          <p:cNvPr id="4115" name="Group 25"/>
          <p:cNvGrpSpPr>
            <a:grpSpLocks/>
          </p:cNvGrpSpPr>
          <p:nvPr/>
        </p:nvGrpSpPr>
        <p:grpSpPr bwMode="auto">
          <a:xfrm>
            <a:off x="4149725" y="4492625"/>
            <a:ext cx="1981200" cy="1146175"/>
            <a:chOff x="2833" y="3279"/>
            <a:chExt cx="1351" cy="722"/>
          </a:xfrm>
        </p:grpSpPr>
        <p:sp>
          <p:nvSpPr>
            <p:cNvPr id="80922" name="Freeform 26"/>
            <p:cNvSpPr>
              <a:spLocks/>
            </p:cNvSpPr>
            <p:nvPr/>
          </p:nvSpPr>
          <p:spPr bwMode="auto">
            <a:xfrm>
              <a:off x="2874" y="3319"/>
              <a:ext cx="1310" cy="682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0" y="1364"/>
                </a:cxn>
                <a:cxn ang="0">
                  <a:pos x="1966" y="1364"/>
                </a:cxn>
                <a:cxn ang="0">
                  <a:pos x="2621" y="0"/>
                </a:cxn>
                <a:cxn ang="0">
                  <a:pos x="655" y="0"/>
                </a:cxn>
              </a:cxnLst>
              <a:rect l="0" t="0" r="r" b="b"/>
              <a:pathLst>
                <a:path w="2621" h="1364">
                  <a:moveTo>
                    <a:pt x="655" y="0"/>
                  </a:moveTo>
                  <a:lnTo>
                    <a:pt x="0" y="1364"/>
                  </a:lnTo>
                  <a:lnTo>
                    <a:pt x="1966" y="1364"/>
                  </a:lnTo>
                  <a:lnTo>
                    <a:pt x="2621" y="0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0923" name="Freeform 27"/>
            <p:cNvSpPr>
              <a:spLocks/>
            </p:cNvSpPr>
            <p:nvPr/>
          </p:nvSpPr>
          <p:spPr bwMode="auto">
            <a:xfrm>
              <a:off x="2833" y="3279"/>
              <a:ext cx="1310" cy="681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0" y="1364"/>
                </a:cxn>
                <a:cxn ang="0">
                  <a:pos x="1966" y="1364"/>
                </a:cxn>
                <a:cxn ang="0">
                  <a:pos x="2621" y="0"/>
                </a:cxn>
                <a:cxn ang="0">
                  <a:pos x="655" y="0"/>
                </a:cxn>
              </a:cxnLst>
              <a:rect l="0" t="0" r="r" b="b"/>
              <a:pathLst>
                <a:path w="2621" h="1364">
                  <a:moveTo>
                    <a:pt x="655" y="0"/>
                  </a:moveTo>
                  <a:lnTo>
                    <a:pt x="0" y="1364"/>
                  </a:lnTo>
                  <a:lnTo>
                    <a:pt x="1966" y="1364"/>
                  </a:lnTo>
                  <a:lnTo>
                    <a:pt x="2621" y="0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116" name="Rectangle 28"/>
          <p:cNvSpPr>
            <a:spLocks noChangeArrowheads="1"/>
          </p:cNvSpPr>
          <p:nvPr/>
        </p:nvSpPr>
        <p:spPr bwMode="auto">
          <a:xfrm>
            <a:off x="4621213" y="4695825"/>
            <a:ext cx="11239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25" name="Rectangle 29"/>
          <p:cNvSpPr>
            <a:spLocks noChangeArrowheads="1"/>
          </p:cNvSpPr>
          <p:nvPr/>
        </p:nvSpPr>
        <p:spPr bwMode="auto">
          <a:xfrm>
            <a:off x="4691063" y="4735513"/>
            <a:ext cx="990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Penerapan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26" name="Rectangle 30"/>
          <p:cNvSpPr>
            <a:spLocks noChangeArrowheads="1"/>
          </p:cNvSpPr>
          <p:nvPr/>
        </p:nvSpPr>
        <p:spPr bwMode="auto">
          <a:xfrm>
            <a:off x="4829175" y="4983163"/>
            <a:ext cx="63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SMK3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grpSp>
        <p:nvGrpSpPr>
          <p:cNvPr id="4119" name="Group 31"/>
          <p:cNvGrpSpPr>
            <a:grpSpLocks/>
          </p:cNvGrpSpPr>
          <p:nvPr/>
        </p:nvGrpSpPr>
        <p:grpSpPr bwMode="auto">
          <a:xfrm>
            <a:off x="2130425" y="4170363"/>
            <a:ext cx="1981200" cy="1146175"/>
            <a:chOff x="1455" y="3076"/>
            <a:chExt cx="1351" cy="722"/>
          </a:xfrm>
        </p:grpSpPr>
        <p:sp>
          <p:nvSpPr>
            <p:cNvPr id="80928" name="Freeform 32"/>
            <p:cNvSpPr>
              <a:spLocks/>
            </p:cNvSpPr>
            <p:nvPr/>
          </p:nvSpPr>
          <p:spPr bwMode="auto">
            <a:xfrm>
              <a:off x="1496" y="3117"/>
              <a:ext cx="1310" cy="681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0" y="1364"/>
                </a:cxn>
                <a:cxn ang="0">
                  <a:pos x="1965" y="1364"/>
                </a:cxn>
                <a:cxn ang="0">
                  <a:pos x="2620" y="0"/>
                </a:cxn>
                <a:cxn ang="0">
                  <a:pos x="655" y="0"/>
                </a:cxn>
              </a:cxnLst>
              <a:rect l="0" t="0" r="r" b="b"/>
              <a:pathLst>
                <a:path w="2620" h="1364">
                  <a:moveTo>
                    <a:pt x="655" y="0"/>
                  </a:moveTo>
                  <a:lnTo>
                    <a:pt x="0" y="1364"/>
                  </a:lnTo>
                  <a:lnTo>
                    <a:pt x="1965" y="1364"/>
                  </a:lnTo>
                  <a:lnTo>
                    <a:pt x="2620" y="0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0929" name="Freeform 33"/>
            <p:cNvSpPr>
              <a:spLocks/>
            </p:cNvSpPr>
            <p:nvPr/>
          </p:nvSpPr>
          <p:spPr bwMode="auto">
            <a:xfrm>
              <a:off x="1455" y="3076"/>
              <a:ext cx="1311" cy="682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0" y="1364"/>
                </a:cxn>
                <a:cxn ang="0">
                  <a:pos x="1965" y="1364"/>
                </a:cxn>
                <a:cxn ang="0">
                  <a:pos x="2620" y="0"/>
                </a:cxn>
                <a:cxn ang="0">
                  <a:pos x="655" y="0"/>
                </a:cxn>
              </a:cxnLst>
              <a:rect l="0" t="0" r="r" b="b"/>
              <a:pathLst>
                <a:path w="2620" h="1364">
                  <a:moveTo>
                    <a:pt x="655" y="0"/>
                  </a:moveTo>
                  <a:lnTo>
                    <a:pt x="0" y="1364"/>
                  </a:lnTo>
                  <a:lnTo>
                    <a:pt x="1965" y="1364"/>
                  </a:lnTo>
                  <a:lnTo>
                    <a:pt x="2620" y="0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120" name="Rectangle 34"/>
          <p:cNvSpPr>
            <a:spLocks noChangeArrowheads="1"/>
          </p:cNvSpPr>
          <p:nvPr/>
        </p:nvSpPr>
        <p:spPr bwMode="auto">
          <a:xfrm>
            <a:off x="2328863" y="4300538"/>
            <a:ext cx="1490662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31" name="Rectangle 35"/>
          <p:cNvSpPr>
            <a:spLocks noChangeArrowheads="1"/>
          </p:cNvSpPr>
          <p:nvPr/>
        </p:nvSpPr>
        <p:spPr bwMode="auto">
          <a:xfrm>
            <a:off x="2411413" y="4349750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C0C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  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32" name="Rectangle 36"/>
          <p:cNvSpPr>
            <a:spLocks noChangeArrowheads="1"/>
          </p:cNvSpPr>
          <p:nvPr/>
        </p:nvSpPr>
        <p:spPr bwMode="auto">
          <a:xfrm>
            <a:off x="2400300" y="4340225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adley Hand ITC" pitchFamily="66" charset="0"/>
                <a:cs typeface="Arial" charset="0"/>
              </a:rPr>
              <a:t>    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33" name="Rectangle 37"/>
          <p:cNvSpPr>
            <a:spLocks noChangeArrowheads="1"/>
          </p:cNvSpPr>
          <p:nvPr/>
        </p:nvSpPr>
        <p:spPr bwMode="auto">
          <a:xfrm>
            <a:off x="2620963" y="4340225"/>
            <a:ext cx="1222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Pengukuran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34" name="Rectangle 38"/>
          <p:cNvSpPr>
            <a:spLocks noChangeArrowheads="1"/>
          </p:cNvSpPr>
          <p:nvPr/>
        </p:nvSpPr>
        <p:spPr bwMode="auto">
          <a:xfrm>
            <a:off x="2778125" y="4572000"/>
            <a:ext cx="498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dan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35" name="Rectangle 39"/>
          <p:cNvSpPr>
            <a:spLocks noChangeArrowheads="1"/>
          </p:cNvSpPr>
          <p:nvPr/>
        </p:nvSpPr>
        <p:spPr bwMode="auto">
          <a:xfrm>
            <a:off x="2665413" y="4754563"/>
            <a:ext cx="839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Evaluasi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4126" name="Rectangle 40"/>
          <p:cNvSpPr>
            <a:spLocks noChangeArrowheads="1"/>
          </p:cNvSpPr>
          <p:nvPr/>
        </p:nvSpPr>
        <p:spPr bwMode="auto">
          <a:xfrm>
            <a:off x="3744913" y="1920875"/>
            <a:ext cx="1439862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27" name="Rectangle 41"/>
          <p:cNvSpPr>
            <a:spLocks noChangeArrowheads="1"/>
          </p:cNvSpPr>
          <p:nvPr/>
        </p:nvSpPr>
        <p:spPr bwMode="auto">
          <a:xfrm>
            <a:off x="3868738" y="2066925"/>
            <a:ext cx="1281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Bradley Hand ITC" pitchFamily="66" charset="0"/>
                <a:cs typeface="Arial" charset="0"/>
              </a:rPr>
              <a:t>Peningkatan</a:t>
            </a:r>
          </a:p>
        </p:txBody>
      </p:sp>
      <p:sp>
        <p:nvSpPr>
          <p:cNvPr id="4128" name="Rectangle 42"/>
          <p:cNvSpPr>
            <a:spLocks noChangeArrowheads="1"/>
          </p:cNvSpPr>
          <p:nvPr/>
        </p:nvSpPr>
        <p:spPr bwMode="auto">
          <a:xfrm>
            <a:off x="3868738" y="2239963"/>
            <a:ext cx="1389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Bradley Hand ITC" pitchFamily="66" charset="0"/>
                <a:cs typeface="Arial" charset="0"/>
              </a:rPr>
              <a:t>Berkelanjutan</a:t>
            </a:r>
          </a:p>
        </p:txBody>
      </p:sp>
      <p:sp>
        <p:nvSpPr>
          <p:cNvPr id="80939" name="Rectangle 43"/>
          <p:cNvSpPr>
            <a:spLocks noChangeArrowheads="1"/>
          </p:cNvSpPr>
          <p:nvPr/>
        </p:nvSpPr>
        <p:spPr bwMode="auto">
          <a:xfrm>
            <a:off x="1787525" y="2735263"/>
            <a:ext cx="411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80808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     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2168525" y="2735263"/>
            <a:ext cx="1120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80808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Peninjauan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41" name="Rectangle 45"/>
          <p:cNvSpPr>
            <a:spLocks noChangeArrowheads="1"/>
          </p:cNvSpPr>
          <p:nvPr/>
        </p:nvSpPr>
        <p:spPr bwMode="auto">
          <a:xfrm>
            <a:off x="1787525" y="3017838"/>
            <a:ext cx="855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80808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  Ulang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42" name="Rectangle 46"/>
          <p:cNvSpPr>
            <a:spLocks noChangeArrowheads="1"/>
          </p:cNvSpPr>
          <p:nvPr/>
        </p:nvSpPr>
        <p:spPr bwMode="auto">
          <a:xfrm>
            <a:off x="2560638" y="3017838"/>
            <a:ext cx="192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80808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&amp;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43" name="Rectangle 47"/>
          <p:cNvSpPr>
            <a:spLocks noChangeArrowheads="1"/>
          </p:cNvSpPr>
          <p:nvPr/>
        </p:nvSpPr>
        <p:spPr bwMode="auto">
          <a:xfrm>
            <a:off x="1787525" y="3300413"/>
            <a:ext cx="13985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80808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Peningkatan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44" name="Rectangle 48"/>
          <p:cNvSpPr>
            <a:spLocks noChangeArrowheads="1"/>
          </p:cNvSpPr>
          <p:nvPr/>
        </p:nvSpPr>
        <p:spPr bwMode="auto">
          <a:xfrm>
            <a:off x="1787525" y="3582988"/>
            <a:ext cx="1550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80808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oleh manajemen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4135" name="Rectangle 49"/>
          <p:cNvSpPr>
            <a:spLocks noChangeArrowheads="1"/>
          </p:cNvSpPr>
          <p:nvPr/>
        </p:nvSpPr>
        <p:spPr bwMode="auto">
          <a:xfrm>
            <a:off x="1706563" y="2687638"/>
            <a:ext cx="1752600" cy="122396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46" name="Rectangle 50"/>
          <p:cNvSpPr>
            <a:spLocks noChangeArrowheads="1"/>
          </p:cNvSpPr>
          <p:nvPr/>
        </p:nvSpPr>
        <p:spPr bwMode="auto">
          <a:xfrm>
            <a:off x="1651000" y="2627313"/>
            <a:ext cx="1747838" cy="1217612"/>
          </a:xfrm>
          <a:prstGeom prst="rect">
            <a:avLst/>
          </a:prstGeom>
          <a:solidFill>
            <a:srgbClr val="FFFFFF"/>
          </a:solidFill>
          <a:ln w="7938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80947" name="Rectangle 51"/>
          <p:cNvSpPr>
            <a:spLocks noChangeArrowheads="1"/>
          </p:cNvSpPr>
          <p:nvPr/>
        </p:nvSpPr>
        <p:spPr bwMode="auto">
          <a:xfrm>
            <a:off x="1733550" y="2679700"/>
            <a:ext cx="411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C0C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     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48" name="Rectangle 52"/>
          <p:cNvSpPr>
            <a:spLocks noChangeArrowheads="1"/>
          </p:cNvSpPr>
          <p:nvPr/>
        </p:nvSpPr>
        <p:spPr bwMode="auto">
          <a:xfrm>
            <a:off x="1725613" y="2671763"/>
            <a:ext cx="411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adley Hand ITC" pitchFamily="66" charset="0"/>
                <a:cs typeface="Arial" charset="0"/>
              </a:rPr>
              <a:t>       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49" name="Rectangle 53"/>
          <p:cNvSpPr>
            <a:spLocks noChangeArrowheads="1"/>
          </p:cNvSpPr>
          <p:nvPr/>
        </p:nvSpPr>
        <p:spPr bwMode="auto">
          <a:xfrm>
            <a:off x="1905000" y="2743200"/>
            <a:ext cx="1120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Peninjauan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50" name="Rectangle 54"/>
          <p:cNvSpPr>
            <a:spLocks noChangeArrowheads="1"/>
          </p:cNvSpPr>
          <p:nvPr/>
        </p:nvSpPr>
        <p:spPr bwMode="auto">
          <a:xfrm>
            <a:off x="1685925" y="2954338"/>
            <a:ext cx="904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  Ulang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51" name="Rectangle 55"/>
          <p:cNvSpPr>
            <a:spLocks noChangeArrowheads="1"/>
          </p:cNvSpPr>
          <p:nvPr/>
        </p:nvSpPr>
        <p:spPr bwMode="auto">
          <a:xfrm>
            <a:off x="2667000" y="2954338"/>
            <a:ext cx="241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  <a:cs typeface="Arial" charset="0"/>
              </a:rPr>
              <a:t> &amp;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80952" name="Rectangle 56"/>
          <p:cNvSpPr>
            <a:spLocks noChangeArrowheads="1"/>
          </p:cNvSpPr>
          <p:nvPr/>
        </p:nvSpPr>
        <p:spPr bwMode="auto">
          <a:xfrm>
            <a:off x="1801813" y="3236913"/>
            <a:ext cx="13985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  Peningkatan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80953" name="Rectangle 57"/>
          <p:cNvSpPr>
            <a:spLocks noChangeArrowheads="1"/>
          </p:cNvSpPr>
          <p:nvPr/>
        </p:nvSpPr>
        <p:spPr bwMode="auto">
          <a:xfrm>
            <a:off x="1725613" y="3519488"/>
            <a:ext cx="154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cs typeface="Arial" charset="0"/>
              </a:rPr>
              <a:t>oleh Manajemen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cs typeface="Arial" charset="0"/>
            </a:endParaRPr>
          </a:p>
        </p:txBody>
      </p:sp>
      <p:sp>
        <p:nvSpPr>
          <p:cNvPr id="4144" name="Oval 58"/>
          <p:cNvSpPr>
            <a:spLocks noChangeArrowheads="1"/>
          </p:cNvSpPr>
          <p:nvPr/>
        </p:nvSpPr>
        <p:spPr bwMode="auto">
          <a:xfrm rot="1012085">
            <a:off x="7696200" y="40386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4145" name="Text Box 59"/>
          <p:cNvSpPr txBox="1">
            <a:spLocks noChangeArrowheads="1"/>
          </p:cNvSpPr>
          <p:nvPr/>
        </p:nvSpPr>
        <p:spPr bwMode="auto">
          <a:xfrm>
            <a:off x="8001000" y="4191000"/>
            <a:ext cx="762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chemeClr val="bg1"/>
                </a:solidFill>
                <a:latin typeface="Bradley Hand ITC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915400" cy="2133600"/>
          </a:xfrm>
          <a:ln>
            <a:solidFill>
              <a:srgbClr val="FFFF00"/>
            </a:solidFill>
          </a:ln>
        </p:spPr>
        <p:txBody>
          <a:bodyPr/>
          <a:lstStyle/>
          <a:p>
            <a:pPr marL="863600" lvl="1" indent="-628650" eaLnBrk="1" hangingPunct="1">
              <a:buFontTx/>
              <a:buNone/>
            </a:pPr>
            <a:r>
              <a:rPr lang="en-US" sz="3600" b="1" smtClean="0">
                <a:solidFill>
                  <a:srgbClr val="FF99CC"/>
                </a:solidFill>
                <a:latin typeface="Tempus Sans ITC" pitchFamily="82" charset="0"/>
              </a:rPr>
              <a:t>Manajemen :</a:t>
            </a:r>
          </a:p>
          <a:p>
            <a:pPr marL="863600" lvl="1" indent="-628650" eaLnBrk="1" hangingPunct="1">
              <a:buFontTx/>
              <a:buNone/>
            </a:pPr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suatu proses kegiatan yang terdiri atas perencanaan, pengorganisasi, </a:t>
            </a:r>
          </a:p>
          <a:p>
            <a:pPr marL="863600" lvl="1" indent="-628650" eaLnBrk="1" hangingPunct="1">
              <a:buFontTx/>
              <a:buNone/>
            </a:pPr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pelaksanaan, pengukuran dan tindak lanjut yang dilakukan untuk mencapai </a:t>
            </a:r>
          </a:p>
          <a:p>
            <a:pPr marL="863600" lvl="1" indent="-628650" eaLnBrk="1" hangingPunct="1">
              <a:buFontTx/>
              <a:buNone/>
            </a:pPr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tujuan yang telah ditetapkan dengan menggunakan manusia dan sumber daya </a:t>
            </a:r>
          </a:p>
          <a:p>
            <a:pPr marL="863600" lvl="1" indent="-628650" eaLnBrk="1" hangingPunct="1">
              <a:buFontTx/>
              <a:buNone/>
            </a:pPr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yang ada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DEFINISI MANAJEMEN </a:t>
            </a:r>
            <a:br>
              <a:rPr lang="en-US" sz="36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</a:br>
            <a:r>
              <a:rPr lang="en-US" sz="36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DAN SISTEM MANAJEMEN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52400" y="4572000"/>
            <a:ext cx="8915400" cy="15240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>
                <a:solidFill>
                  <a:srgbClr val="FF99CC"/>
                </a:solidFill>
                <a:latin typeface="Tempus Sans ITC" pitchFamily="82" charset="0"/>
              </a:rPr>
              <a:t>	Sistem Manajemen</a:t>
            </a:r>
            <a:r>
              <a:rPr lang="en-US" sz="3600">
                <a:solidFill>
                  <a:srgbClr val="FF99CC"/>
                </a:solidFill>
                <a:latin typeface="Tempus Sans ITC" pitchFamily="82" charset="0"/>
              </a:rPr>
              <a:t> 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empus Sans ITC" pitchFamily="82" charset="0"/>
              </a:rPr>
              <a:t>	</a:t>
            </a:r>
            <a:r>
              <a:rPr lang="en-US" sz="2000" b="1">
                <a:solidFill>
                  <a:srgbClr val="99FFCC"/>
                </a:solidFill>
                <a:latin typeface="Tempus Sans ITC" pitchFamily="82" charset="0"/>
              </a:rPr>
              <a:t>kegiatan manajemen yang teratur dan saling berhubungan untuk mencapai tujuan yang telah ditetapkan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 rot="1012085">
            <a:off x="7848600" y="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153400" y="152400"/>
            <a:ext cx="762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chemeClr val="bg1"/>
                </a:solidFill>
                <a:latin typeface="Bradley Hand ITC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 advAuto="0"/>
      <p:bldP spid="59394" grpId="0" build="p" autoUpdateAnimBg="0" advAuto="0"/>
      <p:bldP spid="59396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6088"/>
            <a:ext cx="8302625" cy="874712"/>
          </a:xfrm>
        </p:spPr>
        <p:txBody>
          <a:bodyPr>
            <a:normAutofit lnSpcReduction="10000"/>
          </a:bodyPr>
          <a:lstStyle/>
          <a:p>
            <a:pPr marL="185738" indent="-8255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b="1" smtClean="0">
                <a:solidFill>
                  <a:srgbClr val="99FFCC"/>
                </a:solidFill>
                <a:latin typeface="Papyrus" pitchFamily="66" charset="0"/>
              </a:rPr>
              <a:t> Bagian dari sistem manajamen secara keseluruhan </a:t>
            </a:r>
          </a:p>
          <a:p>
            <a:pPr marL="185738" indent="-8255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99FFCC"/>
                </a:solidFill>
                <a:latin typeface="Papyrus" pitchFamily="66" charset="0"/>
              </a:rPr>
              <a:t>    yang dibutuhkan bagi :</a:t>
            </a:r>
            <a:r>
              <a:rPr lang="en-US" sz="2800" b="1" smtClean="0">
                <a:latin typeface="Papyrus" pitchFamily="66" charset="0"/>
              </a:rPr>
              <a:t>		</a:t>
            </a:r>
            <a:endParaRPr lang="en-US" sz="2800" b="1" i="1" smtClean="0">
              <a:latin typeface="Papyrus" pitchFamily="66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DEFINISI SISTEM MANAJEMEN K3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066800" y="2819400"/>
            <a:ext cx="7391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5738" indent="-82550">
              <a:lnSpc>
                <a:spcPct val="90000"/>
              </a:lnSpc>
              <a:spcBef>
                <a:spcPct val="20000"/>
              </a:spcBef>
              <a:buFont typeface="Wingdings" pitchFamily="2" charset="2"/>
              <a:buBlip>
                <a:blip r:embed="rId3"/>
              </a:buBlip>
            </a:pPr>
            <a:r>
              <a:rPr lang="en-US" sz="2800" b="1" dirty="0">
                <a:solidFill>
                  <a:schemeClr val="hlink"/>
                </a:solidFill>
                <a:latin typeface="Papyrus" pitchFamily="66" charset="0"/>
              </a:rPr>
              <a:t> 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pengembangan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,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penerapan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,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pencapaian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,   </a:t>
            </a:r>
          </a:p>
          <a:p>
            <a:pPr marL="185738" indent="-8255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   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pengkajian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dan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pemeliharaan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kebijakan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K3 </a:t>
            </a:r>
          </a:p>
          <a:p>
            <a:pPr marL="185738" indent="-82550">
              <a:lnSpc>
                <a:spcPct val="90000"/>
              </a:lnSpc>
              <a:spcBef>
                <a:spcPct val="20000"/>
              </a:spcBef>
              <a:buFont typeface="Wingdings" pitchFamily="2" charset="2"/>
              <a:buBlip>
                <a:blip r:embed="rId3"/>
              </a:buBlip>
            </a:pP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dalam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rangka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pengendalian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resiko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yang </a:t>
            </a:r>
          </a:p>
          <a:p>
            <a:pPr marL="185738" indent="-8255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   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berkaitan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dengan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kegiatan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Papyrus" pitchFamily="66" charset="0"/>
              </a:rPr>
              <a:t>kerja</a:t>
            </a:r>
            <a:r>
              <a:rPr lang="en-US" sz="28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</a:p>
          <a:p>
            <a:pPr marL="185738" indent="-82550">
              <a:lnSpc>
                <a:spcPct val="90000"/>
              </a:lnSpc>
              <a:spcBef>
                <a:spcPct val="20000"/>
              </a:spcBef>
              <a:buFont typeface="Wingdings" pitchFamily="2" charset="2"/>
              <a:buBlip>
                <a:blip r:embed="rId3"/>
              </a:buBlip>
            </a:pPr>
            <a:r>
              <a:rPr lang="en-US" sz="2800" b="1" dirty="0">
                <a:solidFill>
                  <a:srgbClr val="FFFF66"/>
                </a:solidFill>
                <a:latin typeface="Papyrus" pitchFamily="66" charset="0"/>
              </a:rPr>
              <a:t>  </a:t>
            </a:r>
            <a:r>
              <a:rPr lang="en-US" sz="2800" b="1" dirty="0" err="1">
                <a:solidFill>
                  <a:srgbClr val="FFFF66"/>
                </a:solidFill>
                <a:latin typeface="Papyrus" pitchFamily="66" charset="0"/>
              </a:rPr>
              <a:t>guna</a:t>
            </a:r>
            <a:r>
              <a:rPr lang="en-US" sz="2800" b="1" dirty="0">
                <a:solidFill>
                  <a:srgbClr val="FFFF66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66"/>
                </a:solidFill>
                <a:latin typeface="Papyrus" pitchFamily="66" charset="0"/>
              </a:rPr>
              <a:t>terciptanya</a:t>
            </a:r>
            <a:r>
              <a:rPr lang="en-US" sz="2800" b="1" dirty="0">
                <a:solidFill>
                  <a:srgbClr val="FFFF66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66"/>
                </a:solidFill>
                <a:latin typeface="Papyrus" pitchFamily="66" charset="0"/>
              </a:rPr>
              <a:t>tempat</a:t>
            </a:r>
            <a:r>
              <a:rPr lang="en-US" sz="2800" b="1" dirty="0">
                <a:solidFill>
                  <a:srgbClr val="FFFF66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66"/>
                </a:solidFill>
                <a:latin typeface="Papyrus" pitchFamily="66" charset="0"/>
              </a:rPr>
              <a:t>kerja</a:t>
            </a:r>
            <a:r>
              <a:rPr lang="en-US" sz="2800" b="1" dirty="0">
                <a:solidFill>
                  <a:srgbClr val="FFFF66"/>
                </a:solidFill>
                <a:latin typeface="Papyrus" pitchFamily="66" charset="0"/>
              </a:rPr>
              <a:t> yang </a:t>
            </a:r>
            <a:r>
              <a:rPr lang="en-US" sz="2800" b="1" dirty="0" err="1">
                <a:solidFill>
                  <a:srgbClr val="FFFF66"/>
                </a:solidFill>
                <a:latin typeface="Papyrus" pitchFamily="66" charset="0"/>
              </a:rPr>
              <a:t>aman</a:t>
            </a:r>
            <a:r>
              <a:rPr lang="en-US" sz="2800" b="1" dirty="0">
                <a:solidFill>
                  <a:srgbClr val="FFFF66"/>
                </a:solidFill>
                <a:latin typeface="Papyrus" pitchFamily="66" charset="0"/>
              </a:rPr>
              <a:t>,   </a:t>
            </a:r>
          </a:p>
          <a:p>
            <a:pPr marL="185738" indent="-8255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 dirty="0">
                <a:solidFill>
                  <a:srgbClr val="FFFF66"/>
                </a:solidFill>
                <a:latin typeface="Papyrus" pitchFamily="66" charset="0"/>
              </a:rPr>
              <a:t>     </a:t>
            </a:r>
            <a:r>
              <a:rPr lang="en-US" sz="2800" b="1" dirty="0" err="1">
                <a:solidFill>
                  <a:srgbClr val="FFFF66"/>
                </a:solidFill>
                <a:latin typeface="Papyrus" pitchFamily="66" charset="0"/>
              </a:rPr>
              <a:t>efisien</a:t>
            </a:r>
            <a:r>
              <a:rPr lang="en-US" sz="2800" b="1" dirty="0">
                <a:solidFill>
                  <a:srgbClr val="FFFF66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66"/>
                </a:solidFill>
                <a:latin typeface="Papyrus" pitchFamily="66" charset="0"/>
              </a:rPr>
              <a:t>dan</a:t>
            </a:r>
            <a:r>
              <a:rPr lang="en-US" sz="2800" b="1" dirty="0">
                <a:solidFill>
                  <a:srgbClr val="FFFF66"/>
                </a:solidFill>
                <a:latin typeface="Papyrus" pitchFamily="66" charset="0"/>
              </a:rPr>
              <a:t> </a:t>
            </a:r>
            <a:r>
              <a:rPr lang="en-US" sz="2800" b="1" dirty="0" err="1">
                <a:solidFill>
                  <a:srgbClr val="FFFF66"/>
                </a:solidFill>
                <a:latin typeface="Papyrus" pitchFamily="66" charset="0"/>
              </a:rPr>
              <a:t>produktif</a:t>
            </a:r>
            <a:endParaRPr lang="en-US" sz="2800" b="1" dirty="0">
              <a:solidFill>
                <a:srgbClr val="FFFF66"/>
              </a:solidFill>
              <a:latin typeface="Papyrus" pitchFamily="66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 rot="1012085">
            <a:off x="7543800" y="50292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848600" y="5181600"/>
            <a:ext cx="762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chemeClr val="bg1"/>
                </a:solidFill>
                <a:latin typeface="Bradley Hand ITC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 advAuto="0"/>
      <p:bldP spid="60418" grpId="0" autoUpdateAnimBg="0"/>
      <p:bldP spid="60420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382000" cy="5181600"/>
          </a:xfrm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K3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masih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belum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mendapatkan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perhatian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yang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memadai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semua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pihak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empus Sans ITC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Kecalakaan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kerja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yang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terjadi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masih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tinggi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empus Sans ITC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Pelaksanaan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pengawasan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masih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bersifat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parsial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dan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belum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menyentuh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aspek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manajemen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empus Sans ITC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Relatif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rendahnya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komitment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pimpinan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perusahaan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dalam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hal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K3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Kualitas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tenaga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kerja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berkorelasi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dengan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kesadaran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atas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K3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Tuntutan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global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dalam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perlindungan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tenaga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kerja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yang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diterapkan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oleh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komunitas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perlindungan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hak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buruh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internasional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empus Sans ITC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Desakan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LSM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internasional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dalam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hal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hak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tenaga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kerja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untuk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mendapatkan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perlindungan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empus Sans ITC" pitchFamily="8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99FFCC"/>
              </a:solidFill>
              <a:latin typeface="Tempus Sans ITC" pitchFamily="8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99FFCC"/>
              </a:solidFill>
              <a:latin typeface="Tempus Sans ITC" pitchFamily="82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LATAR BELAKANG KEBIJAKAN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 rot="1012085">
            <a:off x="7696200" y="50292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001000" y="5181600"/>
            <a:ext cx="762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chemeClr val="bg1"/>
                </a:solidFill>
                <a:latin typeface="Bradley Hand ITC" pitchFamily="66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 advAuto="0"/>
      <p:bldP spid="61442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8686800" cy="3657600"/>
          </a:xfrm>
          <a:ln w="28575">
            <a:solidFill>
              <a:srgbClr val="FFFF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smtClean="0">
              <a:solidFill>
                <a:srgbClr val="FFFF66"/>
              </a:solidFill>
              <a:latin typeface="Tempus Sans ITC" pitchFamily="8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Masalah K3 masih belum menjadi prioritas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Tidak ada yang mengangkat masalah K3 menjadi issue nasional baik secara politis maupun sosial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Masalah kecelakaan kerja masih dilihat dari aspek ekonomi, dan tidak pernah dilihat dari pendekatan moral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Tenaga kerja masih ditempatkan sebagai faktor produksi dalam perusahaan, belum dirtempatkan sebagai mitra usaha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Alokasi anggaran perusahaan untuk masalah K3 relatif kecil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1371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smtClean="0">
                <a:solidFill>
                  <a:srgbClr val="FFCC00"/>
                </a:solidFill>
                <a:latin typeface="Pristina" pitchFamily="66" charset="0"/>
              </a:rPr>
              <a:t>K3 masih belum mendapatkan perhatian yang   </a:t>
            </a:r>
            <a:br>
              <a:rPr lang="en-US" sz="3600" smtClean="0">
                <a:solidFill>
                  <a:srgbClr val="FFCC00"/>
                </a:solidFill>
                <a:latin typeface="Pristina" pitchFamily="66" charset="0"/>
              </a:rPr>
            </a:br>
            <a:r>
              <a:rPr lang="en-US" sz="3600" smtClean="0">
                <a:solidFill>
                  <a:srgbClr val="FFCC00"/>
                </a:solidFill>
                <a:latin typeface="Pristina" pitchFamily="66" charset="0"/>
              </a:rPr>
              <a:t> memadai semua pihak: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 rot="1012085">
            <a:off x="7543800" y="1524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848600" y="304800"/>
            <a:ext cx="762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chemeClr val="bg1"/>
                </a:solidFill>
                <a:latin typeface="Bradley Hand ITC" pitchFamily="66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 advAuto="0"/>
      <p:bldP spid="62466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5344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Dari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jumlah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perusahaan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160.041 (1995)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menurut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data UU No.7/1981, 13.381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merupakan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perusahaan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dengan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tenaga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kerja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lebih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dari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100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orang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(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wajib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mempunyai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P2K3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sesuai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10 UUKK No.1/1970)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Jumlah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P2K3 yang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ada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kurang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dari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13.000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    Dari P2K3 yang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ada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10-12 % yang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berfungsi</a:t>
            </a:r>
            <a:endParaRPr lang="en-US" sz="2400" b="1" dirty="0" smtClean="0">
              <a:solidFill>
                <a:srgbClr val="FFFF66"/>
              </a:solidFill>
              <a:latin typeface="Tempus Sans ITC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Menunjukan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komitment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pimpinan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perusahaan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terhadap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K3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masih</a:t>
            </a:r>
            <a:r>
              <a:rPr lang="en-US" sz="2400" b="1" dirty="0" smtClean="0">
                <a:solidFill>
                  <a:srgbClr val="FFFF66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latin typeface="Tempus Sans ITC" pitchFamily="82" charset="0"/>
              </a:rPr>
              <a:t>rendah</a:t>
            </a:r>
            <a:endParaRPr lang="en-US" sz="2400" b="1" dirty="0" smtClean="0">
              <a:solidFill>
                <a:srgbClr val="FFFF66"/>
              </a:solidFill>
              <a:latin typeface="Tempus Sans ITC" pitchFamily="82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dirty="0" err="1" smtClean="0">
                <a:solidFill>
                  <a:srgbClr val="7030A0"/>
                </a:solidFill>
                <a:latin typeface="Pristina" pitchFamily="66" charset="0"/>
              </a:rPr>
              <a:t>Masih</a:t>
            </a:r>
            <a:r>
              <a:rPr lang="en-US" sz="3600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istina" pitchFamily="66" charset="0"/>
              </a:rPr>
              <a:t>rendahnya</a:t>
            </a:r>
            <a:r>
              <a:rPr lang="en-US" sz="3600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istina" pitchFamily="66" charset="0"/>
              </a:rPr>
              <a:t>komitment</a:t>
            </a:r>
            <a:r>
              <a:rPr lang="en-US" sz="3600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istina" pitchFamily="66" charset="0"/>
              </a:rPr>
              <a:t>pimpinan</a:t>
            </a:r>
            <a:r>
              <a:rPr lang="en-US" sz="3600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istina" pitchFamily="66" charset="0"/>
              </a:rPr>
              <a:t>perusahaan</a:t>
            </a:r>
            <a:r>
              <a:rPr lang="en-US" sz="3600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Pristina" pitchFamily="66" charset="0"/>
              </a:rPr>
              <a:t>terhadap</a:t>
            </a:r>
            <a:r>
              <a:rPr lang="en-US" sz="3600" dirty="0" smtClean="0">
                <a:solidFill>
                  <a:srgbClr val="7030A0"/>
                </a:solidFill>
                <a:latin typeface="Pristina" pitchFamily="66" charset="0"/>
              </a:rPr>
              <a:t> K3 :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57200" y="4724400"/>
            <a:ext cx="838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Perusahaan yang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mempunyai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dokter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perusahaan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(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pasal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8  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  UUKK No.1/1970)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tercatat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1.155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orang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empus Sans ITC" pitchFamily="82" charset="0"/>
            </a:endParaRPr>
          </a:p>
          <a:p>
            <a:pPr>
              <a:buFontTx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Program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pemeriksaan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kesehatan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tenaga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kerja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tidak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empus Sans ITC" pitchFamily="82" charset="0"/>
              </a:rPr>
              <a:t>jalan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/>
            </a:r>
            <a:b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</a:br>
            <a:endParaRPr lang="en-US" sz="2400" b="1" dirty="0">
              <a:solidFill>
                <a:schemeClr val="tx2">
                  <a:lumMod val="50000"/>
                </a:schemeClr>
              </a:solidFill>
              <a:latin typeface="Tempus Sans ITC" pitchFamily="82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 rot="1012085">
            <a:off x="7772400" y="762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077200" y="304800"/>
            <a:ext cx="762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chemeClr val="bg1"/>
                </a:solidFill>
                <a:latin typeface="Bradley Hand ITC" pitchFamily="66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 advAuto="0"/>
      <p:bldP spid="63490" grpId="0" build="p" autoUpdateAnimBg="0" advAuto="0"/>
      <p:bldP spid="63492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486400"/>
          </a:xfrm>
          <a:ln w="28575">
            <a:solidFill>
              <a:srgbClr val="FFFF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b="1" smtClean="0">
              <a:solidFill>
                <a:srgbClr val="FFFF00"/>
              </a:solidFill>
              <a:latin typeface="Tempus Sans ITC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Menempatkan tenaga kerja sesuai dengan harkat dan martabatnya sebagaoi manusia (pasal 27 ayat 2 UUD 1945)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Meningkatkan komitment pimpinan perusahaan dalam melindungi tenaga kerja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Meningkatkan efisiensi dan produktivitas kerja untuk menghadapi kompetisi perdagangan global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Proteksi terhadap industri dalam negeri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Meningkatkan daya saing dalam perdagangan internasional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Mengeliminir boikot LSM internasional terhadap produk ekspor nasional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Pelaksanaan pencegahan kec. masih bersifat parsial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Perlunya upaya pencegahan terhadap problem sosial dan ekonomi yang tekait dengan penerapan K3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391400" cy="7699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TUJUAN PENERAPAN SMK3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 rot="1012085">
            <a:off x="7848600" y="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153400" y="381000"/>
            <a:ext cx="76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latin typeface="Bradley Hand ITC" pitchFamily="66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 advAuto="0"/>
      <p:bldP spid="64514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24800" cy="4191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en-US" b="1" smtClean="0">
              <a:solidFill>
                <a:srgbClr val="FF6600"/>
              </a:solidFill>
              <a:latin typeface="Papyrus" pitchFamily="66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b="1" smtClean="0">
                <a:solidFill>
                  <a:srgbClr val="FF6600"/>
                </a:solidFill>
                <a:latin typeface="Papyrus" pitchFamily="66" charset="0"/>
              </a:rPr>
              <a:t>Perusahaan dengan 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FF6600"/>
                </a:solidFill>
                <a:latin typeface="Papyrus" pitchFamily="66" charset="0"/>
              </a:rPr>
              <a:t>	- tk 100 atau lebih dan atau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FF6600"/>
                </a:solidFill>
                <a:latin typeface="Papyrus" pitchFamily="66" charset="0"/>
              </a:rPr>
              <a:t>	- potensi bahaya peledakan,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FF6600"/>
                </a:solidFill>
                <a:latin typeface="Papyrus" pitchFamily="66" charset="0"/>
              </a:rPr>
              <a:t>         kebakaran, pencemaran dan penyakit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FF6600"/>
                </a:solidFill>
                <a:latin typeface="Papyrus" pitchFamily="66" charset="0"/>
              </a:rPr>
              <a:t>         akibat kerja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3600" b="1" smtClean="0">
              <a:solidFill>
                <a:srgbClr val="FFFF66"/>
              </a:solidFill>
              <a:latin typeface="Papyrus" pitchFamily="66" charset="0"/>
            </a:endParaRPr>
          </a:p>
          <a:p>
            <a:pPr marL="609600" indent="-609600" algn="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solidFill>
                  <a:srgbClr val="FFFF66"/>
                </a:solidFill>
                <a:latin typeface="Papyrus" pitchFamily="66" charset="0"/>
              </a:rPr>
              <a:t>			</a:t>
            </a:r>
            <a:r>
              <a:rPr lang="en-US" sz="2400" b="1" i="1" smtClean="0">
                <a:solidFill>
                  <a:srgbClr val="FFFF66"/>
                </a:solidFill>
                <a:latin typeface="Bradley Hand ITC" pitchFamily="66" charset="0"/>
              </a:rPr>
              <a:t>Pasal 3  Per. Menaker  No.05/Men/1996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623888"/>
            <a:ext cx="7745413" cy="5191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KRITERIA PERUSAHAAN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 rot="1012085">
            <a:off x="7696200" y="304800"/>
            <a:ext cx="12954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001000" y="457200"/>
            <a:ext cx="762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chemeClr val="bg1"/>
                </a:solidFill>
                <a:latin typeface="Bradley Hand ITC" pitchFamily="66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 advAuto="0"/>
      <p:bldP spid="66562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602</TotalTime>
  <Words>794</Words>
  <Application>Microsoft PowerPoint</Application>
  <PresentationFormat>On-screen Show (4:3)</PresentationFormat>
  <Paragraphs>240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Sistem Manajemen Keselamatan Dan Kesehatan Kerja  (SMK3)</vt:lpstr>
      <vt:lpstr>Sistem Manajemen Keselamatan Dan Kesehatan Kerja  (SMK3)</vt:lpstr>
      <vt:lpstr>DEFINISI MANAJEMEN  DAN SISTEM MANAJEMEN</vt:lpstr>
      <vt:lpstr>DEFINISI SISTEM MANAJEMEN K3</vt:lpstr>
      <vt:lpstr>LATAR BELAKANG KEBIJAKAN</vt:lpstr>
      <vt:lpstr>K3 masih belum mendapatkan perhatian yang     memadai semua pihak:</vt:lpstr>
      <vt:lpstr>Masih rendahnya komitment pimpinan perusahaan terhadap K3 :</vt:lpstr>
      <vt:lpstr>TUJUAN PENERAPAN SMK3</vt:lpstr>
      <vt:lpstr>KRITERIA PERUSAHAAN</vt:lpstr>
      <vt:lpstr>Slide 10</vt:lpstr>
      <vt:lpstr>Slide 11</vt:lpstr>
      <vt:lpstr>Slide 12</vt:lpstr>
      <vt:lpstr>Slide 13</vt:lpstr>
      <vt:lpstr>Slide 14</vt:lpstr>
      <vt:lpstr>Dasar Hukum SMK3</vt:lpstr>
      <vt:lpstr>Slide 16</vt:lpstr>
      <vt:lpstr>Slide 17</vt:lpstr>
      <vt:lpstr>AZAS SMK3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Manajemen Keselamatan Dan Kesehasatan Kerja  (SiMK3)</dc:title>
  <dc:creator>Namsalus</dc:creator>
  <cp:lastModifiedBy>TARI</cp:lastModifiedBy>
  <cp:revision>49</cp:revision>
  <dcterms:created xsi:type="dcterms:W3CDTF">2004-08-17T09:57:27Z</dcterms:created>
  <dcterms:modified xsi:type="dcterms:W3CDTF">2016-12-20T04:53:33Z</dcterms:modified>
</cp:coreProperties>
</file>