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8"/>
  </p:notesMasterIdLst>
  <p:handoutMasterIdLst>
    <p:handoutMasterId r:id="rId69"/>
  </p:handoutMasterIdLst>
  <p:sldIdLst>
    <p:sldId id="256" r:id="rId5"/>
    <p:sldId id="303" r:id="rId6"/>
    <p:sldId id="304" r:id="rId7"/>
    <p:sldId id="259" r:id="rId8"/>
    <p:sldId id="312" r:id="rId9"/>
    <p:sldId id="305" r:id="rId10"/>
    <p:sldId id="280" r:id="rId11"/>
    <p:sldId id="281" r:id="rId12"/>
    <p:sldId id="282" r:id="rId13"/>
    <p:sldId id="277" r:id="rId14"/>
    <p:sldId id="274" r:id="rId15"/>
    <p:sldId id="306" r:id="rId16"/>
    <p:sldId id="307" r:id="rId17"/>
    <p:sldId id="270" r:id="rId18"/>
    <p:sldId id="269" r:id="rId19"/>
    <p:sldId id="273" r:id="rId20"/>
    <p:sldId id="272" r:id="rId21"/>
    <p:sldId id="262" r:id="rId22"/>
    <p:sldId id="298" r:id="rId23"/>
    <p:sldId id="313" r:id="rId24"/>
    <p:sldId id="299" r:id="rId25"/>
    <p:sldId id="300" r:id="rId26"/>
    <p:sldId id="301" r:id="rId27"/>
    <p:sldId id="302" r:id="rId28"/>
    <p:sldId id="308" r:id="rId29"/>
    <p:sldId id="309" r:id="rId30"/>
    <p:sldId id="310" r:id="rId31"/>
    <p:sldId id="260" r:id="rId32"/>
    <p:sldId id="325" r:id="rId33"/>
    <p:sldId id="311" r:id="rId34"/>
    <p:sldId id="315" r:id="rId35"/>
    <p:sldId id="316" r:id="rId36"/>
    <p:sldId id="321" r:id="rId37"/>
    <p:sldId id="322" r:id="rId38"/>
    <p:sldId id="323" r:id="rId39"/>
    <p:sldId id="324" r:id="rId40"/>
    <p:sldId id="326" r:id="rId41"/>
    <p:sldId id="329" r:id="rId42"/>
    <p:sldId id="332" r:id="rId43"/>
    <p:sldId id="333" r:id="rId44"/>
    <p:sldId id="334" r:id="rId45"/>
    <p:sldId id="335" r:id="rId46"/>
    <p:sldId id="330" r:id="rId47"/>
    <p:sldId id="327" r:id="rId48"/>
    <p:sldId id="328" r:id="rId49"/>
    <p:sldId id="337" r:id="rId50"/>
    <p:sldId id="338" r:id="rId51"/>
    <p:sldId id="331" r:id="rId52"/>
    <p:sldId id="339" r:id="rId53"/>
    <p:sldId id="340" r:id="rId54"/>
    <p:sldId id="341" r:id="rId55"/>
    <p:sldId id="342" r:id="rId56"/>
    <p:sldId id="343" r:id="rId57"/>
    <p:sldId id="344" r:id="rId58"/>
    <p:sldId id="345" r:id="rId59"/>
    <p:sldId id="346" r:id="rId60"/>
    <p:sldId id="347" r:id="rId61"/>
    <p:sldId id="348" r:id="rId62"/>
    <p:sldId id="349" r:id="rId63"/>
    <p:sldId id="350" r:id="rId64"/>
    <p:sldId id="351" r:id="rId65"/>
    <p:sldId id="352" r:id="rId66"/>
    <p:sldId id="353"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CDBC96E-4EA3-4183-9290-992CC8179D0D}">
          <p14:sldIdLst>
            <p14:sldId id="256"/>
          </p14:sldIdLst>
        </p14:section>
        <p14:section name="Introduction" id="{1599D7BD-79F8-4F4E-BC85-42077F9E9B67}">
          <p14:sldIdLst>
            <p14:sldId id="303"/>
            <p14:sldId id="304"/>
            <p14:sldId id="259"/>
            <p14:sldId id="312"/>
            <p14:sldId id="305"/>
            <p14:sldId id="280"/>
            <p14:sldId id="281"/>
            <p14:sldId id="282"/>
            <p14:sldId id="277"/>
            <p14:sldId id="274"/>
            <p14:sldId id="306"/>
            <p14:sldId id="307"/>
            <p14:sldId id="270"/>
            <p14:sldId id="269"/>
            <p14:sldId id="273"/>
            <p14:sldId id="272"/>
            <p14:sldId id="262"/>
          </p14:sldIdLst>
        </p14:section>
        <p14:section name="Lecture 2 Variation &amp; Language" id="{0ECD8433-0CDD-4734-B855-CFA5058EB22A}">
          <p14:sldIdLst>
            <p14:sldId id="298"/>
            <p14:sldId id="313"/>
            <p14:sldId id="299"/>
            <p14:sldId id="300"/>
            <p14:sldId id="301"/>
            <p14:sldId id="302"/>
            <p14:sldId id="308"/>
            <p14:sldId id="309"/>
            <p14:sldId id="310"/>
            <p14:sldId id="260"/>
            <p14:sldId id="325"/>
          </p14:sldIdLst>
        </p14:section>
        <p14:section name="Lecture 3 Variation &amp; Style" id="{E10E59EE-5ED9-4825-91CD-B64867A69E6E}">
          <p14:sldIdLst>
            <p14:sldId id="311"/>
            <p14:sldId id="315"/>
            <p14:sldId id="316"/>
            <p14:sldId id="321"/>
            <p14:sldId id="322"/>
            <p14:sldId id="323"/>
            <p14:sldId id="324"/>
            <p14:sldId id="326"/>
            <p14:sldId id="329"/>
            <p14:sldId id="332"/>
            <p14:sldId id="333"/>
            <p14:sldId id="334"/>
            <p14:sldId id="335"/>
          </p14:sldIdLst>
        </p14:section>
        <p14:section name="Lecture 4 Language Attitudes" id="{A794E27E-C9C0-47FD-A60B-7E3CE10B74EC}">
          <p14:sldIdLst>
            <p14:sldId id="330"/>
            <p14:sldId id="327"/>
            <p14:sldId id="328"/>
            <p14:sldId id="337"/>
            <p14:sldId id="338"/>
            <p14:sldId id="331"/>
            <p14:sldId id="339"/>
            <p14:sldId id="340"/>
            <p14:sldId id="341"/>
            <p14:sldId id="342"/>
            <p14:sldId id="343"/>
            <p14:sldId id="344"/>
            <p14:sldId id="345"/>
            <p14:sldId id="346"/>
            <p14:sldId id="347"/>
            <p14:sldId id="348"/>
            <p14:sldId id="349"/>
            <p14:sldId id="350"/>
            <p14:sldId id="351"/>
            <p14:sldId id="352"/>
            <p14:sldId id="353"/>
          </p14:sldIdLst>
        </p14:section>
      </p14:sectionLst>
    </p:ex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76" autoAdjust="0"/>
    <p:restoredTop sz="95274" autoAdjust="0"/>
  </p:normalViewPr>
  <p:slideViewPr>
    <p:cSldViewPr snapToGrid="0">
      <p:cViewPr varScale="1">
        <p:scale>
          <a:sx n="39" d="100"/>
          <a:sy n="39" d="100"/>
        </p:scale>
        <p:origin x="84" y="972"/>
      </p:cViewPr>
      <p:guideLst>
        <p:guide pos="3840"/>
        <p:guide orient="horz" pos="2160"/>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DB5C10-3196-4227-B05E-D5761FBAF845}"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en-US"/>
        </a:p>
      </dgm:t>
    </dgm:pt>
    <dgm:pt modelId="{7719F55B-A939-4D71-BA7F-C8DBEDCFCDB3}">
      <dgm:prSet phldrT="[Text]"/>
      <dgm:spPr/>
      <dgm:t>
        <a:bodyPr/>
        <a:lstStyle/>
        <a:p>
          <a:r>
            <a:rPr lang="en-US" dirty="0"/>
            <a:t>Cheers</a:t>
          </a:r>
        </a:p>
      </dgm:t>
    </dgm:pt>
    <dgm:pt modelId="{726256A5-B1F2-4C10-9BEB-803DDEABBFA0}" type="parTrans" cxnId="{6414DD04-EEBF-4F5A-8096-6B0BA064BF71}">
      <dgm:prSet/>
      <dgm:spPr/>
      <dgm:t>
        <a:bodyPr/>
        <a:lstStyle/>
        <a:p>
          <a:endParaRPr lang="en-US"/>
        </a:p>
      </dgm:t>
    </dgm:pt>
    <dgm:pt modelId="{A903A7FC-EFDB-4960-89ED-8864B33A69DF}" type="sibTrans" cxnId="{6414DD04-EEBF-4F5A-8096-6B0BA064BF71}">
      <dgm:prSet/>
      <dgm:spPr/>
      <dgm:t>
        <a:bodyPr/>
        <a:lstStyle/>
        <a:p>
          <a:r>
            <a:rPr lang="en-US" dirty="0"/>
            <a:t>variable</a:t>
          </a:r>
        </a:p>
      </dgm:t>
    </dgm:pt>
    <dgm:pt modelId="{6ED2AE3E-DC3D-41CE-8A49-07AB5E88EDE0}" type="asst">
      <dgm:prSet phldrT="[Text]"/>
      <dgm:spPr/>
      <dgm:t>
        <a:bodyPr/>
        <a:lstStyle/>
        <a:p>
          <a:r>
            <a:rPr lang="en-US" dirty="0"/>
            <a:t>[</a:t>
          </a:r>
          <a:r>
            <a:rPr lang="en-US" dirty="0">
              <a:sym typeface="Ipa-samd Uclphon1 SILDoulosL" panose="00000400000000000000" pitchFamily="2" charset="2"/>
            </a:rPr>
            <a:t>] </a:t>
          </a:r>
          <a:endParaRPr lang="en-US" dirty="0"/>
        </a:p>
      </dgm:t>
    </dgm:pt>
    <dgm:pt modelId="{D2286E4B-B815-4F4E-A290-1067AA13CBFA}" type="parTrans" cxnId="{A2FCA895-2C15-4409-B32B-40993D03B8B7}">
      <dgm:prSet/>
      <dgm:spPr/>
      <dgm:t>
        <a:bodyPr/>
        <a:lstStyle/>
        <a:p>
          <a:endParaRPr lang="en-US"/>
        </a:p>
      </dgm:t>
    </dgm:pt>
    <dgm:pt modelId="{EE96BBA3-4305-4FEB-BC42-136E8892E150}" type="sibTrans" cxnId="{A2FCA895-2C15-4409-B32B-40993D03B8B7}">
      <dgm:prSet/>
      <dgm:spPr/>
      <dgm:t>
        <a:bodyPr/>
        <a:lstStyle/>
        <a:p>
          <a:r>
            <a:rPr lang="en-US" dirty="0"/>
            <a:t>variant</a:t>
          </a:r>
        </a:p>
      </dgm:t>
    </dgm:pt>
    <dgm:pt modelId="{CF34F262-2B8D-4AC5-8D8E-0DCA8D01951B}" type="asst">
      <dgm:prSet phldrT="[Text]"/>
      <dgm:spPr/>
      <dgm:t>
        <a:bodyPr/>
        <a:lstStyle/>
        <a:p>
          <a:r>
            <a:rPr lang="en-US" dirty="0">
              <a:sym typeface="Ipa-samd Uclphon1 SILDoulosL" panose="00000400000000000000" pitchFamily="2" charset="2"/>
            </a:rPr>
            <a:t>[]</a:t>
          </a:r>
          <a:endParaRPr lang="en-US" dirty="0"/>
        </a:p>
      </dgm:t>
    </dgm:pt>
    <dgm:pt modelId="{1DA9F4CD-896A-4FB3-95FE-37E16D72EB63}" type="parTrans" cxnId="{58BE1098-B4A2-4058-AFC2-A6D5C5698D63}">
      <dgm:prSet/>
      <dgm:spPr/>
      <dgm:t>
        <a:bodyPr/>
        <a:lstStyle/>
        <a:p>
          <a:endParaRPr lang="en-US"/>
        </a:p>
      </dgm:t>
    </dgm:pt>
    <dgm:pt modelId="{99451D78-D63E-4566-B0DE-CAA5099DCB53}" type="sibTrans" cxnId="{58BE1098-B4A2-4058-AFC2-A6D5C5698D63}">
      <dgm:prSet/>
      <dgm:spPr/>
      <dgm:t>
        <a:bodyPr/>
        <a:lstStyle/>
        <a:p>
          <a:r>
            <a:rPr lang="en-US" dirty="0"/>
            <a:t>variant</a:t>
          </a:r>
        </a:p>
      </dgm:t>
    </dgm:pt>
    <dgm:pt modelId="{C0FDA45E-701C-47EE-90EE-F541DB1F24B9}" type="pres">
      <dgm:prSet presAssocID="{BADB5C10-3196-4227-B05E-D5761FBAF845}" presName="hierChild1" presStyleCnt="0">
        <dgm:presLayoutVars>
          <dgm:orgChart val="1"/>
          <dgm:chPref val="1"/>
          <dgm:dir/>
          <dgm:animOne val="branch"/>
          <dgm:animLvl val="lvl"/>
          <dgm:resizeHandles/>
        </dgm:presLayoutVars>
      </dgm:prSet>
      <dgm:spPr/>
    </dgm:pt>
    <dgm:pt modelId="{298E9511-0FDC-4A7B-A677-435FC6FF57F9}" type="pres">
      <dgm:prSet presAssocID="{7719F55B-A939-4D71-BA7F-C8DBEDCFCDB3}" presName="hierRoot1" presStyleCnt="0">
        <dgm:presLayoutVars>
          <dgm:hierBranch val="init"/>
        </dgm:presLayoutVars>
      </dgm:prSet>
      <dgm:spPr/>
    </dgm:pt>
    <dgm:pt modelId="{A6E63AA4-BA6E-438E-8674-45CCD4606DEF}" type="pres">
      <dgm:prSet presAssocID="{7719F55B-A939-4D71-BA7F-C8DBEDCFCDB3}" presName="rootComposite1" presStyleCnt="0"/>
      <dgm:spPr/>
    </dgm:pt>
    <dgm:pt modelId="{930D8D1B-47BF-41CC-9DA1-F2EFEEAB143C}" type="pres">
      <dgm:prSet presAssocID="{7719F55B-A939-4D71-BA7F-C8DBEDCFCDB3}" presName="rootText1" presStyleLbl="node0" presStyleIdx="0" presStyleCnt="1">
        <dgm:presLayoutVars>
          <dgm:chMax/>
          <dgm:chPref val="3"/>
        </dgm:presLayoutVars>
      </dgm:prSet>
      <dgm:spPr/>
    </dgm:pt>
    <dgm:pt modelId="{ADDBD1C8-4FD2-46C0-A097-4AA5765C2F9F}" type="pres">
      <dgm:prSet presAssocID="{7719F55B-A939-4D71-BA7F-C8DBEDCFCDB3}" presName="titleText1" presStyleLbl="fgAcc0" presStyleIdx="0" presStyleCnt="1">
        <dgm:presLayoutVars>
          <dgm:chMax val="0"/>
          <dgm:chPref val="0"/>
        </dgm:presLayoutVars>
      </dgm:prSet>
      <dgm:spPr/>
    </dgm:pt>
    <dgm:pt modelId="{67B66F63-72A6-4FA2-8C7B-C5DE62BA743D}" type="pres">
      <dgm:prSet presAssocID="{7719F55B-A939-4D71-BA7F-C8DBEDCFCDB3}" presName="rootConnector1" presStyleLbl="node1" presStyleIdx="0" presStyleCnt="0"/>
      <dgm:spPr/>
    </dgm:pt>
    <dgm:pt modelId="{307A0D64-562A-4780-8389-D2340A499E4E}" type="pres">
      <dgm:prSet presAssocID="{7719F55B-A939-4D71-BA7F-C8DBEDCFCDB3}" presName="hierChild2" presStyleCnt="0"/>
      <dgm:spPr/>
    </dgm:pt>
    <dgm:pt modelId="{DBFF5980-6E91-4550-8738-97925001307B}" type="pres">
      <dgm:prSet presAssocID="{7719F55B-A939-4D71-BA7F-C8DBEDCFCDB3}" presName="hierChild3" presStyleCnt="0"/>
      <dgm:spPr/>
    </dgm:pt>
    <dgm:pt modelId="{CFEB8631-4173-408C-8EC8-B4B0E0065D0E}" type="pres">
      <dgm:prSet presAssocID="{D2286E4B-B815-4F4E-A290-1067AA13CBFA}" presName="Name96" presStyleLbl="parChTrans1D2" presStyleIdx="0" presStyleCnt="2"/>
      <dgm:spPr/>
    </dgm:pt>
    <dgm:pt modelId="{A59D8E9E-03CC-4181-8F9A-33F156411CB5}" type="pres">
      <dgm:prSet presAssocID="{6ED2AE3E-DC3D-41CE-8A49-07AB5E88EDE0}" presName="hierRoot3" presStyleCnt="0">
        <dgm:presLayoutVars>
          <dgm:hierBranch val="init"/>
        </dgm:presLayoutVars>
      </dgm:prSet>
      <dgm:spPr/>
    </dgm:pt>
    <dgm:pt modelId="{7C6B0D47-F52C-4753-A0A8-2EBA2529187D}" type="pres">
      <dgm:prSet presAssocID="{6ED2AE3E-DC3D-41CE-8A49-07AB5E88EDE0}" presName="rootComposite3" presStyleCnt="0"/>
      <dgm:spPr/>
    </dgm:pt>
    <dgm:pt modelId="{F6067B26-4F6E-4B4A-BEE0-509EA5C4135B}" type="pres">
      <dgm:prSet presAssocID="{6ED2AE3E-DC3D-41CE-8A49-07AB5E88EDE0}" presName="rootText3" presStyleLbl="asst1" presStyleIdx="0" presStyleCnt="2">
        <dgm:presLayoutVars>
          <dgm:chPref val="3"/>
        </dgm:presLayoutVars>
      </dgm:prSet>
      <dgm:spPr/>
    </dgm:pt>
    <dgm:pt modelId="{EBBDB0B8-FE29-41C1-9155-27BB7CA3513E}" type="pres">
      <dgm:prSet presAssocID="{6ED2AE3E-DC3D-41CE-8A49-07AB5E88EDE0}" presName="titleText3" presStyleLbl="fgAcc2" presStyleIdx="0" presStyleCnt="2">
        <dgm:presLayoutVars>
          <dgm:chMax val="0"/>
          <dgm:chPref val="0"/>
        </dgm:presLayoutVars>
      </dgm:prSet>
      <dgm:spPr/>
    </dgm:pt>
    <dgm:pt modelId="{C04E2172-FECD-4AD2-9F23-8BCFC428DA45}" type="pres">
      <dgm:prSet presAssocID="{6ED2AE3E-DC3D-41CE-8A49-07AB5E88EDE0}" presName="rootConnector3" presStyleLbl="asst1" presStyleIdx="0" presStyleCnt="2"/>
      <dgm:spPr/>
    </dgm:pt>
    <dgm:pt modelId="{0E24EB53-1C76-435B-AFF4-B7D1FEB0EAE6}" type="pres">
      <dgm:prSet presAssocID="{6ED2AE3E-DC3D-41CE-8A49-07AB5E88EDE0}" presName="hierChild6" presStyleCnt="0"/>
      <dgm:spPr/>
    </dgm:pt>
    <dgm:pt modelId="{8C7CE550-11BA-4800-8374-08B82C702C8F}" type="pres">
      <dgm:prSet presAssocID="{6ED2AE3E-DC3D-41CE-8A49-07AB5E88EDE0}" presName="hierChild7" presStyleCnt="0"/>
      <dgm:spPr/>
    </dgm:pt>
    <dgm:pt modelId="{B75CDEC7-D2AB-4083-B1D6-79A3A230197E}" type="pres">
      <dgm:prSet presAssocID="{1DA9F4CD-896A-4FB3-95FE-37E16D72EB63}" presName="Name96" presStyleLbl="parChTrans1D2" presStyleIdx="1" presStyleCnt="2"/>
      <dgm:spPr/>
    </dgm:pt>
    <dgm:pt modelId="{1251E310-EB23-4E08-A904-66ED3B061B22}" type="pres">
      <dgm:prSet presAssocID="{CF34F262-2B8D-4AC5-8D8E-0DCA8D01951B}" presName="hierRoot3" presStyleCnt="0">
        <dgm:presLayoutVars>
          <dgm:hierBranch val="init"/>
        </dgm:presLayoutVars>
      </dgm:prSet>
      <dgm:spPr/>
    </dgm:pt>
    <dgm:pt modelId="{BB126FE8-88E9-442B-ABA6-C3882331077F}" type="pres">
      <dgm:prSet presAssocID="{CF34F262-2B8D-4AC5-8D8E-0DCA8D01951B}" presName="rootComposite3" presStyleCnt="0"/>
      <dgm:spPr/>
    </dgm:pt>
    <dgm:pt modelId="{5E2031BF-CBC6-44D2-98CB-FF9EAE89218C}" type="pres">
      <dgm:prSet presAssocID="{CF34F262-2B8D-4AC5-8D8E-0DCA8D01951B}" presName="rootText3" presStyleLbl="asst1" presStyleIdx="1" presStyleCnt="2">
        <dgm:presLayoutVars>
          <dgm:chPref val="3"/>
        </dgm:presLayoutVars>
      </dgm:prSet>
      <dgm:spPr/>
    </dgm:pt>
    <dgm:pt modelId="{9A041646-3538-4FC7-81BE-4B8E9A18AB4F}" type="pres">
      <dgm:prSet presAssocID="{CF34F262-2B8D-4AC5-8D8E-0DCA8D01951B}" presName="titleText3" presStyleLbl="fgAcc2" presStyleIdx="1" presStyleCnt="2">
        <dgm:presLayoutVars>
          <dgm:chMax val="0"/>
          <dgm:chPref val="0"/>
        </dgm:presLayoutVars>
      </dgm:prSet>
      <dgm:spPr/>
    </dgm:pt>
    <dgm:pt modelId="{8134A4E7-91C9-42B6-B237-7492DEDE804E}" type="pres">
      <dgm:prSet presAssocID="{CF34F262-2B8D-4AC5-8D8E-0DCA8D01951B}" presName="rootConnector3" presStyleLbl="asst1" presStyleIdx="1" presStyleCnt="2"/>
      <dgm:spPr/>
    </dgm:pt>
    <dgm:pt modelId="{42D21D55-A092-460C-B21E-AE95D17817CA}" type="pres">
      <dgm:prSet presAssocID="{CF34F262-2B8D-4AC5-8D8E-0DCA8D01951B}" presName="hierChild6" presStyleCnt="0"/>
      <dgm:spPr/>
    </dgm:pt>
    <dgm:pt modelId="{B31BAD4C-8DE5-4985-A894-657B0D15DB8F}" type="pres">
      <dgm:prSet presAssocID="{CF34F262-2B8D-4AC5-8D8E-0DCA8D01951B}" presName="hierChild7" presStyleCnt="0"/>
      <dgm:spPr/>
    </dgm:pt>
  </dgm:ptLst>
  <dgm:cxnLst>
    <dgm:cxn modelId="{6414DD04-EEBF-4F5A-8096-6B0BA064BF71}" srcId="{BADB5C10-3196-4227-B05E-D5761FBAF845}" destId="{7719F55B-A939-4D71-BA7F-C8DBEDCFCDB3}" srcOrd="0" destOrd="0" parTransId="{726256A5-B1F2-4C10-9BEB-803DDEABBFA0}" sibTransId="{A903A7FC-EFDB-4960-89ED-8864B33A69DF}"/>
    <dgm:cxn modelId="{1EACAD2A-AEEA-46BF-9158-A0EDB238E073}" type="presOf" srcId="{99451D78-D63E-4566-B0DE-CAA5099DCB53}" destId="{9A041646-3538-4FC7-81BE-4B8E9A18AB4F}" srcOrd="0" destOrd="0" presId="urn:microsoft.com/office/officeart/2008/layout/NameandTitleOrganizationalChart"/>
    <dgm:cxn modelId="{0ECED75C-2297-4A50-99D1-716786F00357}" type="presOf" srcId="{7719F55B-A939-4D71-BA7F-C8DBEDCFCDB3}" destId="{930D8D1B-47BF-41CC-9DA1-F2EFEEAB143C}" srcOrd="0" destOrd="0" presId="urn:microsoft.com/office/officeart/2008/layout/NameandTitleOrganizationalChart"/>
    <dgm:cxn modelId="{76FE034C-1B51-45B4-AA3C-ECA8F62343D4}" type="presOf" srcId="{7719F55B-A939-4D71-BA7F-C8DBEDCFCDB3}" destId="{67B66F63-72A6-4FA2-8C7B-C5DE62BA743D}" srcOrd="1" destOrd="0" presId="urn:microsoft.com/office/officeart/2008/layout/NameandTitleOrganizationalChart"/>
    <dgm:cxn modelId="{3270F052-BB47-4437-A0DF-7C21058EEC38}" type="presOf" srcId="{CF34F262-2B8D-4AC5-8D8E-0DCA8D01951B}" destId="{5E2031BF-CBC6-44D2-98CB-FF9EAE89218C}" srcOrd="0" destOrd="0" presId="urn:microsoft.com/office/officeart/2008/layout/NameandTitleOrganizationalChart"/>
    <dgm:cxn modelId="{00B1CA55-F4FE-4828-B66E-E6DC8A95A572}" type="presOf" srcId="{6ED2AE3E-DC3D-41CE-8A49-07AB5E88EDE0}" destId="{C04E2172-FECD-4AD2-9F23-8BCFC428DA45}" srcOrd="1" destOrd="0" presId="urn:microsoft.com/office/officeart/2008/layout/NameandTitleOrganizationalChart"/>
    <dgm:cxn modelId="{7D9C6879-6F34-4B7F-A15D-6A7AD23F4904}" type="presOf" srcId="{EE96BBA3-4305-4FEB-BC42-136E8892E150}" destId="{EBBDB0B8-FE29-41C1-9155-27BB7CA3513E}" srcOrd="0" destOrd="0" presId="urn:microsoft.com/office/officeart/2008/layout/NameandTitleOrganizationalChart"/>
    <dgm:cxn modelId="{5504C984-2394-4F73-8D68-DBE06F3F2F7D}" type="presOf" srcId="{D2286E4B-B815-4F4E-A290-1067AA13CBFA}" destId="{CFEB8631-4173-408C-8EC8-B4B0E0065D0E}" srcOrd="0" destOrd="0" presId="urn:microsoft.com/office/officeart/2008/layout/NameandTitleOrganizationalChart"/>
    <dgm:cxn modelId="{A2FCA895-2C15-4409-B32B-40993D03B8B7}" srcId="{7719F55B-A939-4D71-BA7F-C8DBEDCFCDB3}" destId="{6ED2AE3E-DC3D-41CE-8A49-07AB5E88EDE0}" srcOrd="0" destOrd="0" parTransId="{D2286E4B-B815-4F4E-A290-1067AA13CBFA}" sibTransId="{EE96BBA3-4305-4FEB-BC42-136E8892E150}"/>
    <dgm:cxn modelId="{58BE1098-B4A2-4058-AFC2-A6D5C5698D63}" srcId="{7719F55B-A939-4D71-BA7F-C8DBEDCFCDB3}" destId="{CF34F262-2B8D-4AC5-8D8E-0DCA8D01951B}" srcOrd="1" destOrd="0" parTransId="{1DA9F4CD-896A-4FB3-95FE-37E16D72EB63}" sibTransId="{99451D78-D63E-4566-B0DE-CAA5099DCB53}"/>
    <dgm:cxn modelId="{7B0D889A-7B49-43F8-8F1C-E1D0E6DB863B}" type="presOf" srcId="{1DA9F4CD-896A-4FB3-95FE-37E16D72EB63}" destId="{B75CDEC7-D2AB-4083-B1D6-79A3A230197E}" srcOrd="0" destOrd="0" presId="urn:microsoft.com/office/officeart/2008/layout/NameandTitleOrganizationalChart"/>
    <dgm:cxn modelId="{E188C2BD-5C00-45CF-ABE9-0E6235A96982}" type="presOf" srcId="{6ED2AE3E-DC3D-41CE-8A49-07AB5E88EDE0}" destId="{F6067B26-4F6E-4B4A-BEE0-509EA5C4135B}" srcOrd="0" destOrd="0" presId="urn:microsoft.com/office/officeart/2008/layout/NameandTitleOrganizationalChart"/>
    <dgm:cxn modelId="{53E60AC1-1CCC-4A2D-B6EF-C10928553156}" type="presOf" srcId="{BADB5C10-3196-4227-B05E-D5761FBAF845}" destId="{C0FDA45E-701C-47EE-90EE-F541DB1F24B9}" srcOrd="0" destOrd="0" presId="urn:microsoft.com/office/officeart/2008/layout/NameandTitleOrganizationalChart"/>
    <dgm:cxn modelId="{A865E9D5-2183-4DE1-AEAD-0A22D91970D2}" type="presOf" srcId="{A903A7FC-EFDB-4960-89ED-8864B33A69DF}" destId="{ADDBD1C8-4FD2-46C0-A097-4AA5765C2F9F}" srcOrd="0" destOrd="0" presId="urn:microsoft.com/office/officeart/2008/layout/NameandTitleOrganizationalChart"/>
    <dgm:cxn modelId="{4F5785E6-B10A-47A5-A3E0-760B3089B98E}" type="presOf" srcId="{CF34F262-2B8D-4AC5-8D8E-0DCA8D01951B}" destId="{8134A4E7-91C9-42B6-B237-7492DEDE804E}" srcOrd="1" destOrd="0" presId="urn:microsoft.com/office/officeart/2008/layout/NameandTitleOrganizationalChart"/>
    <dgm:cxn modelId="{A0C25A5D-0536-4C49-A32F-7FD09B708B95}" type="presParOf" srcId="{C0FDA45E-701C-47EE-90EE-F541DB1F24B9}" destId="{298E9511-0FDC-4A7B-A677-435FC6FF57F9}" srcOrd="0" destOrd="0" presId="urn:microsoft.com/office/officeart/2008/layout/NameandTitleOrganizationalChart"/>
    <dgm:cxn modelId="{6FA647B8-B0B2-4C33-A2EA-C9836EBC8698}" type="presParOf" srcId="{298E9511-0FDC-4A7B-A677-435FC6FF57F9}" destId="{A6E63AA4-BA6E-438E-8674-45CCD4606DEF}" srcOrd="0" destOrd="0" presId="urn:microsoft.com/office/officeart/2008/layout/NameandTitleOrganizationalChart"/>
    <dgm:cxn modelId="{90670A74-57F6-4FEB-967B-88883B08D1D8}" type="presParOf" srcId="{A6E63AA4-BA6E-438E-8674-45CCD4606DEF}" destId="{930D8D1B-47BF-41CC-9DA1-F2EFEEAB143C}" srcOrd="0" destOrd="0" presId="urn:microsoft.com/office/officeart/2008/layout/NameandTitleOrganizationalChart"/>
    <dgm:cxn modelId="{8F478B69-C244-432A-82DC-FB71FE6ECB6C}" type="presParOf" srcId="{A6E63AA4-BA6E-438E-8674-45CCD4606DEF}" destId="{ADDBD1C8-4FD2-46C0-A097-4AA5765C2F9F}" srcOrd="1" destOrd="0" presId="urn:microsoft.com/office/officeart/2008/layout/NameandTitleOrganizationalChart"/>
    <dgm:cxn modelId="{2F888B3F-EDFA-4D91-9AA0-D170B5A220D8}" type="presParOf" srcId="{A6E63AA4-BA6E-438E-8674-45CCD4606DEF}" destId="{67B66F63-72A6-4FA2-8C7B-C5DE62BA743D}" srcOrd="2" destOrd="0" presId="urn:microsoft.com/office/officeart/2008/layout/NameandTitleOrganizationalChart"/>
    <dgm:cxn modelId="{5C8A408F-6719-42A8-9334-4B070096F368}" type="presParOf" srcId="{298E9511-0FDC-4A7B-A677-435FC6FF57F9}" destId="{307A0D64-562A-4780-8389-D2340A499E4E}" srcOrd="1" destOrd="0" presId="urn:microsoft.com/office/officeart/2008/layout/NameandTitleOrganizationalChart"/>
    <dgm:cxn modelId="{8F7B4782-B174-42CA-AEC6-4FA7A96AA18D}" type="presParOf" srcId="{298E9511-0FDC-4A7B-A677-435FC6FF57F9}" destId="{DBFF5980-6E91-4550-8738-97925001307B}" srcOrd="2" destOrd="0" presId="urn:microsoft.com/office/officeart/2008/layout/NameandTitleOrganizationalChart"/>
    <dgm:cxn modelId="{E017FB3B-9C3D-4782-99B4-EC5BB39F8920}" type="presParOf" srcId="{DBFF5980-6E91-4550-8738-97925001307B}" destId="{CFEB8631-4173-408C-8EC8-B4B0E0065D0E}" srcOrd="0" destOrd="0" presId="urn:microsoft.com/office/officeart/2008/layout/NameandTitleOrganizationalChart"/>
    <dgm:cxn modelId="{EC3FAEE6-C100-4D64-ADD9-FC19384BC0A2}" type="presParOf" srcId="{DBFF5980-6E91-4550-8738-97925001307B}" destId="{A59D8E9E-03CC-4181-8F9A-33F156411CB5}" srcOrd="1" destOrd="0" presId="urn:microsoft.com/office/officeart/2008/layout/NameandTitleOrganizationalChart"/>
    <dgm:cxn modelId="{3268DF7C-CFB1-4E5D-A35C-D55156739BCC}" type="presParOf" srcId="{A59D8E9E-03CC-4181-8F9A-33F156411CB5}" destId="{7C6B0D47-F52C-4753-A0A8-2EBA2529187D}" srcOrd="0" destOrd="0" presId="urn:microsoft.com/office/officeart/2008/layout/NameandTitleOrganizationalChart"/>
    <dgm:cxn modelId="{14FCEED6-07D8-4612-8ED6-94D27073EE6B}" type="presParOf" srcId="{7C6B0D47-F52C-4753-A0A8-2EBA2529187D}" destId="{F6067B26-4F6E-4B4A-BEE0-509EA5C4135B}" srcOrd="0" destOrd="0" presId="urn:microsoft.com/office/officeart/2008/layout/NameandTitleOrganizationalChart"/>
    <dgm:cxn modelId="{A7EC82DE-BE05-4CDD-A073-90E279650230}" type="presParOf" srcId="{7C6B0D47-F52C-4753-A0A8-2EBA2529187D}" destId="{EBBDB0B8-FE29-41C1-9155-27BB7CA3513E}" srcOrd="1" destOrd="0" presId="urn:microsoft.com/office/officeart/2008/layout/NameandTitleOrganizationalChart"/>
    <dgm:cxn modelId="{1310195E-C806-435B-A27F-E01F376C1848}" type="presParOf" srcId="{7C6B0D47-F52C-4753-A0A8-2EBA2529187D}" destId="{C04E2172-FECD-4AD2-9F23-8BCFC428DA45}" srcOrd="2" destOrd="0" presId="urn:microsoft.com/office/officeart/2008/layout/NameandTitleOrganizationalChart"/>
    <dgm:cxn modelId="{01557C05-BDF4-4D63-97A7-E7F3C8F720C5}" type="presParOf" srcId="{A59D8E9E-03CC-4181-8F9A-33F156411CB5}" destId="{0E24EB53-1C76-435B-AFF4-B7D1FEB0EAE6}" srcOrd="1" destOrd="0" presId="urn:microsoft.com/office/officeart/2008/layout/NameandTitleOrganizationalChart"/>
    <dgm:cxn modelId="{011EF4EC-A167-4528-B742-4606D2518134}" type="presParOf" srcId="{A59D8E9E-03CC-4181-8F9A-33F156411CB5}" destId="{8C7CE550-11BA-4800-8374-08B82C702C8F}" srcOrd="2" destOrd="0" presId="urn:microsoft.com/office/officeart/2008/layout/NameandTitleOrganizationalChart"/>
    <dgm:cxn modelId="{562ED375-5BF9-4535-8757-37F08B0F3D6B}" type="presParOf" srcId="{DBFF5980-6E91-4550-8738-97925001307B}" destId="{B75CDEC7-D2AB-4083-B1D6-79A3A230197E}" srcOrd="2" destOrd="0" presId="urn:microsoft.com/office/officeart/2008/layout/NameandTitleOrganizationalChart"/>
    <dgm:cxn modelId="{AFD1023C-4B07-47D6-91BE-EC41D6B804B5}" type="presParOf" srcId="{DBFF5980-6E91-4550-8738-97925001307B}" destId="{1251E310-EB23-4E08-A904-66ED3B061B22}" srcOrd="3" destOrd="0" presId="urn:microsoft.com/office/officeart/2008/layout/NameandTitleOrganizationalChart"/>
    <dgm:cxn modelId="{DB83BA76-30FA-4692-AC67-C6FCF0A42083}" type="presParOf" srcId="{1251E310-EB23-4E08-A904-66ED3B061B22}" destId="{BB126FE8-88E9-442B-ABA6-C3882331077F}" srcOrd="0" destOrd="0" presId="urn:microsoft.com/office/officeart/2008/layout/NameandTitleOrganizationalChart"/>
    <dgm:cxn modelId="{2826D7E0-DCF3-4C8E-B4D1-20D161A1EC4D}" type="presParOf" srcId="{BB126FE8-88E9-442B-ABA6-C3882331077F}" destId="{5E2031BF-CBC6-44D2-98CB-FF9EAE89218C}" srcOrd="0" destOrd="0" presId="urn:microsoft.com/office/officeart/2008/layout/NameandTitleOrganizationalChart"/>
    <dgm:cxn modelId="{94228E22-55EE-400D-BA09-AE98E41DF10C}" type="presParOf" srcId="{BB126FE8-88E9-442B-ABA6-C3882331077F}" destId="{9A041646-3538-4FC7-81BE-4B8E9A18AB4F}" srcOrd="1" destOrd="0" presId="urn:microsoft.com/office/officeart/2008/layout/NameandTitleOrganizationalChart"/>
    <dgm:cxn modelId="{CC05D999-E1F3-4872-B33C-0853AB0B1A1D}" type="presParOf" srcId="{BB126FE8-88E9-442B-ABA6-C3882331077F}" destId="{8134A4E7-91C9-42B6-B237-7492DEDE804E}" srcOrd="2" destOrd="0" presId="urn:microsoft.com/office/officeart/2008/layout/NameandTitleOrganizationalChart"/>
    <dgm:cxn modelId="{D1450B44-8D5D-40A1-9B1D-4E1BB80A41BF}" type="presParOf" srcId="{1251E310-EB23-4E08-A904-66ED3B061B22}" destId="{42D21D55-A092-460C-B21E-AE95D17817CA}" srcOrd="1" destOrd="0" presId="urn:microsoft.com/office/officeart/2008/layout/NameandTitleOrganizationalChart"/>
    <dgm:cxn modelId="{74862372-8BCA-4844-BD25-6AF4EEC35B95}" type="presParOf" srcId="{1251E310-EB23-4E08-A904-66ED3B061B22}" destId="{B31BAD4C-8DE5-4985-A894-657B0D15DB8F}"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8FFDDC-3C69-4C2C-8AB1-3CE5014C80F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299956E-7AC6-453E-A999-1A74F39DF00F}">
      <dgm:prSet phldrT="[Text]"/>
      <dgm:spPr/>
      <dgm:t>
        <a:bodyPr/>
        <a:lstStyle/>
        <a:p>
          <a:r>
            <a:rPr lang="en-US" dirty="0"/>
            <a:t>Verbs ending in -ed</a:t>
          </a:r>
        </a:p>
      </dgm:t>
    </dgm:pt>
    <dgm:pt modelId="{E9632709-6AAA-4B21-87F3-55E15100582F}" type="parTrans" cxnId="{364B430A-0226-408B-81D8-4DF5BBD326FB}">
      <dgm:prSet/>
      <dgm:spPr/>
      <dgm:t>
        <a:bodyPr/>
        <a:lstStyle/>
        <a:p>
          <a:endParaRPr lang="en-US"/>
        </a:p>
      </dgm:t>
    </dgm:pt>
    <dgm:pt modelId="{EAC4FDA9-5E48-442E-B3E5-C75579E2CA97}" type="sibTrans" cxnId="{364B430A-0226-408B-81D8-4DF5BBD326FB}">
      <dgm:prSet/>
      <dgm:spPr/>
      <dgm:t>
        <a:bodyPr/>
        <a:lstStyle/>
        <a:p>
          <a:endParaRPr lang="en-US"/>
        </a:p>
      </dgm:t>
    </dgm:pt>
    <dgm:pt modelId="{40DFC078-8C5E-4E68-9673-E3C945C30B7D}" type="asst">
      <dgm:prSet phldrT="[Text]"/>
      <dgm:spPr/>
      <dgm:t>
        <a:bodyPr/>
        <a:lstStyle/>
        <a:p>
          <a:r>
            <a:rPr lang="en-US" dirty="0"/>
            <a:t>[</a:t>
          </a:r>
          <a:r>
            <a:rPr lang="en-US" dirty="0">
              <a:sym typeface="Ipa-samd Uclphon1 SILDoulosL" panose="00000400000000000000" pitchFamily="2" charset="2"/>
            </a:rPr>
            <a:t>] = played </a:t>
          </a:r>
          <a:r>
            <a:rPr lang="en-US" dirty="0">
              <a:solidFill>
                <a:srgbClr val="FF0000"/>
              </a:solidFill>
              <a:sym typeface="Ipa-samd Uclphon1 SILDoulosL" panose="00000400000000000000" pitchFamily="2" charset="2"/>
            </a:rPr>
            <a:t>[</a:t>
          </a:r>
          <a:r>
            <a:rPr lang="en-US" dirty="0">
              <a:solidFill>
                <a:srgbClr val="FF0000"/>
              </a:solidFill>
              <a:latin typeface="Cambria" panose="02040503050406030204" pitchFamily="18" charset="0"/>
              <a:sym typeface="Ipa-samd Uclphon1 SILDoulosL" panose="00000400000000000000" pitchFamily="2" charset="2"/>
            </a:rPr>
            <a:t>pld]</a:t>
          </a:r>
          <a:endParaRPr lang="en-US" dirty="0">
            <a:solidFill>
              <a:srgbClr val="FF0000"/>
            </a:solidFill>
          </a:endParaRPr>
        </a:p>
      </dgm:t>
    </dgm:pt>
    <dgm:pt modelId="{1914F796-0AC1-4270-9304-39662C995FCA}" type="parTrans" cxnId="{865F5164-863F-46F1-A0BE-A970266E96D8}">
      <dgm:prSet/>
      <dgm:spPr/>
      <dgm:t>
        <a:bodyPr/>
        <a:lstStyle/>
        <a:p>
          <a:endParaRPr lang="en-US"/>
        </a:p>
      </dgm:t>
    </dgm:pt>
    <dgm:pt modelId="{D6675BF2-3130-424A-A69A-F8231AFE6B0D}" type="sibTrans" cxnId="{865F5164-863F-46F1-A0BE-A970266E96D8}">
      <dgm:prSet/>
      <dgm:spPr/>
      <dgm:t>
        <a:bodyPr/>
        <a:lstStyle/>
        <a:p>
          <a:endParaRPr lang="en-US"/>
        </a:p>
      </dgm:t>
    </dgm:pt>
    <dgm:pt modelId="{9FDB2D7C-03BF-4434-9818-8750E745EF79}" type="asst">
      <dgm:prSet phldrT="[Text]"/>
      <dgm:spPr/>
      <dgm:t>
        <a:bodyPr/>
        <a:lstStyle/>
        <a:p>
          <a:r>
            <a:rPr lang="en-US" dirty="0"/>
            <a:t>[</a:t>
          </a:r>
          <a:r>
            <a:rPr lang="en-US" dirty="0">
              <a:sym typeface="Ipa-samd Uclphon1 SILDoulosL" panose="00000400000000000000" pitchFamily="2" charset="2"/>
            </a:rPr>
            <a:t>] = brushed </a:t>
          </a:r>
          <a:r>
            <a:rPr lang="en-US" dirty="0">
              <a:solidFill>
                <a:srgbClr val="FF0000"/>
              </a:solidFill>
              <a:sym typeface="Ipa-samd Uclphon1 SILDoulosL" panose="00000400000000000000" pitchFamily="2" charset="2"/>
            </a:rPr>
            <a:t>[</a:t>
          </a:r>
          <a:r>
            <a:rPr lang="en-US" dirty="0">
              <a:solidFill>
                <a:srgbClr val="FF0000"/>
              </a:solidFill>
              <a:latin typeface="Cambria" panose="02040503050406030204" pitchFamily="18" charset="0"/>
              <a:sym typeface="Ipa-samd Uclphon1 SILDoulosL" panose="00000400000000000000" pitchFamily="2" charset="2"/>
            </a:rPr>
            <a:t>b]</a:t>
          </a:r>
          <a:endParaRPr lang="en-US" dirty="0">
            <a:solidFill>
              <a:srgbClr val="FF0000"/>
            </a:solidFill>
          </a:endParaRPr>
        </a:p>
      </dgm:t>
    </dgm:pt>
    <dgm:pt modelId="{6C251188-01DC-4F25-97BA-5D21082B51FC}" type="parTrans" cxnId="{A93F0E40-06C2-4AE2-980F-029F4694AE16}">
      <dgm:prSet/>
      <dgm:spPr/>
      <dgm:t>
        <a:bodyPr/>
        <a:lstStyle/>
        <a:p>
          <a:endParaRPr lang="en-US"/>
        </a:p>
      </dgm:t>
    </dgm:pt>
    <dgm:pt modelId="{33518C81-AE2E-415D-88EB-A1C899425CF7}" type="sibTrans" cxnId="{A93F0E40-06C2-4AE2-980F-029F4694AE16}">
      <dgm:prSet/>
      <dgm:spPr/>
      <dgm:t>
        <a:bodyPr/>
        <a:lstStyle/>
        <a:p>
          <a:endParaRPr lang="en-US"/>
        </a:p>
      </dgm:t>
    </dgm:pt>
    <dgm:pt modelId="{541C813F-7D9E-412E-97FE-49C5B5D33C86}" type="asst">
      <dgm:prSet phldrT="[Text]"/>
      <dgm:spPr/>
      <dgm:t>
        <a:bodyPr/>
        <a:lstStyle/>
        <a:p>
          <a:r>
            <a:rPr lang="en-US" dirty="0"/>
            <a:t>[</a:t>
          </a:r>
          <a:r>
            <a:rPr lang="en-US" dirty="0">
              <a:sym typeface="Ipa-samd Uclphon1 SILDoulosL" panose="00000400000000000000" pitchFamily="2" charset="2"/>
            </a:rPr>
            <a:t>] = painted </a:t>
          </a:r>
          <a:r>
            <a:rPr lang="en-US" dirty="0">
              <a:solidFill>
                <a:srgbClr val="FF0000"/>
              </a:solidFill>
              <a:sym typeface="Ipa-samd Uclphon1 SILDoulosL" panose="00000400000000000000" pitchFamily="2" charset="2"/>
            </a:rPr>
            <a:t>[</a:t>
          </a:r>
          <a:r>
            <a:rPr lang="en-US" dirty="0">
              <a:solidFill>
                <a:srgbClr val="FF0000"/>
              </a:solidFill>
              <a:latin typeface="Cambria" panose="02040503050406030204" pitchFamily="18" charset="0"/>
              <a:sym typeface="Ipa-samd Uclphon1 SILDoulosL" panose="00000400000000000000" pitchFamily="2" charset="2"/>
            </a:rPr>
            <a:t>d]</a:t>
          </a:r>
          <a:endParaRPr lang="en-US" dirty="0">
            <a:solidFill>
              <a:srgbClr val="FF0000"/>
            </a:solidFill>
          </a:endParaRPr>
        </a:p>
      </dgm:t>
    </dgm:pt>
    <dgm:pt modelId="{6A7FD6DB-6E87-4C76-B97D-2EBAA8487B65}" type="parTrans" cxnId="{96FCC595-677E-43F8-8476-BD07763AB3CC}">
      <dgm:prSet/>
      <dgm:spPr/>
      <dgm:t>
        <a:bodyPr/>
        <a:lstStyle/>
        <a:p>
          <a:endParaRPr lang="en-US"/>
        </a:p>
      </dgm:t>
    </dgm:pt>
    <dgm:pt modelId="{838317C5-E080-4EED-A492-237F27C30878}" type="sibTrans" cxnId="{96FCC595-677E-43F8-8476-BD07763AB3CC}">
      <dgm:prSet/>
      <dgm:spPr/>
      <dgm:t>
        <a:bodyPr/>
        <a:lstStyle/>
        <a:p>
          <a:endParaRPr lang="en-US"/>
        </a:p>
      </dgm:t>
    </dgm:pt>
    <dgm:pt modelId="{363B2253-8A35-4A9A-A30F-79517F15A66C}" type="pres">
      <dgm:prSet presAssocID="{6D8FFDDC-3C69-4C2C-8AB1-3CE5014C80F9}" presName="linear" presStyleCnt="0">
        <dgm:presLayoutVars>
          <dgm:dir/>
          <dgm:animLvl val="lvl"/>
          <dgm:resizeHandles val="exact"/>
        </dgm:presLayoutVars>
      </dgm:prSet>
      <dgm:spPr/>
    </dgm:pt>
    <dgm:pt modelId="{B8A8A6A9-A2EC-4BFD-AACB-325FCBD23D04}" type="pres">
      <dgm:prSet presAssocID="{E299956E-7AC6-453E-A999-1A74F39DF00F}" presName="parentLin" presStyleCnt="0"/>
      <dgm:spPr/>
    </dgm:pt>
    <dgm:pt modelId="{0EA1D2C3-8F8B-462B-963B-712130D957BA}" type="pres">
      <dgm:prSet presAssocID="{E299956E-7AC6-453E-A999-1A74F39DF00F}" presName="parentLeftMargin" presStyleLbl="node1" presStyleIdx="0" presStyleCnt="1"/>
      <dgm:spPr/>
    </dgm:pt>
    <dgm:pt modelId="{F1B43731-ABD8-4141-A47F-75DB7CA9C986}" type="pres">
      <dgm:prSet presAssocID="{E299956E-7AC6-453E-A999-1A74F39DF00F}" presName="parentText" presStyleLbl="node1" presStyleIdx="0" presStyleCnt="1">
        <dgm:presLayoutVars>
          <dgm:chMax val="0"/>
          <dgm:bulletEnabled val="1"/>
        </dgm:presLayoutVars>
      </dgm:prSet>
      <dgm:spPr/>
    </dgm:pt>
    <dgm:pt modelId="{DBF8211C-979E-4C83-83EE-E3052ED76043}" type="pres">
      <dgm:prSet presAssocID="{E299956E-7AC6-453E-A999-1A74F39DF00F}" presName="negativeSpace" presStyleCnt="0"/>
      <dgm:spPr/>
    </dgm:pt>
    <dgm:pt modelId="{2A4102EC-9DB3-4258-8141-9F7B529CD22F}" type="pres">
      <dgm:prSet presAssocID="{E299956E-7AC6-453E-A999-1A74F39DF00F}" presName="childText" presStyleLbl="conFgAcc1" presStyleIdx="0" presStyleCnt="1">
        <dgm:presLayoutVars>
          <dgm:bulletEnabled val="1"/>
        </dgm:presLayoutVars>
      </dgm:prSet>
      <dgm:spPr/>
    </dgm:pt>
  </dgm:ptLst>
  <dgm:cxnLst>
    <dgm:cxn modelId="{364B430A-0226-408B-81D8-4DF5BBD326FB}" srcId="{6D8FFDDC-3C69-4C2C-8AB1-3CE5014C80F9}" destId="{E299956E-7AC6-453E-A999-1A74F39DF00F}" srcOrd="0" destOrd="0" parTransId="{E9632709-6AAA-4B21-87F3-55E15100582F}" sibTransId="{EAC4FDA9-5E48-442E-B3E5-C75579E2CA97}"/>
    <dgm:cxn modelId="{D7056538-799D-4D13-A4AD-2C833F66EAC8}" type="presOf" srcId="{E299956E-7AC6-453E-A999-1A74F39DF00F}" destId="{0EA1D2C3-8F8B-462B-963B-712130D957BA}" srcOrd="0" destOrd="0" presId="urn:microsoft.com/office/officeart/2005/8/layout/list1"/>
    <dgm:cxn modelId="{A93F0E40-06C2-4AE2-980F-029F4694AE16}" srcId="{E299956E-7AC6-453E-A999-1A74F39DF00F}" destId="{9FDB2D7C-03BF-4434-9818-8750E745EF79}" srcOrd="1" destOrd="0" parTransId="{6C251188-01DC-4F25-97BA-5D21082B51FC}" sibTransId="{33518C81-AE2E-415D-88EB-A1C899425CF7}"/>
    <dgm:cxn modelId="{865F5164-863F-46F1-A0BE-A970266E96D8}" srcId="{E299956E-7AC6-453E-A999-1A74F39DF00F}" destId="{40DFC078-8C5E-4E68-9673-E3C945C30B7D}" srcOrd="0" destOrd="0" parTransId="{1914F796-0AC1-4270-9304-39662C995FCA}" sibTransId="{D6675BF2-3130-424A-A69A-F8231AFE6B0D}"/>
    <dgm:cxn modelId="{E81A056D-8E55-4450-A5D8-90CA3FAC8230}" type="presOf" srcId="{40DFC078-8C5E-4E68-9673-E3C945C30B7D}" destId="{2A4102EC-9DB3-4258-8141-9F7B529CD22F}" srcOrd="0" destOrd="0" presId="urn:microsoft.com/office/officeart/2005/8/layout/list1"/>
    <dgm:cxn modelId="{07C20A91-AA0C-4B57-BD2A-1D918C0B6140}" type="presOf" srcId="{9FDB2D7C-03BF-4434-9818-8750E745EF79}" destId="{2A4102EC-9DB3-4258-8141-9F7B529CD22F}" srcOrd="0" destOrd="1" presId="urn:microsoft.com/office/officeart/2005/8/layout/list1"/>
    <dgm:cxn modelId="{96FCC595-677E-43F8-8476-BD07763AB3CC}" srcId="{E299956E-7AC6-453E-A999-1A74F39DF00F}" destId="{541C813F-7D9E-412E-97FE-49C5B5D33C86}" srcOrd="2" destOrd="0" parTransId="{6A7FD6DB-6E87-4C76-B97D-2EBAA8487B65}" sibTransId="{838317C5-E080-4EED-A492-237F27C30878}"/>
    <dgm:cxn modelId="{E320F9AC-C896-4D2C-A730-5739B126D6C0}" type="presOf" srcId="{541C813F-7D9E-412E-97FE-49C5B5D33C86}" destId="{2A4102EC-9DB3-4258-8141-9F7B529CD22F}" srcOrd="0" destOrd="2" presId="urn:microsoft.com/office/officeart/2005/8/layout/list1"/>
    <dgm:cxn modelId="{3F081DE1-257E-4E22-9E58-86752D42E568}" type="presOf" srcId="{6D8FFDDC-3C69-4C2C-8AB1-3CE5014C80F9}" destId="{363B2253-8A35-4A9A-A30F-79517F15A66C}" srcOrd="0" destOrd="0" presId="urn:microsoft.com/office/officeart/2005/8/layout/list1"/>
    <dgm:cxn modelId="{5682E7F0-5BAD-49D9-8463-2BE1B5548496}" type="presOf" srcId="{E299956E-7AC6-453E-A999-1A74F39DF00F}" destId="{F1B43731-ABD8-4141-A47F-75DB7CA9C986}" srcOrd="1" destOrd="0" presId="urn:microsoft.com/office/officeart/2005/8/layout/list1"/>
    <dgm:cxn modelId="{2DBE5034-3531-4E94-B49C-828F05BA79AD}" type="presParOf" srcId="{363B2253-8A35-4A9A-A30F-79517F15A66C}" destId="{B8A8A6A9-A2EC-4BFD-AACB-325FCBD23D04}" srcOrd="0" destOrd="0" presId="urn:microsoft.com/office/officeart/2005/8/layout/list1"/>
    <dgm:cxn modelId="{2894E177-94EA-4AD9-8603-777F4F868F26}" type="presParOf" srcId="{B8A8A6A9-A2EC-4BFD-AACB-325FCBD23D04}" destId="{0EA1D2C3-8F8B-462B-963B-712130D957BA}" srcOrd="0" destOrd="0" presId="urn:microsoft.com/office/officeart/2005/8/layout/list1"/>
    <dgm:cxn modelId="{9D7D6C6A-BEE1-444E-8975-6218BF402BDE}" type="presParOf" srcId="{B8A8A6A9-A2EC-4BFD-AACB-325FCBD23D04}" destId="{F1B43731-ABD8-4141-A47F-75DB7CA9C986}" srcOrd="1" destOrd="0" presId="urn:microsoft.com/office/officeart/2005/8/layout/list1"/>
    <dgm:cxn modelId="{1DB0185A-420A-4B52-A94E-E71891360205}" type="presParOf" srcId="{363B2253-8A35-4A9A-A30F-79517F15A66C}" destId="{DBF8211C-979E-4C83-83EE-E3052ED76043}" srcOrd="1" destOrd="0" presId="urn:microsoft.com/office/officeart/2005/8/layout/list1"/>
    <dgm:cxn modelId="{7A4AF2B7-AAB1-4A0A-ACFF-C29D7C4C7A08}" type="presParOf" srcId="{363B2253-8A35-4A9A-A30F-79517F15A66C}" destId="{2A4102EC-9DB3-4258-8141-9F7B529CD22F}"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80A14AF-FDE5-4D26-95B0-4AA1C10FCFED}"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en-US"/>
        </a:p>
      </dgm:t>
    </dgm:pt>
    <dgm:pt modelId="{8E77D897-F717-462F-8DF7-DBEC7DC5D62A}">
      <dgm:prSet phldrT="[Text]"/>
      <dgm:spPr/>
      <dgm:t>
        <a:bodyPr/>
        <a:lstStyle/>
        <a:p>
          <a:r>
            <a:rPr lang="en-US" dirty="0"/>
            <a:t>[P]</a:t>
          </a:r>
        </a:p>
      </dgm:t>
    </dgm:pt>
    <dgm:pt modelId="{9DCD5BAB-96F5-4DC3-89DF-345DE875F7FE}" type="parTrans" cxnId="{2B1C06CE-4F74-484E-BA35-4B5A07E0AAF8}">
      <dgm:prSet/>
      <dgm:spPr/>
      <dgm:t>
        <a:bodyPr/>
        <a:lstStyle/>
        <a:p>
          <a:endParaRPr lang="en-US"/>
        </a:p>
      </dgm:t>
    </dgm:pt>
    <dgm:pt modelId="{9E53A597-88DA-4EEA-8C09-A1F785A4C37A}" type="sibTrans" cxnId="{2B1C06CE-4F74-484E-BA35-4B5A07E0AAF8}">
      <dgm:prSet/>
      <dgm:spPr/>
      <dgm:t>
        <a:bodyPr/>
        <a:lstStyle/>
        <a:p>
          <a:r>
            <a:rPr lang="en-US" dirty="0"/>
            <a:t>variable</a:t>
          </a:r>
        </a:p>
      </dgm:t>
    </dgm:pt>
    <dgm:pt modelId="{CF487C30-7282-4E46-8E0C-C682E8DD4991}" type="asst">
      <dgm:prSet phldrT="[Text]"/>
      <dgm:spPr/>
      <dgm:t>
        <a:bodyPr/>
        <a:lstStyle/>
        <a:p>
          <a:r>
            <a:rPr lang="en-US" dirty="0"/>
            <a:t>[p] in [</a:t>
          </a:r>
          <a:r>
            <a:rPr lang="en-US" dirty="0" err="1"/>
            <a:t>st</a:t>
          </a:r>
          <a:r>
            <a:rPr lang="en-US" dirty="0" err="1">
              <a:sym typeface="Ipa-samd Uclphon1 SILDoulosL" panose="00000400000000000000" pitchFamily="2" charset="2"/>
            </a:rPr>
            <a:t>p</a:t>
          </a:r>
          <a:r>
            <a:rPr lang="en-US" dirty="0">
              <a:sym typeface="Ipa-samd Uclphon1 SILDoulosL" panose="00000400000000000000" pitchFamily="2" charset="2"/>
            </a:rPr>
            <a:t>]</a:t>
          </a:r>
          <a:endParaRPr lang="en-US" dirty="0"/>
        </a:p>
      </dgm:t>
    </dgm:pt>
    <dgm:pt modelId="{1EAFE297-0186-4700-BF4C-7BED0E5A6255}" type="sibTrans" cxnId="{9BB54E2F-1E1B-4846-81C9-460611E09D3B}">
      <dgm:prSet/>
      <dgm:spPr/>
      <dgm:t>
        <a:bodyPr/>
        <a:lstStyle/>
        <a:p>
          <a:r>
            <a:rPr lang="en-US" dirty="0"/>
            <a:t>variant</a:t>
          </a:r>
        </a:p>
      </dgm:t>
    </dgm:pt>
    <dgm:pt modelId="{7A0705D4-5A3B-43FA-B183-4BA23FA9789A}" type="parTrans" cxnId="{9BB54E2F-1E1B-4846-81C9-460611E09D3B}">
      <dgm:prSet/>
      <dgm:spPr/>
      <dgm:t>
        <a:bodyPr/>
        <a:lstStyle/>
        <a:p>
          <a:endParaRPr lang="en-US"/>
        </a:p>
      </dgm:t>
    </dgm:pt>
    <dgm:pt modelId="{42A72E89-1918-4873-BB69-7028AFD0EEE7}" type="asst">
      <dgm:prSet phldrT="[Text]" custT="1"/>
      <dgm:spPr/>
      <dgm:t>
        <a:bodyPr/>
        <a:lstStyle/>
        <a:p>
          <a:r>
            <a:rPr lang="en-US" sz="2400" dirty="0"/>
            <a:t>[p</a:t>
          </a:r>
          <a:r>
            <a:rPr lang="en-US" sz="2400" dirty="0">
              <a:sym typeface="Ipa-samd Uclphon1 SILDoulosL" panose="00000400000000000000" pitchFamily="2" charset="2"/>
            </a:rPr>
            <a:t>] in [p]</a:t>
          </a:r>
          <a:endParaRPr lang="en-US" sz="2400" dirty="0"/>
        </a:p>
      </dgm:t>
    </dgm:pt>
    <dgm:pt modelId="{DD69A482-52C5-4BF0-B6EA-C044AFEDE55C}" type="parTrans" cxnId="{2C06DECF-E6D3-49C7-B62D-D731382AF9D6}">
      <dgm:prSet/>
      <dgm:spPr/>
      <dgm:t>
        <a:bodyPr/>
        <a:lstStyle/>
        <a:p>
          <a:endParaRPr lang="en-US"/>
        </a:p>
      </dgm:t>
    </dgm:pt>
    <dgm:pt modelId="{B00C48D0-E26C-458E-B4D5-D1E75A380039}" type="sibTrans" cxnId="{2C06DECF-E6D3-49C7-B62D-D731382AF9D6}">
      <dgm:prSet/>
      <dgm:spPr/>
      <dgm:t>
        <a:bodyPr/>
        <a:lstStyle/>
        <a:p>
          <a:r>
            <a:rPr lang="en-US" dirty="0"/>
            <a:t>variant</a:t>
          </a:r>
        </a:p>
      </dgm:t>
    </dgm:pt>
    <dgm:pt modelId="{0043AAC2-622B-4DE1-9F6D-615DECD908DF}" type="pres">
      <dgm:prSet presAssocID="{580A14AF-FDE5-4D26-95B0-4AA1C10FCFED}" presName="hierChild1" presStyleCnt="0">
        <dgm:presLayoutVars>
          <dgm:orgChart val="1"/>
          <dgm:chPref val="1"/>
          <dgm:dir/>
          <dgm:animOne val="branch"/>
          <dgm:animLvl val="lvl"/>
          <dgm:resizeHandles/>
        </dgm:presLayoutVars>
      </dgm:prSet>
      <dgm:spPr/>
    </dgm:pt>
    <dgm:pt modelId="{4286FE09-4F5E-409C-903D-E429225352AD}" type="pres">
      <dgm:prSet presAssocID="{8E77D897-F717-462F-8DF7-DBEC7DC5D62A}" presName="hierRoot1" presStyleCnt="0">
        <dgm:presLayoutVars>
          <dgm:hierBranch val="init"/>
        </dgm:presLayoutVars>
      </dgm:prSet>
      <dgm:spPr/>
    </dgm:pt>
    <dgm:pt modelId="{38B8412D-97FB-4EBB-9534-62C8A68E22AC}" type="pres">
      <dgm:prSet presAssocID="{8E77D897-F717-462F-8DF7-DBEC7DC5D62A}" presName="rootComposite1" presStyleCnt="0"/>
      <dgm:spPr/>
    </dgm:pt>
    <dgm:pt modelId="{23A6BAB5-0D5B-4855-B9F2-216212AA9EC5}" type="pres">
      <dgm:prSet presAssocID="{8E77D897-F717-462F-8DF7-DBEC7DC5D62A}" presName="rootText1" presStyleLbl="node0" presStyleIdx="0" presStyleCnt="1">
        <dgm:presLayoutVars>
          <dgm:chMax/>
          <dgm:chPref val="3"/>
        </dgm:presLayoutVars>
      </dgm:prSet>
      <dgm:spPr/>
    </dgm:pt>
    <dgm:pt modelId="{C46B93EE-1C6B-497F-B211-E3E0BC39F44D}" type="pres">
      <dgm:prSet presAssocID="{8E77D897-F717-462F-8DF7-DBEC7DC5D62A}" presName="titleText1" presStyleLbl="fgAcc0" presStyleIdx="0" presStyleCnt="1">
        <dgm:presLayoutVars>
          <dgm:chMax val="0"/>
          <dgm:chPref val="0"/>
        </dgm:presLayoutVars>
      </dgm:prSet>
      <dgm:spPr/>
    </dgm:pt>
    <dgm:pt modelId="{23A9D9AD-818B-4267-970C-E7B1F476C31E}" type="pres">
      <dgm:prSet presAssocID="{8E77D897-F717-462F-8DF7-DBEC7DC5D62A}" presName="rootConnector1" presStyleLbl="node1" presStyleIdx="0" presStyleCnt="0"/>
      <dgm:spPr/>
    </dgm:pt>
    <dgm:pt modelId="{D020D467-EF4A-4FE1-8188-013FD595F1EA}" type="pres">
      <dgm:prSet presAssocID="{8E77D897-F717-462F-8DF7-DBEC7DC5D62A}" presName="hierChild2" presStyleCnt="0"/>
      <dgm:spPr/>
    </dgm:pt>
    <dgm:pt modelId="{8446BF28-06F9-4D66-97D2-27F5497637EF}" type="pres">
      <dgm:prSet presAssocID="{8E77D897-F717-462F-8DF7-DBEC7DC5D62A}" presName="hierChild3" presStyleCnt="0"/>
      <dgm:spPr/>
    </dgm:pt>
    <dgm:pt modelId="{395AFC80-552F-4B04-BAE1-63D36F1DA9D3}" type="pres">
      <dgm:prSet presAssocID="{7A0705D4-5A3B-43FA-B183-4BA23FA9789A}" presName="Name96" presStyleLbl="parChTrans1D2" presStyleIdx="0" presStyleCnt="2"/>
      <dgm:spPr/>
    </dgm:pt>
    <dgm:pt modelId="{C04574AE-ED11-4545-8DA0-123504E17DCA}" type="pres">
      <dgm:prSet presAssocID="{CF487C30-7282-4E46-8E0C-C682E8DD4991}" presName="hierRoot3" presStyleCnt="0">
        <dgm:presLayoutVars>
          <dgm:hierBranch val="init"/>
        </dgm:presLayoutVars>
      </dgm:prSet>
      <dgm:spPr/>
    </dgm:pt>
    <dgm:pt modelId="{714B1045-5B44-40DD-A416-C04F256EBCE5}" type="pres">
      <dgm:prSet presAssocID="{CF487C30-7282-4E46-8E0C-C682E8DD4991}" presName="rootComposite3" presStyleCnt="0"/>
      <dgm:spPr/>
    </dgm:pt>
    <dgm:pt modelId="{A9B7C679-35BF-4119-9B40-A69EAE6766FC}" type="pres">
      <dgm:prSet presAssocID="{CF487C30-7282-4E46-8E0C-C682E8DD4991}" presName="rootText3" presStyleLbl="asst1" presStyleIdx="0" presStyleCnt="2">
        <dgm:presLayoutVars>
          <dgm:chPref val="3"/>
        </dgm:presLayoutVars>
      </dgm:prSet>
      <dgm:spPr/>
    </dgm:pt>
    <dgm:pt modelId="{8C229111-6996-42B9-BFCB-C305E8878DAE}" type="pres">
      <dgm:prSet presAssocID="{CF487C30-7282-4E46-8E0C-C682E8DD4991}" presName="titleText3" presStyleLbl="fgAcc2" presStyleIdx="0" presStyleCnt="2">
        <dgm:presLayoutVars>
          <dgm:chMax val="0"/>
          <dgm:chPref val="0"/>
        </dgm:presLayoutVars>
      </dgm:prSet>
      <dgm:spPr/>
    </dgm:pt>
    <dgm:pt modelId="{0A2F3310-F059-4712-BD96-F23343AA860D}" type="pres">
      <dgm:prSet presAssocID="{CF487C30-7282-4E46-8E0C-C682E8DD4991}" presName="rootConnector3" presStyleLbl="asst1" presStyleIdx="0" presStyleCnt="2"/>
      <dgm:spPr/>
    </dgm:pt>
    <dgm:pt modelId="{C0941756-5FF6-49E9-8D03-440092C4D12D}" type="pres">
      <dgm:prSet presAssocID="{CF487C30-7282-4E46-8E0C-C682E8DD4991}" presName="hierChild6" presStyleCnt="0"/>
      <dgm:spPr/>
    </dgm:pt>
    <dgm:pt modelId="{01B271FE-C77F-4170-A820-71A4CD28FC9A}" type="pres">
      <dgm:prSet presAssocID="{CF487C30-7282-4E46-8E0C-C682E8DD4991}" presName="hierChild7" presStyleCnt="0"/>
      <dgm:spPr/>
    </dgm:pt>
    <dgm:pt modelId="{4747BF28-BC98-4304-A322-59BF5BF5DA3F}" type="pres">
      <dgm:prSet presAssocID="{DD69A482-52C5-4BF0-B6EA-C044AFEDE55C}" presName="Name96" presStyleLbl="parChTrans1D2" presStyleIdx="1" presStyleCnt="2"/>
      <dgm:spPr/>
    </dgm:pt>
    <dgm:pt modelId="{3E7AE0F5-07DB-4A02-B2A8-EA213FDDC36F}" type="pres">
      <dgm:prSet presAssocID="{42A72E89-1918-4873-BB69-7028AFD0EEE7}" presName="hierRoot3" presStyleCnt="0">
        <dgm:presLayoutVars>
          <dgm:hierBranch val="init"/>
        </dgm:presLayoutVars>
      </dgm:prSet>
      <dgm:spPr/>
    </dgm:pt>
    <dgm:pt modelId="{70054BF8-0FEA-40CB-8A2B-57DC867D6187}" type="pres">
      <dgm:prSet presAssocID="{42A72E89-1918-4873-BB69-7028AFD0EEE7}" presName="rootComposite3" presStyleCnt="0"/>
      <dgm:spPr/>
    </dgm:pt>
    <dgm:pt modelId="{D1C55FE9-C145-4CD4-9F6A-1077C06EB37E}" type="pres">
      <dgm:prSet presAssocID="{42A72E89-1918-4873-BB69-7028AFD0EEE7}" presName="rootText3" presStyleLbl="asst1" presStyleIdx="1" presStyleCnt="2">
        <dgm:presLayoutVars>
          <dgm:chPref val="3"/>
        </dgm:presLayoutVars>
      </dgm:prSet>
      <dgm:spPr/>
    </dgm:pt>
    <dgm:pt modelId="{77AC50A8-D143-4D67-A4F8-454DBC6DE037}" type="pres">
      <dgm:prSet presAssocID="{42A72E89-1918-4873-BB69-7028AFD0EEE7}" presName="titleText3" presStyleLbl="fgAcc2" presStyleIdx="1" presStyleCnt="2">
        <dgm:presLayoutVars>
          <dgm:chMax val="0"/>
          <dgm:chPref val="0"/>
        </dgm:presLayoutVars>
      </dgm:prSet>
      <dgm:spPr/>
    </dgm:pt>
    <dgm:pt modelId="{17438181-A29C-4987-8C41-371742603899}" type="pres">
      <dgm:prSet presAssocID="{42A72E89-1918-4873-BB69-7028AFD0EEE7}" presName="rootConnector3" presStyleLbl="asst1" presStyleIdx="1" presStyleCnt="2"/>
      <dgm:spPr/>
    </dgm:pt>
    <dgm:pt modelId="{7136604C-4287-4E53-AC34-05BC6549324C}" type="pres">
      <dgm:prSet presAssocID="{42A72E89-1918-4873-BB69-7028AFD0EEE7}" presName="hierChild6" presStyleCnt="0"/>
      <dgm:spPr/>
    </dgm:pt>
    <dgm:pt modelId="{5F43BCA3-0876-40AE-AFFA-D5FBC7FDD4CA}" type="pres">
      <dgm:prSet presAssocID="{42A72E89-1918-4873-BB69-7028AFD0EEE7}" presName="hierChild7" presStyleCnt="0"/>
      <dgm:spPr/>
    </dgm:pt>
  </dgm:ptLst>
  <dgm:cxnLst>
    <dgm:cxn modelId="{55A49F0B-B072-477B-B10E-C0ABE1F3D13E}" type="presOf" srcId="{B00C48D0-E26C-458E-B4D5-D1E75A380039}" destId="{77AC50A8-D143-4D67-A4F8-454DBC6DE037}" srcOrd="0" destOrd="0" presId="urn:microsoft.com/office/officeart/2008/layout/NameandTitleOrganizationalChart"/>
    <dgm:cxn modelId="{78BE4B0D-ABA3-4AE1-8651-430BF3D5BE91}" type="presOf" srcId="{8E77D897-F717-462F-8DF7-DBEC7DC5D62A}" destId="{23A9D9AD-818B-4267-970C-E7B1F476C31E}" srcOrd="1" destOrd="0" presId="urn:microsoft.com/office/officeart/2008/layout/NameandTitleOrganizationalChart"/>
    <dgm:cxn modelId="{9BB54E2F-1E1B-4846-81C9-460611E09D3B}" srcId="{8E77D897-F717-462F-8DF7-DBEC7DC5D62A}" destId="{CF487C30-7282-4E46-8E0C-C682E8DD4991}" srcOrd="0" destOrd="0" parTransId="{7A0705D4-5A3B-43FA-B183-4BA23FA9789A}" sibTransId="{1EAFE297-0186-4700-BF4C-7BED0E5A6255}"/>
    <dgm:cxn modelId="{2FEA3932-823D-42B6-B4FF-8300AC537786}" type="presOf" srcId="{580A14AF-FDE5-4D26-95B0-4AA1C10FCFED}" destId="{0043AAC2-622B-4DE1-9F6D-615DECD908DF}" srcOrd="0" destOrd="0" presId="urn:microsoft.com/office/officeart/2008/layout/NameandTitleOrganizationalChart"/>
    <dgm:cxn modelId="{3A64F867-0C70-4363-823E-E826AB6909DA}" type="presOf" srcId="{9E53A597-88DA-4EEA-8C09-A1F785A4C37A}" destId="{C46B93EE-1C6B-497F-B211-E3E0BC39F44D}" srcOrd="0" destOrd="0" presId="urn:microsoft.com/office/officeart/2008/layout/NameandTitleOrganizationalChart"/>
    <dgm:cxn modelId="{55F88069-E6CD-4305-AF88-0A754E3AFF8E}" type="presOf" srcId="{42A72E89-1918-4873-BB69-7028AFD0EEE7}" destId="{D1C55FE9-C145-4CD4-9F6A-1077C06EB37E}" srcOrd="0" destOrd="0" presId="urn:microsoft.com/office/officeart/2008/layout/NameandTitleOrganizationalChart"/>
    <dgm:cxn modelId="{B0D58752-BE5E-4BF2-9D48-8365C77E9631}" type="presOf" srcId="{42A72E89-1918-4873-BB69-7028AFD0EEE7}" destId="{17438181-A29C-4987-8C41-371742603899}" srcOrd="1" destOrd="0" presId="urn:microsoft.com/office/officeart/2008/layout/NameandTitleOrganizationalChart"/>
    <dgm:cxn modelId="{6FA69AAF-6F34-480F-8122-3122308EB1E5}" type="presOf" srcId="{8E77D897-F717-462F-8DF7-DBEC7DC5D62A}" destId="{23A6BAB5-0D5B-4855-B9F2-216212AA9EC5}" srcOrd="0" destOrd="0" presId="urn:microsoft.com/office/officeart/2008/layout/NameandTitleOrganizationalChart"/>
    <dgm:cxn modelId="{5A6DA6B5-710F-42A1-9A4F-86FDD8165BE9}" type="presOf" srcId="{CF487C30-7282-4E46-8E0C-C682E8DD4991}" destId="{A9B7C679-35BF-4119-9B40-A69EAE6766FC}" srcOrd="0" destOrd="0" presId="urn:microsoft.com/office/officeart/2008/layout/NameandTitleOrganizationalChart"/>
    <dgm:cxn modelId="{50D3E9CC-C26C-4036-A4C4-A6AC3D916DDE}" type="presOf" srcId="{1EAFE297-0186-4700-BF4C-7BED0E5A6255}" destId="{8C229111-6996-42B9-BFCB-C305E8878DAE}" srcOrd="0" destOrd="0" presId="urn:microsoft.com/office/officeart/2008/layout/NameandTitleOrganizationalChart"/>
    <dgm:cxn modelId="{324BC7CD-8D1C-4C0C-BC6B-FF784DEE8841}" type="presOf" srcId="{CF487C30-7282-4E46-8E0C-C682E8DD4991}" destId="{0A2F3310-F059-4712-BD96-F23343AA860D}" srcOrd="1" destOrd="0" presId="urn:microsoft.com/office/officeart/2008/layout/NameandTitleOrganizationalChart"/>
    <dgm:cxn modelId="{2B1C06CE-4F74-484E-BA35-4B5A07E0AAF8}" srcId="{580A14AF-FDE5-4D26-95B0-4AA1C10FCFED}" destId="{8E77D897-F717-462F-8DF7-DBEC7DC5D62A}" srcOrd="0" destOrd="0" parTransId="{9DCD5BAB-96F5-4DC3-89DF-345DE875F7FE}" sibTransId="{9E53A597-88DA-4EEA-8C09-A1F785A4C37A}"/>
    <dgm:cxn modelId="{2C06DECF-E6D3-49C7-B62D-D731382AF9D6}" srcId="{8E77D897-F717-462F-8DF7-DBEC7DC5D62A}" destId="{42A72E89-1918-4873-BB69-7028AFD0EEE7}" srcOrd="1" destOrd="0" parTransId="{DD69A482-52C5-4BF0-B6EA-C044AFEDE55C}" sibTransId="{B00C48D0-E26C-458E-B4D5-D1E75A380039}"/>
    <dgm:cxn modelId="{62596CED-92F1-45E3-91EE-2350840974D4}" type="presOf" srcId="{DD69A482-52C5-4BF0-B6EA-C044AFEDE55C}" destId="{4747BF28-BC98-4304-A322-59BF5BF5DA3F}" srcOrd="0" destOrd="0" presId="urn:microsoft.com/office/officeart/2008/layout/NameandTitleOrganizationalChart"/>
    <dgm:cxn modelId="{3D89F5F1-42EF-44CD-A0C8-29515944666B}" type="presOf" srcId="{7A0705D4-5A3B-43FA-B183-4BA23FA9789A}" destId="{395AFC80-552F-4B04-BAE1-63D36F1DA9D3}" srcOrd="0" destOrd="0" presId="urn:microsoft.com/office/officeart/2008/layout/NameandTitleOrganizationalChart"/>
    <dgm:cxn modelId="{C38526CB-E61E-4025-BA2F-D9AB87AD493B}" type="presParOf" srcId="{0043AAC2-622B-4DE1-9F6D-615DECD908DF}" destId="{4286FE09-4F5E-409C-903D-E429225352AD}" srcOrd="0" destOrd="0" presId="urn:microsoft.com/office/officeart/2008/layout/NameandTitleOrganizationalChart"/>
    <dgm:cxn modelId="{12DB07FC-1A30-4735-A3C3-B4E1B7815AAC}" type="presParOf" srcId="{4286FE09-4F5E-409C-903D-E429225352AD}" destId="{38B8412D-97FB-4EBB-9534-62C8A68E22AC}" srcOrd="0" destOrd="0" presId="urn:microsoft.com/office/officeart/2008/layout/NameandTitleOrganizationalChart"/>
    <dgm:cxn modelId="{6D6D1935-182B-4C1F-B24A-F9A3AC395C63}" type="presParOf" srcId="{38B8412D-97FB-4EBB-9534-62C8A68E22AC}" destId="{23A6BAB5-0D5B-4855-B9F2-216212AA9EC5}" srcOrd="0" destOrd="0" presId="urn:microsoft.com/office/officeart/2008/layout/NameandTitleOrganizationalChart"/>
    <dgm:cxn modelId="{3461BB07-4034-4BB7-B48E-5D40BE6C115E}" type="presParOf" srcId="{38B8412D-97FB-4EBB-9534-62C8A68E22AC}" destId="{C46B93EE-1C6B-497F-B211-E3E0BC39F44D}" srcOrd="1" destOrd="0" presId="urn:microsoft.com/office/officeart/2008/layout/NameandTitleOrganizationalChart"/>
    <dgm:cxn modelId="{60BD7FE2-6672-49AF-AAE2-96643E89011C}" type="presParOf" srcId="{38B8412D-97FB-4EBB-9534-62C8A68E22AC}" destId="{23A9D9AD-818B-4267-970C-E7B1F476C31E}" srcOrd="2" destOrd="0" presId="urn:microsoft.com/office/officeart/2008/layout/NameandTitleOrganizationalChart"/>
    <dgm:cxn modelId="{BB8794B8-4EDA-4BB8-9294-42B8136FBF32}" type="presParOf" srcId="{4286FE09-4F5E-409C-903D-E429225352AD}" destId="{D020D467-EF4A-4FE1-8188-013FD595F1EA}" srcOrd="1" destOrd="0" presId="urn:microsoft.com/office/officeart/2008/layout/NameandTitleOrganizationalChart"/>
    <dgm:cxn modelId="{C8266323-63DC-45E8-93A0-94C8FEE624DC}" type="presParOf" srcId="{4286FE09-4F5E-409C-903D-E429225352AD}" destId="{8446BF28-06F9-4D66-97D2-27F5497637EF}" srcOrd="2" destOrd="0" presId="urn:microsoft.com/office/officeart/2008/layout/NameandTitleOrganizationalChart"/>
    <dgm:cxn modelId="{D52D2AC3-59D1-4D2A-B360-61FB11847848}" type="presParOf" srcId="{8446BF28-06F9-4D66-97D2-27F5497637EF}" destId="{395AFC80-552F-4B04-BAE1-63D36F1DA9D3}" srcOrd="0" destOrd="0" presId="urn:microsoft.com/office/officeart/2008/layout/NameandTitleOrganizationalChart"/>
    <dgm:cxn modelId="{346DA324-F0FC-4B78-87D3-346777686DC4}" type="presParOf" srcId="{8446BF28-06F9-4D66-97D2-27F5497637EF}" destId="{C04574AE-ED11-4545-8DA0-123504E17DCA}" srcOrd="1" destOrd="0" presId="urn:microsoft.com/office/officeart/2008/layout/NameandTitleOrganizationalChart"/>
    <dgm:cxn modelId="{27D33674-4E30-4212-A128-57A280B9B6CC}" type="presParOf" srcId="{C04574AE-ED11-4545-8DA0-123504E17DCA}" destId="{714B1045-5B44-40DD-A416-C04F256EBCE5}" srcOrd="0" destOrd="0" presId="urn:microsoft.com/office/officeart/2008/layout/NameandTitleOrganizationalChart"/>
    <dgm:cxn modelId="{8CBDE54F-94BA-44B3-9BDF-2F3736847882}" type="presParOf" srcId="{714B1045-5B44-40DD-A416-C04F256EBCE5}" destId="{A9B7C679-35BF-4119-9B40-A69EAE6766FC}" srcOrd="0" destOrd="0" presId="urn:microsoft.com/office/officeart/2008/layout/NameandTitleOrganizationalChart"/>
    <dgm:cxn modelId="{7E76E8A8-D44A-4A6D-91D1-28A7879E0002}" type="presParOf" srcId="{714B1045-5B44-40DD-A416-C04F256EBCE5}" destId="{8C229111-6996-42B9-BFCB-C305E8878DAE}" srcOrd="1" destOrd="0" presId="urn:microsoft.com/office/officeart/2008/layout/NameandTitleOrganizationalChart"/>
    <dgm:cxn modelId="{83FADDE3-2767-40CB-AA77-F3B332F12E90}" type="presParOf" srcId="{714B1045-5B44-40DD-A416-C04F256EBCE5}" destId="{0A2F3310-F059-4712-BD96-F23343AA860D}" srcOrd="2" destOrd="0" presId="urn:microsoft.com/office/officeart/2008/layout/NameandTitleOrganizationalChart"/>
    <dgm:cxn modelId="{7A2125E3-AC2E-4B9A-BE15-CE0C303E8847}" type="presParOf" srcId="{C04574AE-ED11-4545-8DA0-123504E17DCA}" destId="{C0941756-5FF6-49E9-8D03-440092C4D12D}" srcOrd="1" destOrd="0" presId="urn:microsoft.com/office/officeart/2008/layout/NameandTitleOrganizationalChart"/>
    <dgm:cxn modelId="{525BD668-4E38-43E0-96E8-F8A9E36B9DA3}" type="presParOf" srcId="{C04574AE-ED11-4545-8DA0-123504E17DCA}" destId="{01B271FE-C77F-4170-A820-71A4CD28FC9A}" srcOrd="2" destOrd="0" presId="urn:microsoft.com/office/officeart/2008/layout/NameandTitleOrganizationalChart"/>
    <dgm:cxn modelId="{FCC9D63C-815A-42CD-944D-9240F8A3E219}" type="presParOf" srcId="{8446BF28-06F9-4D66-97D2-27F5497637EF}" destId="{4747BF28-BC98-4304-A322-59BF5BF5DA3F}" srcOrd="2" destOrd="0" presId="urn:microsoft.com/office/officeart/2008/layout/NameandTitleOrganizationalChart"/>
    <dgm:cxn modelId="{7374FC5B-DA7B-4AF4-A1BD-C9C0FC5C02A3}" type="presParOf" srcId="{8446BF28-06F9-4D66-97D2-27F5497637EF}" destId="{3E7AE0F5-07DB-4A02-B2A8-EA213FDDC36F}" srcOrd="3" destOrd="0" presId="urn:microsoft.com/office/officeart/2008/layout/NameandTitleOrganizationalChart"/>
    <dgm:cxn modelId="{131C1287-FFE6-4037-A72E-870B85BAB18B}" type="presParOf" srcId="{3E7AE0F5-07DB-4A02-B2A8-EA213FDDC36F}" destId="{70054BF8-0FEA-40CB-8A2B-57DC867D6187}" srcOrd="0" destOrd="0" presId="urn:microsoft.com/office/officeart/2008/layout/NameandTitleOrganizationalChart"/>
    <dgm:cxn modelId="{2B0382A7-8793-4950-B28D-9B11D2E6C315}" type="presParOf" srcId="{70054BF8-0FEA-40CB-8A2B-57DC867D6187}" destId="{D1C55FE9-C145-4CD4-9F6A-1077C06EB37E}" srcOrd="0" destOrd="0" presId="urn:microsoft.com/office/officeart/2008/layout/NameandTitleOrganizationalChart"/>
    <dgm:cxn modelId="{F599E43B-7FAA-443E-823C-74861CD4222A}" type="presParOf" srcId="{70054BF8-0FEA-40CB-8A2B-57DC867D6187}" destId="{77AC50A8-D143-4D67-A4F8-454DBC6DE037}" srcOrd="1" destOrd="0" presId="urn:microsoft.com/office/officeart/2008/layout/NameandTitleOrganizationalChart"/>
    <dgm:cxn modelId="{D5CD55EC-6611-45A5-A4B3-B73895207B27}" type="presParOf" srcId="{70054BF8-0FEA-40CB-8A2B-57DC867D6187}" destId="{17438181-A29C-4987-8C41-371742603899}" srcOrd="2" destOrd="0" presId="urn:microsoft.com/office/officeart/2008/layout/NameandTitleOrganizationalChart"/>
    <dgm:cxn modelId="{758D28EB-7844-4EB1-A304-4CA851CEA7EB}" type="presParOf" srcId="{3E7AE0F5-07DB-4A02-B2A8-EA213FDDC36F}" destId="{7136604C-4287-4E53-AC34-05BC6549324C}" srcOrd="1" destOrd="0" presId="urn:microsoft.com/office/officeart/2008/layout/NameandTitleOrganizationalChart"/>
    <dgm:cxn modelId="{1DE07CAB-DAF6-4C7A-A2B9-298BBD717D35}" type="presParOf" srcId="{3E7AE0F5-07DB-4A02-B2A8-EA213FDDC36F}" destId="{5F43BCA3-0876-40AE-AFFA-D5FBC7FDD4CA}" srcOrd="2" destOrd="0" presId="urn:microsoft.com/office/officeart/2008/layout/NameandTitleOrganizationalChar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5CDEC7-D2AB-4083-B1D6-79A3A230197E}">
      <dsp:nvSpPr>
        <dsp:cNvPr id="0" name=""/>
        <dsp:cNvSpPr/>
      </dsp:nvSpPr>
      <dsp:spPr>
        <a:xfrm>
          <a:off x="2150892" y="1741640"/>
          <a:ext cx="306991" cy="1002924"/>
        </a:xfrm>
        <a:custGeom>
          <a:avLst/>
          <a:gdLst/>
          <a:ahLst/>
          <a:cxnLst/>
          <a:rect l="0" t="0" r="0" b="0"/>
          <a:pathLst>
            <a:path>
              <a:moveTo>
                <a:pt x="0" y="0"/>
              </a:moveTo>
              <a:lnTo>
                <a:pt x="0" y="1002924"/>
              </a:lnTo>
              <a:lnTo>
                <a:pt x="306991" y="100292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EB8631-4173-408C-8EC8-B4B0E0065D0E}">
      <dsp:nvSpPr>
        <dsp:cNvPr id="0" name=""/>
        <dsp:cNvSpPr/>
      </dsp:nvSpPr>
      <dsp:spPr>
        <a:xfrm>
          <a:off x="1843900" y="1741640"/>
          <a:ext cx="306991" cy="1002924"/>
        </a:xfrm>
        <a:custGeom>
          <a:avLst/>
          <a:gdLst/>
          <a:ahLst/>
          <a:cxnLst/>
          <a:rect l="0" t="0" r="0" b="0"/>
          <a:pathLst>
            <a:path>
              <a:moveTo>
                <a:pt x="306991" y="0"/>
              </a:moveTo>
              <a:lnTo>
                <a:pt x="306991" y="1002924"/>
              </a:lnTo>
              <a:lnTo>
                <a:pt x="0" y="100292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0D8D1B-47BF-41CC-9DA1-F2EFEEAB143C}">
      <dsp:nvSpPr>
        <dsp:cNvPr id="0" name=""/>
        <dsp:cNvSpPr/>
      </dsp:nvSpPr>
      <dsp:spPr>
        <a:xfrm>
          <a:off x="1252255" y="811091"/>
          <a:ext cx="1797273" cy="9305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131311" numCol="1" spcCol="1270" anchor="ctr" anchorCtr="0">
          <a:noAutofit/>
        </a:bodyPr>
        <a:lstStyle/>
        <a:p>
          <a:pPr marL="0" lvl="0" indent="0" algn="ctr" defTabSz="2044700">
            <a:lnSpc>
              <a:spcPct val="90000"/>
            </a:lnSpc>
            <a:spcBef>
              <a:spcPct val="0"/>
            </a:spcBef>
            <a:spcAft>
              <a:spcPct val="35000"/>
            </a:spcAft>
            <a:buNone/>
          </a:pPr>
          <a:r>
            <a:rPr lang="en-US" sz="4600" kern="1200" dirty="0"/>
            <a:t>Cheers</a:t>
          </a:r>
        </a:p>
      </dsp:txBody>
      <dsp:txXfrm>
        <a:off x="1252255" y="811091"/>
        <a:ext cx="1797273" cy="930548"/>
      </dsp:txXfrm>
    </dsp:sp>
    <dsp:sp modelId="{ADDBD1C8-4FD2-46C0-A097-4AA5765C2F9F}">
      <dsp:nvSpPr>
        <dsp:cNvPr id="0" name=""/>
        <dsp:cNvSpPr/>
      </dsp:nvSpPr>
      <dsp:spPr>
        <a:xfrm>
          <a:off x="1611710" y="1534851"/>
          <a:ext cx="1617545" cy="31018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13335" rIns="53340" bIns="13335" numCol="1" spcCol="1270" anchor="ctr" anchorCtr="0">
          <a:noAutofit/>
        </a:bodyPr>
        <a:lstStyle/>
        <a:p>
          <a:pPr marL="0" lvl="0" indent="0" algn="r" defTabSz="933450">
            <a:lnSpc>
              <a:spcPct val="90000"/>
            </a:lnSpc>
            <a:spcBef>
              <a:spcPct val="0"/>
            </a:spcBef>
            <a:spcAft>
              <a:spcPct val="35000"/>
            </a:spcAft>
            <a:buNone/>
          </a:pPr>
          <a:r>
            <a:rPr lang="en-US" sz="2100" kern="1200" dirty="0"/>
            <a:t>variable</a:t>
          </a:r>
        </a:p>
      </dsp:txBody>
      <dsp:txXfrm>
        <a:off x="1611710" y="1534851"/>
        <a:ext cx="1617545" cy="310182"/>
      </dsp:txXfrm>
    </dsp:sp>
    <dsp:sp modelId="{F6067B26-4F6E-4B4A-BEE0-509EA5C4135B}">
      <dsp:nvSpPr>
        <dsp:cNvPr id="0" name=""/>
        <dsp:cNvSpPr/>
      </dsp:nvSpPr>
      <dsp:spPr>
        <a:xfrm>
          <a:off x="46627" y="2279290"/>
          <a:ext cx="1797273" cy="9305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131311" numCol="1" spcCol="1270" anchor="ctr" anchorCtr="0">
          <a:noAutofit/>
        </a:bodyPr>
        <a:lstStyle/>
        <a:p>
          <a:pPr marL="0" lvl="0" indent="0" algn="ctr" defTabSz="2044700">
            <a:lnSpc>
              <a:spcPct val="90000"/>
            </a:lnSpc>
            <a:spcBef>
              <a:spcPct val="0"/>
            </a:spcBef>
            <a:spcAft>
              <a:spcPct val="35000"/>
            </a:spcAft>
            <a:buNone/>
          </a:pPr>
          <a:r>
            <a:rPr lang="en-US" sz="4600" kern="1200" dirty="0"/>
            <a:t>[</a:t>
          </a:r>
          <a:r>
            <a:rPr lang="en-US" sz="4600" kern="1200" dirty="0">
              <a:sym typeface="Ipa-samd Uclphon1 SILDoulosL" panose="00000400000000000000" pitchFamily="2" charset="2"/>
            </a:rPr>
            <a:t>] </a:t>
          </a:r>
          <a:endParaRPr lang="en-US" sz="4600" kern="1200" dirty="0"/>
        </a:p>
      </dsp:txBody>
      <dsp:txXfrm>
        <a:off x="46627" y="2279290"/>
        <a:ext cx="1797273" cy="930548"/>
      </dsp:txXfrm>
    </dsp:sp>
    <dsp:sp modelId="{EBBDB0B8-FE29-41C1-9155-27BB7CA3513E}">
      <dsp:nvSpPr>
        <dsp:cNvPr id="0" name=""/>
        <dsp:cNvSpPr/>
      </dsp:nvSpPr>
      <dsp:spPr>
        <a:xfrm>
          <a:off x="406082" y="3003050"/>
          <a:ext cx="1617545" cy="31018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13335" rIns="53340" bIns="13335" numCol="1" spcCol="1270" anchor="ctr" anchorCtr="0">
          <a:noAutofit/>
        </a:bodyPr>
        <a:lstStyle/>
        <a:p>
          <a:pPr marL="0" lvl="0" indent="0" algn="r" defTabSz="933450">
            <a:lnSpc>
              <a:spcPct val="90000"/>
            </a:lnSpc>
            <a:spcBef>
              <a:spcPct val="0"/>
            </a:spcBef>
            <a:spcAft>
              <a:spcPct val="35000"/>
            </a:spcAft>
            <a:buNone/>
          </a:pPr>
          <a:r>
            <a:rPr lang="en-US" sz="2100" kern="1200" dirty="0"/>
            <a:t>variant</a:t>
          </a:r>
        </a:p>
      </dsp:txBody>
      <dsp:txXfrm>
        <a:off x="406082" y="3003050"/>
        <a:ext cx="1617545" cy="310182"/>
      </dsp:txXfrm>
    </dsp:sp>
    <dsp:sp modelId="{5E2031BF-CBC6-44D2-98CB-FF9EAE89218C}">
      <dsp:nvSpPr>
        <dsp:cNvPr id="0" name=""/>
        <dsp:cNvSpPr/>
      </dsp:nvSpPr>
      <dsp:spPr>
        <a:xfrm>
          <a:off x="2457883" y="2279290"/>
          <a:ext cx="1797273" cy="9305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131311" numCol="1" spcCol="1270" anchor="ctr" anchorCtr="0">
          <a:noAutofit/>
        </a:bodyPr>
        <a:lstStyle/>
        <a:p>
          <a:pPr marL="0" lvl="0" indent="0" algn="ctr" defTabSz="2044700">
            <a:lnSpc>
              <a:spcPct val="90000"/>
            </a:lnSpc>
            <a:spcBef>
              <a:spcPct val="0"/>
            </a:spcBef>
            <a:spcAft>
              <a:spcPct val="35000"/>
            </a:spcAft>
            <a:buNone/>
          </a:pPr>
          <a:r>
            <a:rPr lang="en-US" sz="4600" kern="1200" dirty="0">
              <a:sym typeface="Ipa-samd Uclphon1 SILDoulosL" panose="00000400000000000000" pitchFamily="2" charset="2"/>
            </a:rPr>
            <a:t>[]</a:t>
          </a:r>
          <a:endParaRPr lang="en-US" sz="4600" kern="1200" dirty="0"/>
        </a:p>
      </dsp:txBody>
      <dsp:txXfrm>
        <a:off x="2457883" y="2279290"/>
        <a:ext cx="1797273" cy="930548"/>
      </dsp:txXfrm>
    </dsp:sp>
    <dsp:sp modelId="{9A041646-3538-4FC7-81BE-4B8E9A18AB4F}">
      <dsp:nvSpPr>
        <dsp:cNvPr id="0" name=""/>
        <dsp:cNvSpPr/>
      </dsp:nvSpPr>
      <dsp:spPr>
        <a:xfrm>
          <a:off x="2817338" y="3003050"/>
          <a:ext cx="1617545" cy="31018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13335" rIns="53340" bIns="13335" numCol="1" spcCol="1270" anchor="ctr" anchorCtr="0">
          <a:noAutofit/>
        </a:bodyPr>
        <a:lstStyle/>
        <a:p>
          <a:pPr marL="0" lvl="0" indent="0" algn="r" defTabSz="933450">
            <a:lnSpc>
              <a:spcPct val="90000"/>
            </a:lnSpc>
            <a:spcBef>
              <a:spcPct val="0"/>
            </a:spcBef>
            <a:spcAft>
              <a:spcPct val="35000"/>
            </a:spcAft>
            <a:buNone/>
          </a:pPr>
          <a:r>
            <a:rPr lang="en-US" sz="2100" kern="1200" dirty="0"/>
            <a:t>variant</a:t>
          </a:r>
        </a:p>
      </dsp:txBody>
      <dsp:txXfrm>
        <a:off x="2817338" y="3003050"/>
        <a:ext cx="1617545" cy="3101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4102EC-9DB3-4258-8141-9F7B529CD22F}">
      <dsp:nvSpPr>
        <dsp:cNvPr id="0" name=""/>
        <dsp:cNvSpPr/>
      </dsp:nvSpPr>
      <dsp:spPr>
        <a:xfrm>
          <a:off x="0" y="691208"/>
          <a:ext cx="5576426" cy="25987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2793" tIns="687324" rIns="432793" bIns="234696" numCol="1" spcCol="1270" anchor="t" anchorCtr="0">
          <a:noAutofit/>
        </a:bodyPr>
        <a:lstStyle/>
        <a:p>
          <a:pPr marL="285750" lvl="1" indent="-285750" algn="l" defTabSz="1466850">
            <a:lnSpc>
              <a:spcPct val="90000"/>
            </a:lnSpc>
            <a:spcBef>
              <a:spcPct val="0"/>
            </a:spcBef>
            <a:spcAft>
              <a:spcPct val="15000"/>
            </a:spcAft>
            <a:buChar char="•"/>
          </a:pPr>
          <a:r>
            <a:rPr lang="en-US" sz="3300" kern="1200" dirty="0"/>
            <a:t>[</a:t>
          </a:r>
          <a:r>
            <a:rPr lang="en-US" sz="3300" kern="1200" dirty="0">
              <a:sym typeface="Ipa-samd Uclphon1 SILDoulosL" panose="00000400000000000000" pitchFamily="2" charset="2"/>
            </a:rPr>
            <a:t>] = played </a:t>
          </a:r>
          <a:r>
            <a:rPr lang="en-US" sz="3300" kern="1200" dirty="0">
              <a:solidFill>
                <a:srgbClr val="FF0000"/>
              </a:solidFill>
              <a:sym typeface="Ipa-samd Uclphon1 SILDoulosL" panose="00000400000000000000" pitchFamily="2" charset="2"/>
            </a:rPr>
            <a:t>[</a:t>
          </a:r>
          <a:r>
            <a:rPr lang="en-US" sz="3300" kern="1200" dirty="0">
              <a:solidFill>
                <a:srgbClr val="FF0000"/>
              </a:solidFill>
              <a:latin typeface="Cambria" panose="02040503050406030204" pitchFamily="18" charset="0"/>
              <a:sym typeface="Ipa-samd Uclphon1 SILDoulosL" panose="00000400000000000000" pitchFamily="2" charset="2"/>
            </a:rPr>
            <a:t>pld]</a:t>
          </a:r>
          <a:endParaRPr lang="en-US" sz="3300" kern="1200" dirty="0">
            <a:solidFill>
              <a:srgbClr val="FF0000"/>
            </a:solidFill>
          </a:endParaRPr>
        </a:p>
        <a:p>
          <a:pPr marL="285750" lvl="1" indent="-285750" algn="l" defTabSz="1466850">
            <a:lnSpc>
              <a:spcPct val="90000"/>
            </a:lnSpc>
            <a:spcBef>
              <a:spcPct val="0"/>
            </a:spcBef>
            <a:spcAft>
              <a:spcPct val="15000"/>
            </a:spcAft>
            <a:buChar char="•"/>
          </a:pPr>
          <a:r>
            <a:rPr lang="en-US" sz="3300" kern="1200" dirty="0"/>
            <a:t>[</a:t>
          </a:r>
          <a:r>
            <a:rPr lang="en-US" sz="3300" kern="1200" dirty="0">
              <a:sym typeface="Ipa-samd Uclphon1 SILDoulosL" panose="00000400000000000000" pitchFamily="2" charset="2"/>
            </a:rPr>
            <a:t>] = brushed </a:t>
          </a:r>
          <a:r>
            <a:rPr lang="en-US" sz="3300" kern="1200" dirty="0">
              <a:solidFill>
                <a:srgbClr val="FF0000"/>
              </a:solidFill>
              <a:sym typeface="Ipa-samd Uclphon1 SILDoulosL" panose="00000400000000000000" pitchFamily="2" charset="2"/>
            </a:rPr>
            <a:t>[</a:t>
          </a:r>
          <a:r>
            <a:rPr lang="en-US" sz="3300" kern="1200" dirty="0">
              <a:solidFill>
                <a:srgbClr val="FF0000"/>
              </a:solidFill>
              <a:latin typeface="Cambria" panose="02040503050406030204" pitchFamily="18" charset="0"/>
              <a:sym typeface="Ipa-samd Uclphon1 SILDoulosL" panose="00000400000000000000" pitchFamily="2" charset="2"/>
            </a:rPr>
            <a:t>b]</a:t>
          </a:r>
          <a:endParaRPr lang="en-US" sz="3300" kern="1200" dirty="0">
            <a:solidFill>
              <a:srgbClr val="FF0000"/>
            </a:solidFill>
          </a:endParaRPr>
        </a:p>
        <a:p>
          <a:pPr marL="285750" lvl="1" indent="-285750" algn="l" defTabSz="1466850">
            <a:lnSpc>
              <a:spcPct val="90000"/>
            </a:lnSpc>
            <a:spcBef>
              <a:spcPct val="0"/>
            </a:spcBef>
            <a:spcAft>
              <a:spcPct val="15000"/>
            </a:spcAft>
            <a:buChar char="•"/>
          </a:pPr>
          <a:r>
            <a:rPr lang="en-US" sz="3300" kern="1200" dirty="0"/>
            <a:t>[</a:t>
          </a:r>
          <a:r>
            <a:rPr lang="en-US" sz="3300" kern="1200" dirty="0">
              <a:sym typeface="Ipa-samd Uclphon1 SILDoulosL" panose="00000400000000000000" pitchFamily="2" charset="2"/>
            </a:rPr>
            <a:t>] = painted </a:t>
          </a:r>
          <a:r>
            <a:rPr lang="en-US" sz="3300" kern="1200" dirty="0">
              <a:solidFill>
                <a:srgbClr val="FF0000"/>
              </a:solidFill>
              <a:sym typeface="Ipa-samd Uclphon1 SILDoulosL" panose="00000400000000000000" pitchFamily="2" charset="2"/>
            </a:rPr>
            <a:t>[</a:t>
          </a:r>
          <a:r>
            <a:rPr lang="en-US" sz="3300" kern="1200" dirty="0">
              <a:solidFill>
                <a:srgbClr val="FF0000"/>
              </a:solidFill>
              <a:latin typeface="Cambria" panose="02040503050406030204" pitchFamily="18" charset="0"/>
              <a:sym typeface="Ipa-samd Uclphon1 SILDoulosL" panose="00000400000000000000" pitchFamily="2" charset="2"/>
            </a:rPr>
            <a:t>d]</a:t>
          </a:r>
          <a:endParaRPr lang="en-US" sz="3300" kern="1200" dirty="0">
            <a:solidFill>
              <a:srgbClr val="FF0000"/>
            </a:solidFill>
          </a:endParaRPr>
        </a:p>
      </dsp:txBody>
      <dsp:txXfrm>
        <a:off x="0" y="691208"/>
        <a:ext cx="5576426" cy="2598750"/>
      </dsp:txXfrm>
    </dsp:sp>
    <dsp:sp modelId="{F1B43731-ABD8-4141-A47F-75DB7CA9C986}">
      <dsp:nvSpPr>
        <dsp:cNvPr id="0" name=""/>
        <dsp:cNvSpPr/>
      </dsp:nvSpPr>
      <dsp:spPr>
        <a:xfrm>
          <a:off x="278821" y="204128"/>
          <a:ext cx="3903498"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7543" tIns="0" rIns="147543" bIns="0" numCol="1" spcCol="1270" anchor="ctr" anchorCtr="0">
          <a:noAutofit/>
        </a:bodyPr>
        <a:lstStyle/>
        <a:p>
          <a:pPr marL="0" lvl="0" indent="0" algn="l" defTabSz="1466850">
            <a:lnSpc>
              <a:spcPct val="90000"/>
            </a:lnSpc>
            <a:spcBef>
              <a:spcPct val="0"/>
            </a:spcBef>
            <a:spcAft>
              <a:spcPct val="35000"/>
            </a:spcAft>
            <a:buNone/>
          </a:pPr>
          <a:r>
            <a:rPr lang="en-US" sz="3300" kern="1200" dirty="0"/>
            <a:t>Verbs ending in -ed</a:t>
          </a:r>
        </a:p>
      </dsp:txBody>
      <dsp:txXfrm>
        <a:off x="326376" y="251683"/>
        <a:ext cx="3808388" cy="8790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7BF28-BC98-4304-A322-59BF5BF5DA3F}">
      <dsp:nvSpPr>
        <dsp:cNvPr id="0" name=""/>
        <dsp:cNvSpPr/>
      </dsp:nvSpPr>
      <dsp:spPr>
        <a:xfrm>
          <a:off x="2325689" y="1400473"/>
          <a:ext cx="331940" cy="1084429"/>
        </a:xfrm>
        <a:custGeom>
          <a:avLst/>
          <a:gdLst/>
          <a:ahLst/>
          <a:cxnLst/>
          <a:rect l="0" t="0" r="0" b="0"/>
          <a:pathLst>
            <a:path>
              <a:moveTo>
                <a:pt x="0" y="0"/>
              </a:moveTo>
              <a:lnTo>
                <a:pt x="0" y="1084429"/>
              </a:lnTo>
              <a:lnTo>
                <a:pt x="331940" y="108442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5AFC80-552F-4B04-BAE1-63D36F1DA9D3}">
      <dsp:nvSpPr>
        <dsp:cNvPr id="0" name=""/>
        <dsp:cNvSpPr/>
      </dsp:nvSpPr>
      <dsp:spPr>
        <a:xfrm>
          <a:off x="1993749" y="1400473"/>
          <a:ext cx="331940" cy="1084429"/>
        </a:xfrm>
        <a:custGeom>
          <a:avLst/>
          <a:gdLst/>
          <a:ahLst/>
          <a:cxnLst/>
          <a:rect l="0" t="0" r="0" b="0"/>
          <a:pathLst>
            <a:path>
              <a:moveTo>
                <a:pt x="331940" y="0"/>
              </a:moveTo>
              <a:lnTo>
                <a:pt x="331940" y="1084429"/>
              </a:lnTo>
              <a:lnTo>
                <a:pt x="0" y="108442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A6BAB5-0D5B-4855-B9F2-216212AA9EC5}">
      <dsp:nvSpPr>
        <dsp:cNvPr id="0" name=""/>
        <dsp:cNvSpPr/>
      </dsp:nvSpPr>
      <dsp:spPr>
        <a:xfrm>
          <a:off x="1354023" y="394301"/>
          <a:ext cx="1943332" cy="10061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41982" numCol="1" spcCol="1270" anchor="ctr" anchorCtr="0">
          <a:noAutofit/>
        </a:bodyPr>
        <a:lstStyle/>
        <a:p>
          <a:pPr marL="0" lvl="0" indent="0" algn="ctr" defTabSz="1289050">
            <a:lnSpc>
              <a:spcPct val="90000"/>
            </a:lnSpc>
            <a:spcBef>
              <a:spcPct val="0"/>
            </a:spcBef>
            <a:spcAft>
              <a:spcPct val="35000"/>
            </a:spcAft>
            <a:buNone/>
          </a:pPr>
          <a:r>
            <a:rPr lang="en-US" sz="2900" kern="1200" dirty="0"/>
            <a:t>[P]</a:t>
          </a:r>
        </a:p>
      </dsp:txBody>
      <dsp:txXfrm>
        <a:off x="1354023" y="394301"/>
        <a:ext cx="1943332" cy="1006171"/>
      </dsp:txXfrm>
    </dsp:sp>
    <dsp:sp modelId="{C46B93EE-1C6B-497F-B211-E3E0BC39F44D}">
      <dsp:nvSpPr>
        <dsp:cNvPr id="0" name=""/>
        <dsp:cNvSpPr/>
      </dsp:nvSpPr>
      <dsp:spPr>
        <a:xfrm>
          <a:off x="1742690" y="1176879"/>
          <a:ext cx="1748999" cy="33539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5880" tIns="13970" rIns="55880" bIns="13970" numCol="1" spcCol="1270" anchor="ctr" anchorCtr="0">
          <a:noAutofit/>
        </a:bodyPr>
        <a:lstStyle/>
        <a:p>
          <a:pPr marL="0" lvl="0" indent="0" algn="r" defTabSz="977900">
            <a:lnSpc>
              <a:spcPct val="90000"/>
            </a:lnSpc>
            <a:spcBef>
              <a:spcPct val="0"/>
            </a:spcBef>
            <a:spcAft>
              <a:spcPct val="35000"/>
            </a:spcAft>
            <a:buNone/>
          </a:pPr>
          <a:r>
            <a:rPr lang="en-US" sz="2200" kern="1200" dirty="0"/>
            <a:t>variable</a:t>
          </a:r>
        </a:p>
      </dsp:txBody>
      <dsp:txXfrm>
        <a:off x="1742690" y="1176879"/>
        <a:ext cx="1748999" cy="335390"/>
      </dsp:txXfrm>
    </dsp:sp>
    <dsp:sp modelId="{A9B7C679-35BF-4119-9B40-A69EAE6766FC}">
      <dsp:nvSpPr>
        <dsp:cNvPr id="0" name=""/>
        <dsp:cNvSpPr/>
      </dsp:nvSpPr>
      <dsp:spPr>
        <a:xfrm>
          <a:off x="50417" y="1981816"/>
          <a:ext cx="1943332" cy="10061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41982" numCol="1" spcCol="1270" anchor="ctr" anchorCtr="0">
          <a:noAutofit/>
        </a:bodyPr>
        <a:lstStyle/>
        <a:p>
          <a:pPr marL="0" lvl="0" indent="0" algn="ctr" defTabSz="1289050">
            <a:lnSpc>
              <a:spcPct val="90000"/>
            </a:lnSpc>
            <a:spcBef>
              <a:spcPct val="0"/>
            </a:spcBef>
            <a:spcAft>
              <a:spcPct val="35000"/>
            </a:spcAft>
            <a:buNone/>
          </a:pPr>
          <a:r>
            <a:rPr lang="en-US" sz="2900" kern="1200" dirty="0"/>
            <a:t>[p] in [</a:t>
          </a:r>
          <a:r>
            <a:rPr lang="en-US" sz="2900" kern="1200" dirty="0" err="1"/>
            <a:t>st</a:t>
          </a:r>
          <a:r>
            <a:rPr lang="en-US" sz="2900" kern="1200" dirty="0" err="1">
              <a:sym typeface="Ipa-samd Uclphon1 SILDoulosL" panose="00000400000000000000" pitchFamily="2" charset="2"/>
            </a:rPr>
            <a:t>p</a:t>
          </a:r>
          <a:r>
            <a:rPr lang="en-US" sz="2900" kern="1200" dirty="0">
              <a:sym typeface="Ipa-samd Uclphon1 SILDoulosL" panose="00000400000000000000" pitchFamily="2" charset="2"/>
            </a:rPr>
            <a:t>]</a:t>
          </a:r>
          <a:endParaRPr lang="en-US" sz="2900" kern="1200" dirty="0"/>
        </a:p>
      </dsp:txBody>
      <dsp:txXfrm>
        <a:off x="50417" y="1981816"/>
        <a:ext cx="1943332" cy="1006171"/>
      </dsp:txXfrm>
    </dsp:sp>
    <dsp:sp modelId="{8C229111-6996-42B9-BFCB-C305E8878DAE}">
      <dsp:nvSpPr>
        <dsp:cNvPr id="0" name=""/>
        <dsp:cNvSpPr/>
      </dsp:nvSpPr>
      <dsp:spPr>
        <a:xfrm>
          <a:off x="439083" y="2764394"/>
          <a:ext cx="1748999" cy="33539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5880" tIns="13970" rIns="55880" bIns="13970" numCol="1" spcCol="1270" anchor="ctr" anchorCtr="0">
          <a:noAutofit/>
        </a:bodyPr>
        <a:lstStyle/>
        <a:p>
          <a:pPr marL="0" lvl="0" indent="0" algn="r" defTabSz="977900">
            <a:lnSpc>
              <a:spcPct val="90000"/>
            </a:lnSpc>
            <a:spcBef>
              <a:spcPct val="0"/>
            </a:spcBef>
            <a:spcAft>
              <a:spcPct val="35000"/>
            </a:spcAft>
            <a:buNone/>
          </a:pPr>
          <a:r>
            <a:rPr lang="en-US" sz="2200" kern="1200" dirty="0"/>
            <a:t>variant</a:t>
          </a:r>
        </a:p>
      </dsp:txBody>
      <dsp:txXfrm>
        <a:off x="439083" y="2764394"/>
        <a:ext cx="1748999" cy="335390"/>
      </dsp:txXfrm>
    </dsp:sp>
    <dsp:sp modelId="{D1C55FE9-C145-4CD4-9F6A-1077C06EB37E}">
      <dsp:nvSpPr>
        <dsp:cNvPr id="0" name=""/>
        <dsp:cNvSpPr/>
      </dsp:nvSpPr>
      <dsp:spPr>
        <a:xfrm>
          <a:off x="2657629" y="1981816"/>
          <a:ext cx="1943332" cy="10061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41982" numCol="1" spcCol="1270" anchor="ctr" anchorCtr="0">
          <a:noAutofit/>
        </a:bodyPr>
        <a:lstStyle/>
        <a:p>
          <a:pPr marL="0" lvl="0" indent="0" algn="ctr" defTabSz="1066800">
            <a:lnSpc>
              <a:spcPct val="90000"/>
            </a:lnSpc>
            <a:spcBef>
              <a:spcPct val="0"/>
            </a:spcBef>
            <a:spcAft>
              <a:spcPct val="35000"/>
            </a:spcAft>
            <a:buNone/>
          </a:pPr>
          <a:r>
            <a:rPr lang="en-US" sz="2400" kern="1200" dirty="0"/>
            <a:t>[p</a:t>
          </a:r>
          <a:r>
            <a:rPr lang="en-US" sz="2400" kern="1200" dirty="0">
              <a:sym typeface="Ipa-samd Uclphon1 SILDoulosL" panose="00000400000000000000" pitchFamily="2" charset="2"/>
            </a:rPr>
            <a:t>] in [p]</a:t>
          </a:r>
          <a:endParaRPr lang="en-US" sz="2400" kern="1200" dirty="0"/>
        </a:p>
      </dsp:txBody>
      <dsp:txXfrm>
        <a:off x="2657629" y="1981816"/>
        <a:ext cx="1943332" cy="1006171"/>
      </dsp:txXfrm>
    </dsp:sp>
    <dsp:sp modelId="{77AC50A8-D143-4D67-A4F8-454DBC6DE037}">
      <dsp:nvSpPr>
        <dsp:cNvPr id="0" name=""/>
        <dsp:cNvSpPr/>
      </dsp:nvSpPr>
      <dsp:spPr>
        <a:xfrm>
          <a:off x="3046296" y="2764394"/>
          <a:ext cx="1748999" cy="33539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5880" tIns="13970" rIns="55880" bIns="13970" numCol="1" spcCol="1270" anchor="ctr" anchorCtr="0">
          <a:noAutofit/>
        </a:bodyPr>
        <a:lstStyle/>
        <a:p>
          <a:pPr marL="0" lvl="0" indent="0" algn="r" defTabSz="977900">
            <a:lnSpc>
              <a:spcPct val="90000"/>
            </a:lnSpc>
            <a:spcBef>
              <a:spcPct val="0"/>
            </a:spcBef>
            <a:spcAft>
              <a:spcPct val="35000"/>
            </a:spcAft>
            <a:buNone/>
          </a:pPr>
          <a:r>
            <a:rPr lang="en-US" sz="2200" kern="1200" dirty="0"/>
            <a:t>variant</a:t>
          </a:r>
        </a:p>
      </dsp:txBody>
      <dsp:txXfrm>
        <a:off x="3046296" y="2764394"/>
        <a:ext cx="1748999" cy="335390"/>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10/8/2019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10/8/2019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7074C2-9375-47EC-A50D-9E6CE0B24600}" type="slidenum">
              <a:rPr lang="en-US" smtClean="0"/>
              <a:t>35</a:t>
            </a:fld>
            <a:endParaRPr lang="en-US"/>
          </a:p>
        </p:txBody>
      </p:sp>
    </p:spTree>
    <p:extLst>
      <p:ext uri="{BB962C8B-B14F-4D97-AF65-F5344CB8AC3E}">
        <p14:creationId xmlns:p14="http://schemas.microsoft.com/office/powerpoint/2010/main" val="59752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7074C2-9375-47EC-A50D-9E6CE0B24600}" type="slidenum">
              <a:rPr lang="en-US" smtClean="0"/>
              <a:t>63</a:t>
            </a:fld>
            <a:endParaRPr lang="en-US"/>
          </a:p>
        </p:txBody>
      </p:sp>
    </p:spTree>
    <p:extLst>
      <p:ext uri="{BB962C8B-B14F-4D97-AF65-F5344CB8AC3E}">
        <p14:creationId xmlns:p14="http://schemas.microsoft.com/office/powerpoint/2010/main" val="1735763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
          <p:cNvGrpSpPr/>
          <p:nvPr/>
        </p:nvGrpSpPr>
        <p:grpSpPr>
          <a:xfrm rot="248467">
            <a:off x="223563" y="2575407"/>
            <a:ext cx="4688853" cy="2424835"/>
            <a:chOff x="-10068" y="2615721"/>
            <a:chExt cx="5488038" cy="2838132"/>
          </a:xfrm>
        </p:grpSpPr>
        <p:sp>
          <p:nvSpPr>
            <p:cNvPr id="5" name="Freeform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 name="Freeform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 name="Freeform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 name="Freeform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 name="Freeform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0" name="Group 39"/>
          <p:cNvGrpSpPr/>
          <p:nvPr/>
        </p:nvGrpSpPr>
        <p:grpSpPr>
          <a:xfrm rot="18988672">
            <a:off x="68557" y="189622"/>
            <a:ext cx="517230" cy="587584"/>
            <a:chOff x="11036616" y="1071278"/>
            <a:chExt cx="1030189" cy="1170315"/>
          </a:xfrm>
        </p:grpSpPr>
        <p:sp>
          <p:nvSpPr>
            <p:cNvPr id="41"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49" name="Freeform 500"/>
          <p:cNvSpPr>
            <a:spLocks/>
          </p:cNvSpPr>
          <p:nvPr/>
        </p:nvSpPr>
        <p:spPr bwMode="auto">
          <a:xfrm>
            <a:off x="3284322"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50" name="Group 49"/>
          <p:cNvGrpSpPr/>
          <p:nvPr/>
        </p:nvGrpSpPr>
        <p:grpSpPr>
          <a:xfrm>
            <a:off x="11434163" y="6542"/>
            <a:ext cx="679129" cy="712528"/>
            <a:chOff x="11231706" y="127529"/>
            <a:chExt cx="679129" cy="712528"/>
          </a:xfrm>
        </p:grpSpPr>
        <p:sp>
          <p:nvSpPr>
            <p:cNvPr id="51" name="Freeform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59" name="Freeform 413"/>
          <p:cNvSpPr>
            <a:spLocks/>
          </p:cNvSpPr>
          <p:nvPr/>
        </p:nvSpPr>
        <p:spPr bwMode="auto">
          <a:xfrm>
            <a:off x="-23365"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414"/>
          <p:cNvSpPr>
            <a:spLocks/>
          </p:cNvSpPr>
          <p:nvPr/>
        </p:nvSpPr>
        <p:spPr bwMode="auto">
          <a:xfrm>
            <a:off x="-23365"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endParaRPr/>
          </a:p>
        </p:txBody>
      </p:sp>
      <p:grpSp>
        <p:nvGrpSpPr>
          <p:cNvPr id="61" name="Group 5"/>
          <p:cNvGrpSpPr>
            <a:grpSpLocks noChangeAspect="1"/>
          </p:cNvGrpSpPr>
          <p:nvPr/>
        </p:nvGrpSpPr>
        <p:grpSpPr bwMode="auto">
          <a:xfrm>
            <a:off x="-1519" y="854145"/>
            <a:ext cx="1881474" cy="2341763"/>
            <a:chOff x="3000" y="1116"/>
            <a:chExt cx="1680" cy="2091"/>
          </a:xfrm>
        </p:grpSpPr>
        <p:sp>
          <p:nvSpPr>
            <p:cNvPr id="62" name="Freeform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1" name="Group 33"/>
          <p:cNvGrpSpPr>
            <a:grpSpLocks noChangeAspect="1"/>
          </p:cNvGrpSpPr>
          <p:nvPr/>
        </p:nvGrpSpPr>
        <p:grpSpPr bwMode="auto">
          <a:xfrm>
            <a:off x="1714988" y="4544219"/>
            <a:ext cx="1873268" cy="2324202"/>
            <a:chOff x="3359" y="1523"/>
            <a:chExt cx="943" cy="1170"/>
          </a:xfrm>
        </p:grpSpPr>
        <p:sp>
          <p:nvSpPr>
            <p:cNvPr id="82" name="Freeform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7" name="Group 43"/>
          <p:cNvGrpSpPr>
            <a:grpSpLocks noChangeAspect="1"/>
          </p:cNvGrpSpPr>
          <p:nvPr/>
        </p:nvGrpSpPr>
        <p:grpSpPr bwMode="auto">
          <a:xfrm>
            <a:off x="1168399" y="5011046"/>
            <a:ext cx="1497013" cy="1857375"/>
            <a:chOff x="3367" y="1523"/>
            <a:chExt cx="943" cy="1170"/>
          </a:xfrm>
        </p:grpSpPr>
        <p:sp>
          <p:nvSpPr>
            <p:cNvPr id="88"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3"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4" name="Group 93"/>
          <p:cNvGrpSpPr/>
          <p:nvPr/>
        </p:nvGrpSpPr>
        <p:grpSpPr>
          <a:xfrm>
            <a:off x="-21971" y="4350236"/>
            <a:ext cx="1696783" cy="2518186"/>
            <a:chOff x="-3496" y="4350236"/>
            <a:chExt cx="1696783" cy="2518186"/>
          </a:xfrm>
        </p:grpSpPr>
        <p:sp>
          <p:nvSpPr>
            <p:cNvPr id="95" name="Freeform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9" name="Group 43"/>
          <p:cNvGrpSpPr>
            <a:grpSpLocks noChangeAspect="1"/>
          </p:cNvGrpSpPr>
          <p:nvPr/>
        </p:nvGrpSpPr>
        <p:grpSpPr bwMode="auto">
          <a:xfrm>
            <a:off x="2911336" y="4572470"/>
            <a:ext cx="1850498" cy="2295951"/>
            <a:chOff x="3367" y="1523"/>
            <a:chExt cx="943" cy="1170"/>
          </a:xfrm>
        </p:grpSpPr>
        <p:sp>
          <p:nvSpPr>
            <p:cNvPr id="100"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06" name="Group 105"/>
          <p:cNvGrpSpPr/>
          <p:nvPr/>
        </p:nvGrpSpPr>
        <p:grpSpPr>
          <a:xfrm rot="1576354">
            <a:off x="11125791" y="2895976"/>
            <a:ext cx="1030189" cy="1170315"/>
            <a:chOff x="11036616" y="1071278"/>
            <a:chExt cx="1030189" cy="1170315"/>
          </a:xfrm>
        </p:grpSpPr>
        <p:sp>
          <p:nvSpPr>
            <p:cNvPr id="107"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115" name="Freeform 8"/>
          <p:cNvSpPr>
            <a:spLocks/>
          </p:cNvSpPr>
          <p:nvPr/>
        </p:nvSpPr>
        <p:spPr bwMode="auto">
          <a:xfrm>
            <a:off x="4042661"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115"/>
          <p:cNvSpPr/>
          <p:nvPr/>
        </p:nvSpPr>
        <p:spPr>
          <a:xfrm>
            <a:off x="-2823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7" name="Group 116"/>
          <p:cNvGrpSpPr/>
          <p:nvPr/>
        </p:nvGrpSpPr>
        <p:grpSpPr>
          <a:xfrm rot="198573">
            <a:off x="1199275" y="2684218"/>
            <a:ext cx="2154692" cy="1686565"/>
            <a:chOff x="1175948" y="2708421"/>
            <a:chExt cx="2159248" cy="1690131"/>
          </a:xfrm>
        </p:grpSpPr>
        <p:sp>
          <p:nvSpPr>
            <p:cNvPr id="118" name="Freeform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p:spPr>
          <p:txBody>
            <a:bodyPr vert="horz" wrap="square" lIns="91440" tIns="45720" rIns="91440" bIns="45720" numCol="1" anchor="t" anchorCtr="0" compatLnSpc="1">
              <a:prstTxWarp prst="textNoShape">
                <a:avLst/>
              </a:prstTxWarp>
            </a:bodyPr>
            <a:lstStyle/>
            <a:p>
              <a:endParaRPr/>
            </a:p>
          </p:txBody>
        </p:sp>
        <p:sp>
          <p:nvSpPr>
            <p:cNvPr id="145" name="Freeform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p:spPr>
          <p:txBody>
            <a:bodyPr vert="horz" wrap="square" lIns="91440" tIns="45720" rIns="91440" bIns="45720" numCol="1" anchor="t" anchorCtr="0" compatLnSpc="1">
              <a:prstTxWarp prst="textNoShape">
                <a:avLst/>
              </a:prstTxWarp>
            </a:bodyPr>
            <a:lstStyle/>
            <a:p>
              <a:endParaRPr/>
            </a:p>
          </p:txBody>
        </p:sp>
      </p:grpSp>
      <p:grpSp>
        <p:nvGrpSpPr>
          <p:cNvPr id="146" name="Group 5"/>
          <p:cNvGrpSpPr>
            <a:grpSpLocks noChangeAspect="1"/>
          </p:cNvGrpSpPr>
          <p:nvPr/>
        </p:nvGrpSpPr>
        <p:grpSpPr bwMode="auto">
          <a:xfrm>
            <a:off x="9167354" y="4138360"/>
            <a:ext cx="3023057" cy="2719639"/>
            <a:chOff x="2887" y="1286"/>
            <a:chExt cx="1903" cy="1712"/>
          </a:xfrm>
        </p:grpSpPr>
        <p:sp>
          <p:nvSpPr>
            <p:cNvPr id="147" name="Freeform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1" name="Group 64"/>
          <p:cNvGrpSpPr>
            <a:grpSpLocks noChangeAspect="1"/>
          </p:cNvGrpSpPr>
          <p:nvPr/>
        </p:nvGrpSpPr>
        <p:grpSpPr bwMode="auto">
          <a:xfrm rot="12827499" flipH="1">
            <a:off x="11360417" y="2338535"/>
            <a:ext cx="483752" cy="536662"/>
            <a:chOff x="2052" y="995"/>
            <a:chExt cx="768" cy="852"/>
          </a:xfrm>
        </p:grpSpPr>
        <p:sp>
          <p:nvSpPr>
            <p:cNvPr id="17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ctrTitle"/>
          </p:nvPr>
        </p:nvSpPr>
        <p:spPr>
          <a:xfrm>
            <a:off x="2681288" y="165020"/>
            <a:ext cx="9360418" cy="2263258"/>
          </a:xfrm>
        </p:spPr>
        <p:txBody>
          <a:bodyPr anchor="b">
            <a:normAutofit/>
          </a:bodyPr>
          <a:lstStyle>
            <a:lvl1pPr algn="ctr">
              <a:defRPr sz="6600"/>
            </a:lvl1pPr>
          </a:lstStyle>
          <a:p>
            <a:r>
              <a:rPr lang="en-US"/>
              <a:t>Click to edit Master title style</a:t>
            </a:r>
            <a:endParaRPr/>
          </a:p>
        </p:txBody>
      </p:sp>
      <p:sp>
        <p:nvSpPr>
          <p:cNvPr id="3" name="Subtitle 2"/>
          <p:cNvSpPr>
            <a:spLocks noGrp="1"/>
          </p:cNvSpPr>
          <p:nvPr>
            <p:ph type="subTitle" idx="1"/>
          </p:nvPr>
        </p:nvSpPr>
        <p:spPr>
          <a:xfrm>
            <a:off x="3903329" y="2476917"/>
            <a:ext cx="6916336" cy="1771600"/>
          </a:xfrm>
        </p:spPr>
        <p:txBody>
          <a:bodyPr>
            <a:normAutofit/>
          </a:bodyPr>
          <a:lstStyle>
            <a:lvl1pPr marL="0" indent="0" algn="ctr">
              <a:spcBef>
                <a:spcPts val="0"/>
              </a:spcBef>
              <a:buNone/>
              <a:defRPr sz="4800" cap="none" baseline="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A745FB9-04B2-4E6E-88F1-8B2F94970798}" type="datetime1">
              <a:rPr lang="en-US" smtClean="0"/>
              <a:t>10/8/2019</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92666"/>
            <a:ext cx="2628900" cy="557953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592666"/>
            <a:ext cx="7734300" cy="55795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6645F473-39F7-4227-89BA-5A40DBFBAE90}" type="datetime1">
              <a:rPr lang="en-US" smtClean="0"/>
              <a:t>10/8/2019</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35594EB7-3172-4AEB-8B12-637698E31EF5}" type="datetimeFigureOut">
              <a:rPr lang="en-US" smtClean="0">
                <a:solidFill>
                  <a:prstClr val="black">
                    <a:tint val="75000"/>
                  </a:prstClr>
                </a:solidFill>
              </a:rPr>
              <a:pPr/>
              <a:t>10/8/2019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BD69AFE-C038-4113-81F4-37B9BA91C65C}" type="slidenum">
              <a:rPr lang="en-US" smtClean="0">
                <a:solidFill>
                  <a:prstClr val="black">
                    <a:tint val="75000"/>
                  </a:prstClr>
                </a:solidFill>
              </a:rPr>
              <a:pPr/>
              <a:t>‹#›</a:t>
            </a:fld>
            <a:endParaRPr lang="en-US">
              <a:solidFill>
                <a:prstClr val="black">
                  <a:tint val="75000"/>
                </a:prstClr>
              </a:solidFill>
            </a:endParaRPr>
          </a:p>
        </p:txBody>
      </p:sp>
      <p:sp>
        <p:nvSpPr>
          <p:cNvPr id="9" name="Content Placeholder 8"/>
          <p:cNvSpPr>
            <a:spLocks noGrp="1"/>
          </p:cNvSpPr>
          <p:nvPr>
            <p:ph sz="quarter" idx="13"/>
          </p:nvPr>
        </p:nvSpPr>
        <p:spPr>
          <a:xfrm>
            <a:off x="1389888" y="2313432"/>
            <a:ext cx="4559808"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03586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EEC32A4-5F1F-44B5-9379-27C92BAC49CF}" type="datetime1">
              <a:rPr lang="en-US" smtClean="0"/>
              <a:t>10/8/2019</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3999" y="1485900"/>
            <a:ext cx="9144001" cy="2933700"/>
          </a:xfrm>
        </p:spPr>
        <p:txBody>
          <a:bodyPr anchor="b">
            <a:normAutofit/>
          </a:bodyPr>
          <a:lstStyle>
            <a:lvl1pPr algn="l">
              <a:defRPr sz="5200" b="0"/>
            </a:lvl1pPr>
          </a:lstStyle>
          <a:p>
            <a:r>
              <a:rPr lang="en-US"/>
              <a:t>Click to edit Master title style</a:t>
            </a:r>
            <a:endParaRPr/>
          </a:p>
        </p:txBody>
      </p:sp>
      <p:sp>
        <p:nvSpPr>
          <p:cNvPr id="3" name="Text Placeholder 2"/>
          <p:cNvSpPr>
            <a:spLocks noGrp="1"/>
          </p:cNvSpPr>
          <p:nvPr>
            <p:ph type="body" idx="1"/>
          </p:nvPr>
        </p:nvSpPr>
        <p:spPr>
          <a:xfrm>
            <a:off x="1522413" y="4454034"/>
            <a:ext cx="9144000" cy="1184766"/>
          </a:xfrm>
        </p:spPr>
        <p:txBody>
          <a:bodyPr anchor="t">
            <a:normAutofit/>
          </a:bodyPr>
          <a:lstStyle>
            <a:lvl1pPr marL="0" indent="0" algn="l">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5F8C2F5-3083-4362-B9CB-BC2D0972EA3C}" type="datetime1">
              <a:rPr lang="en-US" smtClean="0"/>
              <a:t>10/8/2019</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28572"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7169"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9974BC9-6A3B-415C-A226-36E0FFAE57E6}" type="datetime1">
              <a:rPr lang="en-US" smtClean="0"/>
              <a:t>10/8/2019</a:t>
            </a:fld>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9252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528572"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28572"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7169"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7169"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7551E939-4031-44D0-8786-6DEFE4D2870B}" type="datetime1">
              <a:rPr lang="en-US" smtClean="0"/>
              <a:t>10/8/2019</a:t>
            </a:fld>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00370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Freeform 92"/>
          <p:cNvSpPr>
            <a:spLocks/>
          </p:cNvSpPr>
          <p:nvPr/>
        </p:nvSpPr>
        <p:spPr bwMode="auto">
          <a:xfrm>
            <a:off x="8643511"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p:spPr>
        <p:txBody>
          <a:bodyPr vert="horz" wrap="square" lIns="91440" tIns="45720" rIns="91440" bIns="45720" numCol="1" anchor="t" anchorCtr="0" compatLnSpc="1">
            <a:prstTxWarp prst="textNoShape">
              <a:avLst/>
            </a:prstTxWarp>
          </a:bodyPr>
          <a:lstStyle/>
          <a:p>
            <a:endParaRPr/>
          </a:p>
        </p:txBody>
      </p:sp>
      <p:sp>
        <p:nvSpPr>
          <p:cNvPr id="7" name="Freeform 50"/>
          <p:cNvSpPr>
            <a:spLocks/>
          </p:cNvSpPr>
          <p:nvPr/>
        </p:nvSpPr>
        <p:spPr bwMode="auto">
          <a:xfrm>
            <a:off x="6780212"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125"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nvGrpSpPr>
          <p:cNvPr id="9" name="Group 69"/>
          <p:cNvGrpSpPr>
            <a:grpSpLocks noChangeAspect="1"/>
          </p:cNvGrpSpPr>
          <p:nvPr/>
        </p:nvGrpSpPr>
        <p:grpSpPr bwMode="auto">
          <a:xfrm flipH="1">
            <a:off x="9732236" y="958654"/>
            <a:ext cx="1400819" cy="4001744"/>
            <a:chOff x="3220" y="236"/>
            <a:chExt cx="1347" cy="3848"/>
          </a:xfrm>
        </p:grpSpPr>
        <p:sp>
          <p:nvSpPr>
            <p:cNvPr id="10"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1"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2"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1"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2"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7"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8"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3" name="Group 69"/>
          <p:cNvGrpSpPr>
            <a:grpSpLocks noChangeAspect="1"/>
          </p:cNvGrpSpPr>
          <p:nvPr/>
        </p:nvGrpSpPr>
        <p:grpSpPr bwMode="auto">
          <a:xfrm>
            <a:off x="10895012" y="1248597"/>
            <a:ext cx="1254796" cy="3346122"/>
            <a:chOff x="3124" y="236"/>
            <a:chExt cx="1443" cy="3848"/>
          </a:xfrm>
        </p:grpSpPr>
        <p:sp>
          <p:nvSpPr>
            <p:cNvPr id="94" name="Freeform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5" name="Freeform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9" name="Freeform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0" name="Freeform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6"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7"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5"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7" name="Freeform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5"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6"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7"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1"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2"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7" name="Group 69"/>
          <p:cNvGrpSpPr>
            <a:grpSpLocks noChangeAspect="1"/>
          </p:cNvGrpSpPr>
          <p:nvPr/>
        </p:nvGrpSpPr>
        <p:grpSpPr bwMode="auto">
          <a:xfrm>
            <a:off x="9087454" y="2736976"/>
            <a:ext cx="906206" cy="2416549"/>
            <a:chOff x="3124" y="236"/>
            <a:chExt cx="1443" cy="3848"/>
          </a:xfrm>
        </p:grpSpPr>
        <p:sp>
          <p:nvSpPr>
            <p:cNvPr id="178"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0"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1"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2"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3"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4"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5"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6"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7" name="Freeform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8"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9"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0"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1"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2"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3"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4"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5"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6"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7"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8"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9"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0"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1"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2"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3"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4"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5"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6"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7"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8"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9"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0"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1"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2"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3"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4"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5"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6"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7"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8"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9"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0"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1"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2"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3"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4"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5"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6"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7"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8"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9"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0"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1"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2"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3"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4"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5"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6"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7"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8"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9"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0"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1"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2"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3"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4"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5"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6"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7"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8"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9"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0"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1"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2"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3"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4"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5"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6"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7"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8"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9"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0" name="Group 50"/>
          <p:cNvGrpSpPr>
            <a:grpSpLocks noChangeAspect="1"/>
          </p:cNvGrpSpPr>
          <p:nvPr/>
        </p:nvGrpSpPr>
        <p:grpSpPr bwMode="auto">
          <a:xfrm>
            <a:off x="10514012" y="2438400"/>
            <a:ext cx="1485016" cy="2195929"/>
            <a:chOff x="3369" y="1563"/>
            <a:chExt cx="940" cy="1390"/>
          </a:xfrm>
        </p:grpSpPr>
        <p:sp>
          <p:nvSpPr>
            <p:cNvPr id="261" name="Freeform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2" name="Freeform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3" name="Freeform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4" name="Freeform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5" name="Freeform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6" name="Freeform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7" name="Freeform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8" name="Freeform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9" name="Freeform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0" name="Freeform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1" name="Freeform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2" name="Freeform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3" name="Freeform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4" name="Freeform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5" name="Freeform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6" name="Freeform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7" name="Freeform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8" name="Freeform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9" name="Freeform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0" name="Freeform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1" name="Freeform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2" name="Freeform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3" name="Freeform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4" name="Freeform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5" name="Freeform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6" name="Freeform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7" name="Freeform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8" name="Freeform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89" name="Group 5"/>
          <p:cNvGrpSpPr>
            <a:grpSpLocks noChangeAspect="1"/>
          </p:cNvGrpSpPr>
          <p:nvPr/>
        </p:nvGrpSpPr>
        <p:grpSpPr bwMode="auto">
          <a:xfrm>
            <a:off x="7988059" y="2988645"/>
            <a:ext cx="2439575" cy="3074765"/>
            <a:chOff x="2968" y="1107"/>
            <a:chExt cx="1736" cy="2188"/>
          </a:xfrm>
        </p:grpSpPr>
        <p:sp>
          <p:nvSpPr>
            <p:cNvPr id="290" name="Freeform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1" name="Oval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2" name="Freeform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3" name="Freeform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4" name="Freeform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5" name="Freeform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6" name="Freeform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7" name="Freeform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8" name="Freeform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9" name="Freeform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0" name="Freeform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1" name="Freeform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2" name="Freeform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3" name="Freeform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4" name="Freeform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5" name="Freeform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6" name="Freeform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7" name="Freeform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8" name="Freeform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9" name="Freeform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310" name="Freeform 52"/>
          <p:cNvSpPr>
            <a:spLocks/>
          </p:cNvSpPr>
          <p:nvPr/>
        </p:nvSpPr>
        <p:spPr bwMode="auto">
          <a:xfrm>
            <a:off x="0"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311" name="Group 29"/>
          <p:cNvGrpSpPr>
            <a:grpSpLocks noChangeAspect="1"/>
          </p:cNvGrpSpPr>
          <p:nvPr/>
        </p:nvGrpSpPr>
        <p:grpSpPr bwMode="auto">
          <a:xfrm flipH="1">
            <a:off x="9191537" y="4800600"/>
            <a:ext cx="2998875" cy="2083312"/>
            <a:chOff x="2481" y="1188"/>
            <a:chExt cx="2735" cy="1900"/>
          </a:xfrm>
        </p:grpSpPr>
        <p:sp>
          <p:nvSpPr>
            <p:cNvPr id="312" name="Freeform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3" name="Freeform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4" name="Freeform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5" name="Freeform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6" name="Freeform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7" name="Freeform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8" name="Freeform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9" name="Freeform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0" name="Freeform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1" name="Freeform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2" name="Freeform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3" name="Freeform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4" name="Freeform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5" name="Freeform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6" name="Freeform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7" name="Freeform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8" name="Freeform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9" name="Freeform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0" name="Freeform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1" name="Freeform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2" name="Freeform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3" name="Freeform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4" name="Freeform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5" name="Freeform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6" name="Freeform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7" name="Freeform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8" name="Freeform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9" name="Freeform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0" name="Freeform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1" name="Freeform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2" name="Freeform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3" name="Freeform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4" name="Freeform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5" name="Freeform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6" name="Freeform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7" name="Freeform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8" name="Group 347"/>
          <p:cNvGrpSpPr/>
          <p:nvPr/>
        </p:nvGrpSpPr>
        <p:grpSpPr>
          <a:xfrm>
            <a:off x="-1588" y="3799401"/>
            <a:ext cx="4386410" cy="3084511"/>
            <a:chOff x="-1588" y="4419600"/>
            <a:chExt cx="3504440" cy="2464312"/>
          </a:xfrm>
        </p:grpSpPr>
        <p:grpSp>
          <p:nvGrpSpPr>
            <p:cNvPr id="349" name="Group 156"/>
            <p:cNvGrpSpPr>
              <a:grpSpLocks noChangeAspect="1"/>
            </p:cNvGrpSpPr>
            <p:nvPr/>
          </p:nvGrpSpPr>
          <p:grpSpPr bwMode="auto">
            <a:xfrm>
              <a:off x="-321" y="4419600"/>
              <a:ext cx="2827754" cy="2458133"/>
              <a:chOff x="437" y="-367"/>
              <a:chExt cx="5799" cy="5041"/>
            </a:xfrm>
          </p:grpSpPr>
          <p:sp>
            <p:nvSpPr>
              <p:cNvPr id="375" name="Freeform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6" name="Freeform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7" name="Freeform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8" name="Freeform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9" name="Freeform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0" name="Freeform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1" name="Freeform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2" name="Freeform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3" name="Freeform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4" name="Freeform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5" name="Freeform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6" name="Freeform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7" name="Freeform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8" name="Freeform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9" name="Freeform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0" name="Freeform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1" name="Freeform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2" name="Freeform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3" name="Freeform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4" name="Freeform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5" name="Freeform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6" name="Freeform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7" name="Freeform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8" name="Freeform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9" name="Freeform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0" name="Freeform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1" name="Freeform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2" name="Freeform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3" name="Freeform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4" name="Freeform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5" name="Freeform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6" name="Freeform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7" name="Freeform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8" name="Freeform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9" name="Freeform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0" name="Freeform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1" name="Freeform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2" name="Freeform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3" name="Freeform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4" name="Freeform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5" name="Freeform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6" name="Freeform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7" name="Freeform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8" name="Freeform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9" name="Freeform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0" name="Freeform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1" name="Freeform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0" name="Group 349"/>
            <p:cNvGrpSpPr/>
            <p:nvPr/>
          </p:nvGrpSpPr>
          <p:grpSpPr>
            <a:xfrm flipH="1">
              <a:off x="2055224" y="5313306"/>
              <a:ext cx="1134584" cy="955223"/>
              <a:chOff x="3900133" y="5425719"/>
              <a:chExt cx="1778554" cy="1449268"/>
            </a:xfrm>
          </p:grpSpPr>
          <p:sp>
            <p:nvSpPr>
              <p:cNvPr id="366" name="Freeform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7" name="Freeform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8" name="Freeform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9" name="Freeform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0" name="Freeform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1" name="Freeform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2" name="Freeform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3" name="Freeform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4" name="Freeform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1" name="Group 350"/>
            <p:cNvGrpSpPr/>
            <p:nvPr/>
          </p:nvGrpSpPr>
          <p:grpSpPr>
            <a:xfrm>
              <a:off x="-1588" y="5362669"/>
              <a:ext cx="1522208" cy="1521243"/>
              <a:chOff x="-1588" y="5362669"/>
              <a:chExt cx="1522208" cy="1521243"/>
            </a:xfrm>
          </p:grpSpPr>
          <p:sp>
            <p:nvSpPr>
              <p:cNvPr id="359" name="Freeform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0" name="Freeform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1" name="Freeform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2" name="Freeform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3" name="Freeform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4" name="Freeform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5" name="Freeform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2" name="Group 351"/>
            <p:cNvGrpSpPr/>
            <p:nvPr/>
          </p:nvGrpSpPr>
          <p:grpSpPr>
            <a:xfrm>
              <a:off x="1808901" y="5856153"/>
              <a:ext cx="1693951" cy="1019100"/>
              <a:chOff x="1623186" y="-214403"/>
              <a:chExt cx="1171187" cy="716005"/>
            </a:xfrm>
          </p:grpSpPr>
          <p:sp>
            <p:nvSpPr>
              <p:cNvPr id="353" name="Freeform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4" name="Freeform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5" name="Freeform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6" name="Freeform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7" name="Freeform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8" name="Freeform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grpSp>
        <p:nvGrpSpPr>
          <p:cNvPr id="422" name="Group 52"/>
          <p:cNvGrpSpPr>
            <a:grpSpLocks noChangeAspect="1"/>
          </p:cNvGrpSpPr>
          <p:nvPr/>
        </p:nvGrpSpPr>
        <p:grpSpPr bwMode="auto">
          <a:xfrm rot="19948164">
            <a:off x="369246" y="506291"/>
            <a:ext cx="892898" cy="1021771"/>
            <a:chOff x="4634" y="754"/>
            <a:chExt cx="1164" cy="1332"/>
          </a:xfrm>
        </p:grpSpPr>
        <p:sp>
          <p:nvSpPr>
            <p:cNvPr id="42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1" name="Group 52"/>
          <p:cNvGrpSpPr>
            <a:grpSpLocks noChangeAspect="1"/>
          </p:cNvGrpSpPr>
          <p:nvPr/>
        </p:nvGrpSpPr>
        <p:grpSpPr bwMode="auto">
          <a:xfrm rot="5825446">
            <a:off x="11635759" y="394369"/>
            <a:ext cx="408172" cy="467084"/>
            <a:chOff x="4634" y="754"/>
            <a:chExt cx="1164" cy="1332"/>
          </a:xfrm>
        </p:grpSpPr>
        <p:sp>
          <p:nvSpPr>
            <p:cNvPr id="432"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3"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4"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5"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6"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7"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8"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9"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40" name="Group 66"/>
          <p:cNvGrpSpPr>
            <a:grpSpLocks noChangeAspect="1"/>
          </p:cNvGrpSpPr>
          <p:nvPr/>
        </p:nvGrpSpPr>
        <p:grpSpPr bwMode="auto">
          <a:xfrm>
            <a:off x="23436" y="3048994"/>
            <a:ext cx="388175" cy="364678"/>
            <a:chOff x="3636" y="1964"/>
            <a:chExt cx="413" cy="388"/>
          </a:xfrm>
        </p:grpSpPr>
        <p:sp>
          <p:nvSpPr>
            <p:cNvPr id="44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2034904" y="828876"/>
            <a:ext cx="6058552" cy="3507549"/>
          </a:xfrm>
        </p:spPr>
        <p:txBody>
          <a:bodyPr anchor="ctr">
            <a:normAutofit/>
          </a:bodyPr>
          <a:lstStyle>
            <a:lvl1pPr algn="ctr">
              <a:defRPr sz="6000"/>
            </a:lvl1p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EB77945-49F7-4CA7-B69E-8F5246F823A9}" type="datetime1">
              <a:rPr lang="en-US" smtClean="0"/>
              <a:t>10/8/2019</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89F1B40D-96D7-4598-A007-B4BF60C00F19}" type="datetime1">
              <a:rPr lang="en-US" smtClean="0"/>
              <a:t>10/8/2019</a:t>
            </a:fld>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a:t>Click to edit Master title style</a:t>
            </a:r>
            <a:endParaRPr/>
          </a:p>
        </p:txBody>
      </p:sp>
      <p:sp>
        <p:nvSpPr>
          <p:cNvPr id="3" name="Content Placeholder 2"/>
          <p:cNvSpPr>
            <a:spLocks noGrp="1"/>
          </p:cNvSpPr>
          <p:nvPr>
            <p:ph idx="1"/>
          </p:nvPr>
        </p:nvSpPr>
        <p:spPr>
          <a:xfrm>
            <a:off x="4480560" y="457200"/>
            <a:ext cx="6675120" cy="5943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25D45205-8590-47F0-8834-5DA4C45F9112}" type="datetime1">
              <a:rPr lang="en-US" smtClean="0"/>
              <a:t>10/8/2019</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4480560" y="457200"/>
            <a:ext cx="6675120" cy="5943600"/>
          </a:xfrm>
          <a:solidFill>
            <a:schemeClr val="bg1">
              <a:lumMod val="95000"/>
            </a:schemeClr>
          </a:solidFill>
        </p:spPr>
        <p:txBody>
          <a:bodyPr>
            <a:normAutofit/>
          </a:bodyPr>
          <a:lstStyle>
            <a:lvl1pPr marL="0" indent="0" algn="ctr">
              <a:buNone/>
              <a:defRPr sz="20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262AE3F7-C765-4272-B487-5CA3E19171F6}" type="datetime1">
              <a:rPr lang="en-US" smtClean="0"/>
              <a:t>10/8/2019</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Freeform 50"/>
          <p:cNvSpPr>
            <a:spLocks/>
          </p:cNvSpPr>
          <p:nvPr/>
        </p:nvSpPr>
        <p:spPr bwMode="auto">
          <a:xfrm>
            <a:off x="8761412"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0"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p:spPr>
        <p:txBody>
          <a:bodyPr vert="horz" wrap="square" lIns="91440" tIns="45720" rIns="91440" bIns="45720" numCol="1" anchor="t" anchorCtr="0" compatLnSpc="1">
            <a:prstTxWarp prst="textNoShape">
              <a:avLst/>
            </a:prstTxWarp>
          </a:bodyPr>
          <a:lstStyle/>
          <a:p>
            <a:endParaRPr/>
          </a:p>
        </p:txBody>
      </p:sp>
      <p:sp>
        <p:nvSpPr>
          <p:cNvPr id="9" name="Freeform 51"/>
          <p:cNvSpPr>
            <a:spLocks/>
          </p:cNvSpPr>
          <p:nvPr/>
        </p:nvSpPr>
        <p:spPr bwMode="auto">
          <a:xfrm>
            <a:off x="-13749"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10" name="Group 66"/>
          <p:cNvGrpSpPr>
            <a:grpSpLocks noChangeAspect="1"/>
          </p:cNvGrpSpPr>
          <p:nvPr/>
        </p:nvGrpSpPr>
        <p:grpSpPr bwMode="auto">
          <a:xfrm>
            <a:off x="11647687" y="947576"/>
            <a:ext cx="426645" cy="400819"/>
            <a:chOff x="3636" y="1964"/>
            <a:chExt cx="413" cy="388"/>
          </a:xfrm>
        </p:grpSpPr>
        <p:sp>
          <p:nvSpPr>
            <p:cNvPr id="1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9" name="Group 18"/>
          <p:cNvGrpSpPr/>
          <p:nvPr/>
        </p:nvGrpSpPr>
        <p:grpSpPr>
          <a:xfrm>
            <a:off x="11308927" y="6212029"/>
            <a:ext cx="875471" cy="645972"/>
            <a:chOff x="7344986" y="5566058"/>
            <a:chExt cx="1750940" cy="1291943"/>
          </a:xfrm>
        </p:grpSpPr>
        <p:sp>
          <p:nvSpPr>
            <p:cNvPr id="20" name="Freeform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 name="Group 5"/>
          <p:cNvGrpSpPr>
            <a:grpSpLocks noChangeAspect="1"/>
          </p:cNvGrpSpPr>
          <p:nvPr/>
        </p:nvGrpSpPr>
        <p:grpSpPr bwMode="auto">
          <a:xfrm>
            <a:off x="2441" y="2873890"/>
            <a:ext cx="597228" cy="789302"/>
            <a:chOff x="2121" y="1060"/>
            <a:chExt cx="597" cy="789"/>
          </a:xfrm>
        </p:grpSpPr>
        <p:sp>
          <p:nvSpPr>
            <p:cNvPr id="27" name="Freeform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 name="Group 16"/>
          <p:cNvGrpSpPr>
            <a:grpSpLocks noChangeAspect="1"/>
          </p:cNvGrpSpPr>
          <p:nvPr/>
        </p:nvGrpSpPr>
        <p:grpSpPr bwMode="auto">
          <a:xfrm>
            <a:off x="139505" y="-13010"/>
            <a:ext cx="1382907" cy="804244"/>
            <a:chOff x="1922" y="1129"/>
            <a:chExt cx="987" cy="574"/>
          </a:xfrm>
        </p:grpSpPr>
        <p:sp>
          <p:nvSpPr>
            <p:cNvPr id="35" name="Freeform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 name="Group 28"/>
          <p:cNvGrpSpPr>
            <a:grpSpLocks noChangeAspect="1"/>
          </p:cNvGrpSpPr>
          <p:nvPr/>
        </p:nvGrpSpPr>
        <p:grpSpPr bwMode="auto">
          <a:xfrm>
            <a:off x="0" y="5007562"/>
            <a:ext cx="687853" cy="1147722"/>
            <a:chOff x="1901" y="2020"/>
            <a:chExt cx="1059" cy="1767"/>
          </a:xfrm>
        </p:grpSpPr>
        <p:sp>
          <p:nvSpPr>
            <p:cNvPr id="44" name="Freeform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52" name="Group 52"/>
          <p:cNvGrpSpPr>
            <a:grpSpLocks noChangeAspect="1"/>
          </p:cNvGrpSpPr>
          <p:nvPr/>
        </p:nvGrpSpPr>
        <p:grpSpPr bwMode="auto">
          <a:xfrm rot="19948164">
            <a:off x="11143247" y="105148"/>
            <a:ext cx="675071" cy="772505"/>
            <a:chOff x="4634" y="754"/>
            <a:chExt cx="1164" cy="1332"/>
          </a:xfrm>
        </p:grpSpPr>
        <p:sp>
          <p:nvSpPr>
            <p:cNvPr id="5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61" name="Group 64"/>
          <p:cNvGrpSpPr>
            <a:grpSpLocks noChangeAspect="1"/>
          </p:cNvGrpSpPr>
          <p:nvPr/>
        </p:nvGrpSpPr>
        <p:grpSpPr bwMode="auto">
          <a:xfrm flipH="1">
            <a:off x="10782665" y="2958792"/>
            <a:ext cx="1028242" cy="1140705"/>
            <a:chOff x="2052" y="995"/>
            <a:chExt cx="768" cy="852"/>
          </a:xfrm>
        </p:grpSpPr>
        <p:sp>
          <p:nvSpPr>
            <p:cNvPr id="6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Placeholder 1"/>
          <p:cNvSpPr>
            <a:spLocks noGrp="1"/>
          </p:cNvSpPr>
          <p:nvPr>
            <p:ph type="title"/>
          </p:nvPr>
        </p:nvSpPr>
        <p:spPr>
          <a:xfrm>
            <a:off x="1524000" y="78910"/>
            <a:ext cx="913373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8572" y="1485900"/>
            <a:ext cx="9134856" cy="415290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522412" y="6601968"/>
            <a:ext cx="6978460" cy="237744"/>
          </a:xfrm>
          <a:prstGeom prst="rect">
            <a:avLst/>
          </a:prstGeom>
        </p:spPr>
        <p:txBody>
          <a:bodyPr vert="horz" lIns="91440" tIns="45720" rIns="91440" bIns="45720" rtlCol="0" anchor="ctr"/>
          <a:lstStyle>
            <a:lvl1pPr algn="l">
              <a:defRPr sz="1200" cap="none"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875776" y="6601968"/>
            <a:ext cx="1063198" cy="193933"/>
          </a:xfrm>
          <a:prstGeom prst="rect">
            <a:avLst/>
          </a:prstGeom>
        </p:spPr>
        <p:txBody>
          <a:bodyPr vert="horz" lIns="91440" tIns="45720" rIns="91440" bIns="45720" rtlCol="0" anchor="ctr"/>
          <a:lstStyle>
            <a:lvl1pPr algn="r">
              <a:defRPr sz="1200">
                <a:solidFill>
                  <a:schemeClr val="tx1"/>
                </a:solidFill>
              </a:defRPr>
            </a:lvl1pPr>
          </a:lstStyle>
          <a:p>
            <a:fld id="{4CD50128-AC78-4D6C-A563-FCD7FFAAE4D2}" type="datetime1">
              <a:rPr lang="en-US" smtClean="0"/>
              <a:t>10/8/2019</a:t>
            </a:fld>
            <a:endParaRPr lang="en-US"/>
          </a:p>
        </p:txBody>
      </p:sp>
      <p:sp>
        <p:nvSpPr>
          <p:cNvPr id="6" name="Slide Number Placeholder 5"/>
          <p:cNvSpPr>
            <a:spLocks noGrp="1"/>
          </p:cNvSpPr>
          <p:nvPr>
            <p:ph type="sldNum" sz="quarter" idx="4"/>
          </p:nvPr>
        </p:nvSpPr>
        <p:spPr>
          <a:xfrm>
            <a:off x="10023348" y="6601968"/>
            <a:ext cx="640080" cy="237744"/>
          </a:xfrm>
          <a:prstGeom prst="rect">
            <a:avLst/>
          </a:prstGeom>
        </p:spPr>
        <p:txBody>
          <a:bodyPr vert="horz" lIns="91440" tIns="45720" rIns="91440" bIns="45720" rtlCol="0" anchor="ctr"/>
          <a:lstStyle>
            <a:lvl1pPr algn="r">
              <a:defRPr sz="1200">
                <a:solidFill>
                  <a:schemeClr val="tx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 id="214748366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hyperlink" Target="https://en.wikipedia.org/wiki/Help:IPA/English" TargetMode="Externa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heardutchhere.net/duengero.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wilkes.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48941" y="866274"/>
            <a:ext cx="9360418" cy="2452853"/>
          </a:xfrm>
        </p:spPr>
        <p:txBody>
          <a:bodyPr>
            <a:normAutofit/>
          </a:bodyPr>
          <a:lstStyle/>
          <a:p>
            <a:r>
              <a:rPr lang="en-US" dirty="0"/>
              <a:t>SOCIOLINGUISTICS</a:t>
            </a:r>
            <a:br>
              <a:rPr lang="en-US" dirty="0"/>
            </a:br>
            <a:endParaRPr lang="en-US" sz="4400" dirty="0"/>
          </a:p>
        </p:txBody>
      </p:sp>
      <p:sp>
        <p:nvSpPr>
          <p:cNvPr id="5" name="Subtitle 4"/>
          <p:cNvSpPr>
            <a:spLocks noGrp="1"/>
          </p:cNvSpPr>
          <p:nvPr>
            <p:ph type="subTitle" idx="1"/>
          </p:nvPr>
        </p:nvSpPr>
        <p:spPr>
          <a:xfrm>
            <a:off x="3987551" y="3104943"/>
            <a:ext cx="6916336" cy="867862"/>
          </a:xfrm>
        </p:spPr>
        <p:txBody>
          <a:bodyPr/>
          <a:lstStyle/>
          <a:p>
            <a:r>
              <a:rPr lang="en-US" dirty="0"/>
              <a:t>Anisa Larassati, </a:t>
            </a:r>
            <a:r>
              <a:rPr lang="en-US" dirty="0" err="1"/>
              <a:t>M.Ling</a:t>
            </a:r>
            <a:endParaRPr lang="en-US" dirty="0"/>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9135" y="163772"/>
            <a:ext cx="9133730" cy="821015"/>
          </a:xfrm>
        </p:spPr>
        <p:txBody>
          <a:bodyPr>
            <a:normAutofit/>
          </a:bodyPr>
          <a:lstStyle/>
          <a:p>
            <a:r>
              <a:rPr lang="en-GB" b="1" dirty="0"/>
              <a:t>HOW DO SOCIOLINGUISTS WORK? </a:t>
            </a:r>
            <a:endParaRPr lang="en-GB" dirty="0"/>
          </a:p>
        </p:txBody>
      </p:sp>
      <p:sp>
        <p:nvSpPr>
          <p:cNvPr id="4" name="Content Placeholder 3"/>
          <p:cNvSpPr>
            <a:spLocks noGrp="1"/>
          </p:cNvSpPr>
          <p:nvPr>
            <p:ph sz="half" idx="1"/>
          </p:nvPr>
        </p:nvSpPr>
        <p:spPr>
          <a:xfrm>
            <a:off x="696036" y="1310185"/>
            <a:ext cx="5145206" cy="4311601"/>
          </a:xfrm>
        </p:spPr>
        <p:txBody>
          <a:bodyPr>
            <a:normAutofit fontScale="70000" lnSpcReduction="20000"/>
          </a:bodyPr>
          <a:lstStyle/>
          <a:p>
            <a:pPr marL="68580" indent="0">
              <a:buNone/>
            </a:pPr>
            <a:r>
              <a:rPr lang="en-MY" sz="3600" b="1" dirty="0"/>
              <a:t>What are the </a:t>
            </a:r>
            <a:r>
              <a:rPr lang="en-MY" sz="3600" b="1" i="1" dirty="0"/>
              <a:t>social factors </a:t>
            </a:r>
            <a:r>
              <a:rPr lang="en-MY" sz="3600" b="1" dirty="0"/>
              <a:t>involved? </a:t>
            </a:r>
            <a:endParaRPr lang="en-MY" sz="3600" dirty="0"/>
          </a:p>
          <a:p>
            <a:r>
              <a:rPr lang="en-MY" sz="3600" dirty="0">
                <a:solidFill>
                  <a:srgbClr val="FF0000"/>
                </a:solidFill>
              </a:rPr>
              <a:t>Participants:</a:t>
            </a:r>
            <a:r>
              <a:rPr lang="en-MY" sz="3600" dirty="0"/>
              <a:t> who talks to whom? </a:t>
            </a:r>
          </a:p>
          <a:p>
            <a:r>
              <a:rPr lang="en-MY" sz="3600" dirty="0">
                <a:solidFill>
                  <a:srgbClr val="FF0000"/>
                </a:solidFill>
              </a:rPr>
              <a:t>Setting:</a:t>
            </a:r>
            <a:r>
              <a:rPr lang="en-MY" sz="3600" dirty="0"/>
              <a:t> where are they speaking? </a:t>
            </a:r>
          </a:p>
          <a:p>
            <a:r>
              <a:rPr lang="en-MY" sz="3600" dirty="0">
                <a:solidFill>
                  <a:srgbClr val="FF0000"/>
                </a:solidFill>
              </a:rPr>
              <a:t>Topic:</a:t>
            </a:r>
            <a:r>
              <a:rPr lang="en-MY" sz="3600" dirty="0"/>
              <a:t> what are they talking about? </a:t>
            </a:r>
          </a:p>
          <a:p>
            <a:r>
              <a:rPr lang="en-MY" sz="3600" dirty="0">
                <a:solidFill>
                  <a:srgbClr val="FF0000"/>
                </a:solidFill>
              </a:rPr>
              <a:t>Function:</a:t>
            </a:r>
            <a:r>
              <a:rPr lang="en-MY" sz="3600" dirty="0"/>
              <a:t> why are they speaking? </a:t>
            </a:r>
          </a:p>
          <a:p>
            <a:endParaRPr lang="en-MY" sz="3600" dirty="0"/>
          </a:p>
          <a:p>
            <a:endParaRPr lang="en-GB" dirty="0"/>
          </a:p>
        </p:txBody>
      </p:sp>
      <p:sp>
        <p:nvSpPr>
          <p:cNvPr id="2" name="Content Placeholder 1">
            <a:extLst>
              <a:ext uri="{FF2B5EF4-FFF2-40B4-BE49-F238E27FC236}">
                <a16:creationId xmlns:a16="http://schemas.microsoft.com/office/drawing/2014/main" id="{1EDCA1A5-EFCE-4B92-A7F2-CF8A642B9CF2}"/>
              </a:ext>
            </a:extLst>
          </p:cNvPr>
          <p:cNvSpPr>
            <a:spLocks noGrp="1"/>
          </p:cNvSpPr>
          <p:nvPr>
            <p:ph sz="half" idx="2"/>
          </p:nvPr>
        </p:nvSpPr>
        <p:spPr>
          <a:xfrm>
            <a:off x="6096000" y="1310185"/>
            <a:ext cx="4958687" cy="4599295"/>
          </a:xfrm>
        </p:spPr>
        <p:txBody>
          <a:bodyPr>
            <a:normAutofit fontScale="70000" lnSpcReduction="20000"/>
          </a:bodyPr>
          <a:lstStyle/>
          <a:p>
            <a:pPr marL="68580" indent="0">
              <a:buNone/>
            </a:pPr>
            <a:r>
              <a:rPr lang="en-MY" sz="2900" b="1" dirty="0"/>
              <a:t>What </a:t>
            </a:r>
            <a:r>
              <a:rPr lang="en-MY" sz="2900" b="1" i="1" dirty="0"/>
              <a:t>social dimensions </a:t>
            </a:r>
            <a:r>
              <a:rPr lang="en-MY" sz="2900" b="1" dirty="0"/>
              <a:t>are involved in sociolinguistic analysis? </a:t>
            </a:r>
            <a:endParaRPr lang="en-MY" sz="2900" dirty="0"/>
          </a:p>
          <a:p>
            <a:r>
              <a:rPr lang="en-MY" sz="3100" dirty="0">
                <a:solidFill>
                  <a:srgbClr val="FF0000"/>
                </a:solidFill>
              </a:rPr>
              <a:t>Solidarity / social distance</a:t>
            </a:r>
            <a:r>
              <a:rPr lang="en-MY" sz="3100" dirty="0"/>
              <a:t>: intimacy vs. distance of interlocutors </a:t>
            </a:r>
          </a:p>
          <a:p>
            <a:r>
              <a:rPr lang="en-MY" sz="3100" dirty="0">
                <a:solidFill>
                  <a:srgbClr val="FF0000"/>
                </a:solidFill>
              </a:rPr>
              <a:t>Status / power:</a:t>
            </a:r>
            <a:r>
              <a:rPr lang="en-MY" sz="3100" dirty="0"/>
              <a:t> superiority vs. subordination of interlocutors </a:t>
            </a:r>
          </a:p>
          <a:p>
            <a:r>
              <a:rPr lang="en-MY" sz="3100" dirty="0">
                <a:solidFill>
                  <a:srgbClr val="FF0000"/>
                </a:solidFill>
              </a:rPr>
              <a:t>Formality:</a:t>
            </a:r>
            <a:r>
              <a:rPr lang="en-MY" sz="3100" dirty="0"/>
              <a:t> high vs. low formality (setting / type of interaction) </a:t>
            </a:r>
          </a:p>
          <a:p>
            <a:r>
              <a:rPr lang="en-MY" sz="3100" dirty="0">
                <a:solidFill>
                  <a:srgbClr val="FF0000"/>
                </a:solidFill>
              </a:rPr>
              <a:t>Function:</a:t>
            </a:r>
            <a:r>
              <a:rPr lang="en-MY" sz="3100" dirty="0"/>
              <a:t> referential (“objective” information content, e.g. news report) vs. affective function (subjective, affective content, e.g. tell about feelings) </a:t>
            </a:r>
          </a:p>
          <a:p>
            <a:endParaRPr lang="en-US" dirty="0"/>
          </a:p>
        </p:txBody>
      </p:sp>
    </p:spTree>
    <p:extLst>
      <p:ext uri="{BB962C8B-B14F-4D97-AF65-F5344CB8AC3E}">
        <p14:creationId xmlns:p14="http://schemas.microsoft.com/office/powerpoint/2010/main" val="60703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b="1" dirty="0"/>
              <a:t>MICRO-SOCIOLINGUISTICS VS MACRO-SOCIOLINGUISTICS (WARDHAUGH, 2015, P. 15) </a:t>
            </a:r>
            <a:endParaRPr lang="en-GB" sz="2600" b="1" dirty="0"/>
          </a:p>
        </p:txBody>
      </p:sp>
      <p:sp>
        <p:nvSpPr>
          <p:cNvPr id="4" name="Text Placeholder 3"/>
          <p:cNvSpPr>
            <a:spLocks noGrp="1"/>
          </p:cNvSpPr>
          <p:nvPr>
            <p:ph type="body" idx="1"/>
          </p:nvPr>
        </p:nvSpPr>
        <p:spPr>
          <a:xfrm>
            <a:off x="1123666" y="1376017"/>
            <a:ext cx="4885466" cy="971397"/>
          </a:xfrm>
        </p:spPr>
        <p:txBody>
          <a:bodyPr>
            <a:noAutofit/>
          </a:bodyPr>
          <a:lstStyle/>
          <a:p>
            <a:r>
              <a:rPr lang="en-US" dirty="0">
                <a:solidFill>
                  <a:srgbClr val="002060"/>
                </a:solidFill>
              </a:rPr>
              <a:t>Sociolinguistics </a:t>
            </a:r>
          </a:p>
          <a:p>
            <a:r>
              <a:rPr lang="en-US" dirty="0">
                <a:solidFill>
                  <a:srgbClr val="002060"/>
                </a:solidFill>
              </a:rPr>
              <a:t>(Micro-Sociolinguistics)</a:t>
            </a:r>
            <a:endParaRPr lang="en-GB" dirty="0">
              <a:solidFill>
                <a:srgbClr val="002060"/>
              </a:solidFill>
            </a:endParaRPr>
          </a:p>
        </p:txBody>
      </p:sp>
      <p:sp>
        <p:nvSpPr>
          <p:cNvPr id="5" name="Content Placeholder 4"/>
          <p:cNvSpPr>
            <a:spLocks noGrp="1"/>
          </p:cNvSpPr>
          <p:nvPr>
            <p:ph sz="half" idx="2"/>
          </p:nvPr>
        </p:nvSpPr>
        <p:spPr>
          <a:xfrm>
            <a:off x="575958" y="2317388"/>
            <a:ext cx="4885466" cy="3956682"/>
          </a:xfrm>
        </p:spPr>
        <p:txBody>
          <a:bodyPr>
            <a:noAutofit/>
          </a:bodyPr>
          <a:lstStyle/>
          <a:p>
            <a:r>
              <a:rPr lang="en-MY" b="1" dirty="0">
                <a:latin typeface="+mj-lt"/>
              </a:rPr>
              <a:t>‘the study of language in relation to society’</a:t>
            </a:r>
            <a:endParaRPr lang="en-MY" dirty="0">
              <a:latin typeface="+mj-lt"/>
            </a:endParaRPr>
          </a:p>
          <a:p>
            <a:r>
              <a:rPr lang="en-MY" dirty="0">
                <a:latin typeface="+mj-lt"/>
              </a:rPr>
              <a:t>how </a:t>
            </a:r>
            <a:r>
              <a:rPr lang="en-MY" dirty="0">
                <a:solidFill>
                  <a:srgbClr val="FF0000"/>
                </a:solidFill>
                <a:latin typeface="+mj-lt"/>
              </a:rPr>
              <a:t>social structure influences the way people talk</a:t>
            </a:r>
            <a:r>
              <a:rPr lang="en-MY" dirty="0">
                <a:latin typeface="+mj-lt"/>
              </a:rPr>
              <a:t> and how language varieties and patterns of use correlate with social attributes such as class, sex, and age</a:t>
            </a:r>
          </a:p>
          <a:p>
            <a:r>
              <a:rPr lang="en-MY" dirty="0">
                <a:latin typeface="+mj-lt"/>
              </a:rPr>
              <a:t>Goal: better understanding </a:t>
            </a:r>
            <a:r>
              <a:rPr lang="en-MY" dirty="0">
                <a:solidFill>
                  <a:srgbClr val="FF0000"/>
                </a:solidFill>
                <a:latin typeface="+mj-lt"/>
              </a:rPr>
              <a:t>the structure of language</a:t>
            </a:r>
            <a:r>
              <a:rPr lang="en-MY" dirty="0">
                <a:latin typeface="+mj-lt"/>
              </a:rPr>
              <a:t> and how languages function in communication</a:t>
            </a:r>
          </a:p>
          <a:p>
            <a:r>
              <a:rPr lang="en-MY" dirty="0">
                <a:latin typeface="+mj-lt"/>
              </a:rPr>
              <a:t>The structure of language</a:t>
            </a:r>
            <a:endParaRPr lang="en-GB" dirty="0">
              <a:latin typeface="+mj-lt"/>
            </a:endParaRPr>
          </a:p>
        </p:txBody>
      </p:sp>
      <p:sp>
        <p:nvSpPr>
          <p:cNvPr id="6" name="Text Placeholder 5"/>
          <p:cNvSpPr>
            <a:spLocks noGrp="1"/>
          </p:cNvSpPr>
          <p:nvPr>
            <p:ph type="body" sz="quarter" idx="3"/>
          </p:nvPr>
        </p:nvSpPr>
        <p:spPr/>
        <p:txBody>
          <a:bodyPr>
            <a:normAutofit/>
          </a:bodyPr>
          <a:lstStyle/>
          <a:p>
            <a:r>
              <a:rPr lang="en-US" dirty="0">
                <a:solidFill>
                  <a:srgbClr val="002060"/>
                </a:solidFill>
              </a:rPr>
              <a:t>Sociology of Language (Macro-Sociolinguistics)</a:t>
            </a:r>
            <a:endParaRPr lang="en-GB" dirty="0">
              <a:solidFill>
                <a:srgbClr val="002060"/>
              </a:solidFill>
            </a:endParaRPr>
          </a:p>
        </p:txBody>
      </p:sp>
      <p:sp>
        <p:nvSpPr>
          <p:cNvPr id="7" name="Content Placeholder 6"/>
          <p:cNvSpPr>
            <a:spLocks noGrp="1"/>
          </p:cNvSpPr>
          <p:nvPr>
            <p:ph sz="quarter" idx="4"/>
          </p:nvPr>
        </p:nvSpPr>
        <p:spPr>
          <a:xfrm>
            <a:off x="5695406" y="2144114"/>
            <a:ext cx="5554876" cy="4129956"/>
          </a:xfrm>
        </p:spPr>
        <p:txBody>
          <a:bodyPr>
            <a:noAutofit/>
          </a:bodyPr>
          <a:lstStyle/>
          <a:p>
            <a:r>
              <a:rPr lang="en-MY" b="1" dirty="0">
                <a:latin typeface="+mj-lt"/>
              </a:rPr>
              <a:t>‘the study of society in relation to language’</a:t>
            </a:r>
            <a:endParaRPr lang="en-MY" dirty="0">
              <a:latin typeface="+mj-lt"/>
            </a:endParaRPr>
          </a:p>
          <a:p>
            <a:r>
              <a:rPr lang="en-MY" dirty="0"/>
              <a:t>studies </a:t>
            </a:r>
            <a:r>
              <a:rPr lang="en-MY" dirty="0">
                <a:solidFill>
                  <a:srgbClr val="FF0000"/>
                </a:solidFill>
              </a:rPr>
              <a:t>what societies do with their languages</a:t>
            </a:r>
            <a:r>
              <a:rPr lang="en-MY" dirty="0"/>
              <a:t>, that is, attitudes and attachments that account for the functional distribution of speech forms in society, language shift, maintenance, and replacement, the delimitation and interaction of speech communities’</a:t>
            </a:r>
          </a:p>
          <a:p>
            <a:r>
              <a:rPr lang="en-MY" dirty="0"/>
              <a:t>Goal: discover how </a:t>
            </a:r>
            <a:r>
              <a:rPr lang="en-MY" dirty="0">
                <a:solidFill>
                  <a:srgbClr val="FF0000"/>
                </a:solidFill>
              </a:rPr>
              <a:t>social structure </a:t>
            </a:r>
            <a:r>
              <a:rPr lang="en-MY" dirty="0"/>
              <a:t>can be better understood through the study of language</a:t>
            </a:r>
          </a:p>
          <a:p>
            <a:r>
              <a:rPr lang="en-MY" dirty="0"/>
              <a:t>The structure of society</a:t>
            </a:r>
          </a:p>
          <a:p>
            <a:pPr marL="45720" indent="0">
              <a:buNone/>
            </a:pPr>
            <a:endParaRPr lang="en-GB" dirty="0"/>
          </a:p>
        </p:txBody>
      </p:sp>
    </p:spTree>
    <p:extLst>
      <p:ext uri="{BB962C8B-B14F-4D97-AF65-F5344CB8AC3E}">
        <p14:creationId xmlns:p14="http://schemas.microsoft.com/office/powerpoint/2010/main" val="1970162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68611-641A-42E1-93B4-66C8DD0A208F}"/>
              </a:ext>
            </a:extLst>
          </p:cNvPr>
          <p:cNvSpPr>
            <a:spLocks noGrp="1"/>
          </p:cNvSpPr>
          <p:nvPr>
            <p:ph type="title"/>
          </p:nvPr>
        </p:nvSpPr>
        <p:spPr/>
        <p:txBody>
          <a:bodyPr/>
          <a:lstStyle/>
          <a:p>
            <a:r>
              <a:rPr lang="en-US" b="1" dirty="0"/>
              <a:t>TYPES OF SOCIOLINGUISTICS STUDIES</a:t>
            </a:r>
          </a:p>
        </p:txBody>
      </p:sp>
      <p:sp>
        <p:nvSpPr>
          <p:cNvPr id="3" name="Content Placeholder 2">
            <a:extLst>
              <a:ext uri="{FF2B5EF4-FFF2-40B4-BE49-F238E27FC236}">
                <a16:creationId xmlns:a16="http://schemas.microsoft.com/office/drawing/2014/main" id="{ED41BCDA-C029-4570-AE67-B90A72D90629}"/>
              </a:ext>
            </a:extLst>
          </p:cNvPr>
          <p:cNvSpPr>
            <a:spLocks noGrp="1"/>
          </p:cNvSpPr>
          <p:nvPr>
            <p:ph idx="1"/>
          </p:nvPr>
        </p:nvSpPr>
        <p:spPr/>
        <p:txBody>
          <a:bodyPr>
            <a:noAutofit/>
          </a:bodyPr>
          <a:lstStyle/>
          <a:p>
            <a:r>
              <a:rPr lang="en-US" sz="2400" b="1" dirty="0"/>
              <a:t>Correlational studies :</a:t>
            </a:r>
            <a:r>
              <a:rPr lang="en-US" sz="2400" dirty="0"/>
              <a:t> </a:t>
            </a:r>
            <a:r>
              <a:rPr lang="en-US" sz="2400" dirty="0">
                <a:solidFill>
                  <a:srgbClr val="FF0000"/>
                </a:solidFill>
              </a:rPr>
              <a:t>relate two or more variables </a:t>
            </a:r>
            <a:r>
              <a:rPr lang="en-US" sz="2400" dirty="0"/>
              <a:t>(e.g., certain linguistic forms and social-class differences, e.g.: “</a:t>
            </a:r>
            <a:r>
              <a:rPr lang="en-US" sz="2400" dirty="0" err="1"/>
              <a:t>ndes</a:t>
            </a:r>
            <a:r>
              <a:rPr lang="en-US" sz="2400" dirty="0"/>
              <a:t>”) </a:t>
            </a:r>
          </a:p>
          <a:p>
            <a:r>
              <a:rPr lang="en-US" sz="2400" b="1" dirty="0"/>
              <a:t>Micro-linguistic studies :</a:t>
            </a:r>
            <a:r>
              <a:rPr lang="en-US" sz="2400" dirty="0"/>
              <a:t> i.e. focuses on </a:t>
            </a:r>
            <a:r>
              <a:rPr lang="en-US" sz="2400" dirty="0">
                <a:solidFill>
                  <a:srgbClr val="FF0000"/>
                </a:solidFill>
              </a:rPr>
              <a:t>very specific linguistic items </a:t>
            </a:r>
            <a:r>
              <a:rPr lang="en-US" sz="2400" dirty="0"/>
              <a:t>or individual differences and uses in order to search for possibly wide ranging linguistic and/or social implication (e.g. the distribution of </a:t>
            </a:r>
            <a:r>
              <a:rPr lang="en-US" sz="2400" i="1" dirty="0"/>
              <a:t>singing</a:t>
            </a:r>
            <a:r>
              <a:rPr lang="en-US" sz="2400" dirty="0"/>
              <a:t> and </a:t>
            </a:r>
            <a:r>
              <a:rPr lang="en-US" sz="2400" i="1" dirty="0" err="1"/>
              <a:t>singin</a:t>
            </a:r>
            <a:r>
              <a:rPr lang="en-US" sz="2400" i="1" dirty="0"/>
              <a:t>’</a:t>
            </a:r>
            <a:r>
              <a:rPr lang="en-US" sz="2400" dirty="0"/>
              <a:t>) </a:t>
            </a:r>
          </a:p>
          <a:p>
            <a:r>
              <a:rPr lang="en-US" sz="2400" b="1" dirty="0"/>
              <a:t>Discourse analysis : </a:t>
            </a:r>
            <a:r>
              <a:rPr lang="en-US" sz="2400" dirty="0"/>
              <a:t>i.e. studies of </a:t>
            </a:r>
            <a:r>
              <a:rPr lang="en-US" sz="2400" dirty="0">
                <a:solidFill>
                  <a:srgbClr val="FF0000"/>
                </a:solidFill>
              </a:rPr>
              <a:t>conversational structure </a:t>
            </a:r>
            <a:r>
              <a:rPr lang="en-US" sz="2400" dirty="0"/>
              <a:t>and how speakers use language for their special purposes (how we begin and end conversations, how this depend on the relationship between interlocutors) </a:t>
            </a:r>
          </a:p>
          <a:p>
            <a:endParaRPr lang="en-US" sz="2400" b="1" dirty="0"/>
          </a:p>
        </p:txBody>
      </p:sp>
    </p:spTree>
    <p:extLst>
      <p:ext uri="{BB962C8B-B14F-4D97-AF65-F5344CB8AC3E}">
        <p14:creationId xmlns:p14="http://schemas.microsoft.com/office/powerpoint/2010/main" val="406567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77463-CDD2-4472-918A-2FA7DD8C932A}"/>
              </a:ext>
            </a:extLst>
          </p:cNvPr>
          <p:cNvSpPr>
            <a:spLocks noGrp="1"/>
          </p:cNvSpPr>
          <p:nvPr>
            <p:ph type="title"/>
          </p:nvPr>
        </p:nvSpPr>
        <p:spPr/>
        <p:txBody>
          <a:bodyPr/>
          <a:lstStyle/>
          <a:p>
            <a:r>
              <a:rPr lang="en-US" b="1" dirty="0"/>
              <a:t>TYPES OF SOCIOLINGUISTICS STUDIES</a:t>
            </a:r>
          </a:p>
        </p:txBody>
      </p:sp>
      <p:sp>
        <p:nvSpPr>
          <p:cNvPr id="3" name="Content Placeholder 2">
            <a:extLst>
              <a:ext uri="{FF2B5EF4-FFF2-40B4-BE49-F238E27FC236}">
                <a16:creationId xmlns:a16="http://schemas.microsoft.com/office/drawing/2014/main" id="{9F137CE8-ABBD-4776-AA8B-A522CC6C3D8F}"/>
              </a:ext>
            </a:extLst>
          </p:cNvPr>
          <p:cNvSpPr>
            <a:spLocks noGrp="1"/>
          </p:cNvSpPr>
          <p:nvPr>
            <p:ph idx="1"/>
          </p:nvPr>
        </p:nvSpPr>
        <p:spPr>
          <a:xfrm>
            <a:off x="1528572" y="1485900"/>
            <a:ext cx="8325112" cy="4152901"/>
          </a:xfrm>
        </p:spPr>
        <p:txBody>
          <a:bodyPr/>
          <a:lstStyle/>
          <a:p>
            <a:r>
              <a:rPr lang="en-US" sz="2400" b="1" dirty="0"/>
              <a:t>Macro-linguistic studies : </a:t>
            </a:r>
            <a:r>
              <a:rPr lang="en-US" sz="2400" dirty="0"/>
              <a:t>i.e. studies that examine </a:t>
            </a:r>
            <a:r>
              <a:rPr lang="en-US" sz="2400" dirty="0">
                <a:solidFill>
                  <a:srgbClr val="FF0000"/>
                </a:solidFill>
              </a:rPr>
              <a:t>large amounts of language data </a:t>
            </a:r>
            <a:r>
              <a:rPr lang="en-US" sz="2400" dirty="0"/>
              <a:t>to draw broad conclusions about group relationships ( e.g. choices made in language planning, language shift)</a:t>
            </a:r>
          </a:p>
          <a:p>
            <a:r>
              <a:rPr lang="en-US" sz="2400" b="1" dirty="0"/>
              <a:t>Critical analyses :</a:t>
            </a:r>
            <a:r>
              <a:rPr lang="en-US" sz="2400" dirty="0"/>
              <a:t> i.e. how language is used to create and perpetuate </a:t>
            </a:r>
            <a:r>
              <a:rPr lang="en-US" sz="2400" dirty="0">
                <a:solidFill>
                  <a:srgbClr val="FF0000"/>
                </a:solidFill>
              </a:rPr>
              <a:t>power structures</a:t>
            </a:r>
            <a:r>
              <a:rPr lang="en-US" sz="2400" dirty="0"/>
              <a:t>. May overlap with discourse analysis and macro-linguistic studies (e.g. how people talk about multilingualism could be analyzed in discourse, or language planning and policies related to multilingualism) </a:t>
            </a:r>
          </a:p>
          <a:p>
            <a:pPr marL="45720" indent="0">
              <a:buNone/>
            </a:pPr>
            <a:endParaRPr lang="en-US" dirty="0"/>
          </a:p>
        </p:txBody>
      </p:sp>
    </p:spTree>
    <p:extLst>
      <p:ext uri="{BB962C8B-B14F-4D97-AF65-F5344CB8AC3E}">
        <p14:creationId xmlns:p14="http://schemas.microsoft.com/office/powerpoint/2010/main" val="2613888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marL="342900" indent="-342900">
              <a:spcBef>
                <a:spcPct val="20000"/>
              </a:spcBef>
            </a:pPr>
            <a:r>
              <a:rPr lang="en-US" b="1" dirty="0">
                <a:solidFill>
                  <a:prstClr val="black"/>
                </a:solidFill>
                <a:ea typeface="+mn-ea"/>
                <a:cs typeface="+mn-cs"/>
              </a:rPr>
              <a:t>SCOPE OF SOCIOLINGUISTICS </a:t>
            </a:r>
            <a:endParaRPr lang="en-GB" b="1" dirty="0"/>
          </a:p>
        </p:txBody>
      </p:sp>
      <p:sp>
        <p:nvSpPr>
          <p:cNvPr id="10" name="Content Placeholder 9"/>
          <p:cNvSpPr>
            <a:spLocks noGrp="1"/>
          </p:cNvSpPr>
          <p:nvPr>
            <p:ph sz="half" idx="1"/>
          </p:nvPr>
        </p:nvSpPr>
        <p:spPr>
          <a:xfrm>
            <a:off x="1160083" y="1908981"/>
            <a:ext cx="4480560" cy="4123944"/>
          </a:xfrm>
        </p:spPr>
        <p:txBody>
          <a:bodyPr>
            <a:noAutofit/>
          </a:bodyPr>
          <a:lstStyle/>
          <a:p>
            <a:pPr marL="573088" lvl="2"/>
            <a:r>
              <a:rPr lang="en-US" sz="2400" dirty="0"/>
              <a:t>Language varieties</a:t>
            </a:r>
          </a:p>
          <a:p>
            <a:pPr marL="573088" lvl="2"/>
            <a:r>
              <a:rPr lang="en-US" sz="2400" dirty="0"/>
              <a:t>Language attitude</a:t>
            </a:r>
          </a:p>
          <a:p>
            <a:pPr marL="573088" lvl="2"/>
            <a:r>
              <a:rPr lang="en-US" sz="2400" dirty="0"/>
              <a:t>Language choice</a:t>
            </a:r>
          </a:p>
          <a:p>
            <a:pPr marL="573088" lvl="2"/>
            <a:r>
              <a:rPr lang="en-US" sz="2400" dirty="0"/>
              <a:t>Language shift</a:t>
            </a:r>
          </a:p>
          <a:p>
            <a:pPr marL="573088" lvl="2"/>
            <a:r>
              <a:rPr lang="en-US" sz="2400" dirty="0"/>
              <a:t>Language documentation and maintenance</a:t>
            </a:r>
          </a:p>
          <a:p>
            <a:pPr lvl="2"/>
            <a:endParaRPr lang="en-US" sz="2400" dirty="0"/>
          </a:p>
          <a:p>
            <a:pPr lvl="2"/>
            <a:endParaRPr lang="en-US" sz="2400" dirty="0"/>
          </a:p>
          <a:p>
            <a:pPr lvl="2"/>
            <a:endParaRPr lang="en-GB" sz="2400" dirty="0"/>
          </a:p>
        </p:txBody>
      </p:sp>
      <p:sp>
        <p:nvSpPr>
          <p:cNvPr id="2" name="Content Placeholder 1">
            <a:extLst>
              <a:ext uri="{FF2B5EF4-FFF2-40B4-BE49-F238E27FC236}">
                <a16:creationId xmlns:a16="http://schemas.microsoft.com/office/drawing/2014/main" id="{19E0522C-E8BF-4FFA-8A71-C22D0997EFFC}"/>
              </a:ext>
            </a:extLst>
          </p:cNvPr>
          <p:cNvSpPr>
            <a:spLocks noGrp="1"/>
          </p:cNvSpPr>
          <p:nvPr>
            <p:ph sz="half" idx="2"/>
          </p:nvPr>
        </p:nvSpPr>
        <p:spPr>
          <a:xfrm>
            <a:off x="6177170" y="1799798"/>
            <a:ext cx="4480560" cy="4123944"/>
          </a:xfrm>
        </p:spPr>
        <p:txBody>
          <a:bodyPr/>
          <a:lstStyle/>
          <a:p>
            <a:pPr marL="396875" lvl="2" indent="-342900"/>
            <a:r>
              <a:rPr lang="en-US" sz="2400" dirty="0"/>
              <a:t>Language planning and standardization (mostly related to prescriptive)</a:t>
            </a:r>
          </a:p>
          <a:p>
            <a:pPr marL="396875" lvl="2" indent="-342900"/>
            <a:r>
              <a:rPr lang="en-US" sz="2400" dirty="0"/>
              <a:t>Language </a:t>
            </a:r>
            <a:r>
              <a:rPr lang="en-GB" sz="2400" dirty="0"/>
              <a:t>and identity (gender, age, ethnicity)</a:t>
            </a:r>
          </a:p>
          <a:p>
            <a:pPr marL="396875" lvl="2" indent="-342900"/>
            <a:r>
              <a:rPr lang="en-US" sz="2400" dirty="0"/>
              <a:t>Language and power</a:t>
            </a:r>
          </a:p>
          <a:p>
            <a:pPr marL="396875" lvl="2" indent="-342900"/>
            <a:r>
              <a:rPr lang="en-US" sz="2400" dirty="0" err="1"/>
              <a:t>etc</a:t>
            </a:r>
            <a:endParaRPr lang="en-US" sz="2400" dirty="0"/>
          </a:p>
          <a:p>
            <a:endParaRPr lang="en-US" dirty="0"/>
          </a:p>
        </p:txBody>
      </p:sp>
    </p:spTree>
    <p:extLst>
      <p:ext uri="{BB962C8B-B14F-4D97-AF65-F5344CB8AC3E}">
        <p14:creationId xmlns:p14="http://schemas.microsoft.com/office/powerpoint/2010/main" val="3799777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3999" y="160190"/>
            <a:ext cx="9133730" cy="768096"/>
          </a:xfrm>
        </p:spPr>
        <p:txBody>
          <a:bodyPr>
            <a:normAutofit/>
          </a:bodyPr>
          <a:lstStyle/>
          <a:p>
            <a:r>
              <a:rPr lang="en-US" sz="3600" b="1" dirty="0"/>
              <a:t>PRESCRIPTIVISM</a:t>
            </a:r>
            <a:r>
              <a:rPr lang="en-US" b="1" dirty="0"/>
              <a:t> VS DESCRIPTIVISM</a:t>
            </a:r>
            <a:endParaRPr lang="en-GB" b="1" dirty="0"/>
          </a:p>
        </p:txBody>
      </p:sp>
      <p:sp>
        <p:nvSpPr>
          <p:cNvPr id="5" name="Text Placeholder 4"/>
          <p:cNvSpPr>
            <a:spLocks noGrp="1"/>
          </p:cNvSpPr>
          <p:nvPr>
            <p:ph type="body" idx="1"/>
          </p:nvPr>
        </p:nvSpPr>
        <p:spPr/>
        <p:txBody>
          <a:bodyPr>
            <a:normAutofit/>
          </a:bodyPr>
          <a:lstStyle/>
          <a:p>
            <a:r>
              <a:rPr lang="en-US" sz="2400" dirty="0"/>
              <a:t>Prescriptivism</a:t>
            </a:r>
            <a:endParaRPr lang="en-GB" sz="2400" dirty="0"/>
          </a:p>
        </p:txBody>
      </p:sp>
      <p:sp>
        <p:nvSpPr>
          <p:cNvPr id="6" name="Content Placeholder 5"/>
          <p:cNvSpPr>
            <a:spLocks noGrp="1"/>
          </p:cNvSpPr>
          <p:nvPr>
            <p:ph sz="half" idx="2"/>
          </p:nvPr>
        </p:nvSpPr>
        <p:spPr>
          <a:xfrm>
            <a:off x="1296537" y="2144114"/>
            <a:ext cx="4712595" cy="3494686"/>
          </a:xfrm>
        </p:spPr>
        <p:txBody>
          <a:bodyPr>
            <a:normAutofit/>
          </a:bodyPr>
          <a:lstStyle/>
          <a:p>
            <a:r>
              <a:rPr lang="en-US" sz="2400" dirty="0"/>
              <a:t>Recommends how language should be use </a:t>
            </a:r>
          </a:p>
          <a:p>
            <a:pPr marL="68580" indent="0">
              <a:buNone/>
            </a:pPr>
            <a:endParaRPr lang="en-US" sz="2400" dirty="0"/>
          </a:p>
          <a:p>
            <a:r>
              <a:rPr lang="en-US" sz="2400" dirty="0"/>
              <a:t>Example:</a:t>
            </a:r>
          </a:p>
          <a:p>
            <a:pPr lvl="1"/>
            <a:r>
              <a:rPr lang="en-US" sz="2400" dirty="0"/>
              <a:t>I’m right behind you, aren’t I?</a:t>
            </a:r>
          </a:p>
          <a:p>
            <a:pPr lvl="1"/>
            <a:r>
              <a:rPr lang="en-US" sz="2400" dirty="0"/>
              <a:t>I can’t see you.</a:t>
            </a:r>
          </a:p>
          <a:p>
            <a:pPr marL="365760" lvl="1" indent="0">
              <a:buNone/>
            </a:pPr>
            <a:endParaRPr lang="en-US" sz="2400" b="1" dirty="0">
              <a:solidFill>
                <a:schemeClr val="tx2"/>
              </a:solidFill>
            </a:endParaRPr>
          </a:p>
        </p:txBody>
      </p:sp>
      <p:sp>
        <p:nvSpPr>
          <p:cNvPr id="7" name="Text Placeholder 6"/>
          <p:cNvSpPr>
            <a:spLocks noGrp="1"/>
          </p:cNvSpPr>
          <p:nvPr>
            <p:ph type="body" sz="quarter" idx="3"/>
          </p:nvPr>
        </p:nvSpPr>
        <p:spPr/>
        <p:txBody>
          <a:bodyPr>
            <a:normAutofit/>
          </a:bodyPr>
          <a:lstStyle/>
          <a:p>
            <a:r>
              <a:rPr lang="en-US" sz="2400" dirty="0"/>
              <a:t>Descriptivism</a:t>
            </a:r>
            <a:endParaRPr lang="en-GB" sz="2400" dirty="0"/>
          </a:p>
        </p:txBody>
      </p:sp>
      <p:sp>
        <p:nvSpPr>
          <p:cNvPr id="8" name="Content Placeholder 7"/>
          <p:cNvSpPr>
            <a:spLocks noGrp="1"/>
          </p:cNvSpPr>
          <p:nvPr>
            <p:ph sz="quarter" idx="4"/>
          </p:nvPr>
        </p:nvSpPr>
        <p:spPr>
          <a:xfrm>
            <a:off x="6177168" y="2144114"/>
            <a:ext cx="4648597" cy="3494686"/>
          </a:xfrm>
        </p:spPr>
        <p:txBody>
          <a:bodyPr>
            <a:normAutofit/>
          </a:bodyPr>
          <a:lstStyle/>
          <a:p>
            <a:r>
              <a:rPr lang="en-US" sz="2400" dirty="0"/>
              <a:t>Observe and records how language actually is used</a:t>
            </a:r>
          </a:p>
          <a:p>
            <a:pPr marL="68580" indent="0">
              <a:buNone/>
            </a:pPr>
            <a:r>
              <a:rPr lang="en-US" sz="2400" dirty="0"/>
              <a:t>(ex. Malaysian English Video)</a:t>
            </a:r>
          </a:p>
          <a:p>
            <a:r>
              <a:rPr lang="en-US" sz="2400" dirty="0"/>
              <a:t>Example: </a:t>
            </a:r>
          </a:p>
          <a:p>
            <a:pPr lvl="1"/>
            <a:r>
              <a:rPr lang="en-US" sz="2400" dirty="0"/>
              <a:t>I’m right behind you, what?</a:t>
            </a:r>
          </a:p>
          <a:p>
            <a:pPr lvl="1"/>
            <a:r>
              <a:rPr lang="en-US" sz="2400" dirty="0"/>
              <a:t>I can’t see you also.</a:t>
            </a:r>
            <a:r>
              <a:rPr lang="en-US" sz="2400" b="1" dirty="0">
                <a:solidFill>
                  <a:srgbClr val="FF0000"/>
                </a:solidFill>
              </a:rPr>
              <a:t> </a:t>
            </a:r>
          </a:p>
          <a:p>
            <a:pPr marL="457200" lvl="1" indent="0">
              <a:buNone/>
            </a:pPr>
            <a:endParaRPr lang="en-GB" sz="2400" dirty="0"/>
          </a:p>
        </p:txBody>
      </p:sp>
    </p:spTree>
    <p:extLst>
      <p:ext uri="{BB962C8B-B14F-4D97-AF65-F5344CB8AC3E}">
        <p14:creationId xmlns:p14="http://schemas.microsoft.com/office/powerpoint/2010/main" val="2891482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 calcmode="lin" valueType="num">
                                      <p:cBhvr additive="base">
                                        <p:cTn id="1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 calcmode="lin" valueType="num">
                                      <p:cBhvr additive="base">
                                        <p:cTn id="2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 calcmode="lin" valueType="num">
                                      <p:cBhvr additive="base">
                                        <p:cTn id="2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txEl>
                                              <p:pRg st="1" end="1"/>
                                            </p:txEl>
                                          </p:spTgt>
                                        </p:tgtEl>
                                        <p:attrNameLst>
                                          <p:attrName>style.visibility</p:attrName>
                                        </p:attrNameLst>
                                      </p:cBhvr>
                                      <p:to>
                                        <p:strVal val="visible"/>
                                      </p:to>
                                    </p:set>
                                    <p:anim calcmode="lin" valueType="num">
                                      <p:cBhvr additive="base">
                                        <p:cTn id="3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
                                            <p:txEl>
                                              <p:pRg st="2" end="2"/>
                                            </p:txEl>
                                          </p:spTgt>
                                        </p:tgtEl>
                                        <p:attrNameLst>
                                          <p:attrName>style.visibility</p:attrName>
                                        </p:attrNameLst>
                                      </p:cBhvr>
                                      <p:to>
                                        <p:strVal val="visible"/>
                                      </p:to>
                                    </p:set>
                                    <p:anim calcmode="lin" valueType="num">
                                      <p:cBhvr additive="base">
                                        <p:cTn id="3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8">
                                            <p:txEl>
                                              <p:pRg st="2" end="2"/>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8">
                                            <p:txEl>
                                              <p:pRg st="3" end="3"/>
                                            </p:txEl>
                                          </p:spTgt>
                                        </p:tgtEl>
                                        <p:attrNameLst>
                                          <p:attrName>style.visibility</p:attrName>
                                        </p:attrNameLst>
                                      </p:cBhvr>
                                      <p:to>
                                        <p:strVal val="visible"/>
                                      </p:to>
                                    </p:set>
                                    <p:anim calcmode="lin" valueType="num">
                                      <p:cBhvr additive="base">
                                        <p:cTn id="4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3" end="3"/>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 calcmode="lin" valueType="num">
                                      <p:cBhvr additive="base">
                                        <p:cTn id="47"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CAN YOU PREDICT?</a:t>
            </a:r>
            <a:br>
              <a:rPr lang="en-US" b="1" dirty="0"/>
            </a:br>
            <a:endParaRPr lang="en-GB" b="1" dirty="0"/>
          </a:p>
        </p:txBody>
      </p:sp>
      <p:sp>
        <p:nvSpPr>
          <p:cNvPr id="3" name="Text Placeholder 2"/>
          <p:cNvSpPr>
            <a:spLocks noGrp="1"/>
          </p:cNvSpPr>
          <p:nvPr>
            <p:ph type="body" idx="1"/>
          </p:nvPr>
        </p:nvSpPr>
        <p:spPr>
          <a:xfrm>
            <a:off x="1037253" y="1057579"/>
            <a:ext cx="4480560" cy="997704"/>
          </a:xfrm>
        </p:spPr>
        <p:txBody>
          <a:bodyPr>
            <a:noAutofit/>
          </a:bodyPr>
          <a:lstStyle/>
          <a:p>
            <a:r>
              <a:rPr lang="en-US" dirty="0"/>
              <a:t>- Oh my, this is </a:t>
            </a:r>
            <a:r>
              <a:rPr lang="en-US" dirty="0">
                <a:solidFill>
                  <a:srgbClr val="0070C0"/>
                </a:solidFill>
              </a:rPr>
              <a:t>so adorable</a:t>
            </a:r>
            <a:r>
              <a:rPr lang="en-US" dirty="0"/>
              <a:t>, </a:t>
            </a:r>
            <a:r>
              <a:rPr lang="en-US" dirty="0">
                <a:solidFill>
                  <a:srgbClr val="0070C0"/>
                </a:solidFill>
              </a:rPr>
              <a:t>isn’t it</a:t>
            </a:r>
            <a:r>
              <a:rPr lang="en-US" dirty="0"/>
              <a:t>?</a:t>
            </a:r>
          </a:p>
          <a:p>
            <a:pPr marL="342900" indent="-342900">
              <a:buFontTx/>
              <a:buChar char="-"/>
            </a:pPr>
            <a:r>
              <a:rPr lang="en-US" dirty="0"/>
              <a:t>It’s all right, </a:t>
            </a:r>
            <a:r>
              <a:rPr lang="en-US" dirty="0">
                <a:solidFill>
                  <a:srgbClr val="0070C0"/>
                </a:solidFill>
              </a:rPr>
              <a:t>love</a:t>
            </a:r>
            <a:r>
              <a:rPr lang="en-US" dirty="0"/>
              <a:t>.</a:t>
            </a:r>
          </a:p>
          <a:p>
            <a:pPr marL="342900" indent="-342900">
              <a:buFontTx/>
              <a:buChar char="-"/>
            </a:pPr>
            <a:r>
              <a:rPr lang="en-US" dirty="0">
                <a:solidFill>
                  <a:srgbClr val="0070C0"/>
                </a:solidFill>
              </a:rPr>
              <a:t>Could</a:t>
            </a:r>
            <a:r>
              <a:rPr lang="en-US" dirty="0"/>
              <a:t> you close the door, </a:t>
            </a:r>
            <a:r>
              <a:rPr lang="en-US" dirty="0">
                <a:solidFill>
                  <a:srgbClr val="0070C0"/>
                </a:solidFill>
              </a:rPr>
              <a:t>please</a:t>
            </a:r>
            <a:r>
              <a:rPr lang="en-US" dirty="0"/>
              <a:t>?</a:t>
            </a:r>
            <a:endParaRPr lang="en-GB" dirty="0"/>
          </a:p>
        </p:txBody>
      </p:sp>
      <p:sp>
        <p:nvSpPr>
          <p:cNvPr id="4" name="Content Placeholder 3"/>
          <p:cNvSpPr>
            <a:spLocks noGrp="1"/>
          </p:cNvSpPr>
          <p:nvPr>
            <p:ph sz="half" idx="2"/>
          </p:nvPr>
        </p:nvSpPr>
        <p:spPr>
          <a:xfrm>
            <a:off x="1037253" y="2291003"/>
            <a:ext cx="4971879" cy="3494686"/>
          </a:xfrm>
        </p:spPr>
        <p:txBody>
          <a:bodyPr>
            <a:normAutofit/>
          </a:bodyPr>
          <a:lstStyle/>
          <a:p>
            <a:r>
              <a:rPr lang="en-US" dirty="0"/>
              <a:t>Gender?</a:t>
            </a:r>
          </a:p>
          <a:p>
            <a:r>
              <a:rPr lang="en-US" dirty="0"/>
              <a:t>Social class?</a:t>
            </a:r>
          </a:p>
          <a:p>
            <a:r>
              <a:rPr lang="en-US" dirty="0"/>
              <a:t>Ethnicity?</a:t>
            </a:r>
          </a:p>
          <a:p>
            <a:r>
              <a:rPr lang="en-US" dirty="0"/>
              <a:t>Power relation?</a:t>
            </a:r>
          </a:p>
          <a:p>
            <a:r>
              <a:rPr lang="en-US" dirty="0"/>
              <a:t>See </a:t>
            </a:r>
            <a:r>
              <a:rPr lang="en-US" dirty="0" err="1"/>
              <a:t>Lakoff</a:t>
            </a:r>
            <a:r>
              <a:rPr lang="en-US" dirty="0"/>
              <a:t>, R. (1975)</a:t>
            </a:r>
          </a:p>
          <a:p>
            <a:pPr lvl="1"/>
            <a:r>
              <a:rPr lang="en-US" dirty="0"/>
              <a:t>Tag questions, empty adjective, italics, super polite form, terms of endearment</a:t>
            </a:r>
          </a:p>
          <a:p>
            <a:endParaRPr lang="en-US" dirty="0"/>
          </a:p>
          <a:p>
            <a:endParaRPr lang="en-US" dirty="0"/>
          </a:p>
        </p:txBody>
      </p:sp>
      <p:sp>
        <p:nvSpPr>
          <p:cNvPr id="5" name="Text Placeholder 4"/>
          <p:cNvSpPr>
            <a:spLocks noGrp="1"/>
          </p:cNvSpPr>
          <p:nvPr>
            <p:ph type="body" sz="quarter" idx="3"/>
          </p:nvPr>
        </p:nvSpPr>
        <p:spPr>
          <a:xfrm>
            <a:off x="6354590" y="996287"/>
            <a:ext cx="4480560" cy="997704"/>
          </a:xfrm>
        </p:spPr>
        <p:txBody>
          <a:bodyPr>
            <a:normAutofit fontScale="32500" lnSpcReduction="20000"/>
          </a:bodyPr>
          <a:lstStyle/>
          <a:p>
            <a:endParaRPr lang="en-US" dirty="0"/>
          </a:p>
          <a:p>
            <a:r>
              <a:rPr lang="en-US" sz="6000" dirty="0"/>
              <a:t>- Oh </a:t>
            </a:r>
            <a:r>
              <a:rPr lang="en-US" sz="6000" dirty="0" err="1">
                <a:solidFill>
                  <a:srgbClr val="FF0000"/>
                </a:solidFill>
              </a:rPr>
              <a:t>sh</a:t>
            </a:r>
            <a:r>
              <a:rPr lang="en-US" sz="6000" dirty="0">
                <a:solidFill>
                  <a:srgbClr val="FF0000"/>
                </a:solidFill>
              </a:rPr>
              <a:t>*t</a:t>
            </a:r>
            <a:r>
              <a:rPr lang="en-US" sz="6000" dirty="0"/>
              <a:t> this is so </a:t>
            </a:r>
            <a:r>
              <a:rPr lang="en-US" sz="6000" dirty="0">
                <a:solidFill>
                  <a:srgbClr val="FF0000"/>
                </a:solidFill>
              </a:rPr>
              <a:t>sick!</a:t>
            </a:r>
            <a:endParaRPr lang="en-US" sz="4400" dirty="0"/>
          </a:p>
          <a:p>
            <a:r>
              <a:rPr lang="en-US" sz="6000" dirty="0"/>
              <a:t>- It </a:t>
            </a:r>
            <a:r>
              <a:rPr lang="en-US" sz="6000" dirty="0" err="1">
                <a:solidFill>
                  <a:srgbClr val="FF0000"/>
                </a:solidFill>
              </a:rPr>
              <a:t>ain’t</a:t>
            </a:r>
            <a:r>
              <a:rPr lang="en-US" sz="6000" dirty="0">
                <a:solidFill>
                  <a:srgbClr val="FF0000"/>
                </a:solidFill>
              </a:rPr>
              <a:t> no </a:t>
            </a:r>
            <a:r>
              <a:rPr lang="en-US" sz="6000" dirty="0"/>
              <a:t>big deal.</a:t>
            </a:r>
          </a:p>
          <a:p>
            <a:r>
              <a:rPr lang="en-US" sz="6000" dirty="0"/>
              <a:t>- Close the door, </a:t>
            </a:r>
            <a:r>
              <a:rPr lang="en-US" sz="6000" dirty="0">
                <a:solidFill>
                  <a:srgbClr val="FF0000"/>
                </a:solidFill>
              </a:rPr>
              <a:t>will </a:t>
            </a:r>
            <a:r>
              <a:rPr lang="en-US" sz="6000" dirty="0" err="1">
                <a:solidFill>
                  <a:srgbClr val="FF0000"/>
                </a:solidFill>
              </a:rPr>
              <a:t>ya</a:t>
            </a:r>
            <a:r>
              <a:rPr lang="en-US" sz="6000" dirty="0"/>
              <a:t>!</a:t>
            </a:r>
          </a:p>
          <a:p>
            <a:endParaRPr lang="en-US" dirty="0"/>
          </a:p>
        </p:txBody>
      </p:sp>
      <p:sp>
        <p:nvSpPr>
          <p:cNvPr id="6" name="Content Placeholder 5"/>
          <p:cNvSpPr>
            <a:spLocks noGrp="1"/>
          </p:cNvSpPr>
          <p:nvPr>
            <p:ph sz="quarter" idx="4"/>
          </p:nvPr>
        </p:nvSpPr>
        <p:spPr>
          <a:xfrm>
            <a:off x="6177169" y="2229711"/>
            <a:ext cx="4657981" cy="3494686"/>
          </a:xfrm>
        </p:spPr>
        <p:txBody>
          <a:bodyPr>
            <a:normAutofit/>
          </a:bodyPr>
          <a:lstStyle/>
          <a:p>
            <a:r>
              <a:rPr lang="en-US" dirty="0"/>
              <a:t>Gender?</a:t>
            </a:r>
          </a:p>
          <a:p>
            <a:r>
              <a:rPr lang="en-US" dirty="0"/>
              <a:t>Social class?</a:t>
            </a:r>
          </a:p>
          <a:p>
            <a:r>
              <a:rPr lang="en-US" dirty="0"/>
              <a:t>Ethnicity?</a:t>
            </a:r>
          </a:p>
          <a:p>
            <a:r>
              <a:rPr lang="en-US" dirty="0"/>
              <a:t>Power relation?</a:t>
            </a:r>
          </a:p>
          <a:p>
            <a:r>
              <a:rPr lang="en-US" dirty="0"/>
              <a:t>See African American Vernacular English</a:t>
            </a:r>
          </a:p>
        </p:txBody>
      </p:sp>
    </p:spTree>
    <p:extLst>
      <p:ext uri="{BB962C8B-B14F-4D97-AF65-F5344CB8AC3E}">
        <p14:creationId xmlns:p14="http://schemas.microsoft.com/office/powerpoint/2010/main" val="1454864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additive="base">
                                        <p:cTn id="2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additive="base">
                                        <p:cTn id="3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 calcmode="lin" valueType="num">
                                      <p:cBhvr additive="base">
                                        <p:cTn id="3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additive="base">
                                        <p:cTn id="4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 calcmode="lin" valueType="num">
                                      <p:cBhvr additive="base">
                                        <p:cTn id="4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 calcmode="lin" valueType="num">
                                      <p:cBhvr additive="base">
                                        <p:cTn id="5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3" end="3"/>
                                            </p:txEl>
                                          </p:spTgt>
                                        </p:tgtEl>
                                        <p:attrNameLst>
                                          <p:attrName>style.visibility</p:attrName>
                                        </p:attrNameLst>
                                      </p:cBhvr>
                                      <p:to>
                                        <p:strVal val="visible"/>
                                      </p:to>
                                    </p:set>
                                    <p:anim calcmode="lin" valueType="num">
                                      <p:cBhvr additive="base">
                                        <p:cTn id="6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xEl>
                                              <p:pRg st="4" end="4"/>
                                            </p:txEl>
                                          </p:spTgt>
                                        </p:tgtEl>
                                        <p:attrNameLst>
                                          <p:attrName>style.visibility</p:attrName>
                                        </p:attrNameLst>
                                      </p:cBhvr>
                                      <p:to>
                                        <p:strVal val="visible"/>
                                      </p:to>
                                    </p:set>
                                    <p:anim calcmode="lin" valueType="num">
                                      <p:cBhvr additive="base">
                                        <p:cTn id="6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4">
                                            <p:txEl>
                                              <p:pRg st="5" end="5"/>
                                            </p:txEl>
                                          </p:spTgt>
                                        </p:tgtEl>
                                        <p:attrNameLst>
                                          <p:attrName>style.visibility</p:attrName>
                                        </p:attrNameLst>
                                      </p:cBhvr>
                                      <p:to>
                                        <p:strVal val="visible"/>
                                      </p:to>
                                    </p:set>
                                    <p:anim calcmode="lin" valueType="num">
                                      <p:cBhvr additive="base">
                                        <p:cTn id="7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6">
                                            <p:txEl>
                                              <p:pRg st="0" end="0"/>
                                            </p:txEl>
                                          </p:spTgt>
                                        </p:tgtEl>
                                        <p:attrNameLst>
                                          <p:attrName>style.visibility</p:attrName>
                                        </p:attrNameLst>
                                      </p:cBhvr>
                                      <p:to>
                                        <p:strVal val="visible"/>
                                      </p:to>
                                    </p:set>
                                    <p:anim calcmode="lin" valueType="num">
                                      <p:cBhvr additive="base">
                                        <p:cTn id="7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6">
                                            <p:txEl>
                                              <p:pRg st="1" end="1"/>
                                            </p:txEl>
                                          </p:spTgt>
                                        </p:tgtEl>
                                        <p:attrNameLst>
                                          <p:attrName>style.visibility</p:attrName>
                                        </p:attrNameLst>
                                      </p:cBhvr>
                                      <p:to>
                                        <p:strVal val="visible"/>
                                      </p:to>
                                    </p:set>
                                    <p:anim calcmode="lin" valueType="num">
                                      <p:cBhvr additive="base">
                                        <p:cTn id="8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6">
                                            <p:txEl>
                                              <p:pRg st="2" end="2"/>
                                            </p:txEl>
                                          </p:spTgt>
                                        </p:tgtEl>
                                        <p:attrNameLst>
                                          <p:attrName>style.visibility</p:attrName>
                                        </p:attrNameLst>
                                      </p:cBhvr>
                                      <p:to>
                                        <p:strVal val="visible"/>
                                      </p:to>
                                    </p:set>
                                    <p:anim calcmode="lin" valueType="num">
                                      <p:cBhvr additive="base">
                                        <p:cTn id="8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6">
                                            <p:txEl>
                                              <p:pRg st="3" end="3"/>
                                            </p:txEl>
                                          </p:spTgt>
                                        </p:tgtEl>
                                        <p:attrNameLst>
                                          <p:attrName>style.visibility</p:attrName>
                                        </p:attrNameLst>
                                      </p:cBhvr>
                                      <p:to>
                                        <p:strVal val="visible"/>
                                      </p:to>
                                    </p:set>
                                    <p:anim calcmode="lin" valueType="num">
                                      <p:cBhvr additive="base">
                                        <p:cTn id="9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6">
                                            <p:txEl>
                                              <p:pRg st="4" end="4"/>
                                            </p:txEl>
                                          </p:spTgt>
                                        </p:tgtEl>
                                        <p:attrNameLst>
                                          <p:attrName>style.visibility</p:attrName>
                                        </p:attrNameLst>
                                      </p:cBhvr>
                                      <p:to>
                                        <p:strVal val="visible"/>
                                      </p:to>
                                    </p:set>
                                    <p:anim calcmode="lin" valueType="num">
                                      <p:cBhvr additive="base">
                                        <p:cTn id="10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0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t>NOW HOW ABOUT THIS?</a:t>
            </a:r>
            <a:endParaRPr lang="en-GB" b="1" dirty="0"/>
          </a:p>
        </p:txBody>
      </p:sp>
      <p:sp>
        <p:nvSpPr>
          <p:cNvPr id="9" name="Content Placeholder 8"/>
          <p:cNvSpPr>
            <a:spLocks noGrp="1"/>
          </p:cNvSpPr>
          <p:nvPr>
            <p:ph sz="quarter" idx="13"/>
          </p:nvPr>
        </p:nvSpPr>
        <p:spPr/>
        <p:txBody>
          <a:bodyPr>
            <a:normAutofit/>
          </a:bodyPr>
          <a:lstStyle/>
          <a:p>
            <a:r>
              <a:rPr lang="en-US" dirty="0" err="1"/>
              <a:t>cEmuNguTzz</a:t>
            </a:r>
            <a:r>
              <a:rPr lang="en-US" dirty="0"/>
              <a:t> </a:t>
            </a:r>
            <a:r>
              <a:rPr lang="en-US" dirty="0" err="1"/>
              <a:t>eaa</a:t>
            </a:r>
            <a:r>
              <a:rPr lang="en-US" dirty="0"/>
              <a:t> K4k4k.. </a:t>
            </a:r>
            <a:r>
              <a:rPr lang="en-US" dirty="0" err="1"/>
              <a:t>aquW</a:t>
            </a:r>
            <a:r>
              <a:rPr lang="en-US" dirty="0"/>
              <a:t> </a:t>
            </a:r>
            <a:r>
              <a:rPr lang="en-US" dirty="0" err="1"/>
              <a:t>cLalu</a:t>
            </a:r>
            <a:r>
              <a:rPr lang="en-US" dirty="0"/>
              <a:t> c4yanX K4k4k.. Mu4ch..!?!</a:t>
            </a:r>
          </a:p>
          <a:p>
            <a:endParaRPr lang="en-US" dirty="0"/>
          </a:p>
          <a:p>
            <a:pPr lvl="0"/>
            <a:r>
              <a:rPr lang="en-US" sz="2600" dirty="0">
                <a:solidFill>
                  <a:prstClr val="black"/>
                </a:solidFill>
              </a:rPr>
              <a:t>Gender?</a:t>
            </a:r>
          </a:p>
          <a:p>
            <a:pPr lvl="0"/>
            <a:r>
              <a:rPr lang="en-US" sz="2600" dirty="0">
                <a:solidFill>
                  <a:prstClr val="black"/>
                </a:solidFill>
              </a:rPr>
              <a:t>Age?</a:t>
            </a:r>
          </a:p>
          <a:p>
            <a:pPr lvl="0"/>
            <a:r>
              <a:rPr lang="en-US" sz="2600" dirty="0">
                <a:solidFill>
                  <a:prstClr val="black"/>
                </a:solidFill>
              </a:rPr>
              <a:t>Social class?</a:t>
            </a:r>
          </a:p>
          <a:p>
            <a:endParaRPr lang="en-GB" dirty="0"/>
          </a:p>
        </p:txBody>
      </p:sp>
      <p:sp>
        <p:nvSpPr>
          <p:cNvPr id="10" name="Content Placeholder 9"/>
          <p:cNvSpPr>
            <a:spLocks noGrp="1"/>
          </p:cNvSpPr>
          <p:nvPr>
            <p:ph sz="quarter" idx="14"/>
          </p:nvPr>
        </p:nvSpPr>
        <p:spPr>
          <a:xfrm>
            <a:off x="6172200" y="1600200"/>
            <a:ext cx="4104564" cy="4090916"/>
          </a:xfrm>
        </p:spPr>
        <p:txBody>
          <a:bodyPr>
            <a:normAutofit/>
          </a:bodyPr>
          <a:lstStyle/>
          <a:p>
            <a:pPr marL="0" indent="0">
              <a:buNone/>
            </a:pPr>
            <a:endParaRPr lang="en-US" dirty="0"/>
          </a:p>
          <a:p>
            <a:pPr marL="0" indent="0">
              <a:buNone/>
            </a:pPr>
            <a:r>
              <a:rPr lang="en-US" dirty="0"/>
              <a:t>Will it be possible and/or acceptable:</a:t>
            </a:r>
          </a:p>
          <a:p>
            <a:pPr marL="0" indent="0">
              <a:buNone/>
            </a:pPr>
            <a:endParaRPr lang="en-US" dirty="0"/>
          </a:p>
          <a:p>
            <a:pPr marL="0" indent="0">
              <a:buNone/>
            </a:pPr>
            <a:r>
              <a:rPr lang="en-US" dirty="0"/>
              <a:t>The dean sends a message to all the lecturers</a:t>
            </a:r>
            <a:br>
              <a:rPr lang="en-US" dirty="0"/>
            </a:br>
            <a:endParaRPr lang="en-US" dirty="0"/>
          </a:p>
          <a:p>
            <a:pPr marL="0" indent="0">
              <a:buNone/>
            </a:pPr>
            <a:r>
              <a:rPr lang="en-US" dirty="0"/>
              <a:t>H4ri In! RaP4T </a:t>
            </a:r>
            <a:r>
              <a:rPr lang="en-US" dirty="0" err="1"/>
              <a:t>Eaa</a:t>
            </a:r>
            <a:r>
              <a:rPr lang="en-US" dirty="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73564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 calcmode="lin" valueType="num">
                                      <p:cBhvr additive="base">
                                        <p:cTn id="2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0">
                                            <p:txEl>
                                              <p:pRg st="1" end="1"/>
                                            </p:txEl>
                                          </p:spTgt>
                                        </p:tgtEl>
                                        <p:attrNameLst>
                                          <p:attrName>style.visibility</p:attrName>
                                        </p:attrNameLst>
                                      </p:cBhvr>
                                      <p:to>
                                        <p:strVal val="visible"/>
                                      </p:to>
                                    </p:set>
                                    <p:animEffect transition="in" filter="fade">
                                      <p:cBhvr>
                                        <p:cTn id="31" dur="1000"/>
                                        <p:tgtEl>
                                          <p:spTgt spid="10">
                                            <p:txEl>
                                              <p:pRg st="1" end="1"/>
                                            </p:txEl>
                                          </p:spTgt>
                                        </p:tgtEl>
                                      </p:cBhvr>
                                    </p:animEffect>
                                    <p:anim calcmode="lin" valueType="num">
                                      <p:cBhvr>
                                        <p:cTn id="32"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0">
                                            <p:txEl>
                                              <p:pRg st="3" end="3"/>
                                            </p:txEl>
                                          </p:spTgt>
                                        </p:tgtEl>
                                        <p:attrNameLst>
                                          <p:attrName>style.visibility</p:attrName>
                                        </p:attrNameLst>
                                      </p:cBhvr>
                                      <p:to>
                                        <p:strVal val="visible"/>
                                      </p:to>
                                    </p:set>
                                    <p:animEffect transition="in" filter="fade">
                                      <p:cBhvr>
                                        <p:cTn id="38" dur="1000"/>
                                        <p:tgtEl>
                                          <p:spTgt spid="10">
                                            <p:txEl>
                                              <p:pRg st="3" end="3"/>
                                            </p:txEl>
                                          </p:spTgt>
                                        </p:tgtEl>
                                      </p:cBhvr>
                                    </p:animEffect>
                                    <p:anim calcmode="lin" valueType="num">
                                      <p:cBhvr>
                                        <p:cTn id="39"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0">
                                            <p:txEl>
                                              <p:pRg st="4" end="4"/>
                                            </p:txEl>
                                          </p:spTgt>
                                        </p:tgtEl>
                                        <p:attrNameLst>
                                          <p:attrName>style.visibility</p:attrName>
                                        </p:attrNameLst>
                                      </p:cBhvr>
                                      <p:to>
                                        <p:strVal val="visible"/>
                                      </p:to>
                                    </p:set>
                                    <p:animEffect transition="in" filter="fade">
                                      <p:cBhvr>
                                        <p:cTn id="45" dur="1000"/>
                                        <p:tgtEl>
                                          <p:spTgt spid="10">
                                            <p:txEl>
                                              <p:pRg st="4" end="4"/>
                                            </p:txEl>
                                          </p:spTgt>
                                        </p:tgtEl>
                                      </p:cBhvr>
                                    </p:animEffect>
                                    <p:anim calcmode="lin" valueType="num">
                                      <p:cBhvr>
                                        <p:cTn id="46"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JARGON ACTIVITY</a:t>
            </a:r>
          </a:p>
        </p:txBody>
      </p:sp>
      <p:sp>
        <p:nvSpPr>
          <p:cNvPr id="3" name="Content Placeholder 2"/>
          <p:cNvSpPr>
            <a:spLocks noGrp="1"/>
          </p:cNvSpPr>
          <p:nvPr>
            <p:ph idx="1"/>
          </p:nvPr>
        </p:nvSpPr>
        <p:spPr/>
        <p:txBody>
          <a:bodyPr>
            <a:normAutofit/>
          </a:bodyPr>
          <a:lstStyle/>
          <a:p>
            <a:r>
              <a:rPr lang="en-US" dirty="0"/>
              <a:t>List jargon words in the field of sociolinguistics</a:t>
            </a:r>
          </a:p>
          <a:p>
            <a:r>
              <a:rPr lang="en-US" dirty="0"/>
              <a:t>Provide definitions</a:t>
            </a:r>
          </a:p>
          <a:p>
            <a:r>
              <a:rPr lang="en-US" dirty="0"/>
              <a:t>Examples:</a:t>
            </a:r>
          </a:p>
          <a:p>
            <a:pPr lvl="1"/>
            <a:r>
              <a:rPr lang="en-US" dirty="0"/>
              <a:t>Code-switching		- Ethnography	- </a:t>
            </a:r>
            <a:r>
              <a:rPr lang="en-US" dirty="0" err="1"/>
              <a:t>Isolect</a:t>
            </a:r>
            <a:endParaRPr lang="en-US" dirty="0"/>
          </a:p>
          <a:p>
            <a:pPr lvl="1"/>
            <a:r>
              <a:rPr lang="en-US" dirty="0"/>
              <a:t>Code-mixing			- Pidgin</a:t>
            </a:r>
          </a:p>
          <a:p>
            <a:pPr lvl="1"/>
            <a:r>
              <a:rPr lang="en-US" dirty="0"/>
              <a:t>Vernacular			- Creole</a:t>
            </a:r>
          </a:p>
          <a:p>
            <a:pPr lvl="1"/>
            <a:r>
              <a:rPr lang="en-US" dirty="0"/>
              <a:t>Lingua Franca		- Dialect</a:t>
            </a:r>
          </a:p>
          <a:p>
            <a:pPr lvl="1"/>
            <a:r>
              <a:rPr lang="en-US" dirty="0" err="1"/>
              <a:t>Diglossia</a:t>
            </a:r>
            <a:r>
              <a:rPr lang="en-US" dirty="0"/>
              <a:t>			- Accent </a:t>
            </a:r>
          </a:p>
          <a:p>
            <a:pPr lvl="1"/>
            <a:r>
              <a:rPr lang="en-US" dirty="0"/>
              <a:t>Gender			- Idiolect</a:t>
            </a:r>
          </a:p>
        </p:txBody>
      </p:sp>
    </p:spTree>
    <p:extLst>
      <p:ext uri="{BB962C8B-B14F-4D97-AF65-F5344CB8AC3E}">
        <p14:creationId xmlns:p14="http://schemas.microsoft.com/office/powerpoint/2010/main" val="3457522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B4D386-FB0F-4D03-B4E6-168DB0921A9B}"/>
              </a:ext>
            </a:extLst>
          </p:cNvPr>
          <p:cNvSpPr>
            <a:spLocks noGrp="1"/>
          </p:cNvSpPr>
          <p:nvPr>
            <p:ph type="title"/>
          </p:nvPr>
        </p:nvSpPr>
        <p:spPr>
          <a:xfrm>
            <a:off x="1197033" y="828876"/>
            <a:ext cx="6896423" cy="3507549"/>
          </a:xfrm>
        </p:spPr>
        <p:txBody>
          <a:bodyPr>
            <a:normAutofit fontScale="90000"/>
          </a:bodyPr>
          <a:lstStyle/>
          <a:p>
            <a:r>
              <a:rPr lang="en-US" sz="4000" dirty="0"/>
              <a:t>Lecture 2</a:t>
            </a:r>
            <a:br>
              <a:rPr lang="en-US" dirty="0"/>
            </a:br>
            <a:r>
              <a:rPr lang="en-US" dirty="0"/>
              <a:t>Variation and Language</a:t>
            </a:r>
            <a:br>
              <a:rPr lang="en-US" dirty="0"/>
            </a:br>
            <a:br>
              <a:rPr lang="en-US" dirty="0"/>
            </a:br>
            <a:r>
              <a:rPr lang="en-US" sz="4000" dirty="0"/>
              <a:t>2019/2020</a:t>
            </a:r>
          </a:p>
        </p:txBody>
      </p:sp>
    </p:spTree>
    <p:extLst>
      <p:ext uri="{BB962C8B-B14F-4D97-AF65-F5344CB8AC3E}">
        <p14:creationId xmlns:p14="http://schemas.microsoft.com/office/powerpoint/2010/main" val="3023883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108E7-6D5B-49A0-9AC7-59475F2E1CD2}"/>
              </a:ext>
            </a:extLst>
          </p:cNvPr>
          <p:cNvSpPr>
            <a:spLocks noGrp="1"/>
          </p:cNvSpPr>
          <p:nvPr>
            <p:ph type="title"/>
          </p:nvPr>
        </p:nvSpPr>
        <p:spPr/>
        <p:txBody>
          <a:bodyPr>
            <a:normAutofit/>
          </a:bodyPr>
          <a:lstStyle/>
          <a:p>
            <a:r>
              <a:rPr lang="en-US" sz="3600" dirty="0"/>
              <a:t>Lecture 1</a:t>
            </a:r>
            <a:br>
              <a:rPr lang="en-US" dirty="0"/>
            </a:br>
            <a:r>
              <a:rPr lang="en-US" dirty="0"/>
              <a:t>Introduction</a:t>
            </a:r>
            <a:br>
              <a:rPr lang="en-US" dirty="0"/>
            </a:br>
            <a:r>
              <a:rPr lang="en-US" dirty="0"/>
              <a:t> </a:t>
            </a:r>
            <a:br>
              <a:rPr lang="en-US" dirty="0"/>
            </a:br>
            <a:r>
              <a:rPr lang="en-US" sz="3600" dirty="0"/>
              <a:t>2018/2019</a:t>
            </a:r>
          </a:p>
        </p:txBody>
      </p:sp>
    </p:spTree>
    <p:extLst>
      <p:ext uri="{BB962C8B-B14F-4D97-AF65-F5344CB8AC3E}">
        <p14:creationId xmlns:p14="http://schemas.microsoft.com/office/powerpoint/2010/main" val="2734985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7F6AD5-1892-46BC-B9AC-F0AAA8BCBDBA}"/>
              </a:ext>
            </a:extLst>
          </p:cNvPr>
          <p:cNvSpPr>
            <a:spLocks noGrp="1"/>
          </p:cNvSpPr>
          <p:nvPr>
            <p:ph type="title"/>
          </p:nvPr>
        </p:nvSpPr>
        <p:spPr/>
        <p:txBody>
          <a:bodyPr/>
          <a:lstStyle/>
          <a:p>
            <a:r>
              <a:rPr lang="en-US" b="1" dirty="0"/>
              <a:t>LANGUAGE AND VARIETIES</a:t>
            </a:r>
          </a:p>
        </p:txBody>
      </p:sp>
      <p:sp>
        <p:nvSpPr>
          <p:cNvPr id="6" name="Content Placeholder 5">
            <a:extLst>
              <a:ext uri="{FF2B5EF4-FFF2-40B4-BE49-F238E27FC236}">
                <a16:creationId xmlns:a16="http://schemas.microsoft.com/office/drawing/2014/main" id="{2252AC17-7AEF-47C9-A283-0AE588F3EED5}"/>
              </a:ext>
            </a:extLst>
          </p:cNvPr>
          <p:cNvSpPr>
            <a:spLocks noGrp="1"/>
          </p:cNvSpPr>
          <p:nvPr>
            <p:ph idx="1"/>
          </p:nvPr>
        </p:nvSpPr>
        <p:spPr/>
        <p:txBody>
          <a:bodyPr/>
          <a:lstStyle/>
          <a:p>
            <a:r>
              <a:rPr lang="en-US" dirty="0"/>
              <a:t>All languages exhibit internal variation</a:t>
            </a:r>
          </a:p>
          <a:p>
            <a:r>
              <a:rPr lang="en-US" dirty="0"/>
              <a:t>Each language exists in a number of varieties</a:t>
            </a:r>
          </a:p>
          <a:p>
            <a:r>
              <a:rPr lang="en-US" dirty="0"/>
              <a:t>Variety: general term for a way of speaking</a:t>
            </a:r>
          </a:p>
          <a:p>
            <a:endParaRPr lang="en-US" dirty="0"/>
          </a:p>
        </p:txBody>
      </p:sp>
    </p:spTree>
    <p:extLst>
      <p:ext uri="{BB962C8B-B14F-4D97-AF65-F5344CB8AC3E}">
        <p14:creationId xmlns:p14="http://schemas.microsoft.com/office/powerpoint/2010/main" val="109974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793A6C-4B30-4908-B6BC-C722098DB85D}"/>
              </a:ext>
            </a:extLst>
          </p:cNvPr>
          <p:cNvSpPr>
            <a:spLocks noGrp="1"/>
          </p:cNvSpPr>
          <p:nvPr>
            <p:ph type="title"/>
          </p:nvPr>
        </p:nvSpPr>
        <p:spPr/>
        <p:txBody>
          <a:bodyPr/>
          <a:lstStyle/>
          <a:p>
            <a:r>
              <a:rPr lang="en-US" b="1" dirty="0"/>
              <a:t>VARIABLE AND VARIANTS</a:t>
            </a:r>
          </a:p>
        </p:txBody>
      </p:sp>
      <p:sp>
        <p:nvSpPr>
          <p:cNvPr id="6" name="Content Placeholder 5">
            <a:extLst>
              <a:ext uri="{FF2B5EF4-FFF2-40B4-BE49-F238E27FC236}">
                <a16:creationId xmlns:a16="http://schemas.microsoft.com/office/drawing/2014/main" id="{C484F63F-BA1B-4B78-A936-0B313652CD32}"/>
              </a:ext>
            </a:extLst>
          </p:cNvPr>
          <p:cNvSpPr>
            <a:spLocks noGrp="1"/>
          </p:cNvSpPr>
          <p:nvPr>
            <p:ph sz="half" idx="1"/>
          </p:nvPr>
        </p:nvSpPr>
        <p:spPr/>
        <p:txBody>
          <a:bodyPr>
            <a:normAutofit lnSpcReduction="10000"/>
          </a:bodyPr>
          <a:lstStyle/>
          <a:p>
            <a:r>
              <a:rPr lang="en-US" b="1" dirty="0"/>
              <a:t>Variable : </a:t>
            </a:r>
            <a:r>
              <a:rPr lang="en-US" dirty="0"/>
              <a:t>abstract representation of the source of variation. </a:t>
            </a:r>
            <a:r>
              <a:rPr lang="en-US" dirty="0" err="1"/>
              <a:t>Realised</a:t>
            </a:r>
            <a:r>
              <a:rPr lang="en-US" dirty="0"/>
              <a:t> by two or more variants.</a:t>
            </a:r>
          </a:p>
          <a:p>
            <a:r>
              <a:rPr lang="en-US" b="1" dirty="0"/>
              <a:t>Variant:</a:t>
            </a:r>
            <a:r>
              <a:rPr lang="en-US" dirty="0"/>
              <a:t> the actual realization of a variable. Analogous to the phonetic </a:t>
            </a:r>
            <a:r>
              <a:rPr lang="en-US" dirty="0" err="1"/>
              <a:t>realisations</a:t>
            </a:r>
            <a:r>
              <a:rPr lang="en-US" dirty="0"/>
              <a:t> of a phoneme. </a:t>
            </a:r>
          </a:p>
          <a:p>
            <a:r>
              <a:rPr lang="en-US" dirty="0"/>
              <a:t>Example from </a:t>
            </a:r>
            <a:r>
              <a:rPr lang="en-US" dirty="0" err="1"/>
              <a:t>Bequia</a:t>
            </a:r>
            <a:r>
              <a:rPr lang="en-US" dirty="0"/>
              <a:t> (</a:t>
            </a:r>
            <a:r>
              <a:rPr lang="en-US" dirty="0">
                <a:hlinkClick r:id="rId2" tooltip="Help:IPA/English"/>
              </a:rPr>
              <a:t>/ˈ</a:t>
            </a:r>
            <a:r>
              <a:rPr lang="en-US" dirty="0" err="1">
                <a:hlinkClick r:id="rId2" tooltip="Help:IPA/English"/>
              </a:rPr>
              <a:t>bɛkwi</a:t>
            </a:r>
            <a:r>
              <a:rPr lang="en-US" dirty="0">
                <a:hlinkClick r:id="rId2" tooltip="Help:IPA/English"/>
              </a:rPr>
              <a:t>ː/</a:t>
            </a:r>
            <a:r>
              <a:rPr lang="en-US" dirty="0"/>
              <a:t> or </a:t>
            </a:r>
            <a:r>
              <a:rPr lang="en-US" dirty="0">
                <a:hlinkClick r:id="rId2" tooltip="Help:IPA/English"/>
              </a:rPr>
              <a:t>/ˈ</a:t>
            </a:r>
            <a:r>
              <a:rPr lang="en-US" dirty="0" err="1">
                <a:hlinkClick r:id="rId2" tooltip="Help:IPA/English"/>
              </a:rPr>
              <a:t>bɛkweɪ</a:t>
            </a:r>
            <a:r>
              <a:rPr lang="en-US" dirty="0">
                <a:hlinkClick r:id="rId2" tooltip="Help:IPA/English"/>
              </a:rPr>
              <a:t>/</a:t>
            </a:r>
            <a:r>
              <a:rPr lang="en-US" dirty="0"/>
              <a:t>)</a:t>
            </a:r>
          </a:p>
          <a:p>
            <a:r>
              <a:rPr lang="en-US" dirty="0"/>
              <a:t>The word </a:t>
            </a:r>
            <a:r>
              <a:rPr lang="en-US" dirty="0">
                <a:solidFill>
                  <a:srgbClr val="FF0000"/>
                </a:solidFill>
              </a:rPr>
              <a:t>cheers</a:t>
            </a:r>
            <a:r>
              <a:rPr lang="en-US" dirty="0"/>
              <a:t> is pronounced </a:t>
            </a:r>
            <a:r>
              <a:rPr lang="en-US" b="1" dirty="0">
                <a:solidFill>
                  <a:schemeClr val="accent1"/>
                </a:solidFill>
              </a:rPr>
              <a:t>[</a:t>
            </a:r>
            <a:r>
              <a:rPr lang="en-US" b="1" dirty="0">
                <a:solidFill>
                  <a:schemeClr val="accent1"/>
                </a:solidFill>
                <a:sym typeface="Ipa-samd Uclphon1 SILDoulosL" panose="00000400000000000000" pitchFamily="2" charset="2"/>
              </a:rPr>
              <a:t>] </a:t>
            </a:r>
            <a:r>
              <a:rPr lang="en-US" dirty="0">
                <a:sym typeface="Ipa-samd Uclphon1 SILDoulosL" panose="00000400000000000000" pitchFamily="2" charset="2"/>
              </a:rPr>
              <a:t>and </a:t>
            </a:r>
            <a:r>
              <a:rPr lang="en-US" b="1" dirty="0">
                <a:solidFill>
                  <a:schemeClr val="accent1"/>
                </a:solidFill>
                <a:sym typeface="Ipa-samd Uclphon1 SILDoulosL" panose="00000400000000000000" pitchFamily="2" charset="2"/>
              </a:rPr>
              <a:t>[]</a:t>
            </a:r>
          </a:p>
          <a:p>
            <a:pPr marL="45720" indent="0">
              <a:buNone/>
            </a:pPr>
            <a:r>
              <a:rPr lang="en-US" b="1" dirty="0">
                <a:solidFill>
                  <a:srgbClr val="FF0000"/>
                </a:solidFill>
                <a:sym typeface="Ipa-samd Uclphon1 SILDoulosL" panose="00000400000000000000" pitchFamily="2" charset="2"/>
              </a:rPr>
              <a:t>(</a:t>
            </a:r>
            <a:r>
              <a:rPr lang="en-US" b="1" dirty="0" err="1">
                <a:solidFill>
                  <a:srgbClr val="FF0000"/>
                </a:solidFill>
                <a:sym typeface="Ipa-samd Uclphon1 SILDoulosL" panose="00000400000000000000" pitchFamily="2" charset="2"/>
              </a:rPr>
              <a:t>Meyerhoff</a:t>
            </a:r>
            <a:r>
              <a:rPr lang="en-US" b="1" dirty="0">
                <a:solidFill>
                  <a:srgbClr val="FF0000"/>
                </a:solidFill>
                <a:sym typeface="Ipa-samd Uclphon1 SILDoulosL" panose="00000400000000000000" pitchFamily="2" charset="2"/>
              </a:rPr>
              <a:t>, 2006, p. 9)</a:t>
            </a:r>
          </a:p>
          <a:p>
            <a:pPr marL="45720" indent="0">
              <a:buNone/>
            </a:pPr>
            <a:endParaRPr lang="en-US" b="1" dirty="0">
              <a:solidFill>
                <a:schemeClr val="accent1"/>
              </a:solidFill>
            </a:endParaRPr>
          </a:p>
          <a:p>
            <a:endParaRPr lang="en-US" dirty="0"/>
          </a:p>
          <a:p>
            <a:endParaRPr lang="en-US" dirty="0"/>
          </a:p>
          <a:p>
            <a:endParaRPr lang="en-US" dirty="0"/>
          </a:p>
        </p:txBody>
      </p:sp>
      <p:graphicFrame>
        <p:nvGraphicFramePr>
          <p:cNvPr id="10" name="Content Placeholder 9">
            <a:extLst>
              <a:ext uri="{FF2B5EF4-FFF2-40B4-BE49-F238E27FC236}">
                <a16:creationId xmlns:a16="http://schemas.microsoft.com/office/drawing/2014/main" id="{EA98B27F-66BD-450D-82FF-D461753C5B82}"/>
              </a:ext>
            </a:extLst>
          </p:cNvPr>
          <p:cNvGraphicFramePr>
            <a:graphicFrameLocks noGrp="1"/>
          </p:cNvGraphicFramePr>
          <p:nvPr>
            <p:ph sz="half" idx="2"/>
            <p:extLst>
              <p:ext uri="{D42A27DB-BD31-4B8C-83A1-F6EECF244321}">
                <p14:modId xmlns:p14="http://schemas.microsoft.com/office/powerpoint/2010/main" val="4246578320"/>
              </p:ext>
            </p:extLst>
          </p:nvPr>
        </p:nvGraphicFramePr>
        <p:xfrm>
          <a:off x="6176963" y="1485900"/>
          <a:ext cx="4481512" cy="4124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5987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D8D33-BA75-4522-8935-88EDD8995D84}"/>
              </a:ext>
            </a:extLst>
          </p:cNvPr>
          <p:cNvSpPr>
            <a:spLocks noGrp="1"/>
          </p:cNvSpPr>
          <p:nvPr>
            <p:ph type="title"/>
          </p:nvPr>
        </p:nvSpPr>
        <p:spPr/>
        <p:txBody>
          <a:bodyPr/>
          <a:lstStyle/>
          <a:p>
            <a:r>
              <a:rPr lang="en-US" b="1" dirty="0"/>
              <a:t>REGULAR VS PROBABILISTIC ALTERNATION BETWEEN VARIANTS</a:t>
            </a:r>
          </a:p>
        </p:txBody>
      </p:sp>
      <p:sp>
        <p:nvSpPr>
          <p:cNvPr id="5" name="Text Placeholder 4">
            <a:extLst>
              <a:ext uri="{FF2B5EF4-FFF2-40B4-BE49-F238E27FC236}">
                <a16:creationId xmlns:a16="http://schemas.microsoft.com/office/drawing/2014/main" id="{46C5BA92-175E-4A9B-A0C2-B4355DDC739A}"/>
              </a:ext>
            </a:extLst>
          </p:cNvPr>
          <p:cNvSpPr>
            <a:spLocks noGrp="1"/>
          </p:cNvSpPr>
          <p:nvPr>
            <p:ph type="body" idx="1"/>
          </p:nvPr>
        </p:nvSpPr>
        <p:spPr>
          <a:xfrm>
            <a:off x="1524000" y="1193138"/>
            <a:ext cx="4480560" cy="768096"/>
          </a:xfrm>
        </p:spPr>
        <p:txBody>
          <a:bodyPr/>
          <a:lstStyle/>
          <a:p>
            <a:r>
              <a:rPr lang="en-US" dirty="0"/>
              <a:t>Regular / Constrained</a:t>
            </a:r>
          </a:p>
        </p:txBody>
      </p:sp>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68BED10E-2FC3-4B1D-8E09-0B6205B4AB04}"/>
                  </a:ext>
                </a:extLst>
              </p:cNvPr>
              <p:cNvSpPr>
                <a:spLocks noGrp="1"/>
              </p:cNvSpPr>
              <p:nvPr>
                <p:ph sz="half" idx="2"/>
              </p:nvPr>
            </p:nvSpPr>
            <p:spPr>
              <a:xfrm>
                <a:off x="515389" y="1745673"/>
                <a:ext cx="5973914" cy="4106487"/>
              </a:xfrm>
            </p:spPr>
            <p:txBody>
              <a:bodyPr>
                <a:normAutofit/>
              </a:bodyPr>
              <a:lstStyle/>
              <a:p>
                <a:r>
                  <a:rPr lang="en-US" dirty="0"/>
                  <a:t>If the distribution for variants is </a:t>
                </a:r>
                <a:r>
                  <a:rPr lang="en-US" dirty="0">
                    <a:solidFill>
                      <a:srgbClr val="FF0000"/>
                    </a:solidFill>
                  </a:rPr>
                  <a:t>neither random nor free</a:t>
                </a:r>
              </a:p>
              <a:p>
                <a:r>
                  <a:rPr lang="en-US" dirty="0"/>
                  <a:t>There are some linguistic constraints</a:t>
                </a:r>
              </a:p>
              <a:p>
                <a:r>
                  <a:rPr lang="en-US" dirty="0"/>
                  <a:t>Example from English </a:t>
                </a:r>
              </a:p>
              <a:p>
                <a:pPr lvl="1"/>
                <a:r>
                  <a:rPr lang="en-US" sz="2000" dirty="0"/>
                  <a:t>Aspirated </a:t>
                </a:r>
                <a:r>
                  <a:rPr lang="en-US" sz="2000" dirty="0">
                    <a:solidFill>
                      <a:srgbClr val="FF0000"/>
                    </a:solidFill>
                  </a:rPr>
                  <a:t>[</a:t>
                </a:r>
                <a14:m>
                  <m:oMath xmlns:m="http://schemas.openxmlformats.org/officeDocument/2006/math">
                    <m:sSup>
                      <m:sSupPr>
                        <m:ctrlPr>
                          <a:rPr lang="en-US" sz="2000" i="1" smtClean="0">
                            <a:solidFill>
                              <a:srgbClr val="FF0000"/>
                            </a:solidFill>
                            <a:latin typeface="Cambria Math" panose="02040503050406030204" pitchFamily="18" charset="0"/>
                          </a:rPr>
                        </m:ctrlPr>
                      </m:sSupPr>
                      <m:e>
                        <m:r>
                          <m:rPr>
                            <m:sty m:val="p"/>
                          </m:rPr>
                          <a:rPr lang="en-US" sz="2000" b="0" i="0" smtClean="0">
                            <a:solidFill>
                              <a:srgbClr val="FF0000"/>
                            </a:solidFill>
                            <a:latin typeface="Cambria Math" panose="02040503050406030204" pitchFamily="18" charset="0"/>
                          </a:rPr>
                          <m:t>p</m:t>
                        </m:r>
                      </m:e>
                      <m:sup>
                        <m:r>
                          <m:rPr>
                            <m:sty m:val="p"/>
                          </m:rPr>
                          <a:rPr lang="en-US" sz="2000" b="0" i="0" smtClean="0">
                            <a:solidFill>
                              <a:srgbClr val="FF0000"/>
                            </a:solidFill>
                            <a:latin typeface="Cambria Math" panose="02040503050406030204" pitchFamily="18" charset="0"/>
                          </a:rPr>
                          <m:t>h</m:t>
                        </m:r>
                      </m:sup>
                    </m:sSup>
                  </m:oMath>
                </a14:m>
                <a:r>
                  <a:rPr lang="en-US" sz="2000" dirty="0">
                    <a:solidFill>
                      <a:srgbClr val="FF0000"/>
                    </a:solidFill>
                  </a:rPr>
                  <a:t>] </a:t>
                </a:r>
                <a:r>
                  <a:rPr lang="en-US" sz="2000" dirty="0"/>
                  <a:t>in the beginning of a word</a:t>
                </a:r>
              </a:p>
              <a:p>
                <a:pPr lvl="1"/>
                <a:r>
                  <a:rPr lang="en-US" sz="2000" dirty="0"/>
                  <a:t>Verbs ended in </a:t>
                </a:r>
                <a:r>
                  <a:rPr lang="en-US" sz="2000" dirty="0">
                    <a:solidFill>
                      <a:srgbClr val="FF0000"/>
                    </a:solidFill>
                  </a:rPr>
                  <a:t>–ed </a:t>
                </a:r>
                <a:r>
                  <a:rPr lang="en-US" sz="2000" dirty="0"/>
                  <a:t>: </a:t>
                </a:r>
              </a:p>
              <a:p>
                <a:pPr lvl="2"/>
                <a:r>
                  <a:rPr lang="en-US" sz="2000" dirty="0">
                    <a:solidFill>
                      <a:srgbClr val="FF0000"/>
                    </a:solidFill>
                  </a:rPr>
                  <a:t>[d]</a:t>
                </a:r>
                <a:r>
                  <a:rPr lang="en-US" sz="2000" dirty="0"/>
                  <a:t> after voiced consonants</a:t>
                </a:r>
              </a:p>
              <a:p>
                <a:pPr lvl="2"/>
                <a:r>
                  <a:rPr lang="en-US" sz="2000" dirty="0">
                    <a:solidFill>
                      <a:srgbClr val="FF0000"/>
                    </a:solidFill>
                  </a:rPr>
                  <a:t>[t]</a:t>
                </a:r>
                <a:r>
                  <a:rPr lang="en-US" sz="2000" dirty="0"/>
                  <a:t> after voiceless consonants</a:t>
                </a:r>
              </a:p>
              <a:p>
                <a:pPr lvl="2"/>
                <a:r>
                  <a:rPr lang="en-US" sz="2000" dirty="0">
                    <a:solidFill>
                      <a:srgbClr val="FF0000"/>
                    </a:solidFill>
                  </a:rPr>
                  <a:t>[Id] </a:t>
                </a:r>
                <a:r>
                  <a:rPr lang="en-US" sz="2000" dirty="0"/>
                  <a:t>after [t] or [d]</a:t>
                </a:r>
              </a:p>
              <a:p>
                <a:pPr lvl="1"/>
                <a:endParaRPr lang="en-US" dirty="0"/>
              </a:p>
              <a:p>
                <a:pPr lvl="1"/>
                <a:endParaRPr lang="en-US" dirty="0"/>
              </a:p>
              <a:p>
                <a:pPr lvl="1"/>
                <a:endParaRPr lang="en-US" dirty="0"/>
              </a:p>
            </p:txBody>
          </p:sp>
        </mc:Choice>
        <mc:Fallback xmlns="">
          <p:sp>
            <p:nvSpPr>
              <p:cNvPr id="6" name="Content Placeholder 5">
                <a:extLst>
                  <a:ext uri="{FF2B5EF4-FFF2-40B4-BE49-F238E27FC236}">
                    <a16:creationId xmlns:a16="http://schemas.microsoft.com/office/drawing/2014/main" id="{68BED10E-2FC3-4B1D-8E09-0B6205B4AB04}"/>
                  </a:ext>
                </a:extLst>
              </p:cNvPr>
              <p:cNvSpPr>
                <a:spLocks noGrp="1" noRot="1" noChangeAspect="1" noMove="1" noResize="1" noEditPoints="1" noAdjustHandles="1" noChangeArrowheads="1" noChangeShapeType="1" noTextEdit="1"/>
              </p:cNvSpPr>
              <p:nvPr>
                <p:ph sz="half" idx="2"/>
              </p:nvPr>
            </p:nvSpPr>
            <p:spPr>
              <a:xfrm>
                <a:off x="515389" y="1745673"/>
                <a:ext cx="5973914" cy="4106487"/>
              </a:xfrm>
              <a:blipFill>
                <a:blip r:embed="rId2"/>
                <a:stretch>
                  <a:fillRect l="-102" t="-742"/>
                </a:stretch>
              </a:blipFill>
            </p:spPr>
            <p:txBody>
              <a:bodyPr/>
              <a:lstStyle/>
              <a:p>
                <a:r>
                  <a:rPr lang="en-US">
                    <a:noFill/>
                  </a:rPr>
                  <a:t> </a:t>
                </a:r>
              </a:p>
            </p:txBody>
          </p:sp>
        </mc:Fallback>
      </mc:AlternateContent>
      <p:sp>
        <p:nvSpPr>
          <p:cNvPr id="7" name="Text Placeholder 6">
            <a:extLst>
              <a:ext uri="{FF2B5EF4-FFF2-40B4-BE49-F238E27FC236}">
                <a16:creationId xmlns:a16="http://schemas.microsoft.com/office/drawing/2014/main" id="{46BD0206-8C31-4F17-895D-83A3C41513B1}"/>
              </a:ext>
            </a:extLst>
          </p:cNvPr>
          <p:cNvSpPr>
            <a:spLocks noGrp="1"/>
          </p:cNvSpPr>
          <p:nvPr>
            <p:ph type="body" sz="quarter" idx="3"/>
          </p:nvPr>
        </p:nvSpPr>
        <p:spPr>
          <a:xfrm>
            <a:off x="6659308" y="1174312"/>
            <a:ext cx="4480560" cy="768096"/>
          </a:xfrm>
        </p:spPr>
        <p:txBody>
          <a:bodyPr/>
          <a:lstStyle/>
          <a:p>
            <a:r>
              <a:rPr lang="en-US" dirty="0"/>
              <a:t>Free Variation</a:t>
            </a:r>
          </a:p>
        </p:txBody>
      </p:sp>
      <mc:AlternateContent xmlns:mc="http://schemas.openxmlformats.org/markup-compatibility/2006" xmlns:a14="http://schemas.microsoft.com/office/drawing/2010/main">
        <mc:Choice Requires="a14">
          <p:sp>
            <p:nvSpPr>
              <p:cNvPr id="8" name="Content Placeholder 7">
                <a:extLst>
                  <a:ext uri="{FF2B5EF4-FFF2-40B4-BE49-F238E27FC236}">
                    <a16:creationId xmlns:a16="http://schemas.microsoft.com/office/drawing/2014/main" id="{15FFC70A-B491-494A-9E2E-CBB01205E92D}"/>
                  </a:ext>
                </a:extLst>
              </p:cNvPr>
              <p:cNvSpPr>
                <a:spLocks noGrp="1"/>
              </p:cNvSpPr>
              <p:nvPr>
                <p:ph sz="quarter" idx="4"/>
              </p:nvPr>
            </p:nvSpPr>
            <p:spPr>
              <a:xfrm>
                <a:off x="6829312" y="1745673"/>
                <a:ext cx="4140551" cy="4106487"/>
              </a:xfrm>
            </p:spPr>
            <p:txBody>
              <a:bodyPr>
                <a:normAutofit lnSpcReduction="10000"/>
              </a:bodyPr>
              <a:lstStyle/>
              <a:p>
                <a:r>
                  <a:rPr lang="en-US" dirty="0"/>
                  <a:t>The idea that some variants alternate with each other </a:t>
                </a:r>
                <a:r>
                  <a:rPr lang="en-US" dirty="0">
                    <a:solidFill>
                      <a:srgbClr val="FF0000"/>
                    </a:solidFill>
                  </a:rPr>
                  <a:t>without any reliable constraints</a:t>
                </a:r>
                <a:r>
                  <a:rPr lang="en-US" dirty="0"/>
                  <a:t> on their occurrence in a particular context or by particular speakers.  </a:t>
                </a:r>
              </a:p>
              <a:p>
                <a:r>
                  <a:rPr lang="en-US" dirty="0"/>
                  <a:t>No clear linguistic constraints</a:t>
                </a:r>
              </a:p>
              <a:p>
                <a:r>
                  <a:rPr lang="en-US" dirty="0"/>
                  <a:t>Free = unconstrained</a:t>
                </a:r>
              </a:p>
              <a:p>
                <a:r>
                  <a:rPr lang="en-US" dirty="0"/>
                  <a:t>Javanese</a:t>
                </a:r>
              </a:p>
              <a:p>
                <a:pPr lvl="1"/>
                <a:r>
                  <a:rPr lang="en-US" dirty="0">
                    <a:solidFill>
                      <a:srgbClr val="FF0000"/>
                    </a:solidFill>
                  </a:rPr>
                  <a:t>[</a:t>
                </a:r>
                <a:r>
                  <a:rPr lang="en-US" dirty="0" err="1">
                    <a:solidFill>
                      <a:srgbClr val="FF0000"/>
                    </a:solidFill>
                  </a:rPr>
                  <a:t>hɛ</a:t>
                </a:r>
                <a:r>
                  <a:rPr lang="en-US" dirty="0" err="1">
                    <a:solidFill>
                      <a:srgbClr val="FF0000"/>
                    </a:solidFill>
                    <a:sym typeface="Ipa-samd Uclphon1 SILDoulosL" panose="00000400000000000000" pitchFamily="2" charset="2"/>
                  </a:rPr>
                  <a:t></a:t>
                </a:r>
                <a:r>
                  <a:rPr lang="en-US" dirty="0" err="1">
                    <a:solidFill>
                      <a:srgbClr val="FF0000"/>
                    </a:solidFill>
                  </a:rPr>
                  <a:t>ɛ</a:t>
                </a:r>
                <a:r>
                  <a:rPr lang="en-US" dirty="0">
                    <a:solidFill>
                      <a:srgbClr val="FF0000"/>
                    </a:solidFill>
                    <a:sym typeface="Ipa-samd Uclphon1 SILDoulosL" panose="00000400000000000000" pitchFamily="2" charset="2"/>
                  </a:rPr>
                  <a:t>]</a:t>
                </a:r>
              </a:p>
              <a:p>
                <a:pPr lvl="1"/>
                <a:r>
                  <a:rPr lang="en-US" dirty="0">
                    <a:solidFill>
                      <a:srgbClr val="FF0000"/>
                    </a:solidFill>
                    <a:sym typeface="Ipa-samd Uclphon1 SILDoulosL" panose="00000400000000000000" pitchFamily="2" charset="2"/>
                  </a:rPr>
                  <a:t>[h</a:t>
                </a:r>
                <a14:m>
                  <m:oMath xmlns:m="http://schemas.openxmlformats.org/officeDocument/2006/math">
                    <a:fld id="{825F15A7-03F4-43D7-82C5-3E23DA2F108C}" type="mathplaceholder">
                      <a:rPr lang="en-US" i="1">
                        <a:solidFill>
                          <a:srgbClr val="FF0000"/>
                        </a:solidFill>
                        <a:latin typeface="Cambria Math" panose="02040503050406030204" pitchFamily="18" charset="0"/>
                        <a:sym typeface="Ipa-samd Uclphon1 SILDoulosL" panose="00000400000000000000" pitchFamily="2" charset="2"/>
                      </a:rPr>
                      <a:t></a:t>
                    </a:fld>
                  </m:oMath>
                </a14:m>
                <a:r>
                  <a:rPr lang="en-US" dirty="0">
                    <a:solidFill>
                      <a:srgbClr val="FF0000"/>
                    </a:solidFill>
                    <a:sym typeface="Ipa-samd Uclphon1 SILDoulosL" panose="00000400000000000000" pitchFamily="2" charset="2"/>
                  </a:rPr>
                  <a:t>]</a:t>
                </a:r>
              </a:p>
              <a:p>
                <a:pPr lvl="1"/>
                <a:r>
                  <a:rPr lang="en-US" dirty="0">
                    <a:solidFill>
                      <a:srgbClr val="FF0000"/>
                    </a:solidFill>
                    <a:sym typeface="Ipa-samd Uclphon1 SILDoulosL" panose="00000400000000000000" pitchFamily="2" charset="2"/>
                  </a:rPr>
                  <a:t>[hm]</a:t>
                </a:r>
                <a:endParaRPr lang="en-US" dirty="0"/>
              </a:p>
            </p:txBody>
          </p:sp>
        </mc:Choice>
        <mc:Fallback xmlns="">
          <p:sp>
            <p:nvSpPr>
              <p:cNvPr id="8" name="Content Placeholder 7">
                <a:extLst>
                  <a:ext uri="{FF2B5EF4-FFF2-40B4-BE49-F238E27FC236}">
                    <a16:creationId xmlns:a16="http://schemas.microsoft.com/office/drawing/2014/main" id="{15FFC70A-B491-494A-9E2E-CBB01205E92D}"/>
                  </a:ext>
                </a:extLst>
              </p:cNvPr>
              <p:cNvSpPr>
                <a:spLocks noGrp="1" noRot="1" noChangeAspect="1" noMove="1" noResize="1" noEditPoints="1" noAdjustHandles="1" noChangeArrowheads="1" noChangeShapeType="1" noTextEdit="1"/>
              </p:cNvSpPr>
              <p:nvPr>
                <p:ph sz="quarter" idx="4"/>
              </p:nvPr>
            </p:nvSpPr>
            <p:spPr>
              <a:xfrm>
                <a:off x="6829312" y="1745673"/>
                <a:ext cx="4140551" cy="4106487"/>
              </a:xfrm>
              <a:blipFill>
                <a:blip r:embed="rId3"/>
                <a:stretch>
                  <a:fillRect l="-147" t="-1484" r="-1765" b="-2374"/>
                </a:stretch>
              </a:blipFill>
            </p:spPr>
            <p:txBody>
              <a:bodyPr/>
              <a:lstStyle/>
              <a:p>
                <a:r>
                  <a:rPr lang="en-US">
                    <a:noFill/>
                  </a:rPr>
                  <a:t> </a:t>
                </a:r>
              </a:p>
            </p:txBody>
          </p:sp>
        </mc:Fallback>
      </mc:AlternateContent>
    </p:spTree>
    <p:extLst>
      <p:ext uri="{BB962C8B-B14F-4D97-AF65-F5344CB8AC3E}">
        <p14:creationId xmlns:p14="http://schemas.microsoft.com/office/powerpoint/2010/main" val="2863843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0958E27-A3FE-4D14-A63F-52D232134B16}"/>
              </a:ext>
            </a:extLst>
          </p:cNvPr>
          <p:cNvSpPr>
            <a:spLocks noGrp="1"/>
          </p:cNvSpPr>
          <p:nvPr>
            <p:ph type="body" idx="1"/>
          </p:nvPr>
        </p:nvSpPr>
        <p:spPr/>
        <p:txBody>
          <a:bodyPr/>
          <a:lstStyle/>
          <a:p>
            <a:r>
              <a:rPr lang="en-US" dirty="0"/>
              <a:t>Regular / Constrain</a:t>
            </a:r>
          </a:p>
        </p:txBody>
      </p:sp>
      <p:graphicFrame>
        <p:nvGraphicFramePr>
          <p:cNvPr id="8" name="Content Placeholder 7">
            <a:extLst>
              <a:ext uri="{FF2B5EF4-FFF2-40B4-BE49-F238E27FC236}">
                <a16:creationId xmlns:a16="http://schemas.microsoft.com/office/drawing/2014/main" id="{CABD865B-5D83-4C2F-A9BD-2FE4C715E5BE}"/>
              </a:ext>
            </a:extLst>
          </p:cNvPr>
          <p:cNvGraphicFramePr>
            <a:graphicFrameLocks noGrp="1"/>
          </p:cNvGraphicFramePr>
          <p:nvPr>
            <p:ph sz="half" idx="2"/>
            <p:extLst>
              <p:ext uri="{D42A27DB-BD31-4B8C-83A1-F6EECF244321}">
                <p14:modId xmlns:p14="http://schemas.microsoft.com/office/powerpoint/2010/main" val="3252441398"/>
              </p:ext>
            </p:extLst>
          </p:nvPr>
        </p:nvGraphicFramePr>
        <p:xfrm>
          <a:off x="432262" y="2144713"/>
          <a:ext cx="5576427" cy="3494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a:extLst>
              <a:ext uri="{FF2B5EF4-FFF2-40B4-BE49-F238E27FC236}">
                <a16:creationId xmlns:a16="http://schemas.microsoft.com/office/drawing/2014/main" id="{6D85579D-2869-4F74-87DA-D28CC455F2DC}"/>
              </a:ext>
            </a:extLst>
          </p:cNvPr>
          <p:cNvSpPr>
            <a:spLocks noGrp="1"/>
          </p:cNvSpPr>
          <p:nvPr>
            <p:ph type="body" sz="quarter" idx="3"/>
          </p:nvPr>
        </p:nvSpPr>
        <p:spPr>
          <a:xfrm>
            <a:off x="6709945" y="1376018"/>
            <a:ext cx="4480560" cy="768096"/>
          </a:xfrm>
        </p:spPr>
        <p:txBody>
          <a:bodyPr/>
          <a:lstStyle/>
          <a:p>
            <a:r>
              <a:rPr lang="en-US" dirty="0"/>
              <a:t>Regular / Constrained</a:t>
            </a:r>
          </a:p>
        </p:txBody>
      </p:sp>
      <p:graphicFrame>
        <p:nvGraphicFramePr>
          <p:cNvPr id="9" name="Content Placeholder 8">
            <a:extLst>
              <a:ext uri="{FF2B5EF4-FFF2-40B4-BE49-F238E27FC236}">
                <a16:creationId xmlns:a16="http://schemas.microsoft.com/office/drawing/2014/main" id="{F4960095-FBCA-42CD-8986-7629B99DA0FD}"/>
              </a:ext>
            </a:extLst>
          </p:cNvPr>
          <p:cNvGraphicFramePr>
            <a:graphicFrameLocks noGrp="1"/>
          </p:cNvGraphicFramePr>
          <p:nvPr>
            <p:ph sz="quarter" idx="4"/>
            <p:extLst>
              <p:ext uri="{D42A27DB-BD31-4B8C-83A1-F6EECF244321}">
                <p14:modId xmlns:p14="http://schemas.microsoft.com/office/powerpoint/2010/main" val="1020922545"/>
              </p:ext>
            </p:extLst>
          </p:nvPr>
        </p:nvGraphicFramePr>
        <p:xfrm>
          <a:off x="6344792" y="2144713"/>
          <a:ext cx="4845713" cy="349408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Title 1">
            <a:extLst>
              <a:ext uri="{FF2B5EF4-FFF2-40B4-BE49-F238E27FC236}">
                <a16:creationId xmlns:a16="http://schemas.microsoft.com/office/drawing/2014/main" id="{717888C0-9AF0-431B-9E2F-FBE26E1B1F37}"/>
              </a:ext>
            </a:extLst>
          </p:cNvPr>
          <p:cNvSpPr>
            <a:spLocks noGrp="1"/>
          </p:cNvSpPr>
          <p:nvPr>
            <p:ph type="title"/>
          </p:nvPr>
        </p:nvSpPr>
        <p:spPr>
          <a:xfrm>
            <a:off x="1524000" y="79375"/>
            <a:ext cx="9134475" cy="1233488"/>
          </a:xfrm>
        </p:spPr>
        <p:txBody>
          <a:bodyPr/>
          <a:lstStyle/>
          <a:p>
            <a:r>
              <a:rPr lang="en-US" b="1" dirty="0"/>
              <a:t>REGULAR VS PROBABILISTIC ALTERNATION BETWEEN VARIANTS</a:t>
            </a:r>
          </a:p>
        </p:txBody>
      </p:sp>
    </p:spTree>
    <p:extLst>
      <p:ext uri="{BB962C8B-B14F-4D97-AF65-F5344CB8AC3E}">
        <p14:creationId xmlns:p14="http://schemas.microsoft.com/office/powerpoint/2010/main" val="529847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2A3FC22-54AE-4767-BF93-EE48194F1CEF}"/>
              </a:ext>
            </a:extLst>
          </p:cNvPr>
          <p:cNvSpPr>
            <a:spLocks noGrp="1"/>
          </p:cNvSpPr>
          <p:nvPr>
            <p:ph type="title"/>
          </p:nvPr>
        </p:nvSpPr>
        <p:spPr/>
        <p:txBody>
          <a:bodyPr/>
          <a:lstStyle/>
          <a:p>
            <a:r>
              <a:rPr lang="en-US" b="1" dirty="0"/>
              <a:t>REGIONAL DIALECTOLOGY </a:t>
            </a:r>
          </a:p>
        </p:txBody>
      </p:sp>
      <p:sp>
        <p:nvSpPr>
          <p:cNvPr id="8" name="Content Placeholder 7">
            <a:extLst>
              <a:ext uri="{FF2B5EF4-FFF2-40B4-BE49-F238E27FC236}">
                <a16:creationId xmlns:a16="http://schemas.microsoft.com/office/drawing/2014/main" id="{B0D66D5E-D786-4714-932D-B47DF79278D6}"/>
              </a:ext>
            </a:extLst>
          </p:cNvPr>
          <p:cNvSpPr>
            <a:spLocks noGrp="1"/>
          </p:cNvSpPr>
          <p:nvPr>
            <p:ph idx="1"/>
          </p:nvPr>
        </p:nvSpPr>
        <p:spPr/>
        <p:txBody>
          <a:bodyPr/>
          <a:lstStyle/>
          <a:p>
            <a:r>
              <a:rPr lang="en-US" dirty="0"/>
              <a:t>The identification and mapping of boundaries between </a:t>
            </a:r>
            <a:r>
              <a:rPr lang="en-US" dirty="0">
                <a:solidFill>
                  <a:srgbClr val="FF0000"/>
                </a:solidFill>
              </a:rPr>
              <a:t>different varieties on the basis of</a:t>
            </a:r>
            <a:r>
              <a:rPr lang="en-US" dirty="0"/>
              <a:t> clusters of similar and different features in particular </a:t>
            </a:r>
            <a:r>
              <a:rPr lang="en-US" dirty="0">
                <a:solidFill>
                  <a:srgbClr val="FF0000"/>
                </a:solidFill>
              </a:rPr>
              <a:t>region, towns or villages</a:t>
            </a:r>
          </a:p>
          <a:p>
            <a:r>
              <a:rPr lang="en-US" dirty="0"/>
              <a:t>Atlas </a:t>
            </a:r>
            <a:r>
              <a:rPr lang="en-US" dirty="0" err="1"/>
              <a:t>Linguistique</a:t>
            </a:r>
            <a:r>
              <a:rPr lang="en-US" dirty="0"/>
              <a:t> de la France or ‘Alf’</a:t>
            </a:r>
          </a:p>
          <a:p>
            <a:r>
              <a:rPr lang="en-US" dirty="0"/>
              <a:t>Jules </a:t>
            </a:r>
            <a:r>
              <a:rPr lang="en-US" dirty="0" err="1"/>
              <a:t>Gillieron</a:t>
            </a:r>
            <a:r>
              <a:rPr lang="en-US" dirty="0"/>
              <a:t> &amp; Edmond </a:t>
            </a:r>
            <a:r>
              <a:rPr lang="en-US" dirty="0" err="1"/>
              <a:t>Edmont</a:t>
            </a:r>
            <a:r>
              <a:rPr lang="en-US" dirty="0"/>
              <a:t> </a:t>
            </a:r>
          </a:p>
          <a:p>
            <a:r>
              <a:rPr lang="en-US" dirty="0"/>
              <a:t>Anibal Otero (1911 – 1974) in Spain 1936</a:t>
            </a:r>
          </a:p>
          <a:p>
            <a:r>
              <a:rPr lang="en-US" dirty="0"/>
              <a:t>Dave Britain’s study of English spoken in Fens, London</a:t>
            </a:r>
          </a:p>
        </p:txBody>
      </p:sp>
    </p:spTree>
    <p:extLst>
      <p:ext uri="{BB962C8B-B14F-4D97-AF65-F5344CB8AC3E}">
        <p14:creationId xmlns:p14="http://schemas.microsoft.com/office/powerpoint/2010/main" val="3279243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7F6AD-123E-4F4A-8A34-2D9FD15851CE}"/>
              </a:ext>
            </a:extLst>
          </p:cNvPr>
          <p:cNvSpPr>
            <a:spLocks noGrp="1"/>
          </p:cNvSpPr>
          <p:nvPr>
            <p:ph type="title"/>
          </p:nvPr>
        </p:nvSpPr>
        <p:spPr/>
        <p:txBody>
          <a:bodyPr>
            <a:normAutofit/>
          </a:bodyPr>
          <a:lstStyle/>
          <a:p>
            <a:r>
              <a:rPr lang="en-US" sz="4000" b="1"/>
              <a:t>REGIONAL DIALECTOLOGY </a:t>
            </a:r>
            <a:br>
              <a:rPr lang="en-US" sz="2400" b="1"/>
            </a:br>
            <a:r>
              <a:rPr lang="en-US" sz="2400" b="1"/>
              <a:t>(Dave Britain’s study in Fens. Meyerhoff, 2006: 13-15)</a:t>
            </a:r>
            <a:endParaRPr lang="en-US" sz="2400" b="1" dirty="0"/>
          </a:p>
        </p:txBody>
      </p:sp>
      <p:sp>
        <p:nvSpPr>
          <p:cNvPr id="5" name="Content Placeholder 4">
            <a:extLst>
              <a:ext uri="{FF2B5EF4-FFF2-40B4-BE49-F238E27FC236}">
                <a16:creationId xmlns:a16="http://schemas.microsoft.com/office/drawing/2014/main" id="{D077DFDE-398A-4A40-8F9F-3999CD69C279}"/>
              </a:ext>
            </a:extLst>
          </p:cNvPr>
          <p:cNvSpPr>
            <a:spLocks noGrp="1"/>
          </p:cNvSpPr>
          <p:nvPr>
            <p:ph sz="half" idx="1"/>
          </p:nvPr>
        </p:nvSpPr>
        <p:spPr>
          <a:xfrm>
            <a:off x="1528549" y="1501254"/>
            <a:ext cx="4480583" cy="4108590"/>
          </a:xfrm>
        </p:spPr>
        <p:txBody>
          <a:bodyPr>
            <a:normAutofit/>
          </a:bodyPr>
          <a:lstStyle/>
          <a:p>
            <a:pPr marL="45720" indent="0">
              <a:buNone/>
            </a:pPr>
            <a:r>
              <a:rPr lang="en-US" sz="2400" b="1" dirty="0"/>
              <a:t>NORTH &amp; WEST FENS</a:t>
            </a:r>
          </a:p>
          <a:p>
            <a:r>
              <a:rPr lang="en-US" sz="2400" dirty="0"/>
              <a:t>STRUT  /</a:t>
            </a:r>
            <a:r>
              <a:rPr lang="en-US" sz="2400" dirty="0">
                <a:solidFill>
                  <a:srgbClr val="FF0000"/>
                </a:solidFill>
                <a:sym typeface="Ipa-samd Uclphon1 SILDoulosL" panose="00000400000000000000" pitchFamily="2" charset="2"/>
              </a:rPr>
              <a:t></a:t>
            </a:r>
            <a:r>
              <a:rPr lang="en-US" sz="2400" dirty="0">
                <a:sym typeface="Ipa-samd Uclphon1 SILDoulosL" panose="00000400000000000000" pitchFamily="2" charset="2"/>
              </a:rPr>
              <a:t>/</a:t>
            </a:r>
          </a:p>
          <a:p>
            <a:pPr marL="45720" indent="0">
              <a:buNone/>
            </a:pPr>
            <a:endParaRPr lang="en-US" sz="2400" dirty="0">
              <a:sym typeface="Ipa-samd Uclphon1 SILDoulosL" panose="00000400000000000000" pitchFamily="2" charset="2"/>
            </a:endParaRPr>
          </a:p>
          <a:p>
            <a:pPr marL="45720" indent="0">
              <a:buNone/>
            </a:pPr>
            <a:r>
              <a:rPr lang="en-US" sz="2400" b="1" dirty="0">
                <a:sym typeface="Ipa-samd Uclphon1 SILDoulosL" panose="00000400000000000000" pitchFamily="2" charset="2"/>
              </a:rPr>
              <a:t>EAST FENS</a:t>
            </a:r>
          </a:p>
          <a:p>
            <a:r>
              <a:rPr lang="en-US" sz="2400" dirty="0">
                <a:sym typeface="Ipa-samd Uclphon1 SILDoulosL" panose="00000400000000000000" pitchFamily="2" charset="2"/>
              </a:rPr>
              <a:t>PRICE /</a:t>
            </a:r>
            <a:r>
              <a:rPr lang="en-US" sz="2400" dirty="0">
                <a:solidFill>
                  <a:srgbClr val="FF0000"/>
                </a:solidFill>
                <a:sym typeface="Ipa-samd Uclphon1 SILDoulosL" panose="00000400000000000000" pitchFamily="2" charset="2"/>
              </a:rPr>
              <a:t></a:t>
            </a:r>
            <a:r>
              <a:rPr lang="en-US" sz="2400" dirty="0">
                <a:sym typeface="Ipa-samd Uclphon1 SILDoulosL" panose="00000400000000000000" pitchFamily="2" charset="2"/>
              </a:rPr>
              <a:t>/</a:t>
            </a:r>
          </a:p>
          <a:p>
            <a:pPr lvl="1"/>
            <a:r>
              <a:rPr lang="en-US" sz="2400" dirty="0"/>
              <a:t>Night /n</a:t>
            </a:r>
            <a:r>
              <a:rPr lang="en-US" sz="2400" dirty="0">
                <a:solidFill>
                  <a:srgbClr val="FF0000"/>
                </a:solidFill>
                <a:sym typeface="Ipa-samd Uclphon1 SILDoulosL" panose="00000400000000000000" pitchFamily="2" charset="2"/>
              </a:rPr>
              <a:t></a:t>
            </a:r>
            <a:r>
              <a:rPr lang="en-US" sz="2400" dirty="0">
                <a:sym typeface="Ipa-samd Uclphon1 SILDoulosL" panose="00000400000000000000" pitchFamily="2" charset="2"/>
              </a:rPr>
              <a:t>t/</a:t>
            </a:r>
          </a:p>
          <a:p>
            <a:pPr lvl="1"/>
            <a:r>
              <a:rPr lang="en-US" sz="2400" dirty="0">
                <a:sym typeface="Ipa-samd Uclphon1 SILDoulosL" panose="00000400000000000000" pitchFamily="2" charset="2"/>
              </a:rPr>
              <a:t>Tide /t</a:t>
            </a:r>
            <a:r>
              <a:rPr lang="en-US" sz="2400" dirty="0">
                <a:solidFill>
                  <a:srgbClr val="FF0000"/>
                </a:solidFill>
                <a:sym typeface="Ipa-samd Uclphon1 SILDoulosL" panose="00000400000000000000" pitchFamily="2" charset="2"/>
              </a:rPr>
              <a:t></a:t>
            </a:r>
            <a:r>
              <a:rPr lang="en-US" sz="2400" dirty="0">
                <a:sym typeface="Ipa-samd Uclphon1 SILDoulosL" panose="00000400000000000000" pitchFamily="2" charset="2"/>
              </a:rPr>
              <a:t>d/</a:t>
            </a:r>
            <a:endParaRPr lang="en-US" sz="2400" dirty="0"/>
          </a:p>
        </p:txBody>
      </p:sp>
      <p:sp>
        <p:nvSpPr>
          <p:cNvPr id="7" name="Content Placeholder 6">
            <a:extLst>
              <a:ext uri="{FF2B5EF4-FFF2-40B4-BE49-F238E27FC236}">
                <a16:creationId xmlns:a16="http://schemas.microsoft.com/office/drawing/2014/main" id="{2D825C15-189F-4FA7-B828-85B45A8E6CF4}"/>
              </a:ext>
            </a:extLst>
          </p:cNvPr>
          <p:cNvSpPr>
            <a:spLocks noGrp="1"/>
          </p:cNvSpPr>
          <p:nvPr>
            <p:ph sz="half" idx="2"/>
          </p:nvPr>
        </p:nvSpPr>
        <p:spPr/>
        <p:txBody>
          <a:bodyPr>
            <a:normAutofit/>
          </a:bodyPr>
          <a:lstStyle/>
          <a:p>
            <a:pPr marL="45720" indent="0">
              <a:buNone/>
            </a:pPr>
            <a:r>
              <a:rPr lang="en-US" sz="2400" b="1" dirty="0"/>
              <a:t>SOUTH FENS</a:t>
            </a:r>
          </a:p>
          <a:p>
            <a:r>
              <a:rPr lang="en-US" sz="2400" dirty="0"/>
              <a:t>STRUT /</a:t>
            </a:r>
            <a:r>
              <a:rPr lang="en-US" sz="2400" dirty="0">
                <a:solidFill>
                  <a:srgbClr val="FF0000"/>
                </a:solidFill>
                <a:sym typeface="Ipa-samd Uclphon1 SILDoulosL" panose="00000400000000000000" pitchFamily="2" charset="2"/>
              </a:rPr>
              <a:t></a:t>
            </a:r>
            <a:r>
              <a:rPr lang="en-US" sz="2400" dirty="0">
                <a:sym typeface="Ipa-samd Uclphon1 SILDoulosL" panose="00000400000000000000" pitchFamily="2" charset="2"/>
              </a:rPr>
              <a:t>/</a:t>
            </a:r>
          </a:p>
          <a:p>
            <a:endParaRPr lang="en-US" sz="2400" dirty="0">
              <a:sym typeface="Ipa-samd Uclphon1 SILDoulosL" panose="00000400000000000000" pitchFamily="2" charset="2"/>
            </a:endParaRPr>
          </a:p>
          <a:p>
            <a:pPr marL="45720" indent="0">
              <a:buNone/>
            </a:pPr>
            <a:r>
              <a:rPr lang="en-US" sz="2400" b="1" dirty="0">
                <a:sym typeface="Ipa-samd Uclphon1 SILDoulosL" panose="00000400000000000000" pitchFamily="2" charset="2"/>
              </a:rPr>
              <a:t>WEST FENS</a:t>
            </a:r>
          </a:p>
          <a:p>
            <a:r>
              <a:rPr lang="en-US" sz="2400" dirty="0">
                <a:sym typeface="Ipa-samd Uclphon1 SILDoulosL" panose="00000400000000000000" pitchFamily="2" charset="2"/>
              </a:rPr>
              <a:t>PRICE /</a:t>
            </a:r>
            <a:r>
              <a:rPr lang="en-US" sz="2400" dirty="0">
                <a:solidFill>
                  <a:srgbClr val="FF0000"/>
                </a:solidFill>
                <a:sym typeface="Ipa-samd Uclphon1 SILDoulosL" panose="00000400000000000000" pitchFamily="2" charset="2"/>
              </a:rPr>
              <a:t></a:t>
            </a:r>
            <a:r>
              <a:rPr lang="en-US" sz="2400" dirty="0">
                <a:sym typeface="Ipa-samd Uclphon1 SILDoulosL" panose="00000400000000000000" pitchFamily="2" charset="2"/>
              </a:rPr>
              <a:t>/</a:t>
            </a:r>
          </a:p>
          <a:p>
            <a:pPr lvl="1"/>
            <a:r>
              <a:rPr lang="en-US" sz="2400" dirty="0">
                <a:sym typeface="Ipa-samd Uclphon1 SILDoulosL" panose="00000400000000000000" pitchFamily="2" charset="2"/>
              </a:rPr>
              <a:t>Night /n</a:t>
            </a:r>
            <a:r>
              <a:rPr lang="en-US" sz="2400" dirty="0">
                <a:solidFill>
                  <a:srgbClr val="FF0000"/>
                </a:solidFill>
                <a:sym typeface="Ipa-samd Uclphon1 SILDoulosL" panose="00000400000000000000" pitchFamily="2" charset="2"/>
              </a:rPr>
              <a:t></a:t>
            </a:r>
            <a:r>
              <a:rPr lang="en-US" sz="2400" dirty="0">
                <a:sym typeface="Ipa-samd Uclphon1 SILDoulosL" panose="00000400000000000000" pitchFamily="2" charset="2"/>
              </a:rPr>
              <a:t>t/</a:t>
            </a:r>
          </a:p>
          <a:p>
            <a:pPr lvl="1"/>
            <a:r>
              <a:rPr lang="en-US" sz="2400" dirty="0">
                <a:sym typeface="Ipa-samd Uclphon1 SILDoulosL" panose="00000400000000000000" pitchFamily="2" charset="2"/>
              </a:rPr>
              <a:t>Tide /t</a:t>
            </a:r>
            <a:r>
              <a:rPr lang="en-US" sz="2400" dirty="0">
                <a:solidFill>
                  <a:srgbClr val="FF0000"/>
                </a:solidFill>
                <a:sym typeface="Ipa-samd Uclphon1 SILDoulosL" panose="00000400000000000000" pitchFamily="2" charset="2"/>
              </a:rPr>
              <a:t></a:t>
            </a:r>
            <a:r>
              <a:rPr lang="en-US" sz="2400" dirty="0">
                <a:sym typeface="Ipa-samd Uclphon1 SILDoulosL" panose="00000400000000000000" pitchFamily="2" charset="2"/>
              </a:rPr>
              <a:t>d/</a:t>
            </a:r>
          </a:p>
        </p:txBody>
      </p:sp>
      <p:sp>
        <p:nvSpPr>
          <p:cNvPr id="6" name="Title 1">
            <a:extLst>
              <a:ext uri="{FF2B5EF4-FFF2-40B4-BE49-F238E27FC236}">
                <a16:creationId xmlns:a16="http://schemas.microsoft.com/office/drawing/2014/main" id="{E195B918-1864-40B9-9695-536AFEE4C899}"/>
              </a:ext>
            </a:extLst>
          </p:cNvPr>
          <p:cNvSpPr txBox="1">
            <a:spLocks/>
          </p:cNvSpPr>
          <p:nvPr/>
        </p:nvSpPr>
        <p:spPr>
          <a:xfrm>
            <a:off x="1524000" y="79375"/>
            <a:ext cx="9134475" cy="1233488"/>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a:lstStyle>
          <a:p>
            <a:endParaRPr lang="en-US" sz="2400" b="1" dirty="0"/>
          </a:p>
        </p:txBody>
      </p:sp>
    </p:spTree>
    <p:extLst>
      <p:ext uri="{BB962C8B-B14F-4D97-AF65-F5344CB8AC3E}">
        <p14:creationId xmlns:p14="http://schemas.microsoft.com/office/powerpoint/2010/main" val="2544436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C994999-55CD-4441-9051-5B2CA6A2AEB0}"/>
              </a:ext>
            </a:extLst>
          </p:cNvPr>
          <p:cNvSpPr>
            <a:spLocks noGrp="1"/>
          </p:cNvSpPr>
          <p:nvPr>
            <p:ph idx="1"/>
          </p:nvPr>
        </p:nvSpPr>
        <p:spPr>
          <a:xfrm>
            <a:off x="714019" y="1312863"/>
            <a:ext cx="10754436" cy="4883221"/>
          </a:xfrm>
        </p:spPr>
        <p:txBody>
          <a:bodyPr>
            <a:normAutofit/>
          </a:bodyPr>
          <a:lstStyle/>
          <a:p>
            <a:r>
              <a:rPr lang="en-US" dirty="0"/>
              <a:t>Starting in the 18</a:t>
            </a:r>
            <a:r>
              <a:rPr lang="en-US" baseline="30000" dirty="0"/>
              <a:t>th</a:t>
            </a:r>
            <a:r>
              <a:rPr lang="en-US" dirty="0"/>
              <a:t> century the swampy areas of the Fens began to be drained, and communication between villages became much easier and increasingly frequent</a:t>
            </a:r>
          </a:p>
          <a:p>
            <a:r>
              <a:rPr lang="en-US" dirty="0"/>
              <a:t>Some of the regional differences began to disappear</a:t>
            </a:r>
          </a:p>
          <a:p>
            <a:r>
              <a:rPr lang="en-US" dirty="0"/>
              <a:t>Regional variation can highlight the importance of </a:t>
            </a:r>
            <a:r>
              <a:rPr lang="en-US" dirty="0">
                <a:solidFill>
                  <a:srgbClr val="FF0000"/>
                </a:solidFill>
              </a:rPr>
              <a:t>non-linguistic factors</a:t>
            </a:r>
          </a:p>
          <a:p>
            <a:r>
              <a:rPr lang="en-US" dirty="0"/>
              <a:t>Sociolinguists have to think about a whole range of different issues when analyzing data:</a:t>
            </a:r>
          </a:p>
          <a:p>
            <a:pPr lvl="1"/>
            <a:r>
              <a:rPr lang="en-US" sz="2000" dirty="0">
                <a:solidFill>
                  <a:srgbClr val="FF0000"/>
                </a:solidFill>
              </a:rPr>
              <a:t>Linguistic structure</a:t>
            </a:r>
          </a:p>
          <a:p>
            <a:pPr lvl="1"/>
            <a:r>
              <a:rPr lang="en-US" sz="2000" dirty="0">
                <a:solidFill>
                  <a:srgbClr val="FF0000"/>
                </a:solidFill>
              </a:rPr>
              <a:t>Aspect of social structure</a:t>
            </a:r>
          </a:p>
          <a:p>
            <a:pPr lvl="1"/>
            <a:r>
              <a:rPr lang="en-US" sz="2000" dirty="0">
                <a:solidFill>
                  <a:srgbClr val="FF0000"/>
                </a:solidFill>
              </a:rPr>
              <a:t>How speaker conceive of themselves and relate to others</a:t>
            </a:r>
          </a:p>
          <a:p>
            <a:r>
              <a:rPr lang="en-US" sz="2200" dirty="0"/>
              <a:t>Britain’s study provides an excellent entry point for exploring more closely how regional dialectology expanded into </a:t>
            </a:r>
            <a:r>
              <a:rPr lang="en-US" sz="2200" dirty="0">
                <a:solidFill>
                  <a:srgbClr val="FF0000"/>
                </a:solidFill>
              </a:rPr>
              <a:t>social dialectology</a:t>
            </a:r>
            <a:r>
              <a:rPr lang="en-US" sz="2200" dirty="0"/>
              <a:t>. </a:t>
            </a:r>
          </a:p>
          <a:p>
            <a:pPr lvl="1"/>
            <a:endParaRPr lang="en-US" sz="2000" dirty="0">
              <a:solidFill>
                <a:srgbClr val="FF0000"/>
              </a:solidFill>
            </a:endParaRPr>
          </a:p>
          <a:p>
            <a:pPr lvl="1"/>
            <a:endParaRPr lang="en-US" sz="2200" dirty="0">
              <a:solidFill>
                <a:srgbClr val="FF0000"/>
              </a:solidFill>
            </a:endParaRPr>
          </a:p>
          <a:p>
            <a:pPr lvl="1"/>
            <a:endParaRPr lang="en-US" sz="2200" dirty="0"/>
          </a:p>
          <a:p>
            <a:endParaRPr lang="en-US" sz="2400" dirty="0">
              <a:solidFill>
                <a:srgbClr val="FF0000"/>
              </a:solidFill>
            </a:endParaRPr>
          </a:p>
        </p:txBody>
      </p:sp>
      <p:sp>
        <p:nvSpPr>
          <p:cNvPr id="7" name="Title 1">
            <a:extLst>
              <a:ext uri="{FF2B5EF4-FFF2-40B4-BE49-F238E27FC236}">
                <a16:creationId xmlns:a16="http://schemas.microsoft.com/office/drawing/2014/main" id="{F4C104EE-42DB-45C3-B36C-2BF380002EEB}"/>
              </a:ext>
            </a:extLst>
          </p:cNvPr>
          <p:cNvSpPr>
            <a:spLocks noGrp="1"/>
          </p:cNvSpPr>
          <p:nvPr>
            <p:ph type="title"/>
          </p:nvPr>
        </p:nvSpPr>
        <p:spPr>
          <a:xfrm>
            <a:off x="1524000" y="79375"/>
            <a:ext cx="9134475" cy="1233488"/>
          </a:xfrm>
        </p:spPr>
        <p:txBody>
          <a:bodyPr>
            <a:normAutofit/>
          </a:bodyPr>
          <a:lstStyle/>
          <a:p>
            <a:r>
              <a:rPr lang="en-US" sz="4000" b="1" dirty="0"/>
              <a:t>REGIONAL DIALECTOLOGY </a:t>
            </a:r>
            <a:br>
              <a:rPr lang="en-US" b="1" dirty="0"/>
            </a:br>
            <a:r>
              <a:rPr lang="en-US" sz="2400" b="1" dirty="0"/>
              <a:t>(Dave Britain’s study in Fens. </a:t>
            </a:r>
            <a:r>
              <a:rPr lang="en-US" sz="2400" b="1" dirty="0" err="1"/>
              <a:t>Meyerhoff</a:t>
            </a:r>
            <a:r>
              <a:rPr lang="en-US" sz="2400" b="1" dirty="0"/>
              <a:t>, 2006: 13-15)</a:t>
            </a:r>
          </a:p>
        </p:txBody>
      </p:sp>
    </p:spTree>
    <p:extLst>
      <p:ext uri="{BB962C8B-B14F-4D97-AF65-F5344CB8AC3E}">
        <p14:creationId xmlns:p14="http://schemas.microsoft.com/office/powerpoint/2010/main" val="227137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A6F17-5EEF-4179-B7E2-BAEB84792621}"/>
              </a:ext>
            </a:extLst>
          </p:cNvPr>
          <p:cNvSpPr>
            <a:spLocks noGrp="1"/>
          </p:cNvSpPr>
          <p:nvPr>
            <p:ph type="title"/>
          </p:nvPr>
        </p:nvSpPr>
        <p:spPr/>
        <p:txBody>
          <a:bodyPr/>
          <a:lstStyle/>
          <a:p>
            <a:r>
              <a:rPr lang="en-US" b="1" dirty="0"/>
              <a:t>SOCIAL DIALECTOLOGY</a:t>
            </a:r>
          </a:p>
        </p:txBody>
      </p:sp>
      <p:sp>
        <p:nvSpPr>
          <p:cNvPr id="3" name="Content Placeholder 2">
            <a:extLst>
              <a:ext uri="{FF2B5EF4-FFF2-40B4-BE49-F238E27FC236}">
                <a16:creationId xmlns:a16="http://schemas.microsoft.com/office/drawing/2014/main" id="{B6924FF4-6C98-455C-842E-53484F2FFF12}"/>
              </a:ext>
            </a:extLst>
          </p:cNvPr>
          <p:cNvSpPr>
            <a:spLocks noGrp="1"/>
          </p:cNvSpPr>
          <p:nvPr>
            <p:ph idx="1"/>
          </p:nvPr>
        </p:nvSpPr>
        <p:spPr>
          <a:xfrm>
            <a:off x="1528572" y="1485900"/>
            <a:ext cx="8761840" cy="4152901"/>
          </a:xfrm>
        </p:spPr>
        <p:txBody>
          <a:bodyPr>
            <a:normAutofit/>
          </a:bodyPr>
          <a:lstStyle/>
          <a:p>
            <a:r>
              <a:rPr lang="en-US" sz="2400" dirty="0"/>
              <a:t>The study of linguistic variation in relation to speaker’s participation or membership in social groups, or in relation to other non-linguistic factors. </a:t>
            </a:r>
          </a:p>
          <a:p>
            <a:r>
              <a:rPr lang="en-US" sz="2400" dirty="0" err="1"/>
              <a:t>Labov’s</a:t>
            </a:r>
            <a:r>
              <a:rPr lang="en-US" sz="2400" dirty="0"/>
              <a:t> Martha’s Vineyard study 1960s</a:t>
            </a:r>
          </a:p>
          <a:p>
            <a:r>
              <a:rPr lang="en-US" sz="2400" dirty="0"/>
              <a:t>Zane Goebel’s Study in Semarang (1990s)</a:t>
            </a:r>
          </a:p>
          <a:p>
            <a:endParaRPr lang="en-US" sz="2400" dirty="0"/>
          </a:p>
        </p:txBody>
      </p:sp>
    </p:spTree>
    <p:extLst>
      <p:ext uri="{BB962C8B-B14F-4D97-AF65-F5344CB8AC3E}">
        <p14:creationId xmlns:p14="http://schemas.microsoft.com/office/powerpoint/2010/main" val="1588959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7695" y="160190"/>
            <a:ext cx="9133730" cy="768096"/>
          </a:xfrm>
        </p:spPr>
        <p:txBody>
          <a:bodyPr>
            <a:normAutofit/>
          </a:bodyPr>
          <a:lstStyle/>
          <a:p>
            <a:r>
              <a:rPr lang="en-US" b="1" dirty="0"/>
              <a:t>ZANE GOEBEL’S FINDINGS</a:t>
            </a:r>
            <a:endParaRPr lang="en-MY" b="1" dirty="0"/>
          </a:p>
        </p:txBody>
      </p:sp>
      <p:sp>
        <p:nvSpPr>
          <p:cNvPr id="10" name="Text Placeholder 9">
            <a:extLst>
              <a:ext uri="{FF2B5EF4-FFF2-40B4-BE49-F238E27FC236}">
                <a16:creationId xmlns:a16="http://schemas.microsoft.com/office/drawing/2014/main" id="{B820CFF9-17AF-40EA-957F-ACA055090983}"/>
              </a:ext>
            </a:extLst>
          </p:cNvPr>
          <p:cNvSpPr>
            <a:spLocks noGrp="1"/>
          </p:cNvSpPr>
          <p:nvPr>
            <p:ph type="body" idx="1"/>
          </p:nvPr>
        </p:nvSpPr>
        <p:spPr>
          <a:xfrm>
            <a:off x="1066741" y="991970"/>
            <a:ext cx="4480560" cy="768096"/>
          </a:xfrm>
        </p:spPr>
        <p:txBody>
          <a:bodyPr/>
          <a:lstStyle/>
          <a:p>
            <a:r>
              <a:rPr lang="en-US" dirty="0"/>
              <a:t>RT 05</a:t>
            </a:r>
          </a:p>
        </p:txBody>
      </p:sp>
      <p:sp>
        <p:nvSpPr>
          <p:cNvPr id="11" name="Content Placeholder 10">
            <a:extLst>
              <a:ext uri="{FF2B5EF4-FFF2-40B4-BE49-F238E27FC236}">
                <a16:creationId xmlns:a16="http://schemas.microsoft.com/office/drawing/2014/main" id="{7F702280-C9E7-4774-B5D0-7D3A397FCC9C}"/>
              </a:ext>
            </a:extLst>
          </p:cNvPr>
          <p:cNvSpPr>
            <a:spLocks noGrp="1"/>
          </p:cNvSpPr>
          <p:nvPr>
            <p:ph sz="half" idx="2"/>
          </p:nvPr>
        </p:nvSpPr>
        <p:spPr>
          <a:xfrm>
            <a:off x="1066741" y="1533584"/>
            <a:ext cx="5404221" cy="4341092"/>
          </a:xfrm>
        </p:spPr>
        <p:txBody>
          <a:bodyPr>
            <a:noAutofit/>
          </a:bodyPr>
          <a:lstStyle/>
          <a:p>
            <a:r>
              <a:rPr lang="en-US" sz="1800" b="1" dirty="0"/>
              <a:t>Inter-ethnic</a:t>
            </a:r>
          </a:p>
          <a:p>
            <a:pPr lvl="1"/>
            <a:r>
              <a:rPr lang="en-US" dirty="0"/>
              <a:t>Symmetrical </a:t>
            </a:r>
            <a:r>
              <a:rPr lang="en-US" dirty="0" err="1"/>
              <a:t>Ngoko</a:t>
            </a:r>
            <a:endParaRPr lang="en-US" dirty="0"/>
          </a:p>
          <a:p>
            <a:r>
              <a:rPr lang="en-US" sz="1800" b="1" dirty="0"/>
              <a:t>Intra-ethnic</a:t>
            </a:r>
          </a:p>
          <a:p>
            <a:pPr lvl="1"/>
            <a:r>
              <a:rPr lang="en-US" dirty="0"/>
              <a:t>Symmetrical </a:t>
            </a:r>
            <a:r>
              <a:rPr lang="en-US" dirty="0" err="1"/>
              <a:t>Ngoko</a:t>
            </a:r>
            <a:endParaRPr lang="en-US" dirty="0"/>
          </a:p>
          <a:p>
            <a:pPr marL="45720" indent="0">
              <a:buNone/>
            </a:pPr>
            <a:r>
              <a:rPr lang="en-US" sz="1800" b="1" dirty="0">
                <a:solidFill>
                  <a:srgbClr val="FF0000"/>
                </a:solidFill>
              </a:rPr>
              <a:t>Influenced by:</a:t>
            </a:r>
          </a:p>
          <a:p>
            <a:r>
              <a:rPr lang="en-US" sz="1800" dirty="0"/>
              <a:t>Income</a:t>
            </a:r>
          </a:p>
          <a:p>
            <a:r>
              <a:rPr lang="en-US" sz="1800" dirty="0"/>
              <a:t>Housing designs/ social space</a:t>
            </a:r>
          </a:p>
          <a:p>
            <a:r>
              <a:rPr lang="en-US" sz="1800" dirty="0"/>
              <a:t>Familiarity</a:t>
            </a:r>
          </a:p>
          <a:p>
            <a:r>
              <a:rPr lang="en-US" sz="1800" dirty="0"/>
              <a:t>Participants’ interaction history</a:t>
            </a:r>
          </a:p>
          <a:p>
            <a:pPr marL="45720" indent="0">
              <a:buNone/>
            </a:pPr>
            <a:endParaRPr lang="en-US" dirty="0"/>
          </a:p>
        </p:txBody>
      </p:sp>
      <p:sp>
        <p:nvSpPr>
          <p:cNvPr id="12" name="Text Placeholder 11">
            <a:extLst>
              <a:ext uri="{FF2B5EF4-FFF2-40B4-BE49-F238E27FC236}">
                <a16:creationId xmlns:a16="http://schemas.microsoft.com/office/drawing/2014/main" id="{49CA6DE5-A76D-4210-87FB-FCAB551B52C6}"/>
              </a:ext>
            </a:extLst>
          </p:cNvPr>
          <p:cNvSpPr>
            <a:spLocks noGrp="1"/>
          </p:cNvSpPr>
          <p:nvPr>
            <p:ph type="body" sz="quarter" idx="3"/>
          </p:nvPr>
        </p:nvSpPr>
        <p:spPr>
          <a:xfrm>
            <a:off x="6177169" y="1149536"/>
            <a:ext cx="4480560" cy="768096"/>
          </a:xfrm>
        </p:spPr>
        <p:txBody>
          <a:bodyPr/>
          <a:lstStyle/>
          <a:p>
            <a:r>
              <a:rPr lang="en-US" dirty="0"/>
              <a:t>RT 08</a:t>
            </a:r>
          </a:p>
        </p:txBody>
      </p:sp>
      <p:sp>
        <p:nvSpPr>
          <p:cNvPr id="13" name="Content Placeholder 12">
            <a:extLst>
              <a:ext uri="{FF2B5EF4-FFF2-40B4-BE49-F238E27FC236}">
                <a16:creationId xmlns:a16="http://schemas.microsoft.com/office/drawing/2014/main" id="{32390430-44BE-431E-9A68-886FC3EC73D4}"/>
              </a:ext>
            </a:extLst>
          </p:cNvPr>
          <p:cNvSpPr>
            <a:spLocks noGrp="1"/>
          </p:cNvSpPr>
          <p:nvPr>
            <p:ph sz="quarter" idx="4"/>
          </p:nvPr>
        </p:nvSpPr>
        <p:spPr>
          <a:xfrm>
            <a:off x="6004560" y="1681657"/>
            <a:ext cx="4480560" cy="3494686"/>
          </a:xfrm>
        </p:spPr>
        <p:txBody>
          <a:bodyPr/>
          <a:lstStyle/>
          <a:p>
            <a:r>
              <a:rPr lang="en-US" b="1" dirty="0"/>
              <a:t>Inter-ethnic</a:t>
            </a:r>
          </a:p>
          <a:p>
            <a:pPr lvl="1"/>
            <a:r>
              <a:rPr lang="en-US" dirty="0"/>
              <a:t>Indonesian</a:t>
            </a:r>
          </a:p>
          <a:p>
            <a:r>
              <a:rPr lang="en-US" b="1" dirty="0"/>
              <a:t>Intra-ethnic</a:t>
            </a:r>
          </a:p>
          <a:p>
            <a:pPr lvl="1"/>
            <a:r>
              <a:rPr lang="en-US" dirty="0"/>
              <a:t>Symmetrical Krama</a:t>
            </a:r>
          </a:p>
          <a:p>
            <a:pPr lvl="1"/>
            <a:endParaRPr lang="en-US" dirty="0"/>
          </a:p>
          <a:p>
            <a:pPr marL="365760" lvl="1" indent="0">
              <a:buNone/>
            </a:pPr>
            <a:endParaRPr lang="en-US" dirty="0"/>
          </a:p>
        </p:txBody>
      </p:sp>
    </p:spTree>
    <p:extLst>
      <p:ext uri="{BB962C8B-B14F-4D97-AF65-F5344CB8AC3E}">
        <p14:creationId xmlns:p14="http://schemas.microsoft.com/office/powerpoint/2010/main" val="3595272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AB2B1EC-A8A2-456B-8360-B57659FDEB74}"/>
              </a:ext>
            </a:extLst>
          </p:cNvPr>
          <p:cNvSpPr>
            <a:spLocks noGrp="1"/>
          </p:cNvSpPr>
          <p:nvPr>
            <p:ph type="title"/>
          </p:nvPr>
        </p:nvSpPr>
        <p:spPr/>
        <p:txBody>
          <a:bodyPr>
            <a:normAutofit fontScale="90000"/>
          </a:bodyPr>
          <a:lstStyle/>
          <a:p>
            <a:r>
              <a:rPr lang="en-US" dirty="0"/>
              <a:t>DATA COLLECTION ANA ANALYSIS </a:t>
            </a:r>
            <a:br>
              <a:rPr lang="en-US" dirty="0"/>
            </a:br>
            <a:br>
              <a:rPr lang="en-US" dirty="0"/>
            </a:br>
            <a:br>
              <a:rPr lang="en-US" dirty="0"/>
            </a:br>
            <a:br>
              <a:rPr lang="en-US" dirty="0"/>
            </a:br>
            <a:br>
              <a:rPr lang="en-US" dirty="0"/>
            </a:br>
            <a:br>
              <a:rPr lang="en-US" dirty="0"/>
            </a:br>
            <a:r>
              <a:rPr lang="en-US" dirty="0"/>
              <a:t>DATA COLLECTION AND ANALYSIS </a:t>
            </a:r>
            <a:br>
              <a:rPr lang="en-US" dirty="0"/>
            </a:br>
            <a:r>
              <a:rPr lang="en-US" dirty="0"/>
              <a:t>(WARDHAUGH, 2015: 157)</a:t>
            </a:r>
          </a:p>
        </p:txBody>
      </p:sp>
      <p:sp>
        <p:nvSpPr>
          <p:cNvPr id="8" name="Content Placeholder 7">
            <a:extLst>
              <a:ext uri="{FF2B5EF4-FFF2-40B4-BE49-F238E27FC236}">
                <a16:creationId xmlns:a16="http://schemas.microsoft.com/office/drawing/2014/main" id="{3C7589F0-EF5B-4DBE-9CD2-107F168726F0}"/>
              </a:ext>
            </a:extLst>
          </p:cNvPr>
          <p:cNvSpPr>
            <a:spLocks noGrp="1"/>
          </p:cNvSpPr>
          <p:nvPr>
            <p:ph idx="1"/>
          </p:nvPr>
        </p:nvSpPr>
        <p:spPr/>
        <p:txBody>
          <a:bodyPr/>
          <a:lstStyle/>
          <a:p>
            <a:r>
              <a:rPr lang="en-US" dirty="0"/>
              <a:t>Once investigator has made some decision concerning which </a:t>
            </a:r>
            <a:r>
              <a:rPr lang="en-US" dirty="0">
                <a:solidFill>
                  <a:srgbClr val="FF0000"/>
                </a:solidFill>
              </a:rPr>
              <a:t>social variables </a:t>
            </a:r>
            <a:r>
              <a:rPr lang="en-US" dirty="0"/>
              <a:t>must be taken into account and has formed a </a:t>
            </a:r>
            <a:r>
              <a:rPr lang="en-US" dirty="0">
                <a:solidFill>
                  <a:srgbClr val="FF0000"/>
                </a:solidFill>
              </a:rPr>
              <a:t>hypothesis</a:t>
            </a:r>
            <a:r>
              <a:rPr lang="en-US" dirty="0"/>
              <a:t> about a possible relationship between </a:t>
            </a:r>
            <a:r>
              <a:rPr lang="en-US" dirty="0">
                <a:solidFill>
                  <a:srgbClr val="FF0000"/>
                </a:solidFill>
              </a:rPr>
              <a:t>social</a:t>
            </a:r>
            <a:r>
              <a:rPr lang="en-US" dirty="0"/>
              <a:t> and </a:t>
            </a:r>
            <a:r>
              <a:rPr lang="en-US" dirty="0">
                <a:solidFill>
                  <a:srgbClr val="FF0000"/>
                </a:solidFill>
              </a:rPr>
              <a:t>linguistic</a:t>
            </a:r>
            <a:r>
              <a:rPr lang="en-US" dirty="0"/>
              <a:t> variation, the next task:</a:t>
            </a:r>
          </a:p>
          <a:p>
            <a:pPr lvl="1"/>
            <a:r>
              <a:rPr lang="en-US" dirty="0"/>
              <a:t>Collecting data to confirm or refute the hypothesis</a:t>
            </a:r>
          </a:p>
          <a:p>
            <a:pPr lvl="2"/>
            <a:r>
              <a:rPr lang="en-US" dirty="0"/>
              <a:t>Collecting </a:t>
            </a:r>
            <a:r>
              <a:rPr lang="en-US" dirty="0">
                <a:solidFill>
                  <a:srgbClr val="FF0000"/>
                </a:solidFill>
              </a:rPr>
              <a:t>relevant</a:t>
            </a:r>
            <a:r>
              <a:rPr lang="en-US" dirty="0"/>
              <a:t> data</a:t>
            </a:r>
          </a:p>
          <a:p>
            <a:pPr lvl="2"/>
            <a:r>
              <a:rPr lang="en-US" dirty="0"/>
              <a:t>Collecting data from a </a:t>
            </a:r>
            <a:r>
              <a:rPr lang="en-US" dirty="0">
                <a:solidFill>
                  <a:srgbClr val="FF0000"/>
                </a:solidFill>
              </a:rPr>
              <a:t>representative sample of speakers</a:t>
            </a:r>
          </a:p>
          <a:p>
            <a:r>
              <a:rPr lang="en-US" dirty="0"/>
              <a:t>Problems with data collection: </a:t>
            </a:r>
            <a:r>
              <a:rPr lang="en-US" dirty="0">
                <a:solidFill>
                  <a:srgbClr val="FF0000"/>
                </a:solidFill>
              </a:rPr>
              <a:t>Observer’s Paradox</a:t>
            </a:r>
          </a:p>
          <a:p>
            <a:pPr lvl="1"/>
            <a:r>
              <a:rPr lang="en-US" dirty="0"/>
              <a:t>The aim of sociolinguistic research is to study how people speak when they are not being observed, but the data are only available through systematic observation. </a:t>
            </a:r>
          </a:p>
          <a:p>
            <a:pPr lvl="1"/>
            <a:endParaRPr lang="en-US" dirty="0"/>
          </a:p>
        </p:txBody>
      </p:sp>
    </p:spTree>
    <p:extLst>
      <p:ext uri="{BB962C8B-B14F-4D97-AF65-F5344CB8AC3E}">
        <p14:creationId xmlns:p14="http://schemas.microsoft.com/office/powerpoint/2010/main" val="3915151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7C31B9-B7EF-4E98-9F5D-370B1D751033}"/>
              </a:ext>
            </a:extLst>
          </p:cNvPr>
          <p:cNvSpPr>
            <a:spLocks noGrp="1"/>
          </p:cNvSpPr>
          <p:nvPr>
            <p:ph type="title"/>
          </p:nvPr>
        </p:nvSpPr>
        <p:spPr/>
        <p:txBody>
          <a:bodyPr/>
          <a:lstStyle/>
          <a:p>
            <a:r>
              <a:rPr lang="en-US" b="1" dirty="0"/>
              <a:t>KEY CONCEPTS</a:t>
            </a:r>
          </a:p>
        </p:txBody>
      </p:sp>
      <p:sp>
        <p:nvSpPr>
          <p:cNvPr id="4" name="Content Placeholder 3">
            <a:extLst>
              <a:ext uri="{FF2B5EF4-FFF2-40B4-BE49-F238E27FC236}">
                <a16:creationId xmlns:a16="http://schemas.microsoft.com/office/drawing/2014/main" id="{EFA6252C-A78C-4E85-B428-E449DFEFE340}"/>
              </a:ext>
            </a:extLst>
          </p:cNvPr>
          <p:cNvSpPr>
            <a:spLocks noGrp="1"/>
          </p:cNvSpPr>
          <p:nvPr>
            <p:ph idx="1"/>
          </p:nvPr>
        </p:nvSpPr>
        <p:spPr>
          <a:xfrm>
            <a:off x="1801504" y="1485900"/>
            <a:ext cx="8352430" cy="4152901"/>
          </a:xfrm>
        </p:spPr>
        <p:txBody>
          <a:bodyPr/>
          <a:lstStyle/>
          <a:p>
            <a:r>
              <a:rPr lang="en-US" dirty="0"/>
              <a:t>What is sociolinguistics?</a:t>
            </a:r>
          </a:p>
          <a:p>
            <a:r>
              <a:rPr lang="en-US" dirty="0"/>
              <a:t>Sociolinguistics vs Sociology of Language</a:t>
            </a:r>
          </a:p>
          <a:p>
            <a:r>
              <a:rPr lang="en-US" dirty="0"/>
              <a:t>What does sociolinguist study?</a:t>
            </a:r>
          </a:p>
          <a:p>
            <a:endParaRPr lang="en-US" dirty="0"/>
          </a:p>
        </p:txBody>
      </p:sp>
    </p:spTree>
    <p:extLst>
      <p:ext uri="{BB962C8B-B14F-4D97-AF65-F5344CB8AC3E}">
        <p14:creationId xmlns:p14="http://schemas.microsoft.com/office/powerpoint/2010/main" val="3800150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E3BDCB1-3EA9-4043-B713-4B60EF816C76}"/>
              </a:ext>
            </a:extLst>
          </p:cNvPr>
          <p:cNvSpPr>
            <a:spLocks noGrp="1"/>
          </p:cNvSpPr>
          <p:nvPr>
            <p:ph type="title"/>
          </p:nvPr>
        </p:nvSpPr>
        <p:spPr/>
        <p:txBody>
          <a:bodyPr>
            <a:normAutofit fontScale="90000"/>
          </a:bodyPr>
          <a:lstStyle/>
          <a:p>
            <a:br>
              <a:rPr lang="en-US" sz="4000" dirty="0"/>
            </a:br>
            <a:br>
              <a:rPr lang="en-US" sz="4000" dirty="0"/>
            </a:br>
            <a:r>
              <a:rPr lang="en-US" sz="4000" dirty="0"/>
              <a:t>Lecture 3</a:t>
            </a:r>
            <a:br>
              <a:rPr lang="en-US" sz="4000" dirty="0"/>
            </a:br>
            <a:br>
              <a:rPr lang="en-US" dirty="0"/>
            </a:br>
            <a:r>
              <a:rPr lang="en-US" dirty="0"/>
              <a:t>Variation &amp; Style</a:t>
            </a:r>
            <a:br>
              <a:rPr lang="en-US" dirty="0"/>
            </a:br>
            <a:br>
              <a:rPr lang="en-US" dirty="0"/>
            </a:br>
            <a:r>
              <a:rPr lang="en-US" sz="4400" dirty="0"/>
              <a:t>2019/2020</a:t>
            </a:r>
            <a:br>
              <a:rPr lang="en-US" dirty="0"/>
            </a:br>
            <a:endParaRPr lang="en-US" dirty="0"/>
          </a:p>
        </p:txBody>
      </p:sp>
    </p:spTree>
    <p:extLst>
      <p:ext uri="{BB962C8B-B14F-4D97-AF65-F5344CB8AC3E}">
        <p14:creationId xmlns:p14="http://schemas.microsoft.com/office/powerpoint/2010/main" val="3397688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EFA83B6-CA1D-42EE-903F-103E0CEFC2EB}"/>
              </a:ext>
            </a:extLst>
          </p:cNvPr>
          <p:cNvSpPr>
            <a:spLocks noGrp="1"/>
          </p:cNvSpPr>
          <p:nvPr>
            <p:ph type="title"/>
          </p:nvPr>
        </p:nvSpPr>
        <p:spPr/>
        <p:txBody>
          <a:bodyPr/>
          <a:lstStyle/>
          <a:p>
            <a:r>
              <a:rPr lang="en-US" b="1" dirty="0"/>
              <a:t>ACCENT AND DIALECT</a:t>
            </a:r>
          </a:p>
        </p:txBody>
      </p:sp>
      <p:sp>
        <p:nvSpPr>
          <p:cNvPr id="6" name="Content Placeholder 5">
            <a:extLst>
              <a:ext uri="{FF2B5EF4-FFF2-40B4-BE49-F238E27FC236}">
                <a16:creationId xmlns:a16="http://schemas.microsoft.com/office/drawing/2014/main" id="{DAF07048-23BF-467F-9CF0-52BB35469317}"/>
              </a:ext>
            </a:extLst>
          </p:cNvPr>
          <p:cNvSpPr>
            <a:spLocks noGrp="1"/>
          </p:cNvSpPr>
          <p:nvPr>
            <p:ph idx="1"/>
          </p:nvPr>
        </p:nvSpPr>
        <p:spPr/>
        <p:txBody>
          <a:bodyPr/>
          <a:lstStyle/>
          <a:p>
            <a:pPr marL="45720" indent="0">
              <a:buNone/>
            </a:pPr>
            <a:r>
              <a:rPr lang="en-US" b="1" dirty="0">
                <a:solidFill>
                  <a:schemeClr val="accent1"/>
                </a:solidFill>
              </a:rPr>
              <a:t>Accent: </a:t>
            </a:r>
          </a:p>
          <a:p>
            <a:r>
              <a:rPr lang="en-US" dirty="0"/>
              <a:t> the variation at the level of </a:t>
            </a:r>
            <a:r>
              <a:rPr lang="en-US" dirty="0">
                <a:solidFill>
                  <a:srgbClr val="FF0000"/>
                </a:solidFill>
              </a:rPr>
              <a:t>pronunciation</a:t>
            </a:r>
            <a:r>
              <a:rPr lang="en-US" dirty="0"/>
              <a:t> only (phonetics and/ or phonology)</a:t>
            </a:r>
          </a:p>
          <a:p>
            <a:pPr marL="45720" indent="0">
              <a:buNone/>
            </a:pPr>
            <a:r>
              <a:rPr lang="en-US" b="1" dirty="0">
                <a:solidFill>
                  <a:schemeClr val="accent1"/>
                </a:solidFill>
              </a:rPr>
              <a:t>Dialect</a:t>
            </a:r>
            <a:r>
              <a:rPr lang="en-US" dirty="0">
                <a:solidFill>
                  <a:schemeClr val="accent1"/>
                </a:solidFill>
              </a:rPr>
              <a:t>:</a:t>
            </a:r>
          </a:p>
          <a:p>
            <a:r>
              <a:rPr lang="en-US" dirty="0"/>
              <a:t>Sub-varieties of a single language</a:t>
            </a:r>
          </a:p>
          <a:p>
            <a:r>
              <a:rPr lang="en-US" dirty="0"/>
              <a:t>Differ on more than just pronunciation</a:t>
            </a:r>
          </a:p>
          <a:p>
            <a:r>
              <a:rPr lang="en-US" dirty="0"/>
              <a:t>Vocabulary</a:t>
            </a:r>
          </a:p>
          <a:p>
            <a:r>
              <a:rPr lang="en-US" dirty="0"/>
              <a:t>Sentence structure</a:t>
            </a:r>
          </a:p>
          <a:p>
            <a:pPr marL="45720" indent="0">
              <a:buNone/>
            </a:pPr>
            <a:endParaRPr lang="en-US" dirty="0"/>
          </a:p>
        </p:txBody>
      </p:sp>
    </p:spTree>
    <p:extLst>
      <p:ext uri="{BB962C8B-B14F-4D97-AF65-F5344CB8AC3E}">
        <p14:creationId xmlns:p14="http://schemas.microsoft.com/office/powerpoint/2010/main" val="3620754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idx="4294967295"/>
          </p:nvPr>
        </p:nvSpPr>
        <p:spPr>
          <a:xfrm>
            <a:off x="2223294" y="344622"/>
            <a:ext cx="8897937" cy="988881"/>
          </a:xfrm>
        </p:spPr>
        <p:txBody>
          <a:bodyPr>
            <a:normAutofit/>
          </a:bodyPr>
          <a:lstStyle/>
          <a:p>
            <a:r>
              <a:rPr lang="en-US" altLang="en-US" sz="4800" b="1" dirty="0">
                <a:solidFill>
                  <a:schemeClr val="tx1"/>
                </a:solidFill>
              </a:rPr>
              <a:t>ACCENT AND DIALECT</a:t>
            </a:r>
          </a:p>
        </p:txBody>
      </p:sp>
      <p:sp>
        <p:nvSpPr>
          <p:cNvPr id="53251" name="Rectangle 3"/>
          <p:cNvSpPr>
            <a:spLocks noGrp="1" noRot="1" noChangeArrowheads="1"/>
          </p:cNvSpPr>
          <p:nvPr>
            <p:ph idx="4294967295"/>
          </p:nvPr>
        </p:nvSpPr>
        <p:spPr>
          <a:xfrm>
            <a:off x="3421063" y="2438400"/>
            <a:ext cx="8770937" cy="3651250"/>
          </a:xfrm>
        </p:spPr>
        <p:txBody>
          <a:bodyPr/>
          <a:lstStyle/>
          <a:p>
            <a:pPr>
              <a:buFont typeface="Wingdings" pitchFamily="2" charset="2"/>
              <a:buNone/>
            </a:pPr>
            <a:endParaRPr lang="en-US" altLang="en-US" dirty="0"/>
          </a:p>
          <a:p>
            <a:pPr>
              <a:buFont typeface="Wingdings" pitchFamily="2" charset="2"/>
              <a:buNone/>
            </a:pPr>
            <a:endParaRPr lang="en-US" altLang="en-US" dirty="0"/>
          </a:p>
          <a:p>
            <a:pPr>
              <a:buFont typeface="Wingdings" pitchFamily="2" charset="2"/>
              <a:buNone/>
            </a:pPr>
            <a:endParaRPr lang="en-US" altLang="en-US" dirty="0"/>
          </a:p>
        </p:txBody>
      </p:sp>
      <p:sp>
        <p:nvSpPr>
          <p:cNvPr id="53252" name="Oval 4"/>
          <p:cNvSpPr>
            <a:spLocks noChangeArrowheads="1"/>
          </p:cNvSpPr>
          <p:nvPr/>
        </p:nvSpPr>
        <p:spPr bwMode="auto">
          <a:xfrm>
            <a:off x="2473847" y="1751942"/>
            <a:ext cx="7129463" cy="4701395"/>
          </a:xfrm>
          <a:prstGeom prst="ellipse">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anchor="ctr"/>
          <a:lstStyle/>
          <a:p>
            <a:endParaRPr lang="en-GB"/>
          </a:p>
        </p:txBody>
      </p:sp>
      <p:sp>
        <p:nvSpPr>
          <p:cNvPr id="53253" name="Oval 5"/>
          <p:cNvSpPr>
            <a:spLocks noChangeArrowheads="1"/>
          </p:cNvSpPr>
          <p:nvPr/>
        </p:nvSpPr>
        <p:spPr bwMode="auto">
          <a:xfrm>
            <a:off x="5607050" y="2063091"/>
            <a:ext cx="3168650" cy="4175125"/>
          </a:xfrm>
          <a:prstGeom prst="ellipse">
            <a:avLst/>
          </a:prstGeom>
          <a:solidFill>
            <a:srgbClr val="66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chemeClr val="tx2"/>
              </a:solidFill>
            </a:endParaRPr>
          </a:p>
        </p:txBody>
      </p:sp>
      <p:sp>
        <p:nvSpPr>
          <p:cNvPr id="53255" name="Text Box 7"/>
          <p:cNvSpPr txBox="1">
            <a:spLocks noChangeArrowheads="1"/>
          </p:cNvSpPr>
          <p:nvPr/>
        </p:nvSpPr>
        <p:spPr bwMode="auto">
          <a:xfrm>
            <a:off x="6456363" y="2565401"/>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rgbClr val="FF6600"/>
                </a:solidFill>
              </a:rPr>
              <a:t>Accent</a:t>
            </a:r>
          </a:p>
        </p:txBody>
      </p:sp>
      <p:sp>
        <p:nvSpPr>
          <p:cNvPr id="53257" name="Text Box 9"/>
          <p:cNvSpPr txBox="1">
            <a:spLocks noChangeArrowheads="1"/>
          </p:cNvSpPr>
          <p:nvPr/>
        </p:nvSpPr>
        <p:spPr bwMode="auto">
          <a:xfrm>
            <a:off x="2058807" y="1569204"/>
            <a:ext cx="1584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b="1" dirty="0">
                <a:solidFill>
                  <a:schemeClr val="tx2"/>
                </a:solidFill>
                <a:latin typeface="+mj-lt"/>
              </a:rPr>
              <a:t>Dialect</a:t>
            </a:r>
            <a:r>
              <a:rPr lang="en-US" altLang="en-US" b="1" dirty="0">
                <a:solidFill>
                  <a:srgbClr val="FFFF00"/>
                </a:solidFill>
                <a:latin typeface="+mj-lt"/>
              </a:rPr>
              <a:t> </a:t>
            </a:r>
          </a:p>
        </p:txBody>
      </p:sp>
      <p:sp>
        <p:nvSpPr>
          <p:cNvPr id="53259" name="Oval 11"/>
          <p:cNvSpPr>
            <a:spLocks noChangeArrowheads="1"/>
          </p:cNvSpPr>
          <p:nvPr/>
        </p:nvSpPr>
        <p:spPr bwMode="auto">
          <a:xfrm>
            <a:off x="2855914" y="3716339"/>
            <a:ext cx="1584325" cy="1584325"/>
          </a:xfrm>
          <a:prstGeom prst="ellipse">
            <a:avLst/>
          </a:prstGeom>
          <a:solidFill>
            <a:srgbClr val="FF00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60" name="Text Box 12"/>
          <p:cNvSpPr txBox="1">
            <a:spLocks noChangeArrowheads="1"/>
          </p:cNvSpPr>
          <p:nvPr/>
        </p:nvSpPr>
        <p:spPr bwMode="auto">
          <a:xfrm rot="10800000" flipV="1">
            <a:off x="3018360" y="4394875"/>
            <a:ext cx="124249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600" dirty="0"/>
              <a:t>Grammar</a:t>
            </a:r>
          </a:p>
        </p:txBody>
      </p:sp>
      <p:sp>
        <p:nvSpPr>
          <p:cNvPr id="53261" name="Oval 13"/>
          <p:cNvSpPr>
            <a:spLocks noChangeArrowheads="1"/>
          </p:cNvSpPr>
          <p:nvPr/>
        </p:nvSpPr>
        <p:spPr bwMode="auto">
          <a:xfrm>
            <a:off x="3792538" y="2492376"/>
            <a:ext cx="1871662" cy="1368425"/>
          </a:xfrm>
          <a:prstGeom prst="ellipse">
            <a:avLst/>
          </a:prstGeom>
          <a:solidFill>
            <a:srgbClr val="00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62" name="Text Box 14"/>
          <p:cNvSpPr txBox="1">
            <a:spLocks noChangeArrowheads="1"/>
          </p:cNvSpPr>
          <p:nvPr/>
        </p:nvSpPr>
        <p:spPr bwMode="auto">
          <a:xfrm>
            <a:off x="4079294" y="3015371"/>
            <a:ext cx="18145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dirty="0"/>
              <a:t>Vocabulary</a:t>
            </a:r>
          </a:p>
        </p:txBody>
      </p:sp>
      <p:sp>
        <p:nvSpPr>
          <p:cNvPr id="53263" name="Oval 15"/>
          <p:cNvSpPr>
            <a:spLocks noChangeArrowheads="1"/>
          </p:cNvSpPr>
          <p:nvPr/>
        </p:nvSpPr>
        <p:spPr bwMode="auto">
          <a:xfrm>
            <a:off x="6888164" y="4724401"/>
            <a:ext cx="1512887" cy="1152525"/>
          </a:xfrm>
          <a:prstGeom prst="ellipse">
            <a:avLst/>
          </a:prstGeom>
          <a:solidFill>
            <a:srgbClr val="008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64" name="Oval 16"/>
          <p:cNvSpPr>
            <a:spLocks noChangeArrowheads="1"/>
          </p:cNvSpPr>
          <p:nvPr/>
        </p:nvSpPr>
        <p:spPr bwMode="auto">
          <a:xfrm>
            <a:off x="5735639" y="3068639"/>
            <a:ext cx="1368425" cy="1800225"/>
          </a:xfrm>
          <a:prstGeom prst="ellipse">
            <a:avLst/>
          </a:prstGeom>
          <a:solidFill>
            <a:srgbClr val="66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65" name="Oval 17"/>
          <p:cNvSpPr>
            <a:spLocks noChangeArrowheads="1"/>
          </p:cNvSpPr>
          <p:nvPr/>
        </p:nvSpPr>
        <p:spPr bwMode="auto">
          <a:xfrm>
            <a:off x="7319963" y="2852738"/>
            <a:ext cx="1225550" cy="1657350"/>
          </a:xfrm>
          <a:prstGeom prst="ellipse">
            <a:avLst/>
          </a:prstGeom>
          <a:solidFill>
            <a:srgbClr val="CC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70" name="Text Box 22"/>
          <p:cNvSpPr txBox="1">
            <a:spLocks noChangeArrowheads="1"/>
          </p:cNvSpPr>
          <p:nvPr/>
        </p:nvSpPr>
        <p:spPr bwMode="auto">
          <a:xfrm>
            <a:off x="6672263" y="4365626"/>
            <a:ext cx="43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53272" name="Text Box 24"/>
          <p:cNvSpPr txBox="1">
            <a:spLocks noChangeArrowheads="1"/>
          </p:cNvSpPr>
          <p:nvPr/>
        </p:nvSpPr>
        <p:spPr bwMode="auto">
          <a:xfrm>
            <a:off x="5808664" y="3716338"/>
            <a:ext cx="13668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dirty="0"/>
              <a:t>Pronunciation</a:t>
            </a:r>
          </a:p>
        </p:txBody>
      </p:sp>
      <p:sp>
        <p:nvSpPr>
          <p:cNvPr id="53273" name="Text Box 25"/>
          <p:cNvSpPr txBox="1">
            <a:spLocks noChangeArrowheads="1"/>
          </p:cNvSpPr>
          <p:nvPr/>
        </p:nvSpPr>
        <p:spPr bwMode="auto">
          <a:xfrm>
            <a:off x="7391400" y="3573463"/>
            <a:ext cx="10810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Rhythm</a:t>
            </a:r>
          </a:p>
        </p:txBody>
      </p:sp>
      <p:sp>
        <p:nvSpPr>
          <p:cNvPr id="53274" name="Text Box 26"/>
          <p:cNvSpPr txBox="1">
            <a:spLocks noChangeArrowheads="1"/>
          </p:cNvSpPr>
          <p:nvPr/>
        </p:nvSpPr>
        <p:spPr bwMode="auto">
          <a:xfrm>
            <a:off x="6959601" y="5229226"/>
            <a:ext cx="1368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Intonation</a:t>
            </a:r>
          </a:p>
        </p:txBody>
      </p:sp>
      <p:sp>
        <p:nvSpPr>
          <p:cNvPr id="53275" name="Line 27"/>
          <p:cNvSpPr>
            <a:spLocks noChangeShapeType="1"/>
          </p:cNvSpPr>
          <p:nvPr/>
        </p:nvSpPr>
        <p:spPr bwMode="auto">
          <a:xfrm flipV="1">
            <a:off x="7464426" y="2282824"/>
            <a:ext cx="1455737" cy="42545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3277" name="Text Box 29"/>
          <p:cNvSpPr txBox="1">
            <a:spLocks noChangeArrowheads="1"/>
          </p:cNvSpPr>
          <p:nvPr/>
        </p:nvSpPr>
        <p:spPr bwMode="auto">
          <a:xfrm>
            <a:off x="8920163" y="1927580"/>
            <a:ext cx="171291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latin typeface="+mj-lt"/>
              </a:rPr>
              <a:t>All speakers have an accent.</a:t>
            </a:r>
          </a:p>
        </p:txBody>
      </p:sp>
    </p:spTree>
    <p:extLst>
      <p:ext uri="{BB962C8B-B14F-4D97-AF65-F5344CB8AC3E}">
        <p14:creationId xmlns:p14="http://schemas.microsoft.com/office/powerpoint/2010/main" val="956605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29A23-A376-432D-8EB5-F92EB2615CF3}"/>
              </a:ext>
            </a:extLst>
          </p:cNvPr>
          <p:cNvSpPr>
            <a:spLocks noGrp="1"/>
          </p:cNvSpPr>
          <p:nvPr>
            <p:ph type="title"/>
          </p:nvPr>
        </p:nvSpPr>
        <p:spPr/>
        <p:txBody>
          <a:bodyPr>
            <a:normAutofit/>
          </a:bodyPr>
          <a:lstStyle/>
          <a:p>
            <a:r>
              <a:rPr lang="en-US" sz="5400" dirty="0">
                <a:solidFill>
                  <a:schemeClr val="tx1"/>
                </a:solidFill>
              </a:rPr>
              <a:t>LANGUAGE OR DIALECT?</a:t>
            </a:r>
            <a:br>
              <a:rPr lang="en-US" dirty="0">
                <a:solidFill>
                  <a:schemeClr val="tx1"/>
                </a:solidFill>
              </a:rPr>
            </a:br>
            <a:r>
              <a:rPr lang="en-US" sz="2700" dirty="0">
                <a:solidFill>
                  <a:schemeClr val="tx1"/>
                </a:solidFill>
              </a:rPr>
              <a:t>(</a:t>
            </a:r>
            <a:r>
              <a:rPr lang="en-US" sz="2700" dirty="0" err="1">
                <a:solidFill>
                  <a:schemeClr val="tx1"/>
                </a:solidFill>
              </a:rPr>
              <a:t>Wardhaugh</a:t>
            </a:r>
            <a:r>
              <a:rPr lang="en-US" sz="2700" dirty="0">
                <a:solidFill>
                  <a:schemeClr val="tx1"/>
                </a:solidFill>
              </a:rPr>
              <a:t>, 2015: 29-32) </a:t>
            </a:r>
          </a:p>
        </p:txBody>
      </p:sp>
      <p:sp>
        <p:nvSpPr>
          <p:cNvPr id="3" name="Content Placeholder 2">
            <a:extLst>
              <a:ext uri="{FF2B5EF4-FFF2-40B4-BE49-F238E27FC236}">
                <a16:creationId xmlns:a16="http://schemas.microsoft.com/office/drawing/2014/main" id="{2D669A45-DDF4-43BE-9723-EA66FBE7071B}"/>
              </a:ext>
            </a:extLst>
          </p:cNvPr>
          <p:cNvSpPr>
            <a:spLocks noGrp="1"/>
          </p:cNvSpPr>
          <p:nvPr>
            <p:ph idx="1"/>
          </p:nvPr>
        </p:nvSpPr>
        <p:spPr/>
        <p:txBody>
          <a:bodyPr>
            <a:normAutofit/>
          </a:bodyPr>
          <a:lstStyle/>
          <a:p>
            <a:pPr marL="0" indent="0">
              <a:buNone/>
            </a:pPr>
            <a:r>
              <a:rPr lang="en-US" dirty="0"/>
              <a:t>The common criterion used to determine if two varieties are </a:t>
            </a:r>
            <a:r>
              <a:rPr lang="en-US" dirty="0">
                <a:solidFill>
                  <a:srgbClr val="FF0000"/>
                </a:solidFill>
              </a:rPr>
              <a:t>dialects of the same language or distinct languages </a:t>
            </a:r>
            <a:r>
              <a:rPr lang="en-US" dirty="0"/>
              <a:t>is that of mutual intelligibility.</a:t>
            </a:r>
          </a:p>
          <a:p>
            <a:pPr marL="0" indent="0">
              <a:buNone/>
            </a:pPr>
            <a:endParaRPr lang="en-US" dirty="0"/>
          </a:p>
          <a:p>
            <a:pPr marL="0" indent="0">
              <a:buNone/>
            </a:pPr>
            <a:r>
              <a:rPr lang="en-US" b="1" dirty="0">
                <a:solidFill>
                  <a:srgbClr val="FF0000"/>
                </a:solidFill>
              </a:rPr>
              <a:t>Mutual intelligibility</a:t>
            </a:r>
            <a:r>
              <a:rPr lang="en-US" dirty="0">
                <a:solidFill>
                  <a:srgbClr val="FF0000"/>
                </a:solidFill>
              </a:rPr>
              <a:t>: </a:t>
            </a:r>
            <a:r>
              <a:rPr lang="en-US" dirty="0">
                <a:solidFill>
                  <a:schemeClr val="tx1"/>
                </a:solidFill>
              </a:rPr>
              <a:t>if speakers can understand each other, they are speaking dialects of the same language, if they cannot, they are speaking different languages. </a:t>
            </a:r>
          </a:p>
          <a:p>
            <a:pPr marL="342900" indent="-342900"/>
            <a:r>
              <a:rPr lang="en-US" dirty="0"/>
              <a:t>Javanese </a:t>
            </a:r>
            <a:r>
              <a:rPr lang="en-US" dirty="0" err="1"/>
              <a:t>Semarangan</a:t>
            </a:r>
            <a:r>
              <a:rPr lang="en-US" dirty="0"/>
              <a:t> and </a:t>
            </a:r>
            <a:r>
              <a:rPr lang="en-US" dirty="0" err="1"/>
              <a:t>Banyumasan</a:t>
            </a:r>
            <a:r>
              <a:rPr lang="en-US" dirty="0"/>
              <a:t> (</a:t>
            </a:r>
            <a:r>
              <a:rPr lang="en-US" dirty="0" err="1"/>
              <a:t>Ngelih</a:t>
            </a:r>
            <a:r>
              <a:rPr lang="en-US" dirty="0"/>
              <a:t>, </a:t>
            </a:r>
            <a:r>
              <a:rPr lang="en-US" dirty="0" err="1"/>
              <a:t>Kencot</a:t>
            </a:r>
            <a:r>
              <a:rPr lang="en-US" dirty="0"/>
              <a:t>)</a:t>
            </a:r>
          </a:p>
          <a:p>
            <a:pPr marL="342900" indent="-342900"/>
            <a:r>
              <a:rPr lang="en-US" dirty="0">
                <a:solidFill>
                  <a:schemeClr val="tx1"/>
                </a:solidFill>
              </a:rPr>
              <a:t>Javanese </a:t>
            </a:r>
            <a:r>
              <a:rPr lang="en-US" dirty="0" err="1">
                <a:solidFill>
                  <a:schemeClr val="tx1"/>
                </a:solidFill>
              </a:rPr>
              <a:t>Semarangan</a:t>
            </a:r>
            <a:r>
              <a:rPr lang="en-US" dirty="0">
                <a:solidFill>
                  <a:schemeClr val="tx1"/>
                </a:solidFill>
              </a:rPr>
              <a:t> and </a:t>
            </a:r>
            <a:r>
              <a:rPr lang="en-US" dirty="0" err="1">
                <a:solidFill>
                  <a:schemeClr val="tx1"/>
                </a:solidFill>
              </a:rPr>
              <a:t>Pati</a:t>
            </a:r>
            <a:r>
              <a:rPr lang="en-US" dirty="0">
                <a:solidFill>
                  <a:schemeClr val="tx1"/>
                </a:solidFill>
              </a:rPr>
              <a:t> (</a:t>
            </a:r>
            <a:r>
              <a:rPr lang="en-US" dirty="0" err="1">
                <a:solidFill>
                  <a:schemeClr val="tx1"/>
                </a:solidFill>
              </a:rPr>
              <a:t>Nggonmu</a:t>
            </a:r>
            <a:r>
              <a:rPr lang="en-US" dirty="0">
                <a:solidFill>
                  <a:schemeClr val="tx1"/>
                </a:solidFill>
              </a:rPr>
              <a:t>, </a:t>
            </a:r>
            <a:r>
              <a:rPr lang="en-US" dirty="0" err="1">
                <a:solidFill>
                  <a:schemeClr val="tx1"/>
                </a:solidFill>
              </a:rPr>
              <a:t>Nggonem</a:t>
            </a:r>
            <a:r>
              <a:rPr lang="en-US" dirty="0">
                <a:solidFill>
                  <a:schemeClr val="tx1"/>
                </a:solidFill>
              </a:rPr>
              <a:t>)</a:t>
            </a:r>
          </a:p>
          <a:p>
            <a:pPr marL="342900" indent="-342900"/>
            <a:r>
              <a:rPr lang="en-US" dirty="0">
                <a:solidFill>
                  <a:schemeClr val="tx1"/>
                </a:solidFill>
              </a:rPr>
              <a:t>What about </a:t>
            </a:r>
            <a:r>
              <a:rPr lang="en-US" b="1" dirty="0">
                <a:solidFill>
                  <a:schemeClr val="tx1"/>
                </a:solidFill>
              </a:rPr>
              <a:t>Bahasa Indonesia </a:t>
            </a:r>
            <a:r>
              <a:rPr lang="en-US" dirty="0">
                <a:solidFill>
                  <a:schemeClr val="tx1"/>
                </a:solidFill>
              </a:rPr>
              <a:t>in Indonesia and </a:t>
            </a:r>
            <a:r>
              <a:rPr lang="en-US" b="1" dirty="0">
                <a:solidFill>
                  <a:schemeClr val="tx1"/>
                </a:solidFill>
              </a:rPr>
              <a:t>Bahasa </a:t>
            </a:r>
            <a:r>
              <a:rPr lang="en-US" b="1" dirty="0" err="1">
                <a:solidFill>
                  <a:schemeClr val="tx1"/>
                </a:solidFill>
              </a:rPr>
              <a:t>Melayu</a:t>
            </a:r>
            <a:r>
              <a:rPr lang="en-US" dirty="0">
                <a:solidFill>
                  <a:schemeClr val="tx1"/>
                </a:solidFill>
              </a:rPr>
              <a:t> in Malaysia?</a:t>
            </a:r>
          </a:p>
          <a:p>
            <a:pPr marL="0" indent="0">
              <a:buNone/>
            </a:pPr>
            <a:endParaRPr lang="en-US" b="1" dirty="0">
              <a:solidFill>
                <a:schemeClr val="tx1"/>
              </a:solidFill>
            </a:endParaRPr>
          </a:p>
        </p:txBody>
      </p:sp>
    </p:spTree>
    <p:extLst>
      <p:ext uri="{BB962C8B-B14F-4D97-AF65-F5344CB8AC3E}">
        <p14:creationId xmlns:p14="http://schemas.microsoft.com/office/powerpoint/2010/main" val="3808404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91DA079-3444-46F9-B9A4-6C8E413CFDE3}"/>
              </a:ext>
            </a:extLst>
          </p:cNvPr>
          <p:cNvSpPr>
            <a:spLocks noGrp="1"/>
          </p:cNvSpPr>
          <p:nvPr>
            <p:ph type="title"/>
          </p:nvPr>
        </p:nvSpPr>
        <p:spPr/>
        <p:txBody>
          <a:bodyPr/>
          <a:lstStyle/>
          <a:p>
            <a:r>
              <a:rPr lang="en-US" sz="4800" dirty="0">
                <a:solidFill>
                  <a:schemeClr val="tx1"/>
                </a:solidFill>
              </a:rPr>
              <a:t>LANGUAGE OR DIALECT?</a:t>
            </a:r>
            <a:br>
              <a:rPr lang="en-US" dirty="0">
                <a:solidFill>
                  <a:schemeClr val="tx1"/>
                </a:solidFill>
              </a:rPr>
            </a:br>
            <a:r>
              <a:rPr lang="en-US" dirty="0">
                <a:solidFill>
                  <a:schemeClr val="tx1"/>
                </a:solidFill>
              </a:rPr>
              <a:t>(</a:t>
            </a:r>
            <a:r>
              <a:rPr lang="en-US" dirty="0" err="1">
                <a:solidFill>
                  <a:schemeClr val="tx1"/>
                </a:solidFill>
              </a:rPr>
              <a:t>Wardhaugh</a:t>
            </a:r>
            <a:r>
              <a:rPr lang="en-US" dirty="0">
                <a:solidFill>
                  <a:schemeClr val="tx1"/>
                </a:solidFill>
              </a:rPr>
              <a:t>, 2015: 29-32) </a:t>
            </a:r>
          </a:p>
        </p:txBody>
      </p:sp>
      <p:sp>
        <p:nvSpPr>
          <p:cNvPr id="3" name="Content Placeholder 2">
            <a:extLst>
              <a:ext uri="{FF2B5EF4-FFF2-40B4-BE49-F238E27FC236}">
                <a16:creationId xmlns:a16="http://schemas.microsoft.com/office/drawing/2014/main" id="{09136F8A-A2B3-4CBD-811B-F337B3792284}"/>
              </a:ext>
            </a:extLst>
          </p:cNvPr>
          <p:cNvSpPr>
            <a:spLocks noGrp="1"/>
          </p:cNvSpPr>
          <p:nvPr>
            <p:ph idx="1"/>
          </p:nvPr>
        </p:nvSpPr>
        <p:spPr/>
        <p:txBody>
          <a:bodyPr>
            <a:normAutofit fontScale="92500" lnSpcReduction="20000"/>
          </a:bodyPr>
          <a:lstStyle/>
          <a:p>
            <a:pPr marL="0" indent="0">
              <a:buNone/>
            </a:pPr>
            <a:r>
              <a:rPr lang="en-US" b="1" dirty="0">
                <a:solidFill>
                  <a:srgbClr val="FF0000"/>
                </a:solidFill>
              </a:rPr>
              <a:t>Problems with mutual intelligibility:</a:t>
            </a:r>
          </a:p>
          <a:p>
            <a:pPr marL="0" indent="0">
              <a:buNone/>
            </a:pPr>
            <a:r>
              <a:rPr lang="en-US" b="1" dirty="0">
                <a:solidFill>
                  <a:schemeClr val="tx1"/>
                </a:solidFill>
              </a:rPr>
              <a:t>1. It’s not an objectively determined fact. </a:t>
            </a:r>
          </a:p>
          <a:p>
            <a:pPr marL="0" indent="0">
              <a:buNone/>
            </a:pPr>
            <a:r>
              <a:rPr lang="en-US" dirty="0">
                <a:solidFill>
                  <a:schemeClr val="tx1"/>
                </a:solidFill>
              </a:rPr>
              <a:t>Some speakers of (standard) German can understand (standard) Dutch, while others may find it incomprehensible. One’s ability to understand someone who speak. differently may vary. </a:t>
            </a:r>
          </a:p>
          <a:p>
            <a:pPr marL="0" indent="0">
              <a:buNone/>
            </a:pPr>
            <a:endParaRPr lang="en-US" dirty="0">
              <a:solidFill>
                <a:schemeClr val="tx1"/>
              </a:solidFill>
            </a:endParaRPr>
          </a:p>
          <a:p>
            <a:pPr marL="0" indent="0">
              <a:buNone/>
            </a:pPr>
            <a:r>
              <a:rPr lang="en-US" b="1" dirty="0">
                <a:solidFill>
                  <a:schemeClr val="tx1"/>
                </a:solidFill>
              </a:rPr>
              <a:t>2. Dialect continuum</a:t>
            </a:r>
          </a:p>
          <a:p>
            <a:pPr marL="0" indent="0">
              <a:buNone/>
            </a:pPr>
            <a:r>
              <a:rPr lang="en-US" dirty="0">
                <a:solidFill>
                  <a:schemeClr val="tx1"/>
                </a:solidFill>
              </a:rPr>
              <a:t>Speakers of some varieties of German can understand varieties of Dutch better than they can understand other varieties of German. It makes it apparent that the lines drawn between languages are not based on linguistic criteria. </a:t>
            </a:r>
          </a:p>
          <a:p>
            <a:pPr marL="0" indent="0">
              <a:buNone/>
            </a:pPr>
            <a:r>
              <a:rPr lang="en-US" b="1" dirty="0">
                <a:solidFill>
                  <a:schemeClr val="tx1"/>
                </a:solidFill>
                <a:hlinkClick r:id="rId2"/>
              </a:rPr>
              <a:t>http://www.heardutchhere.net/duengero.html</a:t>
            </a:r>
            <a:endParaRPr lang="en-US" b="1" dirty="0">
              <a:solidFill>
                <a:schemeClr val="tx1"/>
              </a:solidFill>
            </a:endParaRPr>
          </a:p>
          <a:p>
            <a:pPr marL="0" indent="0">
              <a:buNone/>
            </a:pPr>
            <a:endParaRPr lang="en-US" dirty="0"/>
          </a:p>
        </p:txBody>
      </p:sp>
    </p:spTree>
    <p:extLst>
      <p:ext uri="{BB962C8B-B14F-4D97-AF65-F5344CB8AC3E}">
        <p14:creationId xmlns:p14="http://schemas.microsoft.com/office/powerpoint/2010/main" val="1986648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DD0734-0D5F-4E16-BA44-9B1750A09617}"/>
              </a:ext>
            </a:extLst>
          </p:cNvPr>
          <p:cNvSpPr>
            <a:spLocks noGrp="1"/>
          </p:cNvSpPr>
          <p:nvPr>
            <p:ph idx="1"/>
          </p:nvPr>
        </p:nvSpPr>
        <p:spPr>
          <a:xfrm>
            <a:off x="733926" y="1485900"/>
            <a:ext cx="9923804" cy="4277226"/>
          </a:xfrm>
        </p:spPr>
        <p:txBody>
          <a:bodyPr>
            <a:normAutofit fontScale="70000" lnSpcReduction="20000"/>
          </a:bodyPr>
          <a:lstStyle/>
          <a:p>
            <a:pPr marL="0" indent="0">
              <a:buNone/>
            </a:pPr>
            <a:r>
              <a:rPr lang="en-US" sz="2300" b="1" dirty="0">
                <a:solidFill>
                  <a:srgbClr val="FF0000"/>
                </a:solidFill>
              </a:rPr>
              <a:t>Problems with mutual intelligibility:</a:t>
            </a:r>
            <a:endParaRPr lang="en-US" sz="2300" b="1" dirty="0">
              <a:solidFill>
                <a:schemeClr val="tx1"/>
              </a:solidFill>
            </a:endParaRPr>
          </a:p>
          <a:p>
            <a:pPr marL="0" indent="0">
              <a:buNone/>
            </a:pPr>
            <a:r>
              <a:rPr lang="en-US" sz="2300" b="1" dirty="0">
                <a:solidFill>
                  <a:schemeClr val="tx1"/>
                </a:solidFill>
              </a:rPr>
              <a:t>3. Distinct languages that are mutually intelligible</a:t>
            </a:r>
          </a:p>
          <a:p>
            <a:pPr marL="0" indent="0">
              <a:buNone/>
            </a:pPr>
            <a:r>
              <a:rPr lang="en-US" sz="2300" dirty="0">
                <a:solidFill>
                  <a:schemeClr val="tx1"/>
                </a:solidFill>
              </a:rPr>
              <a:t>Hindi and Urdu are very similar in spoken form, but there are political and religious reasons that make them considered as different language. The difference is based on </a:t>
            </a:r>
            <a:r>
              <a:rPr lang="en-US" sz="2300" b="1" dirty="0">
                <a:solidFill>
                  <a:srgbClr val="0070C0"/>
                </a:solidFill>
              </a:rPr>
              <a:t>sociopolitical ideology of language</a:t>
            </a:r>
            <a:r>
              <a:rPr lang="en-US" sz="2300" dirty="0">
                <a:solidFill>
                  <a:schemeClr val="tx1"/>
                </a:solidFill>
              </a:rPr>
              <a:t>, not on any clear and objective linguistic difference. </a:t>
            </a:r>
          </a:p>
          <a:p>
            <a:pPr marL="0" indent="0">
              <a:buNone/>
            </a:pPr>
            <a:r>
              <a:rPr lang="en-US" sz="2300" b="1" dirty="0">
                <a:solidFill>
                  <a:srgbClr val="0070C0"/>
                </a:solidFill>
              </a:rPr>
              <a:t>Hindi</a:t>
            </a:r>
            <a:r>
              <a:rPr lang="en-US" sz="2300" dirty="0">
                <a:solidFill>
                  <a:schemeClr val="tx1"/>
                </a:solidFill>
              </a:rPr>
              <a:t> </a:t>
            </a:r>
            <a:r>
              <a:rPr lang="en-US" sz="2300" dirty="0">
                <a:solidFill>
                  <a:schemeClr val="tx1"/>
                </a:solidFill>
                <a:sym typeface="Wingdings" panose="05000000000000000000" pitchFamily="2" charset="2"/>
              </a:rPr>
              <a:t> written left to right in the Devanagari script  used in India. </a:t>
            </a:r>
          </a:p>
          <a:p>
            <a:pPr marL="0" indent="0">
              <a:buNone/>
            </a:pPr>
            <a:r>
              <a:rPr lang="en-US" sz="2300" b="1" dirty="0">
                <a:solidFill>
                  <a:srgbClr val="0070C0"/>
                </a:solidFill>
              </a:rPr>
              <a:t>Urdu</a:t>
            </a:r>
            <a:r>
              <a:rPr lang="en-US" sz="2300" dirty="0">
                <a:solidFill>
                  <a:schemeClr val="tx1"/>
                </a:solidFill>
              </a:rPr>
              <a:t> </a:t>
            </a:r>
            <a:r>
              <a:rPr lang="en-US" sz="2300" dirty="0">
                <a:solidFill>
                  <a:schemeClr val="tx1"/>
                </a:solidFill>
                <a:sym typeface="Wingdings" panose="05000000000000000000" pitchFamily="2" charset="2"/>
              </a:rPr>
              <a:t> written right to left in Arabic –Persian Script  used in Pakistan. </a:t>
            </a:r>
            <a:endParaRPr lang="en-US" sz="2300" dirty="0">
              <a:solidFill>
                <a:schemeClr val="tx1"/>
              </a:solidFill>
            </a:endParaRPr>
          </a:p>
          <a:p>
            <a:pPr marL="0" indent="0">
              <a:buNone/>
            </a:pPr>
            <a:r>
              <a:rPr lang="en-US" sz="2300" b="1" dirty="0">
                <a:solidFill>
                  <a:schemeClr val="tx1"/>
                </a:solidFill>
              </a:rPr>
              <a:t>4. Unintelligible dialects which are identified by speakers as being the same language</a:t>
            </a:r>
          </a:p>
          <a:p>
            <a:pPr marL="0" indent="0">
              <a:buNone/>
            </a:pPr>
            <a:r>
              <a:rPr lang="en-US" sz="2300" dirty="0">
                <a:solidFill>
                  <a:schemeClr val="tx1"/>
                </a:solidFill>
              </a:rPr>
              <a:t>Example in China: </a:t>
            </a:r>
            <a:r>
              <a:rPr lang="en-US" sz="2300" b="1" dirty="0">
                <a:solidFill>
                  <a:srgbClr val="0070C0"/>
                </a:solidFill>
              </a:rPr>
              <a:t>Cantonese and Mandarin </a:t>
            </a:r>
            <a:r>
              <a:rPr lang="en-US" sz="2300" dirty="0">
                <a:solidFill>
                  <a:schemeClr val="tx1"/>
                </a:solidFill>
              </a:rPr>
              <a:t>share the same writing system but very different in spoken form, yet the speakers considered Cantonese and Mandarin are dialects of the same language. </a:t>
            </a:r>
          </a:p>
          <a:p>
            <a:pPr marL="0" indent="0">
              <a:buNone/>
            </a:pPr>
            <a:r>
              <a:rPr lang="en-US" sz="2300" dirty="0">
                <a:solidFill>
                  <a:schemeClr val="tx1"/>
                </a:solidFill>
              </a:rPr>
              <a:t>For the Chinese, a shared writing system and a strong tradition of political, social, and cultural unity form essential parts of their definition of language. </a:t>
            </a:r>
          </a:p>
          <a:p>
            <a:pPr marL="0" indent="0">
              <a:buNone/>
            </a:pPr>
            <a:endParaRPr lang="en-US" b="1" dirty="0">
              <a:solidFill>
                <a:srgbClr val="0070C0"/>
              </a:solidFill>
            </a:endParaRPr>
          </a:p>
          <a:p>
            <a:pPr marL="0" indent="0">
              <a:buNone/>
            </a:pPr>
            <a:endParaRPr lang="en-US" dirty="0">
              <a:solidFill>
                <a:schemeClr val="tx1"/>
              </a:solidFill>
            </a:endParaRPr>
          </a:p>
          <a:p>
            <a:endParaRPr lang="en-US" dirty="0"/>
          </a:p>
        </p:txBody>
      </p:sp>
      <p:sp>
        <p:nvSpPr>
          <p:cNvPr id="5" name="Title 1">
            <a:extLst>
              <a:ext uri="{FF2B5EF4-FFF2-40B4-BE49-F238E27FC236}">
                <a16:creationId xmlns:a16="http://schemas.microsoft.com/office/drawing/2014/main" id="{AFFD4F96-C37D-490B-A83C-2A986ECCA104}"/>
              </a:ext>
            </a:extLst>
          </p:cNvPr>
          <p:cNvSpPr>
            <a:spLocks noGrp="1"/>
          </p:cNvSpPr>
          <p:nvPr>
            <p:ph type="title"/>
          </p:nvPr>
        </p:nvSpPr>
        <p:spPr>
          <a:xfrm>
            <a:off x="1524000" y="79375"/>
            <a:ext cx="9134475" cy="1233488"/>
          </a:xfrm>
        </p:spPr>
        <p:txBody>
          <a:bodyPr/>
          <a:lstStyle/>
          <a:p>
            <a:r>
              <a:rPr lang="en-US" sz="4800" dirty="0">
                <a:solidFill>
                  <a:schemeClr val="tx1"/>
                </a:solidFill>
              </a:rPr>
              <a:t>LANGUAGE OR DIALECT?</a:t>
            </a:r>
            <a:br>
              <a:rPr lang="en-US" dirty="0">
                <a:solidFill>
                  <a:schemeClr val="tx1"/>
                </a:solidFill>
              </a:rPr>
            </a:br>
            <a:r>
              <a:rPr lang="en-US" dirty="0">
                <a:solidFill>
                  <a:schemeClr val="tx1"/>
                </a:solidFill>
              </a:rPr>
              <a:t>(</a:t>
            </a:r>
            <a:r>
              <a:rPr lang="en-US" dirty="0" err="1">
                <a:solidFill>
                  <a:schemeClr val="tx1"/>
                </a:solidFill>
              </a:rPr>
              <a:t>Wardhaugh</a:t>
            </a:r>
            <a:r>
              <a:rPr lang="en-US" dirty="0">
                <a:solidFill>
                  <a:schemeClr val="tx1"/>
                </a:solidFill>
              </a:rPr>
              <a:t>, 2015: 29-32) </a:t>
            </a:r>
          </a:p>
        </p:txBody>
      </p:sp>
    </p:spTree>
    <p:extLst>
      <p:ext uri="{BB962C8B-B14F-4D97-AF65-F5344CB8AC3E}">
        <p14:creationId xmlns:p14="http://schemas.microsoft.com/office/powerpoint/2010/main" val="1042850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8A623-7C36-496A-9BB3-2A5883FC9E48}"/>
              </a:ext>
            </a:extLst>
          </p:cNvPr>
          <p:cNvSpPr>
            <a:spLocks noGrp="1"/>
          </p:cNvSpPr>
          <p:nvPr>
            <p:ph type="title"/>
          </p:nvPr>
        </p:nvSpPr>
        <p:spPr/>
        <p:txBody>
          <a:bodyPr/>
          <a:lstStyle/>
          <a:p>
            <a:r>
              <a:rPr lang="en-US" dirty="0">
                <a:solidFill>
                  <a:schemeClr val="tx1"/>
                </a:solidFill>
              </a:rPr>
              <a:t>The Standard-Dialect Hierarchy</a:t>
            </a:r>
            <a:br>
              <a:rPr lang="en-US" dirty="0">
                <a:solidFill>
                  <a:schemeClr val="tx1"/>
                </a:solidFill>
              </a:rPr>
            </a:br>
            <a:r>
              <a:rPr lang="en-US" dirty="0">
                <a:solidFill>
                  <a:schemeClr val="tx1"/>
                </a:solidFill>
              </a:rPr>
              <a:t>(</a:t>
            </a:r>
            <a:r>
              <a:rPr lang="en-US" dirty="0" err="1">
                <a:solidFill>
                  <a:schemeClr val="tx1"/>
                </a:solidFill>
              </a:rPr>
              <a:t>Wardhaugh</a:t>
            </a:r>
            <a:r>
              <a:rPr lang="en-US" dirty="0">
                <a:solidFill>
                  <a:schemeClr val="tx1"/>
                </a:solidFill>
              </a:rPr>
              <a:t>, 2015: 37-38)</a:t>
            </a:r>
          </a:p>
        </p:txBody>
      </p:sp>
      <p:sp>
        <p:nvSpPr>
          <p:cNvPr id="3" name="Content Placeholder 2">
            <a:extLst>
              <a:ext uri="{FF2B5EF4-FFF2-40B4-BE49-F238E27FC236}">
                <a16:creationId xmlns:a16="http://schemas.microsoft.com/office/drawing/2014/main" id="{80FC0DCD-E53B-425D-8DBE-6403FB7EA111}"/>
              </a:ext>
            </a:extLst>
          </p:cNvPr>
          <p:cNvSpPr>
            <a:spLocks noGrp="1"/>
          </p:cNvSpPr>
          <p:nvPr>
            <p:ph idx="1"/>
          </p:nvPr>
        </p:nvSpPr>
        <p:spPr>
          <a:xfrm>
            <a:off x="768096" y="1485900"/>
            <a:ext cx="9895332" cy="4152901"/>
          </a:xfrm>
        </p:spPr>
        <p:txBody>
          <a:bodyPr>
            <a:normAutofit/>
          </a:bodyPr>
          <a:lstStyle/>
          <a:p>
            <a:r>
              <a:rPr lang="en-US" sz="1800" dirty="0">
                <a:solidFill>
                  <a:schemeClr val="tx1"/>
                </a:solidFill>
                <a:latin typeface="+mj-lt"/>
              </a:rPr>
              <a:t>Standard variety of any language is actually only the preferred dialect of that language: Parisian French, Florentine Italian, and the Zanzibar variety of Swahili in Tanzania. </a:t>
            </a:r>
          </a:p>
          <a:p>
            <a:r>
              <a:rPr lang="en-US" sz="1800" dirty="0">
                <a:solidFill>
                  <a:schemeClr val="tx1"/>
                </a:solidFill>
                <a:latin typeface="+mj-lt"/>
              </a:rPr>
              <a:t>It is the variety that has been chosen for some reason, perhaps political, social, religious, or economic, or some combination of reasons, to serve as either the model or the norm for other varieties.</a:t>
            </a:r>
          </a:p>
          <a:p>
            <a:r>
              <a:rPr lang="en-US" sz="1800" dirty="0">
                <a:solidFill>
                  <a:schemeClr val="tx1"/>
                </a:solidFill>
                <a:latin typeface="+mj-lt"/>
              </a:rPr>
              <a:t>As a result, the standard is often not called a dialect at all, but is regarded as the language itself.</a:t>
            </a:r>
          </a:p>
          <a:p>
            <a:r>
              <a:rPr lang="en-US" sz="1800" dirty="0">
                <a:solidFill>
                  <a:schemeClr val="tx1"/>
                </a:solidFill>
                <a:latin typeface="+mj-lt"/>
              </a:rPr>
              <a:t>Calling something a dialect of particular language implies that that language has at least two dialects,</a:t>
            </a:r>
          </a:p>
          <a:p>
            <a:r>
              <a:rPr lang="en-US" sz="1800" dirty="0">
                <a:solidFill>
                  <a:schemeClr val="tx1"/>
                </a:solidFill>
                <a:latin typeface="+mj-lt"/>
              </a:rPr>
              <a:t>But calling something a language does not necessarily entail that it has subordinate dialects. </a:t>
            </a:r>
          </a:p>
          <a:p>
            <a:endParaRPr lang="en-US" sz="1800" dirty="0">
              <a:solidFill>
                <a:schemeClr val="tx1"/>
              </a:solidFill>
              <a:latin typeface="+mj-lt"/>
            </a:endParaRPr>
          </a:p>
        </p:txBody>
      </p:sp>
    </p:spTree>
    <p:extLst>
      <p:ext uri="{BB962C8B-B14F-4D97-AF65-F5344CB8AC3E}">
        <p14:creationId xmlns:p14="http://schemas.microsoft.com/office/powerpoint/2010/main" val="1376143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63C18-3737-4C9E-B172-4A0FB12CB8E6}"/>
              </a:ext>
            </a:extLst>
          </p:cNvPr>
          <p:cNvSpPr>
            <a:spLocks noGrp="1"/>
          </p:cNvSpPr>
          <p:nvPr>
            <p:ph type="title"/>
          </p:nvPr>
        </p:nvSpPr>
        <p:spPr/>
        <p:txBody>
          <a:bodyPr/>
          <a:lstStyle/>
          <a:p>
            <a:r>
              <a:rPr lang="en-US" sz="4400" dirty="0"/>
              <a:t>SOCIAL DIALECT </a:t>
            </a:r>
            <a:br>
              <a:rPr lang="en-US" dirty="0"/>
            </a:br>
            <a:r>
              <a:rPr lang="en-US" dirty="0"/>
              <a:t>(WARDHAUGH, 2015 : 42 – 43)</a:t>
            </a:r>
          </a:p>
        </p:txBody>
      </p:sp>
      <p:sp>
        <p:nvSpPr>
          <p:cNvPr id="3" name="Content Placeholder 2">
            <a:extLst>
              <a:ext uri="{FF2B5EF4-FFF2-40B4-BE49-F238E27FC236}">
                <a16:creationId xmlns:a16="http://schemas.microsoft.com/office/drawing/2014/main" id="{8BA70602-21F7-4B3A-A01D-D2E5CF407CDC}"/>
              </a:ext>
            </a:extLst>
          </p:cNvPr>
          <p:cNvSpPr>
            <a:spLocks noGrp="1"/>
          </p:cNvSpPr>
          <p:nvPr>
            <p:ph idx="1"/>
          </p:nvPr>
        </p:nvSpPr>
        <p:spPr>
          <a:xfrm>
            <a:off x="1528572" y="1485900"/>
            <a:ext cx="9134856" cy="4273455"/>
          </a:xfrm>
        </p:spPr>
        <p:txBody>
          <a:bodyPr>
            <a:normAutofit lnSpcReduction="10000"/>
          </a:bodyPr>
          <a:lstStyle/>
          <a:p>
            <a:r>
              <a:rPr lang="en-US" dirty="0"/>
              <a:t>Whereas </a:t>
            </a:r>
            <a:r>
              <a:rPr lang="en-US" dirty="0">
                <a:solidFill>
                  <a:srgbClr val="FF0000"/>
                </a:solidFill>
              </a:rPr>
              <a:t>regional dialects</a:t>
            </a:r>
            <a:r>
              <a:rPr lang="en-US" dirty="0"/>
              <a:t> are </a:t>
            </a:r>
            <a:r>
              <a:rPr lang="en-US" dirty="0">
                <a:solidFill>
                  <a:srgbClr val="FF0000"/>
                </a:solidFill>
              </a:rPr>
              <a:t>geographically based</a:t>
            </a:r>
            <a:r>
              <a:rPr lang="en-US" dirty="0"/>
              <a:t>, </a:t>
            </a:r>
            <a:r>
              <a:rPr lang="en-US" dirty="0">
                <a:solidFill>
                  <a:srgbClr val="FF0000"/>
                </a:solidFill>
              </a:rPr>
              <a:t>social dialects </a:t>
            </a:r>
            <a:r>
              <a:rPr lang="en-US" dirty="0"/>
              <a:t>originate among </a:t>
            </a:r>
            <a:r>
              <a:rPr lang="en-US" dirty="0">
                <a:solidFill>
                  <a:srgbClr val="FF0000"/>
                </a:solidFill>
              </a:rPr>
              <a:t>social groups and </a:t>
            </a:r>
            <a:r>
              <a:rPr lang="en-US" dirty="0"/>
              <a:t>are related to a variety of factors:</a:t>
            </a:r>
          </a:p>
          <a:p>
            <a:pPr lvl="1"/>
            <a:r>
              <a:rPr lang="en-US" dirty="0"/>
              <a:t>Social class</a:t>
            </a:r>
          </a:p>
          <a:p>
            <a:pPr lvl="1"/>
            <a:r>
              <a:rPr lang="en-US" dirty="0"/>
              <a:t>Religion</a:t>
            </a:r>
          </a:p>
          <a:p>
            <a:pPr lvl="1"/>
            <a:r>
              <a:rPr lang="en-US" dirty="0"/>
              <a:t>Race/ethnicity</a:t>
            </a:r>
          </a:p>
          <a:p>
            <a:r>
              <a:rPr lang="en-US" dirty="0"/>
              <a:t>Example: </a:t>
            </a:r>
          </a:p>
          <a:p>
            <a:pPr lvl="1"/>
            <a:r>
              <a:rPr lang="en-US" dirty="0"/>
              <a:t>India, </a:t>
            </a:r>
            <a:r>
              <a:rPr lang="en-US" dirty="0">
                <a:solidFill>
                  <a:srgbClr val="FF0000"/>
                </a:solidFill>
              </a:rPr>
              <a:t>caste</a:t>
            </a:r>
            <a:r>
              <a:rPr lang="en-US" dirty="0"/>
              <a:t> become the factor determining which language varieties the people use</a:t>
            </a:r>
          </a:p>
          <a:p>
            <a:pPr lvl="1"/>
            <a:r>
              <a:rPr lang="en-US" dirty="0"/>
              <a:t>Baghdad</a:t>
            </a:r>
          </a:p>
          <a:p>
            <a:pPr lvl="2"/>
            <a:r>
              <a:rPr lang="en-US" dirty="0"/>
              <a:t>The Christians, Jews, and Muslims use different varieties of Arabic</a:t>
            </a:r>
          </a:p>
          <a:p>
            <a:pPr lvl="2"/>
            <a:r>
              <a:rPr lang="en-US" dirty="0"/>
              <a:t>The Muslim variety is the </a:t>
            </a:r>
            <a:r>
              <a:rPr lang="en-US" dirty="0">
                <a:solidFill>
                  <a:srgbClr val="FF0000"/>
                </a:solidFill>
              </a:rPr>
              <a:t>lingua franca</a:t>
            </a:r>
          </a:p>
          <a:p>
            <a:pPr lvl="2"/>
            <a:r>
              <a:rPr lang="en-US" dirty="0"/>
              <a:t>The Jews and Christian use two varieties, their own at home and the lingua franca</a:t>
            </a:r>
          </a:p>
          <a:p>
            <a:pPr lvl="2"/>
            <a:endParaRPr lang="en-US" dirty="0">
              <a:solidFill>
                <a:srgbClr val="FF0000"/>
              </a:solidFill>
            </a:endParaRPr>
          </a:p>
        </p:txBody>
      </p:sp>
    </p:spTree>
    <p:extLst>
      <p:ext uri="{BB962C8B-B14F-4D97-AF65-F5344CB8AC3E}">
        <p14:creationId xmlns:p14="http://schemas.microsoft.com/office/powerpoint/2010/main" val="389121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EDACC-0CE3-46A2-9A11-BC80F5CEB8B4}"/>
              </a:ext>
            </a:extLst>
          </p:cNvPr>
          <p:cNvSpPr>
            <a:spLocks noGrp="1"/>
          </p:cNvSpPr>
          <p:nvPr>
            <p:ph type="title"/>
          </p:nvPr>
        </p:nvSpPr>
        <p:spPr/>
        <p:txBody>
          <a:bodyPr/>
          <a:lstStyle/>
          <a:p>
            <a:r>
              <a:rPr lang="en-US" dirty="0"/>
              <a:t>AFRICAN AMERICAN VERNACULAR ENGLISH (AAVE) (MEYERHOFF, 2006: 48) </a:t>
            </a:r>
          </a:p>
        </p:txBody>
      </p:sp>
      <p:pic>
        <p:nvPicPr>
          <p:cNvPr id="4" name="Content Placeholder 3">
            <a:extLst>
              <a:ext uri="{FF2B5EF4-FFF2-40B4-BE49-F238E27FC236}">
                <a16:creationId xmlns:a16="http://schemas.microsoft.com/office/drawing/2014/main" id="{CDEA386C-56F0-4638-9CC0-CD31CBFE9182}"/>
              </a:ext>
            </a:extLst>
          </p:cNvPr>
          <p:cNvPicPr>
            <a:picLocks noGrp="1" noChangeAspect="1"/>
          </p:cNvPicPr>
          <p:nvPr>
            <p:ph idx="1"/>
          </p:nvPr>
        </p:nvPicPr>
        <p:blipFill>
          <a:blip r:embed="rId2"/>
          <a:stretch>
            <a:fillRect/>
          </a:stretch>
        </p:blipFill>
        <p:spPr>
          <a:xfrm>
            <a:off x="1066108" y="1414356"/>
            <a:ext cx="9988579" cy="5194507"/>
          </a:xfrm>
          <a:prstGeom prst="rect">
            <a:avLst/>
          </a:prstGeom>
        </p:spPr>
      </p:pic>
    </p:spTree>
    <p:extLst>
      <p:ext uri="{BB962C8B-B14F-4D97-AF65-F5344CB8AC3E}">
        <p14:creationId xmlns:p14="http://schemas.microsoft.com/office/powerpoint/2010/main" val="954675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EDACC-0CE3-46A2-9A11-BC80F5CEB8B4}"/>
              </a:ext>
            </a:extLst>
          </p:cNvPr>
          <p:cNvSpPr>
            <a:spLocks noGrp="1"/>
          </p:cNvSpPr>
          <p:nvPr>
            <p:ph type="title"/>
          </p:nvPr>
        </p:nvSpPr>
        <p:spPr/>
        <p:txBody>
          <a:bodyPr/>
          <a:lstStyle/>
          <a:p>
            <a:r>
              <a:rPr lang="en-US" dirty="0"/>
              <a:t>AFRICAN AMERICAN VERNACULAR ENGLISH (AAVE) (WARDHAUGH, 2015: 46-50)  </a:t>
            </a:r>
          </a:p>
        </p:txBody>
      </p:sp>
      <p:sp>
        <p:nvSpPr>
          <p:cNvPr id="3" name="Content Placeholder 2">
            <a:extLst>
              <a:ext uri="{FF2B5EF4-FFF2-40B4-BE49-F238E27FC236}">
                <a16:creationId xmlns:a16="http://schemas.microsoft.com/office/drawing/2014/main" id="{54CEC827-6E4A-46AC-A447-F0D8E0FAE7C0}"/>
              </a:ext>
            </a:extLst>
          </p:cNvPr>
          <p:cNvSpPr>
            <a:spLocks noGrp="1"/>
          </p:cNvSpPr>
          <p:nvPr>
            <p:ph idx="1"/>
          </p:nvPr>
        </p:nvSpPr>
        <p:spPr/>
        <p:txBody>
          <a:bodyPr/>
          <a:lstStyle/>
          <a:p>
            <a:pPr marL="45720" indent="0">
              <a:buNone/>
            </a:pPr>
            <a:r>
              <a:rPr lang="en-US" b="1" dirty="0"/>
              <a:t>FEATURES OF AAVE</a:t>
            </a:r>
          </a:p>
          <a:p>
            <a:pPr marL="45720" indent="0">
              <a:buNone/>
            </a:pPr>
            <a:r>
              <a:rPr lang="en-US" b="1" dirty="0"/>
              <a:t>Phonological level</a:t>
            </a:r>
          </a:p>
          <a:p>
            <a:r>
              <a:rPr lang="en-US" dirty="0"/>
              <a:t>Consonant cluster reduction: e.g. des</a:t>
            </a:r>
            <a:r>
              <a:rPr lang="en-US" dirty="0">
                <a:solidFill>
                  <a:srgbClr val="FF0000"/>
                </a:solidFill>
              </a:rPr>
              <a:t>k</a:t>
            </a:r>
            <a:r>
              <a:rPr lang="en-US" dirty="0"/>
              <a:t>, tas</a:t>
            </a:r>
            <a:r>
              <a:rPr lang="en-US" dirty="0">
                <a:solidFill>
                  <a:srgbClr val="FF0000"/>
                </a:solidFill>
              </a:rPr>
              <a:t>k</a:t>
            </a:r>
            <a:r>
              <a:rPr lang="en-US" dirty="0"/>
              <a:t>, en</a:t>
            </a:r>
            <a:r>
              <a:rPr lang="en-US" dirty="0">
                <a:solidFill>
                  <a:srgbClr val="FF0000"/>
                </a:solidFill>
              </a:rPr>
              <a:t>d</a:t>
            </a:r>
          </a:p>
          <a:p>
            <a:r>
              <a:rPr lang="en-US" dirty="0"/>
              <a:t>R-lessness (commonly in unstressed syllables): e.g.</a:t>
            </a:r>
            <a:r>
              <a:rPr lang="en-US" dirty="0">
                <a:solidFill>
                  <a:srgbClr val="FF0000"/>
                </a:solidFill>
              </a:rPr>
              <a:t> </a:t>
            </a:r>
            <a:r>
              <a:rPr lang="en-US" dirty="0"/>
              <a:t>ove</a:t>
            </a:r>
            <a:r>
              <a:rPr lang="en-US" dirty="0">
                <a:solidFill>
                  <a:srgbClr val="FF0000"/>
                </a:solidFill>
              </a:rPr>
              <a:t>r</a:t>
            </a:r>
            <a:r>
              <a:rPr lang="en-US" dirty="0"/>
              <a:t>, brothe</a:t>
            </a:r>
            <a:r>
              <a:rPr lang="en-US" dirty="0">
                <a:solidFill>
                  <a:srgbClr val="FF0000"/>
                </a:solidFill>
              </a:rPr>
              <a:t>r</a:t>
            </a:r>
            <a:r>
              <a:rPr lang="en-US" dirty="0"/>
              <a:t>, fo</a:t>
            </a:r>
            <a:r>
              <a:rPr lang="en-US" dirty="0">
                <a:solidFill>
                  <a:srgbClr val="FF0000"/>
                </a:solidFill>
              </a:rPr>
              <a:t>r</a:t>
            </a:r>
            <a:r>
              <a:rPr lang="en-US" dirty="0"/>
              <a:t>get, fou</a:t>
            </a:r>
            <a:r>
              <a:rPr lang="en-US" dirty="0">
                <a:solidFill>
                  <a:srgbClr val="FF0000"/>
                </a:solidFill>
              </a:rPr>
              <a:t>r</a:t>
            </a:r>
          </a:p>
          <a:p>
            <a:r>
              <a:rPr lang="en-US" dirty="0">
                <a:solidFill>
                  <a:srgbClr val="FF0000"/>
                </a:solidFill>
              </a:rPr>
              <a:t>/ai/</a:t>
            </a:r>
            <a:r>
              <a:rPr lang="en-US" dirty="0"/>
              <a:t> </a:t>
            </a:r>
            <a:r>
              <a:rPr lang="en-US" dirty="0" err="1"/>
              <a:t>monophtongization</a:t>
            </a:r>
            <a:endParaRPr lang="en-US" dirty="0"/>
          </a:p>
          <a:p>
            <a:r>
              <a:rPr lang="en-US" dirty="0"/>
              <a:t>‘</a:t>
            </a:r>
            <a:r>
              <a:rPr lang="en-US" dirty="0" err="1"/>
              <a:t>th</a:t>
            </a:r>
            <a:r>
              <a:rPr lang="en-US" dirty="0"/>
              <a:t>’ </a:t>
            </a:r>
            <a:r>
              <a:rPr lang="en-US" dirty="0">
                <a:solidFill>
                  <a:srgbClr val="FF0000"/>
                </a:solidFill>
              </a:rPr>
              <a:t>/</a:t>
            </a:r>
            <a:r>
              <a:rPr lang="en-US" dirty="0">
                <a:solidFill>
                  <a:srgbClr val="FF0000"/>
                </a:solidFill>
                <a:sym typeface="Ipa-samd Uclphon1 SILDoulosL" panose="00000400000000000000" pitchFamily="2" charset="2"/>
              </a:rPr>
              <a:t>/</a:t>
            </a:r>
            <a:r>
              <a:rPr lang="en-US" dirty="0">
                <a:sym typeface="Ipa-samd Uclphon1 SILDoulosL" panose="00000400000000000000" pitchFamily="2" charset="2"/>
              </a:rPr>
              <a:t> pronounces as </a:t>
            </a:r>
            <a:r>
              <a:rPr lang="en-US" dirty="0">
                <a:solidFill>
                  <a:srgbClr val="FF0000"/>
                </a:solidFill>
                <a:sym typeface="Ipa-samd Uclphon1 SILDoulosL" panose="00000400000000000000" pitchFamily="2" charset="2"/>
              </a:rPr>
              <a:t>/t/</a:t>
            </a:r>
            <a:r>
              <a:rPr lang="en-US" dirty="0">
                <a:sym typeface="Ipa-samd Uclphon1 SILDoulosL" panose="00000400000000000000" pitchFamily="2" charset="2"/>
              </a:rPr>
              <a:t>, </a:t>
            </a:r>
            <a:r>
              <a:rPr lang="en-US" dirty="0">
                <a:solidFill>
                  <a:srgbClr val="FF0000"/>
                </a:solidFill>
                <a:sym typeface="Ipa-samd Uclphon1 SILDoulosL" panose="00000400000000000000" pitchFamily="2" charset="2"/>
              </a:rPr>
              <a:t>/d/</a:t>
            </a:r>
            <a:r>
              <a:rPr lang="en-US" dirty="0">
                <a:sym typeface="Ipa-samd Uclphon1 SILDoulosL" panose="00000400000000000000" pitchFamily="2" charset="2"/>
              </a:rPr>
              <a:t>, </a:t>
            </a:r>
            <a:r>
              <a:rPr lang="en-US" dirty="0">
                <a:solidFill>
                  <a:srgbClr val="FF0000"/>
                </a:solidFill>
                <a:sym typeface="Ipa-samd Uclphon1 SILDoulosL" panose="00000400000000000000" pitchFamily="2" charset="2"/>
              </a:rPr>
              <a:t>/f/</a:t>
            </a:r>
            <a:r>
              <a:rPr lang="en-US" dirty="0">
                <a:sym typeface="Ipa-samd Uclphon1 SILDoulosL" panose="00000400000000000000" pitchFamily="2" charset="2"/>
              </a:rPr>
              <a:t>, or </a:t>
            </a:r>
            <a:r>
              <a:rPr lang="en-US" dirty="0">
                <a:solidFill>
                  <a:srgbClr val="FF0000"/>
                </a:solidFill>
                <a:sym typeface="Ipa-samd Uclphon1 SILDoulosL" panose="00000400000000000000" pitchFamily="2" charset="2"/>
              </a:rPr>
              <a:t>is deleted:</a:t>
            </a:r>
            <a:r>
              <a:rPr lang="en-US" dirty="0">
                <a:sym typeface="Ipa-samd Uclphon1 SILDoulosL" panose="00000400000000000000" pitchFamily="2" charset="2"/>
              </a:rPr>
              <a:t> e.g. </a:t>
            </a:r>
            <a:r>
              <a:rPr lang="en-US" i="1" dirty="0">
                <a:sym typeface="Ipa-samd Uclphon1 SILDoulosL" panose="00000400000000000000" pitchFamily="2" charset="2"/>
              </a:rPr>
              <a:t>thin</a:t>
            </a:r>
            <a:r>
              <a:rPr lang="en-US" dirty="0">
                <a:sym typeface="Ipa-samd Uclphon1 SILDoulosL" panose="00000400000000000000" pitchFamily="2" charset="2"/>
              </a:rPr>
              <a:t>k [], </a:t>
            </a:r>
            <a:r>
              <a:rPr lang="en-US" i="1" dirty="0">
                <a:sym typeface="Ipa-samd Uclphon1 SILDoulosL" panose="00000400000000000000" pitchFamily="2" charset="2"/>
              </a:rPr>
              <a:t>both</a:t>
            </a:r>
            <a:r>
              <a:rPr lang="en-US" dirty="0">
                <a:sym typeface="Ipa-samd Uclphon1 SILDoulosL" panose="00000400000000000000" pitchFamily="2" charset="2"/>
              </a:rPr>
              <a:t> [bout]</a:t>
            </a:r>
          </a:p>
          <a:p>
            <a:r>
              <a:rPr lang="en-US" dirty="0">
                <a:solidFill>
                  <a:srgbClr val="FF0000"/>
                </a:solidFill>
                <a:sym typeface="Ipa-samd Uclphon1 SILDoulosL" panose="00000400000000000000" pitchFamily="2" charset="2"/>
              </a:rPr>
              <a:t>//</a:t>
            </a:r>
            <a:r>
              <a:rPr lang="en-US" dirty="0">
                <a:sym typeface="Ipa-samd Uclphon1 SILDoulosL" panose="00000400000000000000" pitchFamily="2" charset="2"/>
              </a:rPr>
              <a:t> pronounces as </a:t>
            </a:r>
            <a:r>
              <a:rPr lang="en-US" dirty="0">
                <a:solidFill>
                  <a:srgbClr val="FF0000"/>
                </a:solidFill>
                <a:sym typeface="Ipa-samd Uclphon1 SILDoulosL" panose="00000400000000000000" pitchFamily="2" charset="2"/>
              </a:rPr>
              <a:t>/d/</a:t>
            </a:r>
            <a:r>
              <a:rPr lang="en-US" dirty="0">
                <a:sym typeface="Ipa-samd Uclphon1 SILDoulosL" panose="00000400000000000000" pitchFamily="2" charset="2"/>
              </a:rPr>
              <a:t> or </a:t>
            </a:r>
            <a:r>
              <a:rPr lang="en-US" dirty="0">
                <a:solidFill>
                  <a:srgbClr val="FF0000"/>
                </a:solidFill>
                <a:sym typeface="Ipa-samd Uclphon1 SILDoulosL" panose="00000400000000000000" pitchFamily="2" charset="2"/>
              </a:rPr>
              <a:t>/v/</a:t>
            </a:r>
            <a:r>
              <a:rPr lang="en-US" dirty="0">
                <a:sym typeface="Ipa-samd Uclphon1 SILDoulosL" panose="00000400000000000000" pitchFamily="2" charset="2"/>
              </a:rPr>
              <a:t>: e.g. </a:t>
            </a:r>
            <a:r>
              <a:rPr lang="en-US" i="1" dirty="0">
                <a:sym typeface="Ipa-samd Uclphon1 SILDoulosL" panose="00000400000000000000" pitchFamily="2" charset="2"/>
              </a:rPr>
              <a:t>that</a:t>
            </a:r>
            <a:r>
              <a:rPr lang="en-US" dirty="0">
                <a:sym typeface="Ipa-samd Uclphon1 SILDoulosL" panose="00000400000000000000" pitchFamily="2" charset="2"/>
              </a:rPr>
              <a:t> [], </a:t>
            </a:r>
            <a:r>
              <a:rPr lang="en-US" i="1" dirty="0">
                <a:sym typeface="Ipa-samd Uclphon1 SILDoulosL" panose="00000400000000000000" pitchFamily="2" charset="2"/>
              </a:rPr>
              <a:t>mother</a:t>
            </a:r>
            <a:r>
              <a:rPr lang="en-US" dirty="0">
                <a:sym typeface="Ipa-samd Uclphon1 SILDoulosL" panose="00000400000000000000" pitchFamily="2" charset="2"/>
              </a:rPr>
              <a:t> [  ] [  v] </a:t>
            </a:r>
          </a:p>
          <a:p>
            <a:r>
              <a:rPr lang="en-US" dirty="0">
                <a:sym typeface="Ipa-samd Uclphon1 SILDoulosL" panose="00000400000000000000" pitchFamily="2" charset="2"/>
              </a:rPr>
              <a:t>Vocalization to schwa </a:t>
            </a:r>
            <a:r>
              <a:rPr lang="en-US" dirty="0">
                <a:solidFill>
                  <a:srgbClr val="FF0000"/>
                </a:solidFill>
                <a:sym typeface="Ipa-samd Uclphon1 SILDoulosL" panose="00000400000000000000" pitchFamily="2" charset="2"/>
              </a:rPr>
              <a:t>//</a:t>
            </a:r>
            <a:r>
              <a:rPr lang="en-US" dirty="0">
                <a:sym typeface="Ipa-samd Uclphon1 SILDoulosL" panose="00000400000000000000" pitchFamily="2" charset="2"/>
              </a:rPr>
              <a:t>, e.g. </a:t>
            </a:r>
            <a:r>
              <a:rPr lang="en-US" i="1" dirty="0">
                <a:sym typeface="Ipa-samd Uclphon1 SILDoulosL" panose="00000400000000000000" pitchFamily="2" charset="2"/>
              </a:rPr>
              <a:t>feel</a:t>
            </a:r>
            <a:r>
              <a:rPr lang="en-US" dirty="0">
                <a:sym typeface="Ipa-samd Uclphon1 SILDoulosL" panose="00000400000000000000" pitchFamily="2" charset="2"/>
              </a:rPr>
              <a:t> /fi/</a:t>
            </a:r>
            <a:endParaRPr lang="en-US" dirty="0"/>
          </a:p>
          <a:p>
            <a:endParaRPr lang="en-US" dirty="0">
              <a:solidFill>
                <a:srgbClr val="FF0000"/>
              </a:solidFill>
            </a:endParaRPr>
          </a:p>
          <a:p>
            <a:endParaRPr lang="en-US" dirty="0"/>
          </a:p>
        </p:txBody>
      </p:sp>
    </p:spTree>
    <p:extLst>
      <p:ext uri="{BB962C8B-B14F-4D97-AF65-F5344CB8AC3E}">
        <p14:creationId xmlns:p14="http://schemas.microsoft.com/office/powerpoint/2010/main" val="206096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896009" y="187728"/>
            <a:ext cx="7024744" cy="648072"/>
          </a:xfrm>
        </p:spPr>
        <p:txBody>
          <a:bodyPr>
            <a:noAutofit/>
          </a:bodyPr>
          <a:lstStyle/>
          <a:p>
            <a:br>
              <a:rPr lang="en-US" b="1" dirty="0"/>
            </a:br>
            <a:br>
              <a:rPr lang="en-US" b="1" dirty="0"/>
            </a:br>
            <a:br>
              <a:rPr lang="en-US" b="1" dirty="0"/>
            </a:br>
            <a:br>
              <a:rPr lang="en-US" b="1" dirty="0"/>
            </a:br>
            <a:br>
              <a:rPr lang="en-US" b="1" dirty="0"/>
            </a:br>
            <a:r>
              <a:rPr lang="en-US" b="1" dirty="0"/>
              <a:t>WHAT IS SOCIOLINGUISTICS?</a:t>
            </a:r>
            <a:endParaRPr lang="en-US" b="1" dirty="0">
              <a:solidFill>
                <a:schemeClr val="accent2"/>
              </a:solidFill>
            </a:endParaRPr>
          </a:p>
        </p:txBody>
      </p:sp>
      <p:sp>
        <p:nvSpPr>
          <p:cNvPr id="4099" name="Rectangle 3"/>
          <p:cNvSpPr>
            <a:spLocks noGrp="1" noChangeArrowheads="1"/>
          </p:cNvSpPr>
          <p:nvPr>
            <p:ph idx="1"/>
          </p:nvPr>
        </p:nvSpPr>
        <p:spPr>
          <a:xfrm>
            <a:off x="1296537" y="1214650"/>
            <a:ext cx="9089409" cy="5128146"/>
          </a:xfrm>
        </p:spPr>
        <p:txBody>
          <a:bodyPr>
            <a:normAutofit/>
          </a:bodyPr>
          <a:lstStyle/>
          <a:p>
            <a:pPr>
              <a:lnSpc>
                <a:spcPct val="80000"/>
              </a:lnSpc>
            </a:pPr>
            <a:r>
              <a:rPr lang="en-US" sz="2800" b="1" dirty="0"/>
              <a:t>Sociolinguistics</a:t>
            </a:r>
            <a:r>
              <a:rPr lang="en-US" sz="2800" dirty="0"/>
              <a:t> is the field that studies </a:t>
            </a:r>
            <a:r>
              <a:rPr lang="en-US" sz="2800" b="1" dirty="0">
                <a:solidFill>
                  <a:srgbClr val="FF0000"/>
                </a:solidFill>
              </a:rPr>
              <a:t>the relation between language and society</a:t>
            </a:r>
            <a:r>
              <a:rPr lang="en-US" sz="2800" dirty="0"/>
              <a:t>, between the uses of language and the social structures in which the users of language live (</a:t>
            </a:r>
            <a:r>
              <a:rPr lang="en-US" sz="2800" dirty="0" err="1"/>
              <a:t>Spolsky</a:t>
            </a:r>
            <a:r>
              <a:rPr lang="en-US" sz="2800" dirty="0"/>
              <a:t>, 1988, p.3).</a:t>
            </a:r>
          </a:p>
          <a:p>
            <a:pPr marL="45720" indent="0">
              <a:lnSpc>
                <a:spcPct val="80000"/>
              </a:lnSpc>
              <a:buNone/>
            </a:pPr>
            <a:endParaRPr lang="en-US" sz="2800" dirty="0"/>
          </a:p>
          <a:p>
            <a:pPr>
              <a:lnSpc>
                <a:spcPct val="80000"/>
              </a:lnSpc>
            </a:pPr>
            <a:r>
              <a:rPr lang="en-MY" sz="2800" dirty="0"/>
              <a:t>Sociolinguistics “deals with the </a:t>
            </a:r>
            <a:r>
              <a:rPr lang="en-MY" sz="2800" b="1" dirty="0"/>
              <a:t>inter-relationships between language and society</a:t>
            </a:r>
            <a:r>
              <a:rPr lang="en-MY" sz="2800" dirty="0"/>
              <a:t>. It has strong connections […] to sociology, through the crucial role that language plays in the organization of social groups and institutions.” (Yule 1996, p. 239) </a:t>
            </a:r>
          </a:p>
          <a:p>
            <a:pPr>
              <a:lnSpc>
                <a:spcPct val="80000"/>
              </a:lnSpc>
            </a:pPr>
            <a:endParaRPr lang="en-US" sz="2800" dirty="0"/>
          </a:p>
          <a:p>
            <a:pPr marL="68580" indent="0">
              <a:lnSpc>
                <a:spcPct val="80000"/>
              </a:lnSpc>
              <a:buNone/>
            </a:pPr>
            <a:endParaRPr lang="en-US" sz="2800" dirty="0"/>
          </a:p>
          <a:p>
            <a:pPr marL="0" indent="0">
              <a:spcBef>
                <a:spcPct val="50000"/>
              </a:spcBef>
              <a:buNone/>
            </a:pPr>
            <a:endParaRPr lang="en-US" sz="2800" dirty="0">
              <a:cs typeface="Times New Roman" pitchFamily="18" charset="0"/>
            </a:endParaRPr>
          </a:p>
          <a:p>
            <a:pPr marL="0" indent="0">
              <a:spcBef>
                <a:spcPct val="50000"/>
              </a:spcBef>
              <a:buNone/>
            </a:pPr>
            <a:endParaRPr lang="en-GB" sz="2800" dirty="0">
              <a:cs typeface="Times New Roman" pitchFamily="18" charset="0"/>
            </a:endParaRPr>
          </a:p>
          <a:p>
            <a:pPr>
              <a:lnSpc>
                <a:spcPct val="80000"/>
              </a:lnSpc>
            </a:pPr>
            <a:endParaRPr lang="en-US" sz="2800" dirty="0"/>
          </a:p>
          <a:p>
            <a:pPr>
              <a:lnSpc>
                <a:spcPct val="80000"/>
              </a:lnSpc>
              <a:buNone/>
            </a:pPr>
            <a:endParaRPr lang="de-DE" sz="2800" dirty="0"/>
          </a:p>
        </p:txBody>
      </p:sp>
    </p:spTree>
    <p:extLst>
      <p:ext uri="{BB962C8B-B14F-4D97-AF65-F5344CB8AC3E}">
        <p14:creationId xmlns:p14="http://schemas.microsoft.com/office/powerpoint/2010/main" val="1176527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EDACC-0CE3-46A2-9A11-BC80F5CEB8B4}"/>
              </a:ext>
            </a:extLst>
          </p:cNvPr>
          <p:cNvSpPr>
            <a:spLocks noGrp="1"/>
          </p:cNvSpPr>
          <p:nvPr>
            <p:ph type="title"/>
          </p:nvPr>
        </p:nvSpPr>
        <p:spPr/>
        <p:txBody>
          <a:bodyPr/>
          <a:lstStyle/>
          <a:p>
            <a:r>
              <a:rPr lang="en-US" dirty="0"/>
              <a:t>AFRICAN AMERICAN VERNACULAR ENGLISH (AAVE) (WARDHAUGH, 2015: 46-50)  </a:t>
            </a:r>
          </a:p>
        </p:txBody>
      </p:sp>
      <p:sp>
        <p:nvSpPr>
          <p:cNvPr id="3" name="Content Placeholder 2">
            <a:extLst>
              <a:ext uri="{FF2B5EF4-FFF2-40B4-BE49-F238E27FC236}">
                <a16:creationId xmlns:a16="http://schemas.microsoft.com/office/drawing/2014/main" id="{54CEC827-6E4A-46AC-A447-F0D8E0FAE7C0}"/>
              </a:ext>
            </a:extLst>
          </p:cNvPr>
          <p:cNvSpPr>
            <a:spLocks noGrp="1"/>
          </p:cNvSpPr>
          <p:nvPr>
            <p:ph idx="1"/>
          </p:nvPr>
        </p:nvSpPr>
        <p:spPr>
          <a:xfrm>
            <a:off x="636608" y="1485900"/>
            <a:ext cx="10021121" cy="4833877"/>
          </a:xfrm>
        </p:spPr>
        <p:txBody>
          <a:bodyPr>
            <a:normAutofit fontScale="40000" lnSpcReduction="20000"/>
          </a:bodyPr>
          <a:lstStyle/>
          <a:p>
            <a:pPr marL="45720" indent="0">
              <a:buNone/>
            </a:pPr>
            <a:r>
              <a:rPr lang="en-US" sz="2900" b="1" dirty="0"/>
              <a:t>FEATURES OF AAVE</a:t>
            </a:r>
          </a:p>
          <a:p>
            <a:pPr marL="45720" indent="0">
              <a:buNone/>
            </a:pPr>
            <a:r>
              <a:rPr lang="en-US" sz="2900" b="1" dirty="0"/>
              <a:t>Morphological, Syntactic, Grammatical level</a:t>
            </a:r>
          </a:p>
          <a:p>
            <a:r>
              <a:rPr lang="en-US" sz="2900" dirty="0">
                <a:solidFill>
                  <a:srgbClr val="FF0000"/>
                </a:solidFill>
              </a:rPr>
              <a:t>Verbal –s marking</a:t>
            </a:r>
          </a:p>
          <a:p>
            <a:pPr lvl="1"/>
            <a:r>
              <a:rPr lang="en-US" sz="2900" dirty="0"/>
              <a:t>Present or absence of the suffix –s on finite verb</a:t>
            </a:r>
          </a:p>
          <a:p>
            <a:pPr lvl="2"/>
            <a:r>
              <a:rPr lang="en-US" sz="2900" dirty="0"/>
              <a:t>E.g. she likes cheese </a:t>
            </a:r>
            <a:r>
              <a:rPr lang="en-US" sz="2900" dirty="0">
                <a:sym typeface="Wingdings" panose="05000000000000000000" pitchFamily="2" charset="2"/>
              </a:rPr>
              <a:t> she </a:t>
            </a:r>
            <a:r>
              <a:rPr lang="en-US" sz="2900" dirty="0">
                <a:solidFill>
                  <a:srgbClr val="FF0000"/>
                </a:solidFill>
                <a:sym typeface="Wingdings" panose="05000000000000000000" pitchFamily="2" charset="2"/>
              </a:rPr>
              <a:t>like</a:t>
            </a:r>
            <a:r>
              <a:rPr lang="en-US" sz="2900" dirty="0">
                <a:sym typeface="Wingdings" panose="05000000000000000000" pitchFamily="2" charset="2"/>
              </a:rPr>
              <a:t> cheese</a:t>
            </a:r>
          </a:p>
          <a:p>
            <a:pPr lvl="2"/>
            <a:r>
              <a:rPr lang="en-US" sz="2900" dirty="0">
                <a:sym typeface="Wingdings" panose="05000000000000000000" pitchFamily="2" charset="2"/>
              </a:rPr>
              <a:t>The men </a:t>
            </a:r>
            <a:r>
              <a:rPr lang="en-US" sz="2900" dirty="0">
                <a:solidFill>
                  <a:srgbClr val="FF0000"/>
                </a:solidFill>
                <a:sym typeface="Wingdings" panose="05000000000000000000" pitchFamily="2" charset="2"/>
              </a:rPr>
              <a:t>has</a:t>
            </a:r>
            <a:r>
              <a:rPr lang="en-US" sz="2900" dirty="0">
                <a:sym typeface="Wingdings" panose="05000000000000000000" pitchFamily="2" charset="2"/>
              </a:rPr>
              <a:t> wives</a:t>
            </a:r>
          </a:p>
          <a:p>
            <a:r>
              <a:rPr lang="en-US" sz="2900" dirty="0">
                <a:solidFill>
                  <a:srgbClr val="FF0000"/>
                </a:solidFill>
                <a:sym typeface="Wingdings" panose="05000000000000000000" pitchFamily="2" charset="2"/>
              </a:rPr>
              <a:t>Zero Copula</a:t>
            </a:r>
          </a:p>
          <a:p>
            <a:pPr lvl="1"/>
            <a:r>
              <a:rPr lang="en-US" sz="2900" dirty="0">
                <a:sym typeface="Wingdings" panose="05000000000000000000" pitchFamily="2" charset="2"/>
              </a:rPr>
              <a:t>He is nice  He nice</a:t>
            </a:r>
          </a:p>
          <a:p>
            <a:r>
              <a:rPr lang="en-US" sz="2900" dirty="0">
                <a:solidFill>
                  <a:srgbClr val="FF0000"/>
                </a:solidFill>
                <a:sym typeface="Wingdings" panose="05000000000000000000" pitchFamily="2" charset="2"/>
              </a:rPr>
              <a:t>Habitual be</a:t>
            </a:r>
          </a:p>
          <a:p>
            <a:pPr lvl="1"/>
            <a:r>
              <a:rPr lang="en-US" sz="2900" dirty="0">
                <a:sym typeface="Wingdings" panose="05000000000000000000" pitchFamily="2" charset="2"/>
              </a:rPr>
              <a:t>It is called ‘habitual’ because it marks an action which is done repeatedly, that is habitually.</a:t>
            </a:r>
          </a:p>
          <a:p>
            <a:pPr lvl="1"/>
            <a:r>
              <a:rPr lang="en-US" sz="2900" dirty="0">
                <a:sym typeface="Wingdings" panose="05000000000000000000" pitchFamily="2" charset="2"/>
              </a:rPr>
              <a:t>They be throwing the ball </a:t>
            </a:r>
            <a:r>
              <a:rPr lang="en-US" sz="2900" dirty="0">
                <a:latin typeface="Cambria" panose="02040503050406030204" pitchFamily="18" charset="0"/>
                <a:sym typeface="Wingdings" panose="05000000000000000000" pitchFamily="2" charset="2"/>
              </a:rPr>
              <a:t>≠ the people currently throwing a ball</a:t>
            </a:r>
          </a:p>
          <a:p>
            <a:pPr lvl="1"/>
            <a:r>
              <a:rPr lang="en-US" sz="2900" dirty="0">
                <a:sym typeface="Wingdings" panose="05000000000000000000" pitchFamily="2" charset="2"/>
              </a:rPr>
              <a:t>They be throwing the ball = they often get together and throw a ball back and forth</a:t>
            </a:r>
          </a:p>
          <a:p>
            <a:pPr lvl="1"/>
            <a:r>
              <a:rPr lang="en-US" sz="2900" dirty="0">
                <a:sym typeface="Wingdings" panose="05000000000000000000" pitchFamily="2" charset="2"/>
              </a:rPr>
              <a:t>They be throwing the ball </a:t>
            </a:r>
            <a:r>
              <a:rPr lang="en-US" sz="2900" dirty="0">
                <a:latin typeface="Cambria" panose="02040503050406030204" pitchFamily="18" charset="0"/>
                <a:sym typeface="Wingdings" panose="05000000000000000000" pitchFamily="2" charset="2"/>
              </a:rPr>
              <a:t>≠ they (are) throwing the ball  something that is happening at the current time</a:t>
            </a:r>
          </a:p>
          <a:p>
            <a:r>
              <a:rPr lang="en-US" sz="2900" dirty="0">
                <a:solidFill>
                  <a:srgbClr val="FF0000"/>
                </a:solidFill>
                <a:latin typeface="Cambria" panose="02040503050406030204" pitchFamily="18" charset="0"/>
                <a:sym typeface="Wingdings" panose="05000000000000000000" pitchFamily="2" charset="2"/>
              </a:rPr>
              <a:t>Double negation</a:t>
            </a:r>
          </a:p>
          <a:p>
            <a:pPr lvl="1"/>
            <a:r>
              <a:rPr lang="en-US" sz="2900" dirty="0">
                <a:latin typeface="Cambria" panose="02040503050406030204" pitchFamily="18" charset="0"/>
                <a:sym typeface="Wingdings" panose="05000000000000000000" pitchFamily="2" charset="2"/>
              </a:rPr>
              <a:t>I </a:t>
            </a:r>
            <a:r>
              <a:rPr lang="en-US" sz="2900" dirty="0" err="1">
                <a:solidFill>
                  <a:srgbClr val="FF0000"/>
                </a:solidFill>
                <a:latin typeface="Cambria" panose="02040503050406030204" pitchFamily="18" charset="0"/>
                <a:sym typeface="Wingdings" panose="05000000000000000000" pitchFamily="2" charset="2"/>
              </a:rPr>
              <a:t>ain’t</a:t>
            </a:r>
            <a:r>
              <a:rPr lang="en-US" sz="2900" dirty="0">
                <a:latin typeface="Cambria" panose="02040503050406030204" pitchFamily="18" charset="0"/>
                <a:sym typeface="Wingdings" panose="05000000000000000000" pitchFamily="2" charset="2"/>
              </a:rPr>
              <a:t> got </a:t>
            </a:r>
            <a:r>
              <a:rPr lang="en-US" sz="2900" dirty="0">
                <a:solidFill>
                  <a:srgbClr val="FF0000"/>
                </a:solidFill>
                <a:latin typeface="Cambria" panose="02040503050406030204" pitchFamily="18" charset="0"/>
                <a:sym typeface="Wingdings" panose="05000000000000000000" pitchFamily="2" charset="2"/>
              </a:rPr>
              <a:t>no</a:t>
            </a:r>
            <a:r>
              <a:rPr lang="en-US" sz="2900" dirty="0">
                <a:latin typeface="Cambria" panose="02040503050406030204" pitchFamily="18" charset="0"/>
                <a:sym typeface="Wingdings" panose="05000000000000000000" pitchFamily="2" charset="2"/>
              </a:rPr>
              <a:t> homework </a:t>
            </a:r>
          </a:p>
          <a:p>
            <a:pPr marL="45720" indent="0">
              <a:buNone/>
            </a:pPr>
            <a:endParaRPr lang="en-US" dirty="0">
              <a:latin typeface="Cambria" panose="02040503050406030204" pitchFamily="18" charset="0"/>
              <a:sym typeface="Wingdings" panose="05000000000000000000" pitchFamily="2" charset="2"/>
            </a:endParaRPr>
          </a:p>
          <a:p>
            <a:pPr marL="45720" indent="0">
              <a:buNone/>
            </a:pPr>
            <a:endParaRPr lang="en-US" dirty="0">
              <a:sym typeface="Wingdings" panose="05000000000000000000" pitchFamily="2" charset="2"/>
            </a:endParaRPr>
          </a:p>
          <a:p>
            <a:endParaRPr lang="en-US" dirty="0">
              <a:sym typeface="Wingdings" panose="05000000000000000000" pitchFamily="2" charset="2"/>
            </a:endParaRPr>
          </a:p>
          <a:p>
            <a:pPr marL="685800" lvl="2" indent="0">
              <a:buNone/>
            </a:pPr>
            <a:endParaRPr lang="en-US" dirty="0"/>
          </a:p>
        </p:txBody>
      </p:sp>
    </p:spTree>
    <p:extLst>
      <p:ext uri="{BB962C8B-B14F-4D97-AF65-F5344CB8AC3E}">
        <p14:creationId xmlns:p14="http://schemas.microsoft.com/office/powerpoint/2010/main" val="3031220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EDACC-0CE3-46A2-9A11-BC80F5CEB8B4}"/>
              </a:ext>
            </a:extLst>
          </p:cNvPr>
          <p:cNvSpPr>
            <a:spLocks noGrp="1"/>
          </p:cNvSpPr>
          <p:nvPr>
            <p:ph type="title"/>
          </p:nvPr>
        </p:nvSpPr>
        <p:spPr/>
        <p:txBody>
          <a:bodyPr/>
          <a:lstStyle/>
          <a:p>
            <a:r>
              <a:rPr lang="en-US" dirty="0"/>
              <a:t>AFRICAN AMERICAN VERNACULAR ENGLISH (AAVE) (WARDHAUGH, 2015: 46-50)  </a:t>
            </a:r>
          </a:p>
        </p:txBody>
      </p:sp>
      <p:sp>
        <p:nvSpPr>
          <p:cNvPr id="3" name="Content Placeholder 2">
            <a:extLst>
              <a:ext uri="{FF2B5EF4-FFF2-40B4-BE49-F238E27FC236}">
                <a16:creationId xmlns:a16="http://schemas.microsoft.com/office/drawing/2014/main" id="{54CEC827-6E4A-46AC-A447-F0D8E0FAE7C0}"/>
              </a:ext>
            </a:extLst>
          </p:cNvPr>
          <p:cNvSpPr>
            <a:spLocks noGrp="1"/>
          </p:cNvSpPr>
          <p:nvPr>
            <p:ph idx="1"/>
          </p:nvPr>
        </p:nvSpPr>
        <p:spPr>
          <a:xfrm>
            <a:off x="1365812" y="1485900"/>
            <a:ext cx="9291917" cy="4347741"/>
          </a:xfrm>
        </p:spPr>
        <p:txBody>
          <a:bodyPr>
            <a:normAutofit/>
          </a:bodyPr>
          <a:lstStyle/>
          <a:p>
            <a:pPr marL="45720" indent="0">
              <a:buNone/>
            </a:pPr>
            <a:r>
              <a:rPr lang="en-US" b="1" dirty="0">
                <a:sym typeface="Wingdings" panose="05000000000000000000" pitchFamily="2" charset="2"/>
              </a:rPr>
              <a:t>DEVELOPMENT OF AAVE</a:t>
            </a:r>
          </a:p>
          <a:p>
            <a:r>
              <a:rPr lang="en-US" b="1" dirty="0">
                <a:sym typeface="Wingdings" panose="05000000000000000000" pitchFamily="2" charset="2"/>
              </a:rPr>
              <a:t>Anglicist hypothesis (</a:t>
            </a:r>
            <a:r>
              <a:rPr lang="en-US" b="1" dirty="0" err="1">
                <a:sym typeface="Wingdings" panose="05000000000000000000" pitchFamily="2" charset="2"/>
              </a:rPr>
              <a:t>Kurath</a:t>
            </a:r>
            <a:r>
              <a:rPr lang="en-US" b="1" dirty="0">
                <a:sym typeface="Wingdings" panose="05000000000000000000" pitchFamily="2" charset="2"/>
              </a:rPr>
              <a:t>, 1949 &amp; McDavid, 1965): </a:t>
            </a:r>
          </a:p>
          <a:p>
            <a:pPr lvl="1"/>
            <a:r>
              <a:rPr lang="en-US" dirty="0">
                <a:sym typeface="Wingdings" panose="05000000000000000000" pitchFamily="2" charset="2"/>
              </a:rPr>
              <a:t>AAVE had no characteristics that were not found in other varieties of English</a:t>
            </a:r>
          </a:p>
          <a:p>
            <a:pPr lvl="1"/>
            <a:r>
              <a:rPr lang="en-US" dirty="0">
                <a:sym typeface="Wingdings" panose="05000000000000000000" pitchFamily="2" charset="2"/>
              </a:rPr>
              <a:t>AAVE just another dialect of American English</a:t>
            </a:r>
          </a:p>
          <a:p>
            <a:pPr lvl="1"/>
            <a:r>
              <a:rPr lang="en-US" dirty="0">
                <a:sym typeface="Wingdings" panose="05000000000000000000" pitchFamily="2" charset="2"/>
              </a:rPr>
              <a:t>Black speakers may produce greater quantities of certain nonstandard usages is merely a peculiarity of the style of speaking they have adopted</a:t>
            </a:r>
          </a:p>
          <a:p>
            <a:r>
              <a:rPr lang="en-US" b="1" dirty="0">
                <a:sym typeface="Wingdings" panose="05000000000000000000" pitchFamily="2" charset="2"/>
              </a:rPr>
              <a:t>Neo-Anglicist hypothesis (Wolfram, 2003 &amp; Wolfram and Thomas, 2002):</a:t>
            </a:r>
          </a:p>
          <a:p>
            <a:pPr lvl="1"/>
            <a:r>
              <a:rPr lang="en-US" dirty="0">
                <a:sym typeface="Wingdings" panose="05000000000000000000" pitchFamily="2" charset="2"/>
              </a:rPr>
              <a:t>Early African Americans maintain certain features of the languages they brought with them while at the same time accommodating to the local dialects of English. </a:t>
            </a:r>
          </a:p>
          <a:p>
            <a:pPr marL="45720" indent="0">
              <a:buNone/>
            </a:pPr>
            <a:endParaRPr lang="en-US" dirty="0">
              <a:sym typeface="Wingdings" panose="05000000000000000000" pitchFamily="2" charset="2"/>
            </a:endParaRPr>
          </a:p>
          <a:p>
            <a:pPr marL="365760" lvl="1" indent="0">
              <a:buNone/>
            </a:pPr>
            <a:endParaRPr lang="en-US" dirty="0">
              <a:sym typeface="Wingdings" panose="05000000000000000000" pitchFamily="2" charset="2"/>
            </a:endParaRPr>
          </a:p>
          <a:p>
            <a:pPr lvl="1"/>
            <a:endParaRPr lang="en-US" dirty="0">
              <a:sym typeface="Wingdings" panose="05000000000000000000" pitchFamily="2" charset="2"/>
            </a:endParaRPr>
          </a:p>
          <a:p>
            <a:pPr lvl="1"/>
            <a:endParaRPr lang="en-US" b="1" dirty="0">
              <a:sym typeface="Wingdings" panose="05000000000000000000" pitchFamily="2" charset="2"/>
            </a:endParaRPr>
          </a:p>
          <a:p>
            <a:pPr marL="45720" indent="0">
              <a:buNone/>
            </a:pPr>
            <a:endParaRPr lang="en-US" b="1" dirty="0">
              <a:sym typeface="Wingdings" panose="05000000000000000000" pitchFamily="2" charset="2"/>
            </a:endParaRPr>
          </a:p>
          <a:p>
            <a:pPr marL="45720" indent="0">
              <a:buNone/>
            </a:pPr>
            <a:endParaRPr lang="en-US" dirty="0">
              <a:sym typeface="Wingdings" panose="05000000000000000000" pitchFamily="2" charset="2"/>
            </a:endParaRPr>
          </a:p>
          <a:p>
            <a:pPr marL="685800" lvl="2" indent="0">
              <a:buNone/>
            </a:pPr>
            <a:endParaRPr lang="en-US" dirty="0"/>
          </a:p>
        </p:txBody>
      </p:sp>
    </p:spTree>
    <p:extLst>
      <p:ext uri="{BB962C8B-B14F-4D97-AF65-F5344CB8AC3E}">
        <p14:creationId xmlns:p14="http://schemas.microsoft.com/office/powerpoint/2010/main" val="476962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EDACC-0CE3-46A2-9A11-BC80F5CEB8B4}"/>
              </a:ext>
            </a:extLst>
          </p:cNvPr>
          <p:cNvSpPr>
            <a:spLocks noGrp="1"/>
          </p:cNvSpPr>
          <p:nvPr>
            <p:ph type="title"/>
          </p:nvPr>
        </p:nvSpPr>
        <p:spPr/>
        <p:txBody>
          <a:bodyPr/>
          <a:lstStyle/>
          <a:p>
            <a:r>
              <a:rPr lang="en-US" dirty="0"/>
              <a:t>AFRICAN AMERICAN VERNACULAR ENGLISH (AAVE) (WARDHAUGH, 2015: 46-50)  </a:t>
            </a:r>
          </a:p>
        </p:txBody>
      </p:sp>
      <p:sp>
        <p:nvSpPr>
          <p:cNvPr id="3" name="Content Placeholder 2">
            <a:extLst>
              <a:ext uri="{FF2B5EF4-FFF2-40B4-BE49-F238E27FC236}">
                <a16:creationId xmlns:a16="http://schemas.microsoft.com/office/drawing/2014/main" id="{54CEC827-6E4A-46AC-A447-F0D8E0FAE7C0}"/>
              </a:ext>
            </a:extLst>
          </p:cNvPr>
          <p:cNvSpPr>
            <a:spLocks noGrp="1"/>
          </p:cNvSpPr>
          <p:nvPr>
            <p:ph idx="1"/>
          </p:nvPr>
        </p:nvSpPr>
        <p:spPr>
          <a:xfrm>
            <a:off x="1365812" y="1485900"/>
            <a:ext cx="9291917" cy="4347741"/>
          </a:xfrm>
        </p:spPr>
        <p:txBody>
          <a:bodyPr>
            <a:normAutofit lnSpcReduction="10000"/>
          </a:bodyPr>
          <a:lstStyle/>
          <a:p>
            <a:pPr marL="45720" indent="0">
              <a:buNone/>
            </a:pPr>
            <a:r>
              <a:rPr lang="en-US" b="1" dirty="0">
                <a:sym typeface="Wingdings" panose="05000000000000000000" pitchFamily="2" charset="2"/>
              </a:rPr>
              <a:t>DEVELOPMENT OF AAVE</a:t>
            </a:r>
          </a:p>
          <a:p>
            <a:r>
              <a:rPr lang="en-US" b="1" dirty="0">
                <a:sym typeface="Wingdings" panose="05000000000000000000" pitchFamily="2" charset="2"/>
              </a:rPr>
              <a:t>Creolist</a:t>
            </a:r>
          </a:p>
          <a:p>
            <a:pPr lvl="1"/>
            <a:r>
              <a:rPr lang="en-US" dirty="0">
                <a:sym typeface="Wingdings" panose="05000000000000000000" pitchFamily="2" charset="2"/>
              </a:rPr>
              <a:t>AAVE is of </a:t>
            </a:r>
            <a:r>
              <a:rPr lang="en-US" dirty="0">
                <a:solidFill>
                  <a:srgbClr val="FF0000"/>
                </a:solidFill>
                <a:sym typeface="Wingdings" panose="05000000000000000000" pitchFamily="2" charset="2"/>
              </a:rPr>
              <a:t>creole</a:t>
            </a:r>
            <a:r>
              <a:rPr lang="en-US" dirty="0">
                <a:sym typeface="Wingdings" panose="05000000000000000000" pitchFamily="2" charset="2"/>
              </a:rPr>
              <a:t> origin, and therefore a variety of English which originated quite independently of Standard English</a:t>
            </a:r>
          </a:p>
          <a:p>
            <a:pPr lvl="1"/>
            <a:r>
              <a:rPr lang="en-US" dirty="0">
                <a:sym typeface="Wingdings" panose="05000000000000000000" pitchFamily="2" charset="2"/>
              </a:rPr>
              <a:t>AAVE is not a dialect of English but a </a:t>
            </a:r>
            <a:r>
              <a:rPr lang="en-US" dirty="0">
                <a:solidFill>
                  <a:srgbClr val="FF0000"/>
                </a:solidFill>
                <a:sym typeface="Wingdings" panose="05000000000000000000" pitchFamily="2" charset="2"/>
              </a:rPr>
              <a:t>creolized</a:t>
            </a:r>
            <a:r>
              <a:rPr lang="en-US" dirty="0">
                <a:sym typeface="Wingdings" panose="05000000000000000000" pitchFamily="2" charset="2"/>
              </a:rPr>
              <a:t> variety of English</a:t>
            </a:r>
          </a:p>
          <a:p>
            <a:r>
              <a:rPr lang="en-US" b="1" dirty="0">
                <a:sym typeface="Wingdings" panose="05000000000000000000" pitchFamily="2" charset="2"/>
              </a:rPr>
              <a:t>Divergence Hypothesis </a:t>
            </a:r>
          </a:p>
          <a:p>
            <a:pPr lvl="1"/>
            <a:r>
              <a:rPr lang="en-US" dirty="0">
                <a:sym typeface="Wingdings" panose="05000000000000000000" pitchFamily="2" charset="2"/>
              </a:rPr>
              <a:t>Claims that AAVE is </a:t>
            </a:r>
            <a:r>
              <a:rPr lang="en-US" dirty="0">
                <a:solidFill>
                  <a:srgbClr val="FF0000"/>
                </a:solidFill>
                <a:sym typeface="Wingdings" panose="05000000000000000000" pitchFamily="2" charset="2"/>
              </a:rPr>
              <a:t>diverging</a:t>
            </a:r>
            <a:r>
              <a:rPr lang="en-US" dirty="0">
                <a:sym typeface="Wingdings" panose="05000000000000000000" pitchFamily="2" charset="2"/>
              </a:rPr>
              <a:t> from other dialects of English, particularly standard varieties</a:t>
            </a:r>
          </a:p>
          <a:p>
            <a:pPr lvl="1"/>
            <a:r>
              <a:rPr lang="en-US" dirty="0">
                <a:sym typeface="Wingdings" panose="05000000000000000000" pitchFamily="2" charset="2"/>
              </a:rPr>
              <a:t>Butters (1989) argues that there is no solid evidence to support such a claim, pointing that there are both </a:t>
            </a:r>
            <a:r>
              <a:rPr lang="en-US" dirty="0">
                <a:solidFill>
                  <a:srgbClr val="FF0000"/>
                </a:solidFill>
                <a:sym typeface="Wingdings" panose="05000000000000000000" pitchFamily="2" charset="2"/>
              </a:rPr>
              <a:t>divergent</a:t>
            </a:r>
            <a:r>
              <a:rPr lang="en-US" dirty="0">
                <a:sym typeface="Wingdings" panose="05000000000000000000" pitchFamily="2" charset="2"/>
              </a:rPr>
              <a:t> and </a:t>
            </a:r>
            <a:r>
              <a:rPr lang="en-US" dirty="0">
                <a:solidFill>
                  <a:srgbClr val="FF0000"/>
                </a:solidFill>
                <a:sym typeface="Wingdings" panose="05000000000000000000" pitchFamily="2" charset="2"/>
              </a:rPr>
              <a:t>convergent </a:t>
            </a:r>
            <a:r>
              <a:rPr lang="en-US" dirty="0">
                <a:sym typeface="Wingdings" panose="05000000000000000000" pitchFamily="2" charset="2"/>
              </a:rPr>
              <a:t>features. AAVE is just like any other dialect of English; it has its own innovations but remains strongly influenced by the standard variety. </a:t>
            </a:r>
          </a:p>
          <a:p>
            <a:endParaRPr lang="en-US" dirty="0">
              <a:sym typeface="Wingdings" panose="05000000000000000000" pitchFamily="2" charset="2"/>
            </a:endParaRPr>
          </a:p>
          <a:p>
            <a:pPr marL="365760" lvl="1" indent="0">
              <a:buNone/>
            </a:pPr>
            <a:endParaRPr lang="en-US" dirty="0">
              <a:sym typeface="Wingdings" panose="05000000000000000000" pitchFamily="2" charset="2"/>
            </a:endParaRPr>
          </a:p>
          <a:p>
            <a:pPr lvl="1"/>
            <a:endParaRPr lang="en-US" dirty="0">
              <a:sym typeface="Wingdings" panose="05000000000000000000" pitchFamily="2" charset="2"/>
            </a:endParaRPr>
          </a:p>
          <a:p>
            <a:pPr lvl="1"/>
            <a:endParaRPr lang="en-US" b="1" dirty="0">
              <a:sym typeface="Wingdings" panose="05000000000000000000" pitchFamily="2" charset="2"/>
            </a:endParaRPr>
          </a:p>
          <a:p>
            <a:pPr marL="45720" indent="0">
              <a:buNone/>
            </a:pPr>
            <a:endParaRPr lang="en-US" b="1" dirty="0">
              <a:sym typeface="Wingdings" panose="05000000000000000000" pitchFamily="2" charset="2"/>
            </a:endParaRPr>
          </a:p>
          <a:p>
            <a:pPr marL="45720" indent="0">
              <a:buNone/>
            </a:pPr>
            <a:endParaRPr lang="en-US" dirty="0">
              <a:sym typeface="Wingdings" panose="05000000000000000000" pitchFamily="2" charset="2"/>
            </a:endParaRPr>
          </a:p>
          <a:p>
            <a:pPr marL="685800" lvl="2" indent="0">
              <a:buNone/>
            </a:pPr>
            <a:endParaRPr lang="en-US" dirty="0"/>
          </a:p>
        </p:txBody>
      </p:sp>
    </p:spTree>
    <p:extLst>
      <p:ext uri="{BB962C8B-B14F-4D97-AF65-F5344CB8AC3E}">
        <p14:creationId xmlns:p14="http://schemas.microsoft.com/office/powerpoint/2010/main" val="3480800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E3BDCB1-3EA9-4043-B713-4B60EF816C76}"/>
              </a:ext>
            </a:extLst>
          </p:cNvPr>
          <p:cNvSpPr>
            <a:spLocks noGrp="1"/>
          </p:cNvSpPr>
          <p:nvPr>
            <p:ph type="title"/>
          </p:nvPr>
        </p:nvSpPr>
        <p:spPr/>
        <p:txBody>
          <a:bodyPr>
            <a:normAutofit fontScale="90000"/>
          </a:bodyPr>
          <a:lstStyle/>
          <a:p>
            <a:br>
              <a:rPr lang="en-US" sz="4000" dirty="0"/>
            </a:br>
            <a:br>
              <a:rPr lang="en-US" sz="4000" dirty="0"/>
            </a:br>
            <a:r>
              <a:rPr lang="en-US" sz="4000" dirty="0"/>
              <a:t>Lecture 4</a:t>
            </a:r>
            <a:br>
              <a:rPr lang="en-US" sz="4000" dirty="0"/>
            </a:br>
            <a:br>
              <a:rPr lang="en-US" dirty="0"/>
            </a:br>
            <a:r>
              <a:rPr lang="en-US" dirty="0"/>
              <a:t>Language Attitudes</a:t>
            </a:r>
            <a:br>
              <a:rPr lang="en-US" dirty="0"/>
            </a:br>
            <a:br>
              <a:rPr lang="en-US" dirty="0"/>
            </a:br>
            <a:r>
              <a:rPr lang="en-US" sz="4400" dirty="0"/>
              <a:t>2019/2020</a:t>
            </a:r>
            <a:br>
              <a:rPr lang="en-US" dirty="0"/>
            </a:br>
            <a:endParaRPr lang="en-US" dirty="0"/>
          </a:p>
        </p:txBody>
      </p:sp>
    </p:spTree>
    <p:extLst>
      <p:ext uri="{BB962C8B-B14F-4D97-AF65-F5344CB8AC3E}">
        <p14:creationId xmlns:p14="http://schemas.microsoft.com/office/powerpoint/2010/main" val="1255490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F1DC84-5B88-4FDE-A285-379FF82F734C}"/>
              </a:ext>
            </a:extLst>
          </p:cNvPr>
          <p:cNvSpPr>
            <a:spLocks noGrp="1"/>
          </p:cNvSpPr>
          <p:nvPr>
            <p:ph type="title"/>
          </p:nvPr>
        </p:nvSpPr>
        <p:spPr/>
        <p:txBody>
          <a:bodyPr/>
          <a:lstStyle/>
          <a:p>
            <a:r>
              <a:rPr lang="en-US" dirty="0">
                <a:solidFill>
                  <a:schemeClr val="tx1"/>
                </a:solidFill>
              </a:rPr>
              <a:t>Language Attitude </a:t>
            </a:r>
          </a:p>
        </p:txBody>
      </p:sp>
      <p:sp>
        <p:nvSpPr>
          <p:cNvPr id="5" name="Content Placeholder 4">
            <a:extLst>
              <a:ext uri="{FF2B5EF4-FFF2-40B4-BE49-F238E27FC236}">
                <a16:creationId xmlns:a16="http://schemas.microsoft.com/office/drawing/2014/main" id="{CE3497EB-01C3-4071-92A2-768CE5914D21}"/>
              </a:ext>
            </a:extLst>
          </p:cNvPr>
          <p:cNvSpPr>
            <a:spLocks noGrp="1"/>
          </p:cNvSpPr>
          <p:nvPr>
            <p:ph idx="1"/>
          </p:nvPr>
        </p:nvSpPr>
        <p:spPr/>
        <p:txBody>
          <a:bodyPr/>
          <a:lstStyle/>
          <a:p>
            <a:r>
              <a:rPr lang="en-US" dirty="0">
                <a:solidFill>
                  <a:schemeClr val="tx1"/>
                </a:solidFill>
              </a:rPr>
              <a:t>When you talk to someone, you start to form opinions about them, sometimes solely on the basis of the way they talk (Chambers 2003: 2-11).</a:t>
            </a:r>
          </a:p>
          <a:p>
            <a:r>
              <a:rPr lang="en-US" dirty="0">
                <a:solidFill>
                  <a:schemeClr val="tx1"/>
                </a:solidFill>
              </a:rPr>
              <a:t>Language provides many windows on speakers’ attitudes to themselves and others. Our everyday speech encodes a surprising amount of information on our attitudes. </a:t>
            </a:r>
          </a:p>
          <a:p>
            <a:endParaRPr lang="en-US" dirty="0"/>
          </a:p>
        </p:txBody>
      </p:sp>
    </p:spTree>
    <p:extLst>
      <p:ext uri="{BB962C8B-B14F-4D97-AF65-F5344CB8AC3E}">
        <p14:creationId xmlns:p14="http://schemas.microsoft.com/office/powerpoint/2010/main" val="3490891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7ED67-ED35-47DD-99BD-0BF8273C5B1D}"/>
              </a:ext>
            </a:extLst>
          </p:cNvPr>
          <p:cNvSpPr>
            <a:spLocks noGrp="1"/>
          </p:cNvSpPr>
          <p:nvPr>
            <p:ph type="title"/>
          </p:nvPr>
        </p:nvSpPr>
        <p:spPr/>
        <p:txBody>
          <a:bodyPr>
            <a:noAutofit/>
          </a:bodyPr>
          <a:lstStyle/>
          <a:p>
            <a:r>
              <a:rPr lang="en-US" sz="3600" dirty="0">
                <a:solidFill>
                  <a:schemeClr val="tx1"/>
                </a:solidFill>
              </a:rPr>
              <a:t>GENDER, LANGUAGE AND ATTITUDES: Semantic shift and semantic derogation</a:t>
            </a:r>
          </a:p>
        </p:txBody>
      </p:sp>
      <p:sp>
        <p:nvSpPr>
          <p:cNvPr id="3" name="Content Placeholder 2">
            <a:extLst>
              <a:ext uri="{FF2B5EF4-FFF2-40B4-BE49-F238E27FC236}">
                <a16:creationId xmlns:a16="http://schemas.microsoft.com/office/drawing/2014/main" id="{B5FDA13E-B07D-4A7A-8B95-F08D1A071AB3}"/>
              </a:ext>
            </a:extLst>
          </p:cNvPr>
          <p:cNvSpPr>
            <a:spLocks noGrp="1"/>
          </p:cNvSpPr>
          <p:nvPr>
            <p:ph idx="1"/>
          </p:nvPr>
        </p:nvSpPr>
        <p:spPr>
          <a:xfrm>
            <a:off x="1245679" y="1458685"/>
            <a:ext cx="10223814" cy="3940629"/>
          </a:xfrm>
        </p:spPr>
        <p:txBody>
          <a:bodyPr>
            <a:normAutofit fontScale="92500" lnSpcReduction="20000"/>
          </a:bodyPr>
          <a:lstStyle/>
          <a:p>
            <a:pPr marL="0" indent="0">
              <a:buNone/>
            </a:pPr>
            <a:r>
              <a:rPr lang="en-US" dirty="0">
                <a:solidFill>
                  <a:schemeClr val="tx1"/>
                </a:solidFill>
              </a:rPr>
              <a:t>How attitudes to women and men are reflected in language?</a:t>
            </a:r>
          </a:p>
          <a:p>
            <a:pPr marL="0" indent="0">
              <a:buNone/>
            </a:pPr>
            <a:r>
              <a:rPr lang="en-US" dirty="0">
                <a:solidFill>
                  <a:schemeClr val="tx1"/>
                </a:solidFill>
              </a:rPr>
              <a:t>Semantic shift</a:t>
            </a:r>
          </a:p>
          <a:p>
            <a:pPr marL="0" indent="0">
              <a:buNone/>
            </a:pPr>
            <a:r>
              <a:rPr lang="en-US" dirty="0">
                <a:solidFill>
                  <a:schemeClr val="tx1"/>
                </a:solidFill>
              </a:rPr>
              <a:t>Gay</a:t>
            </a:r>
          </a:p>
          <a:p>
            <a:pPr lvl="1"/>
            <a:r>
              <a:rPr lang="en-US" dirty="0">
                <a:solidFill>
                  <a:schemeClr val="tx1"/>
                </a:solidFill>
              </a:rPr>
              <a:t>Early meaning: joy and mirth</a:t>
            </a:r>
          </a:p>
          <a:p>
            <a:pPr lvl="1"/>
            <a:r>
              <a:rPr lang="en-US" dirty="0">
                <a:solidFill>
                  <a:schemeClr val="tx1"/>
                </a:solidFill>
              </a:rPr>
              <a:t>19</a:t>
            </a:r>
            <a:r>
              <a:rPr lang="en-US" baseline="30000" dirty="0">
                <a:solidFill>
                  <a:schemeClr val="tx1"/>
                </a:solidFill>
              </a:rPr>
              <a:t>th</a:t>
            </a:r>
            <a:r>
              <a:rPr lang="en-US" dirty="0">
                <a:solidFill>
                  <a:schemeClr val="tx1"/>
                </a:solidFill>
              </a:rPr>
              <a:t> century: related to sexual promiscuity, women who were sexually promiscuous </a:t>
            </a:r>
          </a:p>
          <a:p>
            <a:pPr lvl="1"/>
            <a:r>
              <a:rPr lang="en-US" dirty="0">
                <a:solidFill>
                  <a:schemeClr val="tx1"/>
                </a:solidFill>
              </a:rPr>
              <a:t>20</a:t>
            </a:r>
            <a:r>
              <a:rPr lang="en-US" baseline="30000" dirty="0">
                <a:solidFill>
                  <a:schemeClr val="tx1"/>
                </a:solidFill>
              </a:rPr>
              <a:t>th</a:t>
            </a:r>
            <a:r>
              <a:rPr lang="en-US" dirty="0">
                <a:solidFill>
                  <a:schemeClr val="tx1"/>
                </a:solidFill>
              </a:rPr>
              <a:t> century: homosexual</a:t>
            </a:r>
          </a:p>
          <a:p>
            <a:pPr marL="0" indent="0">
              <a:buNone/>
            </a:pPr>
            <a:r>
              <a:rPr lang="en-US" dirty="0">
                <a:solidFill>
                  <a:schemeClr val="tx1"/>
                </a:solidFill>
              </a:rPr>
              <a:t>Pretty </a:t>
            </a:r>
          </a:p>
          <a:p>
            <a:pPr lvl="1"/>
            <a:r>
              <a:rPr lang="en-US" dirty="0">
                <a:solidFill>
                  <a:schemeClr val="tx1"/>
                </a:solidFill>
              </a:rPr>
              <a:t>Cunning, skillful</a:t>
            </a:r>
          </a:p>
          <a:p>
            <a:pPr lvl="1"/>
            <a:r>
              <a:rPr lang="en-US" dirty="0">
                <a:solidFill>
                  <a:schemeClr val="tx1"/>
                </a:solidFill>
              </a:rPr>
              <a:t>Gallant or brave </a:t>
            </a:r>
          </a:p>
          <a:p>
            <a:pPr lvl="1"/>
            <a:r>
              <a:rPr lang="en-US" dirty="0">
                <a:solidFill>
                  <a:schemeClr val="tx1"/>
                </a:solidFill>
              </a:rPr>
              <a:t>Pleasant </a:t>
            </a:r>
          </a:p>
          <a:p>
            <a:pPr lvl="1"/>
            <a:endParaRPr lang="en-US" dirty="0"/>
          </a:p>
        </p:txBody>
      </p:sp>
    </p:spTree>
    <p:extLst>
      <p:ext uri="{BB962C8B-B14F-4D97-AF65-F5344CB8AC3E}">
        <p14:creationId xmlns:p14="http://schemas.microsoft.com/office/powerpoint/2010/main" val="4026252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7C1650-6B81-4DE2-A261-3B4FA38BAF25}"/>
              </a:ext>
            </a:extLst>
          </p:cNvPr>
          <p:cNvSpPr>
            <a:spLocks noGrp="1"/>
          </p:cNvSpPr>
          <p:nvPr>
            <p:ph idx="1"/>
          </p:nvPr>
        </p:nvSpPr>
        <p:spPr>
          <a:xfrm>
            <a:off x="1152373" y="1491343"/>
            <a:ext cx="9505357" cy="3875314"/>
          </a:xfrm>
        </p:spPr>
        <p:txBody>
          <a:bodyPr/>
          <a:lstStyle/>
          <a:p>
            <a:pPr marL="0" indent="0">
              <a:buNone/>
            </a:pPr>
            <a:r>
              <a:rPr lang="en-US" b="1" dirty="0">
                <a:solidFill>
                  <a:schemeClr val="tx1"/>
                </a:solidFill>
              </a:rPr>
              <a:t>Semantic derogation</a:t>
            </a:r>
            <a:r>
              <a:rPr lang="en-US" dirty="0">
                <a:solidFill>
                  <a:schemeClr val="tx1"/>
                </a:solidFill>
              </a:rPr>
              <a:t>: when a word’s meaning shifts and acquires more negative connotations.</a:t>
            </a:r>
          </a:p>
          <a:p>
            <a:pPr marL="0" indent="0">
              <a:buNone/>
            </a:pPr>
            <a:r>
              <a:rPr lang="en-US" dirty="0">
                <a:solidFill>
                  <a:schemeClr val="tx1"/>
                </a:solidFill>
              </a:rPr>
              <a:t>There was a distinct tendency for words describing women to have acquired negative overtones (bitch, tart, minx) while this was not true for words about men. </a:t>
            </a:r>
          </a:p>
          <a:p>
            <a:pPr marL="0" indent="0">
              <a:buNone/>
            </a:pPr>
            <a:r>
              <a:rPr lang="en-US" dirty="0">
                <a:solidFill>
                  <a:schemeClr val="tx1"/>
                </a:solidFill>
              </a:rPr>
              <a:t>The word for women also linked some kind of sexual activity with negative attitudes, in a way that was not paralleled by the words for men.</a:t>
            </a:r>
          </a:p>
          <a:p>
            <a:pPr marL="0" indent="0">
              <a:buNone/>
            </a:pPr>
            <a:r>
              <a:rPr lang="en-US" dirty="0">
                <a:solidFill>
                  <a:schemeClr val="tx1"/>
                </a:solidFill>
              </a:rPr>
              <a:t>e.g. master vs mistress</a:t>
            </a:r>
          </a:p>
          <a:p>
            <a:pPr marL="0" indent="0">
              <a:buNone/>
            </a:pPr>
            <a:r>
              <a:rPr lang="en-US" dirty="0">
                <a:solidFill>
                  <a:schemeClr val="tx1"/>
                </a:solidFill>
              </a:rPr>
              <a:t>See. </a:t>
            </a:r>
            <a:r>
              <a:rPr lang="en-US" dirty="0" err="1">
                <a:solidFill>
                  <a:schemeClr val="tx1"/>
                </a:solidFill>
              </a:rPr>
              <a:t>Meyerhoff</a:t>
            </a:r>
            <a:r>
              <a:rPr lang="en-US" dirty="0">
                <a:solidFill>
                  <a:schemeClr val="tx1"/>
                </a:solidFill>
              </a:rPr>
              <a:t>, 2006, p.58</a:t>
            </a:r>
          </a:p>
          <a:p>
            <a:pPr marL="0" indent="0">
              <a:buNone/>
            </a:pPr>
            <a:endParaRPr lang="en-US" dirty="0">
              <a:solidFill>
                <a:schemeClr val="tx1"/>
              </a:solidFill>
            </a:endParaRPr>
          </a:p>
          <a:p>
            <a:pPr marL="0" indent="0">
              <a:buNone/>
            </a:pPr>
            <a:endParaRPr lang="en-US" dirty="0">
              <a:solidFill>
                <a:schemeClr val="tx1"/>
              </a:solidFill>
            </a:endParaRPr>
          </a:p>
        </p:txBody>
      </p:sp>
      <p:sp>
        <p:nvSpPr>
          <p:cNvPr id="4" name="Title 1">
            <a:extLst>
              <a:ext uri="{FF2B5EF4-FFF2-40B4-BE49-F238E27FC236}">
                <a16:creationId xmlns:a16="http://schemas.microsoft.com/office/drawing/2014/main" id="{56FB504D-C235-4CCE-9361-775AF2436A2B}"/>
              </a:ext>
            </a:extLst>
          </p:cNvPr>
          <p:cNvSpPr>
            <a:spLocks noGrp="1"/>
          </p:cNvSpPr>
          <p:nvPr>
            <p:ph type="title"/>
          </p:nvPr>
        </p:nvSpPr>
        <p:spPr/>
        <p:txBody>
          <a:bodyPr>
            <a:noAutofit/>
          </a:bodyPr>
          <a:lstStyle/>
          <a:p>
            <a:r>
              <a:rPr lang="en-US" sz="3600" dirty="0">
                <a:solidFill>
                  <a:schemeClr val="tx1"/>
                </a:solidFill>
              </a:rPr>
              <a:t>GENDER, LANGUAGE AND ATTITUDES: Semantic shift and semantic derogation</a:t>
            </a:r>
          </a:p>
        </p:txBody>
      </p:sp>
    </p:spTree>
    <p:extLst>
      <p:ext uri="{BB962C8B-B14F-4D97-AF65-F5344CB8AC3E}">
        <p14:creationId xmlns:p14="http://schemas.microsoft.com/office/powerpoint/2010/main" val="383571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17939C-F5A7-4C49-B6D2-94D3045F616A}"/>
              </a:ext>
            </a:extLst>
          </p:cNvPr>
          <p:cNvSpPr>
            <a:spLocks noGrp="1"/>
          </p:cNvSpPr>
          <p:nvPr>
            <p:ph idx="1"/>
          </p:nvPr>
        </p:nvSpPr>
        <p:spPr>
          <a:xfrm>
            <a:off x="1524000" y="1603248"/>
            <a:ext cx="9440042" cy="3651504"/>
          </a:xfrm>
        </p:spPr>
        <p:txBody>
          <a:bodyPr>
            <a:normAutofit/>
          </a:bodyPr>
          <a:lstStyle/>
          <a:p>
            <a:pPr marL="0" indent="0">
              <a:buNone/>
            </a:pPr>
            <a:r>
              <a:rPr lang="en-US" sz="2200" dirty="0">
                <a:solidFill>
                  <a:schemeClr val="tx1"/>
                </a:solidFill>
              </a:rPr>
              <a:t>The linguistic derogation of women can be seen in may cultures. </a:t>
            </a:r>
          </a:p>
          <a:p>
            <a:pPr marL="0" indent="0">
              <a:buNone/>
            </a:pPr>
            <a:r>
              <a:rPr lang="en-US" sz="2200" dirty="0">
                <a:solidFill>
                  <a:schemeClr val="tx1"/>
                </a:solidFill>
              </a:rPr>
              <a:t>E.g. aphorisms and sayings in Moroccan Arabic:</a:t>
            </a:r>
          </a:p>
          <a:p>
            <a:pPr marL="457200" indent="-457200">
              <a:buAutoNum type="arabicPeriod"/>
            </a:pPr>
            <a:r>
              <a:rPr lang="en-US" sz="2200" dirty="0">
                <a:solidFill>
                  <a:schemeClr val="tx1"/>
                </a:solidFill>
              </a:rPr>
              <a:t>Only death can control girls</a:t>
            </a:r>
          </a:p>
          <a:p>
            <a:pPr marL="457200" indent="-457200">
              <a:buAutoNum type="arabicPeriod"/>
            </a:pPr>
            <a:r>
              <a:rPr lang="en-US" sz="2200" dirty="0">
                <a:solidFill>
                  <a:schemeClr val="tx1"/>
                </a:solidFill>
              </a:rPr>
              <a:t>Your mother, then your mother, then your mother and then your father.</a:t>
            </a:r>
          </a:p>
          <a:p>
            <a:pPr marL="457200" indent="-457200">
              <a:buAutoNum type="arabicPeriod"/>
            </a:pPr>
            <a:r>
              <a:rPr lang="en-US" sz="2200" dirty="0">
                <a:solidFill>
                  <a:schemeClr val="tx1"/>
                </a:solidFill>
              </a:rPr>
              <a:t>The old woman is worse than the devil.</a:t>
            </a:r>
          </a:p>
          <a:p>
            <a:pPr marL="0" indent="0">
              <a:buNone/>
            </a:pPr>
            <a:r>
              <a:rPr lang="en-US" sz="2200" dirty="0">
                <a:solidFill>
                  <a:schemeClr val="tx1"/>
                </a:solidFill>
              </a:rPr>
              <a:t>A mother is to be treasured  beyond all others, but before she starts having children and after she stops, a woman is seen in very negative terms. </a:t>
            </a:r>
          </a:p>
          <a:p>
            <a:pPr marL="0" indent="0">
              <a:buNone/>
            </a:pPr>
            <a:endParaRPr lang="en-US" sz="2200" dirty="0">
              <a:solidFill>
                <a:schemeClr val="tx1"/>
              </a:solidFill>
            </a:endParaRPr>
          </a:p>
        </p:txBody>
      </p:sp>
      <p:sp>
        <p:nvSpPr>
          <p:cNvPr id="4" name="Title 1">
            <a:extLst>
              <a:ext uri="{FF2B5EF4-FFF2-40B4-BE49-F238E27FC236}">
                <a16:creationId xmlns:a16="http://schemas.microsoft.com/office/drawing/2014/main" id="{C64D6F4C-6C54-4A1E-80ED-A16432578A50}"/>
              </a:ext>
            </a:extLst>
          </p:cNvPr>
          <p:cNvSpPr>
            <a:spLocks noGrp="1"/>
          </p:cNvSpPr>
          <p:nvPr>
            <p:ph type="title"/>
          </p:nvPr>
        </p:nvSpPr>
        <p:spPr/>
        <p:txBody>
          <a:bodyPr>
            <a:noAutofit/>
          </a:bodyPr>
          <a:lstStyle/>
          <a:p>
            <a:r>
              <a:rPr lang="en-US" sz="3600" dirty="0">
                <a:solidFill>
                  <a:schemeClr val="tx1"/>
                </a:solidFill>
              </a:rPr>
              <a:t>GENDER, LANGUAGE AND ATTITUDES: Semantic shift and semantic derogation</a:t>
            </a:r>
          </a:p>
        </p:txBody>
      </p:sp>
    </p:spTree>
    <p:extLst>
      <p:ext uri="{BB962C8B-B14F-4D97-AF65-F5344CB8AC3E}">
        <p14:creationId xmlns:p14="http://schemas.microsoft.com/office/powerpoint/2010/main" val="101346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5A483-4F0C-4487-A469-D1ABF566CA36}"/>
              </a:ext>
            </a:extLst>
          </p:cNvPr>
          <p:cNvSpPr>
            <a:spLocks noGrp="1"/>
          </p:cNvSpPr>
          <p:nvPr>
            <p:ph type="title"/>
          </p:nvPr>
        </p:nvSpPr>
        <p:spPr/>
        <p:txBody>
          <a:bodyPr/>
          <a:lstStyle/>
          <a:p>
            <a:r>
              <a:rPr lang="en-US" dirty="0"/>
              <a:t>LINGUISTIC RELATIVISM</a:t>
            </a:r>
          </a:p>
        </p:txBody>
      </p:sp>
      <p:sp>
        <p:nvSpPr>
          <p:cNvPr id="3" name="Content Placeholder 2">
            <a:extLst>
              <a:ext uri="{FF2B5EF4-FFF2-40B4-BE49-F238E27FC236}">
                <a16:creationId xmlns:a16="http://schemas.microsoft.com/office/drawing/2014/main" id="{895BEBE4-AA68-4DC2-A5E7-D5A88110D66E}"/>
              </a:ext>
            </a:extLst>
          </p:cNvPr>
          <p:cNvSpPr>
            <a:spLocks noGrp="1"/>
          </p:cNvSpPr>
          <p:nvPr>
            <p:ph idx="1"/>
          </p:nvPr>
        </p:nvSpPr>
        <p:spPr/>
        <p:txBody>
          <a:bodyPr/>
          <a:lstStyle/>
          <a:p>
            <a:pPr marL="0" indent="0">
              <a:buNone/>
            </a:pPr>
            <a:r>
              <a:rPr lang="en-US" b="1" dirty="0">
                <a:solidFill>
                  <a:schemeClr val="tx1"/>
                </a:solidFill>
              </a:rPr>
              <a:t>LINGUISTIC RELATIVISM or SAPIR-WORF HYPOTHESIS </a:t>
            </a:r>
          </a:p>
          <a:p>
            <a:pPr marL="0" indent="0">
              <a:buNone/>
            </a:pPr>
            <a:r>
              <a:rPr lang="en-US" dirty="0">
                <a:solidFill>
                  <a:schemeClr val="tx1"/>
                </a:solidFill>
              </a:rPr>
              <a:t>The way we talk about others, and the words we use, does more than simply denote entities or events in the world. </a:t>
            </a:r>
          </a:p>
          <a:p>
            <a:pPr marL="0" indent="0">
              <a:buNone/>
            </a:pPr>
            <a:r>
              <a:rPr lang="en-US" dirty="0">
                <a:solidFill>
                  <a:schemeClr val="tx1"/>
                </a:solidFill>
              </a:rPr>
              <a:t>The way we perceive the world plays a part in how language is structured. </a:t>
            </a: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3617176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1"/>
                </a:solidFill>
              </a:rPr>
              <a:t>Gender Bias &amp; Sexist Language</a:t>
            </a:r>
            <a:endParaRPr lang="en-GB" b="1" dirty="0">
              <a:solidFill>
                <a:schemeClr val="tx1"/>
              </a:solidFill>
            </a:endParaRPr>
          </a:p>
        </p:txBody>
      </p:sp>
      <p:sp>
        <p:nvSpPr>
          <p:cNvPr id="3" name="Content Placeholder 2"/>
          <p:cNvSpPr>
            <a:spLocks noGrp="1"/>
          </p:cNvSpPr>
          <p:nvPr>
            <p:ph idx="1"/>
          </p:nvPr>
        </p:nvSpPr>
        <p:spPr>
          <a:xfrm>
            <a:off x="1003250" y="1771135"/>
            <a:ext cx="9654480" cy="4230960"/>
          </a:xfrm>
        </p:spPr>
        <p:txBody>
          <a:bodyPr>
            <a:normAutofit/>
          </a:bodyPr>
          <a:lstStyle/>
          <a:p>
            <a:pPr algn="just"/>
            <a:r>
              <a:rPr lang="en-MY" b="1" dirty="0">
                <a:solidFill>
                  <a:schemeClr val="tx1"/>
                </a:solidFill>
              </a:rPr>
              <a:t>Biased language </a:t>
            </a:r>
            <a:r>
              <a:rPr lang="en-MY" dirty="0">
                <a:solidFill>
                  <a:schemeClr val="tx1"/>
                </a:solidFill>
              </a:rPr>
              <a:t>makes unnecessary distinctions about gender, race, age, economic class, sexual orientation, religion, politics, or any other personal information that's not necessary to a text's argument or intent. </a:t>
            </a:r>
            <a:r>
              <a:rPr lang="en-GB" dirty="0">
                <a:solidFill>
                  <a:schemeClr val="tx1"/>
                </a:solidFill>
                <a:hlinkClick r:id="rId2"/>
              </a:rPr>
              <a:t>http://www.wilkes.edu</a:t>
            </a:r>
            <a:endParaRPr lang="en-GB" dirty="0">
              <a:solidFill>
                <a:schemeClr val="tx1"/>
              </a:solidFill>
            </a:endParaRPr>
          </a:p>
          <a:p>
            <a:pPr marL="0" indent="0" algn="just">
              <a:buNone/>
            </a:pPr>
            <a:endParaRPr lang="en-GB" dirty="0">
              <a:solidFill>
                <a:schemeClr val="tx1"/>
              </a:solidFill>
            </a:endParaRPr>
          </a:p>
          <a:p>
            <a:pPr algn="just"/>
            <a:r>
              <a:rPr lang="en-MY" dirty="0">
                <a:solidFill>
                  <a:schemeClr val="tx1"/>
                </a:solidFill>
              </a:rPr>
              <a:t>“</a:t>
            </a:r>
            <a:r>
              <a:rPr lang="en-MY" b="1" dirty="0">
                <a:solidFill>
                  <a:schemeClr val="tx1"/>
                </a:solidFill>
              </a:rPr>
              <a:t>Gender-biased language</a:t>
            </a:r>
            <a:r>
              <a:rPr lang="en-MY" dirty="0">
                <a:solidFill>
                  <a:schemeClr val="tx1"/>
                </a:solidFill>
              </a:rPr>
              <a:t> implies that people are male unless 'proven' to be female. Female gender may be designated by either tagging on a feminine descriptor (e.g. lady professor, women doctor, female engineer) or by belonging to a stereotypically female group (e.g., kindergarten teacher, social worker).“</a:t>
            </a:r>
          </a:p>
          <a:p>
            <a:pPr marL="0" indent="0" algn="just">
              <a:buNone/>
            </a:pPr>
            <a:r>
              <a:rPr lang="en-MY" dirty="0">
                <a:solidFill>
                  <a:schemeClr val="tx1"/>
                </a:solidFill>
              </a:rPr>
              <a:t>(Janet B. </a:t>
            </a:r>
            <a:r>
              <a:rPr lang="en-MY" dirty="0" err="1">
                <a:solidFill>
                  <a:schemeClr val="tx1"/>
                </a:solidFill>
              </a:rPr>
              <a:t>Ruscher</a:t>
            </a:r>
            <a:r>
              <a:rPr lang="en-MY" dirty="0">
                <a:solidFill>
                  <a:schemeClr val="tx1"/>
                </a:solidFill>
              </a:rPr>
              <a:t>, </a:t>
            </a:r>
            <a:r>
              <a:rPr lang="en-MY" i="1" dirty="0">
                <a:solidFill>
                  <a:schemeClr val="tx1"/>
                </a:solidFill>
              </a:rPr>
              <a:t>Prejudiced Communication: A Social Psychological Perspective</a:t>
            </a:r>
            <a:r>
              <a:rPr lang="en-MY" dirty="0">
                <a:solidFill>
                  <a:schemeClr val="tx1"/>
                </a:solidFill>
              </a:rPr>
              <a:t>. Guilford, 2001)</a:t>
            </a:r>
          </a:p>
          <a:p>
            <a:pPr algn="just"/>
            <a:endParaRPr lang="en-MY" dirty="0">
              <a:solidFill>
                <a:schemeClr val="tx1"/>
              </a:solidFill>
            </a:endParaRPr>
          </a:p>
          <a:p>
            <a:pPr algn="just"/>
            <a:endParaRPr lang="en-GB" dirty="0">
              <a:solidFill>
                <a:schemeClr val="tx1"/>
              </a:solidFill>
            </a:endParaRPr>
          </a:p>
        </p:txBody>
      </p:sp>
    </p:spTree>
    <p:extLst>
      <p:ext uri="{BB962C8B-B14F-4D97-AF65-F5344CB8AC3E}">
        <p14:creationId xmlns:p14="http://schemas.microsoft.com/office/powerpoint/2010/main" val="2414326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FB3ADA-B1B2-4142-B1AF-8CD217E722DE}"/>
              </a:ext>
            </a:extLst>
          </p:cNvPr>
          <p:cNvSpPr>
            <a:spLocks noGrp="1"/>
          </p:cNvSpPr>
          <p:nvPr>
            <p:ph idx="1"/>
          </p:nvPr>
        </p:nvSpPr>
        <p:spPr/>
        <p:txBody>
          <a:bodyPr>
            <a:normAutofit/>
          </a:bodyPr>
          <a:lstStyle/>
          <a:p>
            <a:r>
              <a:rPr lang="en-US" sz="2400" dirty="0"/>
              <a:t>By </a:t>
            </a:r>
            <a:r>
              <a:rPr lang="en-US" sz="2400" b="1" dirty="0">
                <a:solidFill>
                  <a:srgbClr val="FF0000"/>
                </a:solidFill>
              </a:rPr>
              <a:t>society</a:t>
            </a:r>
            <a:r>
              <a:rPr lang="en-US" sz="2400" dirty="0"/>
              <a:t>, we mean a group of people who are drawn together for a certain purpose or purposes; </a:t>
            </a:r>
          </a:p>
          <a:p>
            <a:r>
              <a:rPr lang="en-US" sz="2400" dirty="0"/>
              <a:t>The term </a:t>
            </a:r>
            <a:r>
              <a:rPr lang="en-US" sz="2400" b="1" dirty="0">
                <a:solidFill>
                  <a:srgbClr val="FF0000"/>
                </a:solidFill>
              </a:rPr>
              <a:t>language</a:t>
            </a:r>
            <a:r>
              <a:rPr lang="en-US" sz="2400" b="1" dirty="0"/>
              <a:t> </a:t>
            </a:r>
            <a:r>
              <a:rPr lang="en-US" sz="2400" dirty="0"/>
              <a:t>means a system of linguistic communication particular to a group; this includes spoken, written, and signed modes of communication.</a:t>
            </a:r>
          </a:p>
          <a:p>
            <a:pPr marL="45720" indent="0">
              <a:buNone/>
            </a:pPr>
            <a:r>
              <a:rPr lang="en-US" sz="2400" dirty="0"/>
              <a:t>(</a:t>
            </a:r>
            <a:r>
              <a:rPr lang="en-US" sz="2400" dirty="0" err="1"/>
              <a:t>Wardhaugh</a:t>
            </a:r>
            <a:r>
              <a:rPr lang="en-US" sz="2400" dirty="0"/>
              <a:t>, 2015, p.2)</a:t>
            </a:r>
          </a:p>
        </p:txBody>
      </p:sp>
      <p:sp>
        <p:nvSpPr>
          <p:cNvPr id="4" name="Rectangle 2">
            <a:extLst>
              <a:ext uri="{FF2B5EF4-FFF2-40B4-BE49-F238E27FC236}">
                <a16:creationId xmlns:a16="http://schemas.microsoft.com/office/drawing/2014/main" id="{1A7A9024-7200-42E5-A4C0-AD6A4E50CBCD}"/>
              </a:ext>
            </a:extLst>
          </p:cNvPr>
          <p:cNvSpPr>
            <a:spLocks noGrp="1" noChangeArrowheads="1"/>
          </p:cNvSpPr>
          <p:nvPr>
            <p:ph type="title"/>
          </p:nvPr>
        </p:nvSpPr>
        <p:spPr>
          <a:xfrm>
            <a:off x="1524000" y="79375"/>
            <a:ext cx="9134475" cy="1233488"/>
          </a:xfrm>
        </p:spPr>
        <p:txBody>
          <a:bodyPr>
            <a:noAutofit/>
          </a:bodyPr>
          <a:lstStyle/>
          <a:p>
            <a:br>
              <a:rPr lang="en-US" b="1" dirty="0"/>
            </a:br>
            <a:br>
              <a:rPr lang="en-US" b="1" dirty="0"/>
            </a:br>
            <a:br>
              <a:rPr lang="en-US" b="1" dirty="0"/>
            </a:br>
            <a:br>
              <a:rPr lang="en-US" b="1" dirty="0"/>
            </a:br>
            <a:br>
              <a:rPr lang="en-US" b="1" dirty="0"/>
            </a:br>
            <a:r>
              <a:rPr lang="en-US" b="1" dirty="0"/>
              <a:t>WHAT IS SOCIOLINGUISTICS?</a:t>
            </a:r>
            <a:endParaRPr lang="en-US" b="1" dirty="0">
              <a:solidFill>
                <a:schemeClr val="accent2"/>
              </a:solidFill>
            </a:endParaRPr>
          </a:p>
        </p:txBody>
      </p:sp>
    </p:spTree>
    <p:extLst>
      <p:ext uri="{BB962C8B-B14F-4D97-AF65-F5344CB8AC3E}">
        <p14:creationId xmlns:p14="http://schemas.microsoft.com/office/powerpoint/2010/main" val="3122736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prstClr val="black"/>
                </a:solidFill>
              </a:rPr>
              <a:t>Gender Bias &amp; Sexist Language (</a:t>
            </a:r>
            <a:r>
              <a:rPr lang="en-US" sz="4000" b="1" dirty="0" err="1">
                <a:solidFill>
                  <a:prstClr val="black"/>
                </a:solidFill>
              </a:rPr>
              <a:t>Cont</a:t>
            </a:r>
            <a:r>
              <a:rPr lang="en-US" sz="4000" b="1" dirty="0">
                <a:solidFill>
                  <a:prstClr val="black"/>
                </a:solidFill>
              </a:rPr>
              <a:t>’</a:t>
            </a:r>
            <a:r>
              <a:rPr lang="en-US" sz="4000" dirty="0">
                <a:solidFill>
                  <a:prstClr val="black"/>
                </a:solidFill>
              </a:rPr>
              <a:t>)</a:t>
            </a:r>
            <a:endParaRPr lang="en-GB" dirty="0"/>
          </a:p>
        </p:txBody>
      </p:sp>
      <p:sp>
        <p:nvSpPr>
          <p:cNvPr id="3" name="Content Placeholder 2"/>
          <p:cNvSpPr>
            <a:spLocks noGrp="1"/>
          </p:cNvSpPr>
          <p:nvPr>
            <p:ph idx="1"/>
          </p:nvPr>
        </p:nvSpPr>
        <p:spPr>
          <a:xfrm>
            <a:off x="1676665" y="1709352"/>
            <a:ext cx="9928751" cy="4158952"/>
          </a:xfrm>
        </p:spPr>
        <p:txBody>
          <a:bodyPr>
            <a:normAutofit/>
          </a:bodyPr>
          <a:lstStyle/>
          <a:p>
            <a:r>
              <a:rPr lang="en-US" dirty="0">
                <a:solidFill>
                  <a:schemeClr val="tx1"/>
                </a:solidFill>
                <a:effectLst/>
                <a:ea typeface="Times New Roman"/>
              </a:rPr>
              <a:t>Sexism is the belief that one sex is innately superior to the other.</a:t>
            </a:r>
            <a:endParaRPr lang="en-GB" dirty="0">
              <a:solidFill>
                <a:schemeClr val="tx1"/>
              </a:solidFill>
              <a:effectLst/>
              <a:ea typeface="SimSun"/>
            </a:endParaRPr>
          </a:p>
          <a:p>
            <a:r>
              <a:rPr lang="en-US" dirty="0">
                <a:solidFill>
                  <a:schemeClr val="tx1"/>
                </a:solidFill>
                <a:effectLst/>
                <a:ea typeface="Times New Roman"/>
              </a:rPr>
              <a:t>It underlies patriarchy and harms men, women, and the society as a whole.</a:t>
            </a:r>
            <a:endParaRPr lang="en-GB" dirty="0">
              <a:solidFill>
                <a:schemeClr val="tx1"/>
              </a:solidFill>
              <a:effectLst/>
              <a:ea typeface="SimSun"/>
            </a:endParaRPr>
          </a:p>
          <a:p>
            <a:pPr marR="152400"/>
            <a:r>
              <a:rPr lang="en-US" dirty="0">
                <a:solidFill>
                  <a:schemeClr val="tx1"/>
                </a:solidFill>
                <a:effectLst/>
                <a:ea typeface="Times New Roman"/>
              </a:rPr>
              <a:t>It is discrimination on the basis of gender. </a:t>
            </a:r>
            <a:endParaRPr lang="en-GB" dirty="0">
              <a:solidFill>
                <a:schemeClr val="tx1"/>
              </a:solidFill>
              <a:effectLst/>
              <a:ea typeface="SimSun"/>
            </a:endParaRPr>
          </a:p>
          <a:p>
            <a:r>
              <a:rPr lang="en-US" dirty="0">
                <a:solidFill>
                  <a:schemeClr val="tx1"/>
                </a:solidFill>
                <a:effectLst/>
                <a:ea typeface="Calibri"/>
              </a:rPr>
              <a:t>The tendency to speak of people as cultural stereotypes of their gender</a:t>
            </a:r>
          </a:p>
          <a:p>
            <a:endParaRPr lang="en-US" b="1" dirty="0">
              <a:solidFill>
                <a:schemeClr val="tx1"/>
              </a:solidFill>
              <a:effectLst/>
              <a:ea typeface="Times New Roman"/>
            </a:endParaRPr>
          </a:p>
          <a:p>
            <a:endParaRPr lang="en-GB" dirty="0">
              <a:solidFill>
                <a:schemeClr val="tx1"/>
              </a:solidFill>
            </a:endParaRPr>
          </a:p>
        </p:txBody>
      </p:sp>
    </p:spTree>
    <p:extLst>
      <p:ext uri="{BB962C8B-B14F-4D97-AF65-F5344CB8AC3E}">
        <p14:creationId xmlns:p14="http://schemas.microsoft.com/office/powerpoint/2010/main" val="1448116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prstClr val="black"/>
                </a:solidFill>
              </a:rPr>
              <a:t>Gender Bias &amp; Sexist Language (</a:t>
            </a:r>
            <a:r>
              <a:rPr lang="en-US" b="1" dirty="0" err="1">
                <a:solidFill>
                  <a:prstClr val="black"/>
                </a:solidFill>
              </a:rPr>
              <a:t>Cont</a:t>
            </a:r>
            <a:r>
              <a:rPr lang="en-US" b="1" dirty="0">
                <a:solidFill>
                  <a:prstClr val="black"/>
                </a:solidFill>
              </a:rPr>
              <a:t>’</a:t>
            </a:r>
            <a:r>
              <a:rPr lang="en-US" dirty="0">
                <a:solidFill>
                  <a:prstClr val="black"/>
                </a:solidFill>
              </a:rPr>
              <a:t>)</a:t>
            </a:r>
            <a:endParaRPr lang="en-GB" dirty="0"/>
          </a:p>
        </p:txBody>
      </p:sp>
      <p:sp>
        <p:nvSpPr>
          <p:cNvPr id="3" name="Content Placeholder 2"/>
          <p:cNvSpPr>
            <a:spLocks noGrp="1"/>
          </p:cNvSpPr>
          <p:nvPr>
            <p:ph idx="1"/>
          </p:nvPr>
        </p:nvSpPr>
        <p:spPr>
          <a:xfrm>
            <a:off x="1106123" y="1462216"/>
            <a:ext cx="9669558" cy="4223657"/>
          </a:xfrm>
        </p:spPr>
        <p:txBody>
          <a:bodyPr>
            <a:noAutofit/>
          </a:bodyPr>
          <a:lstStyle/>
          <a:p>
            <a:pPr marL="0" indent="0">
              <a:buNone/>
            </a:pPr>
            <a:r>
              <a:rPr lang="en-US" sz="1800" b="1" dirty="0">
                <a:solidFill>
                  <a:prstClr val="black"/>
                </a:solidFill>
                <a:ea typeface="Times New Roman"/>
              </a:rPr>
              <a:t>What is sexism in language?</a:t>
            </a:r>
            <a:endParaRPr lang="en-GB" sz="1800" dirty="0">
              <a:solidFill>
                <a:prstClr val="black"/>
              </a:solidFill>
              <a:ea typeface="SimSun"/>
            </a:endParaRPr>
          </a:p>
          <a:p>
            <a:pPr lvl="0"/>
            <a:r>
              <a:rPr lang="en-US" sz="1800" dirty="0">
                <a:solidFill>
                  <a:prstClr val="black"/>
                </a:solidFill>
                <a:ea typeface="Times New Roman"/>
              </a:rPr>
              <a:t>It is the use of language which devalues members of one sex, almost invariably women, and thus fosters gender inequality.</a:t>
            </a:r>
            <a:endParaRPr lang="en-GB" sz="1800" dirty="0">
              <a:solidFill>
                <a:prstClr val="black"/>
              </a:solidFill>
              <a:ea typeface="SimSun"/>
            </a:endParaRPr>
          </a:p>
          <a:p>
            <a:pPr lvl="0"/>
            <a:r>
              <a:rPr lang="en-US" sz="1800" dirty="0">
                <a:solidFill>
                  <a:prstClr val="black"/>
                </a:solidFill>
                <a:ea typeface="Times New Roman"/>
              </a:rPr>
              <a:t> It discriminates against women by rendering them invisible or trivializing them at the same time that it perpetuates notions of male supremacy.</a:t>
            </a:r>
            <a:endParaRPr lang="en-US" sz="1800" dirty="0">
              <a:solidFill>
                <a:prstClr val="black"/>
              </a:solidFill>
            </a:endParaRPr>
          </a:p>
          <a:p>
            <a:pPr lvl="0"/>
            <a:r>
              <a:rPr lang="en-MY" sz="1800" dirty="0" err="1">
                <a:solidFill>
                  <a:prstClr val="black"/>
                </a:solidFill>
              </a:rPr>
              <a:t>E.g</a:t>
            </a:r>
            <a:r>
              <a:rPr lang="en-MY" sz="1800" dirty="0">
                <a:solidFill>
                  <a:prstClr val="black"/>
                </a:solidFill>
              </a:rPr>
              <a:t> </a:t>
            </a:r>
            <a:r>
              <a:rPr lang="en-MY" sz="1800" b="1" dirty="0">
                <a:solidFill>
                  <a:prstClr val="black"/>
                </a:solidFill>
              </a:rPr>
              <a:t>Robin Lakoff (1975) </a:t>
            </a:r>
            <a:r>
              <a:rPr lang="en-MY" sz="1800" dirty="0">
                <a:solidFill>
                  <a:prstClr val="black"/>
                </a:solidFill>
              </a:rPr>
              <a:t>'master' vs 'mistress' </a:t>
            </a:r>
          </a:p>
          <a:p>
            <a:pPr lvl="0"/>
            <a:r>
              <a:rPr lang="en-MY" sz="1800" dirty="0">
                <a:solidFill>
                  <a:prstClr val="black"/>
                </a:solidFill>
              </a:rPr>
              <a:t>"Sexist language also includes the depiction of women in the position of </a:t>
            </a:r>
            <a:r>
              <a:rPr lang="en-MY" sz="1800" dirty="0">
                <a:solidFill>
                  <a:srgbClr val="FF0000"/>
                </a:solidFill>
              </a:rPr>
              <a:t>passive object rather than active subject</a:t>
            </a:r>
            <a:r>
              <a:rPr lang="en-MY" sz="1800" dirty="0">
                <a:solidFill>
                  <a:prstClr val="black"/>
                </a:solidFill>
              </a:rPr>
              <a:t>, such as on the basis of their appearance ('a blonde') or domestic roles ('a mother of two') when similar depictions in similar contexts would not be made of men. These representations of women trivialize their lives and place an extra level of personal judgment on them."</a:t>
            </a:r>
            <a:br>
              <a:rPr lang="en-MY" sz="1800" dirty="0">
                <a:solidFill>
                  <a:prstClr val="black"/>
                </a:solidFill>
              </a:rPr>
            </a:br>
            <a:r>
              <a:rPr lang="en-MY" sz="1800" dirty="0">
                <a:solidFill>
                  <a:prstClr val="black"/>
                </a:solidFill>
              </a:rPr>
              <a:t>(Allyson </a:t>
            </a:r>
            <a:r>
              <a:rPr lang="en-MY" sz="1800" dirty="0" err="1">
                <a:solidFill>
                  <a:prstClr val="black"/>
                </a:solidFill>
              </a:rPr>
              <a:t>Jule</a:t>
            </a:r>
            <a:r>
              <a:rPr lang="en-MY" sz="1800" dirty="0">
                <a:solidFill>
                  <a:prstClr val="black"/>
                </a:solidFill>
              </a:rPr>
              <a:t>, </a:t>
            </a:r>
            <a:r>
              <a:rPr lang="en-MY" sz="1800" i="1" dirty="0">
                <a:solidFill>
                  <a:prstClr val="black"/>
                </a:solidFill>
              </a:rPr>
              <a:t>A Beginner's Guide to Language and Gender</a:t>
            </a:r>
            <a:r>
              <a:rPr lang="en-MY" sz="1800" dirty="0">
                <a:solidFill>
                  <a:prstClr val="black"/>
                </a:solidFill>
              </a:rPr>
              <a:t>. Multilingual Matters, 2008</a:t>
            </a:r>
          </a:p>
          <a:p>
            <a:endParaRPr lang="en-GB" sz="1800" dirty="0"/>
          </a:p>
        </p:txBody>
      </p:sp>
    </p:spTree>
    <p:extLst>
      <p:ext uri="{BB962C8B-B14F-4D97-AF65-F5344CB8AC3E}">
        <p14:creationId xmlns:p14="http://schemas.microsoft.com/office/powerpoint/2010/main" val="336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49827"/>
          </a:xfrm>
        </p:spPr>
        <p:txBody>
          <a:bodyPr>
            <a:normAutofit/>
          </a:bodyPr>
          <a:lstStyle/>
          <a:p>
            <a:r>
              <a:rPr lang="en-US" b="1" dirty="0">
                <a:solidFill>
                  <a:schemeClr val="tx1"/>
                </a:solidFill>
              </a:rPr>
              <a:t>Gender Bias &amp; Sexist Language (</a:t>
            </a:r>
            <a:r>
              <a:rPr lang="en-US" b="1" dirty="0" err="1">
                <a:solidFill>
                  <a:schemeClr val="tx1"/>
                </a:solidFill>
              </a:rPr>
              <a:t>Cont</a:t>
            </a:r>
            <a:r>
              <a:rPr lang="en-US" b="1" dirty="0">
                <a:solidFill>
                  <a:schemeClr val="tx1"/>
                </a:solidFill>
              </a:rPr>
              <a:t>’</a:t>
            </a:r>
            <a:r>
              <a:rPr lang="en-US" dirty="0">
                <a:solidFill>
                  <a:schemeClr val="tx1"/>
                </a:solidFill>
              </a:rPr>
              <a:t>)</a:t>
            </a:r>
            <a:endParaRPr lang="en-GB" dirty="0">
              <a:solidFill>
                <a:schemeClr val="tx1"/>
              </a:solidFill>
            </a:endParaRPr>
          </a:p>
        </p:txBody>
      </p:sp>
      <p:sp>
        <p:nvSpPr>
          <p:cNvPr id="3" name="Content Placeholder 2"/>
          <p:cNvSpPr>
            <a:spLocks noGrp="1"/>
          </p:cNvSpPr>
          <p:nvPr>
            <p:ph idx="1"/>
          </p:nvPr>
        </p:nvSpPr>
        <p:spPr>
          <a:xfrm>
            <a:off x="611953" y="1186543"/>
            <a:ext cx="11299371" cy="4484914"/>
          </a:xfrm>
        </p:spPr>
        <p:txBody>
          <a:bodyPr>
            <a:noAutofit/>
          </a:bodyPr>
          <a:lstStyle/>
          <a:p>
            <a:pPr marL="0" indent="0">
              <a:buNone/>
            </a:pPr>
            <a:r>
              <a:rPr lang="en-US" sz="1800" b="1" dirty="0">
                <a:solidFill>
                  <a:schemeClr val="tx1"/>
                </a:solidFill>
                <a:ea typeface="Times New Roman"/>
              </a:rPr>
              <a:t>Why is gender bias important?</a:t>
            </a:r>
            <a:endParaRPr lang="en-GB" sz="1800" dirty="0">
              <a:solidFill>
                <a:schemeClr val="tx1"/>
              </a:solidFill>
              <a:ea typeface="Times New Roman"/>
            </a:endParaRPr>
          </a:p>
          <a:p>
            <a:pPr>
              <a:lnSpc>
                <a:spcPct val="115000"/>
              </a:lnSpc>
              <a:spcAft>
                <a:spcPts val="1000"/>
              </a:spcAft>
              <a:buFont typeface="+mj-lt"/>
              <a:buAutoNum type="alphaLcPeriod"/>
            </a:pPr>
            <a:r>
              <a:rPr lang="en-GB" sz="1800" dirty="0">
                <a:solidFill>
                  <a:schemeClr val="tx1"/>
                </a:solidFill>
                <a:ea typeface="Calibri"/>
                <a:cs typeface="Times New Roman"/>
              </a:rPr>
              <a:t>It‘s imprecise  vague, misleading, confusing and can be quite comical</a:t>
            </a:r>
          </a:p>
          <a:p>
            <a:pPr marL="0" indent="0">
              <a:buNone/>
            </a:pPr>
            <a:r>
              <a:rPr lang="en-US" sz="1800" dirty="0">
                <a:solidFill>
                  <a:schemeClr val="tx1"/>
                </a:solidFill>
                <a:ea typeface="SimSun"/>
              </a:rPr>
              <a:t>	Ex:	"Some humans are female" - makes sense</a:t>
            </a:r>
            <a:endParaRPr lang="en-GB" sz="1800" dirty="0">
              <a:solidFill>
                <a:schemeClr val="tx1"/>
              </a:solidFill>
              <a:ea typeface="SimSun"/>
            </a:endParaRPr>
          </a:p>
          <a:p>
            <a:pPr marL="571500" indent="0">
              <a:buNone/>
            </a:pPr>
            <a:r>
              <a:rPr lang="en-US" sz="1800" dirty="0">
                <a:solidFill>
                  <a:schemeClr val="tx1"/>
                </a:solidFill>
                <a:ea typeface="SimSun"/>
              </a:rPr>
              <a:t>		"Some men are female" - ridiculous. </a:t>
            </a:r>
            <a:endParaRPr lang="en-GB" sz="1800" dirty="0">
              <a:solidFill>
                <a:schemeClr val="tx1"/>
              </a:solidFill>
              <a:ea typeface="SimSun"/>
            </a:endParaRPr>
          </a:p>
          <a:p>
            <a:pPr marL="0" indent="0">
              <a:buNone/>
            </a:pPr>
            <a:r>
              <a:rPr lang="en-US" sz="1800" dirty="0">
                <a:solidFill>
                  <a:schemeClr val="tx1"/>
                </a:solidFill>
                <a:ea typeface="SimSun"/>
              </a:rPr>
              <a:t>b. It’s offensive</a:t>
            </a:r>
            <a:endParaRPr lang="en-GB" sz="1800" dirty="0">
              <a:solidFill>
                <a:schemeClr val="tx1"/>
              </a:solidFill>
              <a:ea typeface="SimSun"/>
            </a:endParaRPr>
          </a:p>
          <a:p>
            <a:pPr marL="0" indent="0">
              <a:buNone/>
            </a:pPr>
            <a:r>
              <a:rPr lang="en-US" sz="1800" dirty="0">
                <a:solidFill>
                  <a:schemeClr val="tx1"/>
                </a:solidFill>
                <a:ea typeface="SimSun"/>
              </a:rPr>
              <a:t>c. Miller and Swift (1976: 21) – when we use the generic ‘man’, we are bound to think of it as men rather than women  </a:t>
            </a:r>
            <a:endParaRPr lang="en-GB" sz="1800" dirty="0">
              <a:solidFill>
                <a:schemeClr val="tx1"/>
              </a:solidFill>
              <a:ea typeface="SimSun"/>
            </a:endParaRPr>
          </a:p>
          <a:p>
            <a:pPr marL="0" indent="0">
              <a:buNone/>
            </a:pPr>
            <a:r>
              <a:rPr lang="en-US" sz="1800" dirty="0">
                <a:solidFill>
                  <a:schemeClr val="tx1"/>
                </a:solidFill>
                <a:ea typeface="SimSun"/>
              </a:rPr>
              <a:t>d. It perpetuates stereotypes. Language influences one’s mind and belief. The following statements strengthen the notion of stereotype that signals sexist. </a:t>
            </a:r>
            <a:endParaRPr lang="en-GB" sz="1800" dirty="0">
              <a:solidFill>
                <a:schemeClr val="tx1"/>
              </a:solidFill>
              <a:ea typeface="SimSun"/>
            </a:endParaRPr>
          </a:p>
          <a:p>
            <a:pPr indent="0">
              <a:buNone/>
              <a:tabLst>
                <a:tab pos="457200" algn="l"/>
              </a:tabLst>
            </a:pPr>
            <a:r>
              <a:rPr lang="en-US" sz="1800" dirty="0">
                <a:solidFill>
                  <a:schemeClr val="tx1"/>
                </a:solidFill>
                <a:ea typeface="SimSun"/>
              </a:rPr>
              <a:t>	"A </a:t>
            </a:r>
            <a:r>
              <a:rPr lang="en-US" sz="1800" b="1" u="sng" dirty="0">
                <a:solidFill>
                  <a:schemeClr val="tx1"/>
                </a:solidFill>
                <a:ea typeface="SimSun"/>
              </a:rPr>
              <a:t>doctor</a:t>
            </a:r>
            <a:r>
              <a:rPr lang="en-US" sz="1800" dirty="0">
                <a:solidFill>
                  <a:schemeClr val="tx1"/>
                </a:solidFill>
                <a:ea typeface="SimSun"/>
              </a:rPr>
              <a:t> should respect </a:t>
            </a:r>
            <a:r>
              <a:rPr lang="en-US" sz="1800" b="1" u="sng" dirty="0">
                <a:solidFill>
                  <a:schemeClr val="tx1"/>
                </a:solidFill>
                <a:ea typeface="SimSun"/>
              </a:rPr>
              <a:t>his </a:t>
            </a:r>
            <a:r>
              <a:rPr lang="en-US" sz="1800" dirty="0">
                <a:solidFill>
                  <a:schemeClr val="tx1"/>
                </a:solidFill>
                <a:ea typeface="SimSun"/>
              </a:rPr>
              <a:t>patients" </a:t>
            </a:r>
            <a:endParaRPr lang="en-GB" sz="1800" dirty="0">
              <a:solidFill>
                <a:schemeClr val="tx1"/>
              </a:solidFill>
              <a:ea typeface="SimSun"/>
            </a:endParaRPr>
          </a:p>
          <a:p>
            <a:pPr marL="0" indent="0">
              <a:buNone/>
            </a:pPr>
            <a:r>
              <a:rPr lang="en-US" sz="1800" dirty="0">
                <a:solidFill>
                  <a:schemeClr val="tx1"/>
                </a:solidFill>
                <a:ea typeface="SimSun"/>
              </a:rPr>
              <a:t>       "A </a:t>
            </a:r>
            <a:r>
              <a:rPr lang="en-US" sz="1800" b="1" u="sng" dirty="0">
                <a:solidFill>
                  <a:schemeClr val="tx1"/>
                </a:solidFill>
                <a:ea typeface="SimSun"/>
              </a:rPr>
              <a:t>nurse</a:t>
            </a:r>
            <a:r>
              <a:rPr lang="en-US" sz="1800" dirty="0">
                <a:solidFill>
                  <a:schemeClr val="tx1"/>
                </a:solidFill>
                <a:ea typeface="SimSun"/>
              </a:rPr>
              <a:t> should respect </a:t>
            </a:r>
            <a:r>
              <a:rPr lang="en-US" sz="1800" b="1" u="sng" dirty="0">
                <a:solidFill>
                  <a:schemeClr val="tx1"/>
                </a:solidFill>
                <a:ea typeface="SimSun"/>
              </a:rPr>
              <a:t>her</a:t>
            </a:r>
            <a:r>
              <a:rPr lang="en-US" sz="1800" dirty="0">
                <a:solidFill>
                  <a:schemeClr val="tx1"/>
                </a:solidFill>
                <a:ea typeface="SimSun"/>
              </a:rPr>
              <a:t> patients"</a:t>
            </a:r>
            <a:endParaRPr lang="en-GB" sz="1800" dirty="0">
              <a:solidFill>
                <a:schemeClr val="tx1"/>
              </a:solidFill>
            </a:endParaRPr>
          </a:p>
        </p:txBody>
      </p:sp>
    </p:spTree>
    <p:extLst>
      <p:ext uri="{BB962C8B-B14F-4D97-AF65-F5344CB8AC3E}">
        <p14:creationId xmlns:p14="http://schemas.microsoft.com/office/powerpoint/2010/main" val="2874195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prstClr val="black"/>
                </a:solidFill>
              </a:rPr>
              <a:t>Gender Bias &amp; Sexist Language (</a:t>
            </a:r>
            <a:r>
              <a:rPr lang="en-US" sz="4000" b="1" dirty="0" err="1">
                <a:solidFill>
                  <a:prstClr val="black"/>
                </a:solidFill>
              </a:rPr>
              <a:t>Cont</a:t>
            </a:r>
            <a:r>
              <a:rPr lang="en-US" sz="4000" b="1" dirty="0">
                <a:solidFill>
                  <a:prstClr val="black"/>
                </a:solidFill>
              </a:rPr>
              <a:t>’</a:t>
            </a:r>
            <a:r>
              <a:rPr lang="en-US" sz="4000" dirty="0">
                <a:solidFill>
                  <a:prstClr val="black"/>
                </a:solidFill>
              </a:rPr>
              <a:t>)</a:t>
            </a:r>
            <a:endParaRPr lang="en-GB" dirty="0"/>
          </a:p>
        </p:txBody>
      </p:sp>
      <p:sp>
        <p:nvSpPr>
          <p:cNvPr id="3" name="Content Placeholder 2"/>
          <p:cNvSpPr>
            <a:spLocks noGrp="1"/>
          </p:cNvSpPr>
          <p:nvPr>
            <p:ph idx="1"/>
          </p:nvPr>
        </p:nvSpPr>
        <p:spPr>
          <a:xfrm>
            <a:off x="1524000" y="1536355"/>
            <a:ext cx="9592442" cy="4093029"/>
          </a:xfrm>
        </p:spPr>
        <p:txBody>
          <a:bodyPr>
            <a:normAutofit/>
          </a:bodyPr>
          <a:lstStyle/>
          <a:p>
            <a:r>
              <a:rPr lang="en-US" b="1" dirty="0">
                <a:solidFill>
                  <a:schemeClr val="tx1"/>
                </a:solidFill>
                <a:effectLst/>
                <a:ea typeface="Times New Roman"/>
              </a:rPr>
              <a:t>Why the concern about mere words?</a:t>
            </a:r>
            <a:endParaRPr lang="en-GB" b="1" dirty="0">
              <a:solidFill>
                <a:schemeClr val="tx1"/>
              </a:solidFill>
              <a:ea typeface="SimSun"/>
            </a:endParaRPr>
          </a:p>
          <a:p>
            <a:endParaRPr lang="en-GB" dirty="0">
              <a:solidFill>
                <a:schemeClr val="tx1"/>
              </a:solidFill>
              <a:effectLst/>
              <a:ea typeface="SimSun"/>
            </a:endParaRPr>
          </a:p>
          <a:p>
            <a:pPr>
              <a:buFont typeface="Symbol"/>
              <a:buChar char=""/>
              <a:tabLst>
                <a:tab pos="914400" algn="l"/>
              </a:tabLst>
            </a:pPr>
            <a:r>
              <a:rPr lang="en-US" dirty="0">
                <a:solidFill>
                  <a:schemeClr val="tx1"/>
                </a:solidFill>
                <a:effectLst/>
                <a:ea typeface="Times New Roman"/>
              </a:rPr>
              <a:t>Language articulates consciousness</a:t>
            </a:r>
            <a:endParaRPr lang="en-GB" dirty="0">
              <a:solidFill>
                <a:schemeClr val="tx1"/>
              </a:solidFill>
              <a:ea typeface="SimSun"/>
            </a:endParaRPr>
          </a:p>
          <a:p>
            <a:pPr marL="0" indent="0">
              <a:buNone/>
              <a:tabLst>
                <a:tab pos="914400" algn="l"/>
              </a:tabLst>
            </a:pPr>
            <a:r>
              <a:rPr lang="en-GB" dirty="0">
                <a:solidFill>
                  <a:schemeClr val="tx1"/>
                </a:solidFill>
                <a:effectLst/>
                <a:ea typeface="SimSun"/>
              </a:rPr>
              <a:t>	</a:t>
            </a:r>
            <a:r>
              <a:rPr lang="en-US" dirty="0">
                <a:solidFill>
                  <a:schemeClr val="tx1"/>
                </a:solidFill>
                <a:effectLst/>
                <a:ea typeface="Times New Roman"/>
              </a:rPr>
              <a:t>It is not only orders our thought but from 	infancy, we learn to use language to give 	utterance to our basic needs and feelings.</a:t>
            </a:r>
            <a:endParaRPr lang="en-GB" dirty="0">
              <a:solidFill>
                <a:schemeClr val="tx1"/>
              </a:solidFill>
              <a:effectLst/>
              <a:ea typeface="SimSun"/>
            </a:endParaRPr>
          </a:p>
          <a:p>
            <a:pPr marL="228600" indent="0">
              <a:buNone/>
            </a:pPr>
            <a:endParaRPr lang="en-GB" dirty="0">
              <a:solidFill>
                <a:schemeClr val="tx1"/>
              </a:solidFill>
              <a:effectLst/>
              <a:ea typeface="SimSun"/>
            </a:endParaRPr>
          </a:p>
          <a:p>
            <a:pPr>
              <a:buFont typeface="Symbol"/>
              <a:buChar char=""/>
              <a:tabLst>
                <a:tab pos="914400" algn="l"/>
              </a:tabLst>
            </a:pPr>
            <a:r>
              <a:rPr lang="en-US" dirty="0">
                <a:solidFill>
                  <a:schemeClr val="tx1"/>
                </a:solidFill>
                <a:effectLst/>
                <a:ea typeface="Times New Roman"/>
              </a:rPr>
              <a:t>Language reflects culture  </a:t>
            </a:r>
            <a:endParaRPr lang="en-GB" dirty="0">
              <a:solidFill>
                <a:schemeClr val="tx1"/>
              </a:solidFill>
              <a:effectLst/>
              <a:ea typeface="SimSun"/>
            </a:endParaRPr>
          </a:p>
          <a:p>
            <a:pPr marL="457200" lvl="1" indent="0">
              <a:buNone/>
            </a:pPr>
            <a:r>
              <a:rPr lang="en-US" dirty="0">
                <a:solidFill>
                  <a:schemeClr val="tx1"/>
                </a:solidFill>
                <a:effectLst/>
                <a:ea typeface="Times New Roman"/>
              </a:rPr>
              <a:t>	It encodes and transmits cultural meanings and 	values in our society.</a:t>
            </a:r>
            <a:endParaRPr lang="en-GB" dirty="0">
              <a:solidFill>
                <a:schemeClr val="tx1"/>
              </a:solidFill>
            </a:endParaRPr>
          </a:p>
        </p:txBody>
      </p:sp>
    </p:spTree>
    <p:extLst>
      <p:ext uri="{BB962C8B-B14F-4D97-AF65-F5344CB8AC3E}">
        <p14:creationId xmlns:p14="http://schemas.microsoft.com/office/powerpoint/2010/main" val="3421270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prstClr val="black"/>
                </a:solidFill>
              </a:rPr>
              <a:t>Gender Bias &amp; Sexist Language (</a:t>
            </a:r>
            <a:r>
              <a:rPr lang="en-US" sz="4000" b="1" dirty="0" err="1">
                <a:solidFill>
                  <a:prstClr val="black"/>
                </a:solidFill>
              </a:rPr>
              <a:t>Cont</a:t>
            </a:r>
            <a:r>
              <a:rPr lang="en-US" sz="4000" b="1" dirty="0">
                <a:solidFill>
                  <a:prstClr val="black"/>
                </a:solidFill>
              </a:rPr>
              <a:t>’</a:t>
            </a:r>
            <a:r>
              <a:rPr lang="en-US" sz="4000" dirty="0">
                <a:solidFill>
                  <a:prstClr val="black"/>
                </a:solidFill>
              </a:rPr>
              <a:t>)</a:t>
            </a:r>
            <a:endParaRPr lang="en-GB" dirty="0"/>
          </a:p>
        </p:txBody>
      </p:sp>
      <p:sp>
        <p:nvSpPr>
          <p:cNvPr id="3" name="Content Placeholder 2"/>
          <p:cNvSpPr>
            <a:spLocks noGrp="1"/>
          </p:cNvSpPr>
          <p:nvPr>
            <p:ph idx="1"/>
          </p:nvPr>
        </p:nvSpPr>
        <p:spPr/>
        <p:txBody>
          <a:bodyPr>
            <a:normAutofit/>
          </a:bodyPr>
          <a:lstStyle/>
          <a:p>
            <a:pPr>
              <a:buFont typeface="Symbol"/>
              <a:buChar char=""/>
              <a:tabLst>
                <a:tab pos="914400" algn="l"/>
              </a:tabLst>
            </a:pPr>
            <a:r>
              <a:rPr lang="en-US" dirty="0">
                <a:solidFill>
                  <a:schemeClr val="tx1"/>
                </a:solidFill>
                <a:effectLst/>
                <a:ea typeface="Times New Roman"/>
              </a:rPr>
              <a:t>Language affects socialization </a:t>
            </a:r>
            <a:endParaRPr lang="en-GB" dirty="0">
              <a:solidFill>
                <a:schemeClr val="tx1"/>
              </a:solidFill>
              <a:effectLst/>
              <a:ea typeface="SimSun"/>
            </a:endParaRPr>
          </a:p>
          <a:p>
            <a:pPr marL="228600" indent="0">
              <a:buNone/>
            </a:pPr>
            <a:r>
              <a:rPr lang="en-US" dirty="0">
                <a:solidFill>
                  <a:schemeClr val="tx1"/>
                </a:solidFill>
                <a:effectLst/>
                <a:ea typeface="Times New Roman"/>
              </a:rPr>
              <a:t>Children learning a language absorb the cultural assumptions and biases underlying language use and see these as an index to their society's values and attitudes.  Social inequity reflected in language can thus powerfully affect a child's later behavior and beliefs.</a:t>
            </a:r>
            <a:endParaRPr lang="en-GB" dirty="0">
              <a:solidFill>
                <a:schemeClr val="tx1"/>
              </a:solidFill>
              <a:effectLst/>
              <a:ea typeface="SimSun"/>
            </a:endParaRPr>
          </a:p>
          <a:p>
            <a:endParaRPr lang="en-GB" dirty="0">
              <a:solidFill>
                <a:schemeClr val="tx1"/>
              </a:solidFill>
            </a:endParaRPr>
          </a:p>
        </p:txBody>
      </p:sp>
    </p:spTree>
    <p:extLst>
      <p:ext uri="{BB962C8B-B14F-4D97-AF65-F5344CB8AC3E}">
        <p14:creationId xmlns:p14="http://schemas.microsoft.com/office/powerpoint/2010/main" val="1809271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solidFill>
                  <a:schemeClr val="tx1"/>
                </a:solidFill>
              </a:rPr>
              <a:t>HOW CAN YOU AVOID GENDER BIAS?</a:t>
            </a:r>
            <a:br>
              <a:rPr lang="en-US" dirty="0">
                <a:solidFill>
                  <a:schemeClr val="tx1"/>
                </a:solidFill>
              </a:rPr>
            </a:br>
            <a:r>
              <a:rPr lang="en-US" sz="2400" dirty="0">
                <a:solidFill>
                  <a:schemeClr val="tx1"/>
                </a:solidFill>
                <a:ea typeface="Times New Roman"/>
              </a:rPr>
              <a:t>The National Council of Teachers of English (NCTE) suggests the following guidelines:</a:t>
            </a:r>
            <a:br>
              <a:rPr lang="en-US" sz="2400" dirty="0">
                <a:solidFill>
                  <a:schemeClr val="tx1"/>
                </a:solidFill>
                <a:ea typeface="Times New Roman"/>
              </a:rPr>
            </a:br>
            <a:endParaRPr lang="en-GB" dirty="0">
              <a:solidFill>
                <a:schemeClr val="tx1"/>
              </a:solidFill>
            </a:endParaRPr>
          </a:p>
        </p:txBody>
      </p:sp>
      <p:sp>
        <p:nvSpPr>
          <p:cNvPr id="2" name="Text Placeholder 1">
            <a:extLst>
              <a:ext uri="{FF2B5EF4-FFF2-40B4-BE49-F238E27FC236}">
                <a16:creationId xmlns:a16="http://schemas.microsoft.com/office/drawing/2014/main" id="{F87D9B47-7735-406B-85C1-68FB57C938E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81015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NON-SEXIST LANGUAGE</a:t>
            </a:r>
            <a:endParaRPr lang="en-GB" dirty="0"/>
          </a:p>
        </p:txBody>
      </p:sp>
      <p:sp>
        <p:nvSpPr>
          <p:cNvPr id="4" name="Content Placeholder 3"/>
          <p:cNvSpPr>
            <a:spLocks noGrp="1"/>
          </p:cNvSpPr>
          <p:nvPr>
            <p:ph idx="1"/>
          </p:nvPr>
        </p:nvSpPr>
        <p:spPr/>
        <p:txBody>
          <a:bodyPr>
            <a:normAutofit/>
          </a:bodyPr>
          <a:lstStyle/>
          <a:p>
            <a:r>
              <a:rPr lang="en-US" dirty="0">
                <a:solidFill>
                  <a:srgbClr val="000000"/>
                </a:solidFill>
                <a:effectLst/>
                <a:ea typeface="Times New Roman"/>
              </a:rPr>
              <a:t>Avoid using language that is stereotypical or biased in any way.</a:t>
            </a:r>
            <a:endParaRPr lang="en-GB" sz="1600" dirty="0">
              <a:solidFill>
                <a:srgbClr val="333333"/>
              </a:solidFill>
              <a:ea typeface="Times New Roman"/>
            </a:endParaRPr>
          </a:p>
          <a:p>
            <a:r>
              <a:rPr lang="en-US" dirty="0">
                <a:solidFill>
                  <a:srgbClr val="000000"/>
                </a:solidFill>
                <a:effectLst/>
                <a:ea typeface="Times New Roman"/>
              </a:rPr>
              <a:t>Writing in a non-sexist, non-biased way is both ethically sound and effective. </a:t>
            </a:r>
            <a:endParaRPr lang="en-GB" sz="1600" dirty="0">
              <a:solidFill>
                <a:srgbClr val="333333"/>
              </a:solidFill>
              <a:ea typeface="Times New Roman"/>
            </a:endParaRPr>
          </a:p>
          <a:p>
            <a:r>
              <a:rPr lang="en-US" dirty="0">
                <a:solidFill>
                  <a:srgbClr val="000000"/>
                </a:solidFill>
                <a:effectLst/>
                <a:ea typeface="Times New Roman"/>
              </a:rPr>
              <a:t>Non-sexist writing is necessary for most audiences; if you write in a sexist manner and alienate much of your audience from your discussion, your writing will be much less effective.</a:t>
            </a:r>
            <a:endParaRPr lang="en-GB" sz="1600" dirty="0">
              <a:solidFill>
                <a:srgbClr val="333333"/>
              </a:solidFill>
              <a:ea typeface="Times New Roman"/>
            </a:endParaRPr>
          </a:p>
          <a:p>
            <a:endParaRPr lang="en-GB" dirty="0"/>
          </a:p>
        </p:txBody>
      </p:sp>
    </p:spTree>
    <p:extLst>
      <p:ext uri="{BB962C8B-B14F-4D97-AF65-F5344CB8AC3E}">
        <p14:creationId xmlns:p14="http://schemas.microsoft.com/office/powerpoint/2010/main" val="2368528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6632"/>
            <a:ext cx="8991600" cy="2376264"/>
          </a:xfrm>
        </p:spPr>
        <p:txBody>
          <a:bodyPr>
            <a:normAutofit fontScale="90000"/>
          </a:bodyPr>
          <a:lstStyle/>
          <a:p>
            <a:pPr lvl="0">
              <a:spcBef>
                <a:spcPct val="20000"/>
              </a:spcBef>
            </a:pPr>
            <a:br>
              <a:rPr lang="en-US" sz="2400" dirty="0">
                <a:latin typeface="+mn-lt"/>
              </a:rPr>
            </a:br>
            <a:br>
              <a:rPr lang="en-US" sz="2400" dirty="0">
                <a:solidFill>
                  <a:srgbClr val="000000"/>
                </a:solidFill>
                <a:latin typeface="+mn-lt"/>
                <a:ea typeface="Times New Roman"/>
              </a:rPr>
            </a:br>
            <a:r>
              <a:rPr lang="en-GB" sz="2700" b="1" dirty="0">
                <a:solidFill>
                  <a:prstClr val="black"/>
                </a:solidFill>
                <a:latin typeface="+mn-lt"/>
                <a:ea typeface="Times New Roman"/>
              </a:rPr>
              <a:t>Generic Use</a:t>
            </a:r>
            <a:r>
              <a:rPr lang="en-GB" sz="2700" dirty="0">
                <a:solidFill>
                  <a:srgbClr val="333333"/>
                </a:solidFill>
                <a:latin typeface="+mn-lt"/>
                <a:ea typeface="SimSun"/>
              </a:rPr>
              <a:t> </a:t>
            </a:r>
            <a:br>
              <a:rPr lang="en-GB" sz="2400" dirty="0">
                <a:solidFill>
                  <a:srgbClr val="333333"/>
                </a:solidFill>
                <a:latin typeface="+mn-lt"/>
                <a:ea typeface="SimSun"/>
              </a:rPr>
            </a:br>
            <a:r>
              <a:rPr lang="en-US" sz="2400" dirty="0">
                <a:solidFill>
                  <a:srgbClr val="000000"/>
                </a:solidFill>
                <a:latin typeface="+mn-lt"/>
                <a:ea typeface="Times New Roman"/>
              </a:rPr>
              <a:t>Although MAN in its original sense carried the dual meaning of adult human and adult male, its meaning has come to be so closely identified with adult male that the generic use of MAN and other words with masculine markers should be avoided.</a:t>
            </a:r>
            <a:br>
              <a:rPr lang="en-GB" sz="2400" dirty="0">
                <a:solidFill>
                  <a:srgbClr val="333333"/>
                </a:solidFill>
                <a:latin typeface="+mn-lt"/>
                <a:ea typeface="Times New Roman"/>
              </a:rPr>
            </a:br>
            <a:br>
              <a:rPr lang="en-GB" sz="2400" dirty="0">
                <a:solidFill>
                  <a:srgbClr val="333333"/>
                </a:solidFill>
                <a:latin typeface="+mn-lt"/>
                <a:ea typeface="Times New Roman"/>
              </a:rPr>
            </a:br>
            <a:endParaRPr lang="en-GB" sz="2400" dirty="0">
              <a:latin typeface="+mn-lt"/>
            </a:endParaRPr>
          </a:p>
        </p:txBody>
      </p:sp>
      <p:sp>
        <p:nvSpPr>
          <p:cNvPr id="4" name="Text Placeholder 3"/>
          <p:cNvSpPr>
            <a:spLocks noGrp="1"/>
          </p:cNvSpPr>
          <p:nvPr>
            <p:ph type="body" idx="1"/>
          </p:nvPr>
        </p:nvSpPr>
        <p:spPr>
          <a:xfrm>
            <a:off x="1991544" y="2348880"/>
            <a:ext cx="4040188" cy="639762"/>
          </a:xfrm>
        </p:spPr>
        <p:txBody>
          <a:bodyPr/>
          <a:lstStyle/>
          <a:p>
            <a:r>
              <a:rPr lang="en-US" dirty="0"/>
              <a:t>ORIGINAL</a:t>
            </a:r>
            <a:endParaRPr lang="en-GB" dirty="0"/>
          </a:p>
        </p:txBody>
      </p:sp>
      <p:sp>
        <p:nvSpPr>
          <p:cNvPr id="3" name="Content Placeholder 2"/>
          <p:cNvSpPr>
            <a:spLocks noGrp="1"/>
          </p:cNvSpPr>
          <p:nvPr>
            <p:ph sz="half" idx="2"/>
          </p:nvPr>
        </p:nvSpPr>
        <p:spPr>
          <a:xfrm>
            <a:off x="1981200" y="3140969"/>
            <a:ext cx="4042792" cy="3240360"/>
          </a:xfrm>
        </p:spPr>
        <p:txBody>
          <a:bodyPr>
            <a:noAutofit/>
          </a:bodyPr>
          <a:lstStyle/>
          <a:p>
            <a:pPr>
              <a:buSzPts val="1000"/>
              <a:buFont typeface="Wingdings" panose="05000000000000000000" pitchFamily="2" charset="2"/>
              <a:buChar char="v"/>
              <a:tabLst>
                <a:tab pos="457200" algn="l"/>
              </a:tabLst>
            </a:pPr>
            <a:r>
              <a:rPr lang="en-US" dirty="0">
                <a:solidFill>
                  <a:srgbClr val="000000"/>
                </a:solidFill>
                <a:ea typeface="SimSun"/>
              </a:rPr>
              <a:t>mankind</a:t>
            </a:r>
            <a:br>
              <a:rPr lang="en-US" dirty="0">
                <a:solidFill>
                  <a:srgbClr val="000000"/>
                </a:solidFill>
                <a:ea typeface="SimSun"/>
              </a:rPr>
            </a:br>
            <a:endParaRPr lang="en-US" dirty="0">
              <a:solidFill>
                <a:srgbClr val="000000"/>
              </a:solidFill>
              <a:ea typeface="SimSun"/>
            </a:endParaRPr>
          </a:p>
          <a:p>
            <a:pPr>
              <a:buSzPts val="1000"/>
              <a:buFont typeface="Wingdings" panose="05000000000000000000" pitchFamily="2" charset="2"/>
              <a:buChar char="v"/>
              <a:tabLst>
                <a:tab pos="457200" algn="l"/>
              </a:tabLst>
            </a:pPr>
            <a:r>
              <a:rPr lang="en-US" dirty="0">
                <a:solidFill>
                  <a:srgbClr val="000000"/>
                </a:solidFill>
                <a:ea typeface="SimSun"/>
              </a:rPr>
              <a:t>man's achievements </a:t>
            </a:r>
            <a:endParaRPr lang="en-GB" dirty="0">
              <a:solidFill>
                <a:srgbClr val="000000"/>
              </a:solidFill>
              <a:ea typeface="SimSun"/>
            </a:endParaRPr>
          </a:p>
          <a:p>
            <a:pPr>
              <a:buSzPts val="1000"/>
              <a:buFont typeface="Wingdings" panose="05000000000000000000" pitchFamily="2" charset="2"/>
              <a:buChar char="v"/>
              <a:tabLst>
                <a:tab pos="457200" algn="l"/>
              </a:tabLst>
            </a:pPr>
            <a:r>
              <a:rPr lang="en-US" dirty="0">
                <a:solidFill>
                  <a:srgbClr val="000000"/>
                </a:solidFill>
                <a:ea typeface="SimSun"/>
              </a:rPr>
              <a:t>man-made</a:t>
            </a:r>
            <a:br>
              <a:rPr lang="en-US" dirty="0">
                <a:solidFill>
                  <a:srgbClr val="000000"/>
                </a:solidFill>
                <a:ea typeface="SimSun"/>
              </a:rPr>
            </a:br>
            <a:endParaRPr lang="en-GB" dirty="0">
              <a:solidFill>
                <a:srgbClr val="000000"/>
              </a:solidFill>
              <a:ea typeface="SimSun"/>
            </a:endParaRPr>
          </a:p>
          <a:p>
            <a:pPr>
              <a:buSzPts val="1000"/>
              <a:buFont typeface="Wingdings" panose="05000000000000000000" pitchFamily="2" charset="2"/>
              <a:buChar char="v"/>
              <a:tabLst>
                <a:tab pos="457200" algn="l"/>
              </a:tabLst>
            </a:pPr>
            <a:r>
              <a:rPr lang="en-US" dirty="0">
                <a:solidFill>
                  <a:srgbClr val="000000"/>
                </a:solidFill>
                <a:ea typeface="SimSun"/>
              </a:rPr>
              <a:t>the common man</a:t>
            </a:r>
            <a:br>
              <a:rPr lang="en-US" dirty="0">
                <a:solidFill>
                  <a:srgbClr val="000000"/>
                </a:solidFill>
                <a:ea typeface="SimSun"/>
              </a:rPr>
            </a:br>
            <a:endParaRPr lang="en-GB" dirty="0">
              <a:solidFill>
                <a:srgbClr val="000000"/>
              </a:solidFill>
              <a:ea typeface="SimSun"/>
            </a:endParaRPr>
          </a:p>
          <a:p>
            <a:pPr>
              <a:buSzPts val="1000"/>
              <a:buFont typeface="Wingdings" panose="05000000000000000000" pitchFamily="2" charset="2"/>
              <a:buChar char="v"/>
              <a:tabLst>
                <a:tab pos="457200" algn="l"/>
              </a:tabLst>
            </a:pPr>
            <a:r>
              <a:rPr lang="en-US" dirty="0">
                <a:solidFill>
                  <a:srgbClr val="000000"/>
                </a:solidFill>
                <a:ea typeface="SimSun"/>
              </a:rPr>
              <a:t>man the stockroom </a:t>
            </a:r>
            <a:endParaRPr lang="en-GB" dirty="0">
              <a:solidFill>
                <a:srgbClr val="000000"/>
              </a:solidFill>
              <a:ea typeface="SimSun"/>
            </a:endParaRPr>
          </a:p>
        </p:txBody>
      </p:sp>
      <p:sp>
        <p:nvSpPr>
          <p:cNvPr id="5" name="Text Placeholder 4"/>
          <p:cNvSpPr>
            <a:spLocks noGrp="1"/>
          </p:cNvSpPr>
          <p:nvPr>
            <p:ph type="body" sz="quarter" idx="3"/>
          </p:nvPr>
        </p:nvSpPr>
        <p:spPr>
          <a:xfrm>
            <a:off x="6168009" y="2348880"/>
            <a:ext cx="4041775" cy="639762"/>
          </a:xfrm>
        </p:spPr>
        <p:txBody>
          <a:bodyPr/>
          <a:lstStyle/>
          <a:p>
            <a:r>
              <a:rPr lang="en-US" dirty="0"/>
              <a:t>ALTERNATIVES</a:t>
            </a:r>
            <a:endParaRPr lang="en-GB" dirty="0"/>
          </a:p>
        </p:txBody>
      </p:sp>
      <p:sp>
        <p:nvSpPr>
          <p:cNvPr id="6" name="Content Placeholder 5"/>
          <p:cNvSpPr>
            <a:spLocks noGrp="1"/>
          </p:cNvSpPr>
          <p:nvPr>
            <p:ph sz="quarter" idx="4"/>
          </p:nvPr>
        </p:nvSpPr>
        <p:spPr>
          <a:xfrm>
            <a:off x="6169026" y="3140969"/>
            <a:ext cx="4041775" cy="3312367"/>
          </a:xfrm>
        </p:spPr>
        <p:txBody>
          <a:bodyPr>
            <a:noAutofit/>
          </a:bodyPr>
          <a:lstStyle/>
          <a:p>
            <a:pPr>
              <a:buSzPts val="1000"/>
              <a:buFont typeface="Wingdings" panose="05000000000000000000" pitchFamily="2" charset="2"/>
              <a:buChar char="v"/>
              <a:tabLst>
                <a:tab pos="457200" algn="l"/>
              </a:tabLst>
            </a:pPr>
            <a:r>
              <a:rPr lang="en-US" dirty="0">
                <a:solidFill>
                  <a:srgbClr val="000000"/>
                </a:solidFill>
                <a:ea typeface="SimSun"/>
              </a:rPr>
              <a:t>humanity, people, human beings</a:t>
            </a:r>
            <a:endParaRPr lang="en-GB" dirty="0">
              <a:solidFill>
                <a:srgbClr val="000000"/>
              </a:solidFill>
              <a:ea typeface="SimSun"/>
            </a:endParaRPr>
          </a:p>
          <a:p>
            <a:pPr>
              <a:buSzPts val="1000"/>
              <a:buFont typeface="Wingdings" panose="05000000000000000000" pitchFamily="2" charset="2"/>
              <a:buChar char="v"/>
              <a:tabLst>
                <a:tab pos="457200" algn="l"/>
              </a:tabLst>
            </a:pPr>
            <a:r>
              <a:rPr lang="en-US" dirty="0">
                <a:solidFill>
                  <a:srgbClr val="000000"/>
                </a:solidFill>
                <a:ea typeface="SimSun"/>
              </a:rPr>
              <a:t>human achievements</a:t>
            </a:r>
          </a:p>
          <a:p>
            <a:pPr>
              <a:buSzPts val="1000"/>
              <a:buFont typeface="Wingdings" panose="05000000000000000000" pitchFamily="2" charset="2"/>
              <a:buChar char="v"/>
              <a:tabLst>
                <a:tab pos="457200" algn="l"/>
              </a:tabLst>
            </a:pPr>
            <a:r>
              <a:rPr lang="en-US" dirty="0">
                <a:solidFill>
                  <a:srgbClr val="000000"/>
                </a:solidFill>
                <a:ea typeface="SimSun"/>
              </a:rPr>
              <a:t>synthetic, manufactured, machine-made</a:t>
            </a:r>
          </a:p>
          <a:p>
            <a:pPr>
              <a:buSzPts val="1000"/>
              <a:buFont typeface="Wingdings" panose="05000000000000000000" pitchFamily="2" charset="2"/>
              <a:buChar char="v"/>
              <a:tabLst>
                <a:tab pos="457200" algn="l"/>
              </a:tabLst>
            </a:pPr>
            <a:r>
              <a:rPr lang="en-US" dirty="0">
                <a:solidFill>
                  <a:srgbClr val="000000"/>
                </a:solidFill>
                <a:ea typeface="SimSun"/>
              </a:rPr>
              <a:t>the average person, ordinary people</a:t>
            </a:r>
          </a:p>
          <a:p>
            <a:pPr>
              <a:buSzPts val="1000"/>
              <a:buFont typeface="Wingdings" panose="05000000000000000000" pitchFamily="2" charset="2"/>
              <a:buChar char="v"/>
              <a:tabLst>
                <a:tab pos="457200" algn="l"/>
              </a:tabLst>
            </a:pPr>
            <a:r>
              <a:rPr lang="en-US" dirty="0">
                <a:solidFill>
                  <a:srgbClr val="000000"/>
                </a:solidFill>
                <a:ea typeface="SimSun"/>
              </a:rPr>
              <a:t>staff the stockroom</a:t>
            </a:r>
            <a:endParaRPr lang="en-GB" dirty="0">
              <a:solidFill>
                <a:srgbClr val="000000"/>
              </a:solidFill>
              <a:ea typeface="SimSun"/>
            </a:endParaRPr>
          </a:p>
          <a:p>
            <a:endParaRPr lang="en-GB" dirty="0"/>
          </a:p>
        </p:txBody>
      </p:sp>
    </p:spTree>
    <p:extLst>
      <p:ext uri="{BB962C8B-B14F-4D97-AF65-F5344CB8AC3E}">
        <p14:creationId xmlns:p14="http://schemas.microsoft.com/office/powerpoint/2010/main" val="633235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28600"/>
            <a:r>
              <a:rPr lang="en-GB" sz="2700" b="1" dirty="0">
                <a:solidFill>
                  <a:schemeClr val="tx1"/>
                </a:solidFill>
                <a:latin typeface="Arial"/>
                <a:ea typeface="Times New Roman"/>
              </a:rPr>
              <a:t>Occupations</a:t>
            </a:r>
            <a:r>
              <a:rPr lang="en-GB" sz="2400" dirty="0">
                <a:solidFill>
                  <a:schemeClr val="tx1"/>
                </a:solidFill>
                <a:latin typeface="Times New Roman"/>
                <a:ea typeface="SimSun"/>
              </a:rPr>
              <a:t> </a:t>
            </a:r>
            <a:br>
              <a:rPr lang="en-GB" sz="2400" dirty="0">
                <a:solidFill>
                  <a:schemeClr val="tx1"/>
                </a:solidFill>
                <a:latin typeface="Times New Roman"/>
                <a:ea typeface="SimSun"/>
              </a:rPr>
            </a:br>
            <a:r>
              <a:rPr lang="en-US" sz="2400" dirty="0">
                <a:solidFill>
                  <a:schemeClr val="tx1"/>
                </a:solidFill>
                <a:latin typeface="Arial"/>
                <a:ea typeface="SimSun"/>
              </a:rPr>
              <a:t>Avoid the use of MAN in occupational terms when persons holding the job could be either male or female</a:t>
            </a:r>
            <a:endParaRPr lang="en-GB" sz="2400" dirty="0">
              <a:solidFill>
                <a:schemeClr val="tx1"/>
              </a:solidFill>
            </a:endParaRPr>
          </a:p>
        </p:txBody>
      </p:sp>
      <p:sp>
        <p:nvSpPr>
          <p:cNvPr id="3" name="Text Placeholder 2"/>
          <p:cNvSpPr>
            <a:spLocks noGrp="1"/>
          </p:cNvSpPr>
          <p:nvPr>
            <p:ph type="body" idx="1"/>
          </p:nvPr>
        </p:nvSpPr>
        <p:spPr>
          <a:xfrm>
            <a:off x="2490106" y="2304901"/>
            <a:ext cx="4160520" cy="566522"/>
          </a:xfrm>
        </p:spPr>
        <p:txBody>
          <a:bodyPr/>
          <a:lstStyle/>
          <a:p>
            <a:r>
              <a:rPr lang="en-US" dirty="0"/>
              <a:t>ORIGINAL</a:t>
            </a:r>
            <a:endParaRPr lang="en-GB" dirty="0"/>
          </a:p>
        </p:txBody>
      </p:sp>
      <p:sp>
        <p:nvSpPr>
          <p:cNvPr id="4" name="Content Placeholder 3"/>
          <p:cNvSpPr>
            <a:spLocks noGrp="1"/>
          </p:cNvSpPr>
          <p:nvPr>
            <p:ph sz="half" idx="2"/>
          </p:nvPr>
        </p:nvSpPr>
        <p:spPr>
          <a:xfrm>
            <a:off x="2046514" y="2836364"/>
            <a:ext cx="5047705" cy="4021636"/>
          </a:xfrm>
        </p:spPr>
        <p:txBody>
          <a:bodyPr>
            <a:noAutofit/>
          </a:bodyPr>
          <a:lstStyle/>
          <a:p>
            <a:r>
              <a:rPr lang="en-US" dirty="0">
                <a:solidFill>
                  <a:srgbClr val="000000"/>
                </a:solidFill>
                <a:ea typeface="SimSun"/>
              </a:rPr>
              <a:t>Chairman</a:t>
            </a:r>
          </a:p>
          <a:p>
            <a:r>
              <a:rPr lang="en-US" dirty="0">
                <a:solidFill>
                  <a:srgbClr val="000000"/>
                </a:solidFill>
                <a:ea typeface="SimSun"/>
              </a:rPr>
              <a:t>Businessman</a:t>
            </a:r>
          </a:p>
          <a:p>
            <a:r>
              <a:rPr lang="en-US" dirty="0">
                <a:solidFill>
                  <a:srgbClr val="000000"/>
                </a:solidFill>
                <a:ea typeface="SimSun"/>
              </a:rPr>
              <a:t>Fireman</a:t>
            </a:r>
          </a:p>
          <a:p>
            <a:r>
              <a:rPr lang="en-US" dirty="0">
                <a:solidFill>
                  <a:srgbClr val="000000"/>
                </a:solidFill>
                <a:ea typeface="SimSun"/>
              </a:rPr>
              <a:t>Steward and stewardess</a:t>
            </a:r>
          </a:p>
          <a:p>
            <a:r>
              <a:rPr lang="en-US" dirty="0">
                <a:solidFill>
                  <a:srgbClr val="000000"/>
                </a:solidFill>
                <a:ea typeface="SimSun"/>
              </a:rPr>
              <a:t>Policeman and policewoman</a:t>
            </a:r>
          </a:p>
          <a:p>
            <a:r>
              <a:rPr lang="en-US" dirty="0">
                <a:solidFill>
                  <a:srgbClr val="000000"/>
                </a:solidFill>
                <a:ea typeface="SimSun"/>
              </a:rPr>
              <a:t>Male nurse</a:t>
            </a:r>
          </a:p>
          <a:p>
            <a:r>
              <a:rPr lang="en-US" dirty="0">
                <a:solidFill>
                  <a:srgbClr val="000000"/>
                </a:solidFill>
                <a:ea typeface="SimSun"/>
              </a:rPr>
              <a:t>Female doctor</a:t>
            </a:r>
          </a:p>
          <a:p>
            <a:r>
              <a:rPr lang="en-US" dirty="0">
                <a:solidFill>
                  <a:srgbClr val="000000"/>
                </a:solidFill>
                <a:ea typeface="SimSun"/>
              </a:rPr>
              <a:t>Housewife, wife</a:t>
            </a:r>
          </a:p>
          <a:p>
            <a:r>
              <a:rPr lang="en-US" dirty="0">
                <a:solidFill>
                  <a:srgbClr val="000000"/>
                </a:solidFill>
                <a:ea typeface="SimSun"/>
              </a:rPr>
              <a:t>Freshman</a:t>
            </a:r>
            <a:endParaRPr lang="en-GB" dirty="0"/>
          </a:p>
        </p:txBody>
      </p:sp>
      <p:sp>
        <p:nvSpPr>
          <p:cNvPr id="5" name="Text Placeholder 4"/>
          <p:cNvSpPr>
            <a:spLocks noGrp="1"/>
          </p:cNvSpPr>
          <p:nvPr>
            <p:ph type="body" sz="quarter" idx="3"/>
          </p:nvPr>
        </p:nvSpPr>
        <p:spPr>
          <a:xfrm>
            <a:off x="7543751" y="2339960"/>
            <a:ext cx="4160520" cy="496404"/>
          </a:xfrm>
        </p:spPr>
        <p:txBody>
          <a:bodyPr/>
          <a:lstStyle/>
          <a:p>
            <a:r>
              <a:rPr lang="en-US" dirty="0"/>
              <a:t>ALTERNATIVE</a:t>
            </a:r>
            <a:endParaRPr lang="en-GB" dirty="0"/>
          </a:p>
        </p:txBody>
      </p:sp>
      <p:sp>
        <p:nvSpPr>
          <p:cNvPr id="6" name="Content Placeholder 5"/>
          <p:cNvSpPr>
            <a:spLocks noGrp="1"/>
          </p:cNvSpPr>
          <p:nvPr>
            <p:ph sz="quarter" idx="4"/>
          </p:nvPr>
        </p:nvSpPr>
        <p:spPr>
          <a:xfrm>
            <a:off x="7543751" y="2871422"/>
            <a:ext cx="4160520" cy="3986577"/>
          </a:xfrm>
        </p:spPr>
        <p:txBody>
          <a:bodyPr>
            <a:normAutofit fontScale="70000" lnSpcReduction="20000"/>
          </a:bodyPr>
          <a:lstStyle/>
          <a:p>
            <a:r>
              <a:rPr lang="en-US" dirty="0">
                <a:solidFill>
                  <a:srgbClr val="000000"/>
                </a:solidFill>
                <a:ea typeface="SimSun"/>
              </a:rPr>
              <a:t>Coordinator (of a committee or department), moderator (of a   meeting), presiding officer, head, chair</a:t>
            </a:r>
          </a:p>
          <a:p>
            <a:r>
              <a:rPr lang="en-US" dirty="0">
                <a:solidFill>
                  <a:srgbClr val="000000"/>
                </a:solidFill>
                <a:ea typeface="SimSun"/>
              </a:rPr>
              <a:t>Business executive, business person</a:t>
            </a:r>
          </a:p>
          <a:p>
            <a:r>
              <a:rPr lang="en-US" dirty="0">
                <a:solidFill>
                  <a:srgbClr val="000000"/>
                </a:solidFill>
                <a:ea typeface="SimSun"/>
              </a:rPr>
              <a:t>Firefighter</a:t>
            </a:r>
          </a:p>
          <a:p>
            <a:r>
              <a:rPr lang="en-US" dirty="0">
                <a:solidFill>
                  <a:srgbClr val="000000"/>
                </a:solidFill>
                <a:ea typeface="SimSun"/>
              </a:rPr>
              <a:t>Flight attendant </a:t>
            </a:r>
          </a:p>
          <a:p>
            <a:r>
              <a:rPr lang="en-US" dirty="0">
                <a:solidFill>
                  <a:srgbClr val="000000"/>
                </a:solidFill>
                <a:ea typeface="SimSun"/>
              </a:rPr>
              <a:t>Police officer </a:t>
            </a:r>
          </a:p>
          <a:p>
            <a:r>
              <a:rPr lang="en-US" dirty="0">
                <a:solidFill>
                  <a:srgbClr val="000000"/>
                </a:solidFill>
                <a:ea typeface="SimSun"/>
              </a:rPr>
              <a:t>Nurse</a:t>
            </a:r>
          </a:p>
          <a:p>
            <a:r>
              <a:rPr lang="en-US" dirty="0">
                <a:solidFill>
                  <a:srgbClr val="000000"/>
                </a:solidFill>
                <a:ea typeface="SimSun"/>
              </a:rPr>
              <a:t>Doctor</a:t>
            </a:r>
          </a:p>
          <a:p>
            <a:r>
              <a:rPr lang="en-US" dirty="0">
                <a:solidFill>
                  <a:srgbClr val="000000"/>
                </a:solidFill>
                <a:ea typeface="SimSun"/>
              </a:rPr>
              <a:t>Homemaker, spouse</a:t>
            </a:r>
          </a:p>
          <a:p>
            <a:r>
              <a:rPr lang="en-US" dirty="0">
                <a:solidFill>
                  <a:srgbClr val="000000"/>
                </a:solidFill>
                <a:ea typeface="SimSun"/>
              </a:rPr>
              <a:t>First-year student</a:t>
            </a:r>
            <a:endParaRPr lang="en-GB" dirty="0">
              <a:solidFill>
                <a:srgbClr val="000000"/>
              </a:solidFill>
              <a:ea typeface="SimSun"/>
            </a:endParaRPr>
          </a:p>
          <a:p>
            <a:endParaRPr lang="en-GB" dirty="0"/>
          </a:p>
        </p:txBody>
      </p:sp>
    </p:spTree>
    <p:extLst>
      <p:ext uri="{BB962C8B-B14F-4D97-AF65-F5344CB8AC3E}">
        <p14:creationId xmlns:p14="http://schemas.microsoft.com/office/powerpoint/2010/main" val="456357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714202"/>
          </a:xfrm>
        </p:spPr>
        <p:txBody>
          <a:bodyPr>
            <a:noAutofit/>
          </a:bodyPr>
          <a:lstStyle/>
          <a:p>
            <a:r>
              <a:rPr lang="en-US" sz="3200" dirty="0">
                <a:solidFill>
                  <a:schemeClr val="tx1"/>
                </a:solidFill>
                <a:latin typeface="+mn-lt"/>
                <a:ea typeface="SimSun"/>
              </a:rPr>
              <a:t>Appropriate Pronoun Usage</a:t>
            </a:r>
            <a:br>
              <a:rPr lang="en-US" sz="3200" dirty="0">
                <a:solidFill>
                  <a:schemeClr val="tx1"/>
                </a:solidFill>
                <a:latin typeface="+mn-lt"/>
                <a:ea typeface="SimSun"/>
              </a:rPr>
            </a:br>
            <a:r>
              <a:rPr lang="en-US" sz="1800" b="1" dirty="0">
                <a:solidFill>
                  <a:schemeClr val="tx1"/>
                </a:solidFill>
                <a:latin typeface="+mn-lt"/>
                <a:ea typeface="Times New Roman"/>
              </a:rPr>
              <a:t>Recast into the plural.</a:t>
            </a:r>
            <a:br>
              <a:rPr lang="en-GB" sz="1800" dirty="0">
                <a:solidFill>
                  <a:schemeClr val="tx1"/>
                </a:solidFill>
                <a:latin typeface="+mn-lt"/>
                <a:ea typeface="Times New Roman"/>
              </a:rPr>
            </a:br>
            <a:r>
              <a:rPr lang="en-US" sz="1800" b="1" dirty="0">
                <a:solidFill>
                  <a:schemeClr val="tx1"/>
                </a:solidFill>
                <a:latin typeface="+mn-lt"/>
                <a:ea typeface="Times New Roman"/>
              </a:rPr>
              <a:t>Reword to eliminate gender problems</a:t>
            </a:r>
            <a:br>
              <a:rPr lang="en-US" sz="1800" b="1" dirty="0">
                <a:solidFill>
                  <a:schemeClr val="tx1"/>
                </a:solidFill>
                <a:latin typeface="+mn-lt"/>
                <a:ea typeface="Times New Roman"/>
              </a:rPr>
            </a:br>
            <a:r>
              <a:rPr lang="en-US" sz="1800" b="1" dirty="0">
                <a:solidFill>
                  <a:schemeClr val="tx1"/>
                </a:solidFill>
                <a:latin typeface="+mn-lt"/>
                <a:ea typeface="Times New Roman"/>
              </a:rPr>
              <a:t>Indefinite pronouns</a:t>
            </a:r>
            <a:endParaRPr lang="en-GB" sz="2800" dirty="0">
              <a:latin typeface="+mn-lt"/>
            </a:endParaRPr>
          </a:p>
        </p:txBody>
      </p:sp>
      <p:sp>
        <p:nvSpPr>
          <p:cNvPr id="3" name="Text Placeholder 2"/>
          <p:cNvSpPr>
            <a:spLocks noGrp="1"/>
          </p:cNvSpPr>
          <p:nvPr>
            <p:ph type="body" idx="1"/>
          </p:nvPr>
        </p:nvSpPr>
        <p:spPr>
          <a:xfrm>
            <a:off x="1991544" y="1988840"/>
            <a:ext cx="4040188" cy="639762"/>
          </a:xfrm>
        </p:spPr>
        <p:txBody>
          <a:bodyPr/>
          <a:lstStyle/>
          <a:p>
            <a:r>
              <a:rPr lang="en-US" dirty="0"/>
              <a:t>ORIGINAL</a:t>
            </a:r>
            <a:endParaRPr lang="en-GB" dirty="0"/>
          </a:p>
        </p:txBody>
      </p:sp>
      <p:sp>
        <p:nvSpPr>
          <p:cNvPr id="4" name="Content Placeholder 3"/>
          <p:cNvSpPr>
            <a:spLocks noGrp="1"/>
          </p:cNvSpPr>
          <p:nvPr>
            <p:ph sz="half" idx="2"/>
          </p:nvPr>
        </p:nvSpPr>
        <p:spPr>
          <a:xfrm>
            <a:off x="1991544" y="2636912"/>
            <a:ext cx="4040188" cy="3951288"/>
          </a:xfrm>
        </p:spPr>
        <p:txBody>
          <a:bodyPr/>
          <a:lstStyle/>
          <a:p>
            <a:r>
              <a:rPr lang="en-US" dirty="0">
                <a:solidFill>
                  <a:schemeClr val="tx1"/>
                </a:solidFill>
              </a:rPr>
              <a:t>Give each student </a:t>
            </a:r>
            <a:r>
              <a:rPr lang="en-US" b="1" dirty="0">
                <a:solidFill>
                  <a:schemeClr val="tx1"/>
                </a:solidFill>
              </a:rPr>
              <a:t>his</a:t>
            </a:r>
            <a:r>
              <a:rPr lang="en-US" dirty="0">
                <a:solidFill>
                  <a:schemeClr val="tx1"/>
                </a:solidFill>
              </a:rPr>
              <a:t> paper as soon as </a:t>
            </a:r>
            <a:r>
              <a:rPr lang="en-US" b="1" dirty="0">
                <a:solidFill>
                  <a:schemeClr val="tx1"/>
                </a:solidFill>
              </a:rPr>
              <a:t>he</a:t>
            </a:r>
            <a:r>
              <a:rPr lang="en-US" dirty="0">
                <a:solidFill>
                  <a:schemeClr val="tx1"/>
                </a:solidFill>
              </a:rPr>
              <a:t> is finished</a:t>
            </a:r>
          </a:p>
          <a:p>
            <a:r>
              <a:rPr lang="en-US" dirty="0">
                <a:solidFill>
                  <a:schemeClr val="tx1"/>
                </a:solidFill>
              </a:rPr>
              <a:t>The average student is worried about </a:t>
            </a:r>
            <a:r>
              <a:rPr lang="en-US" b="1" dirty="0">
                <a:solidFill>
                  <a:schemeClr val="tx1"/>
                </a:solidFill>
              </a:rPr>
              <a:t>his</a:t>
            </a:r>
            <a:r>
              <a:rPr lang="en-US" dirty="0">
                <a:solidFill>
                  <a:schemeClr val="tx1"/>
                </a:solidFill>
              </a:rPr>
              <a:t> grade</a:t>
            </a:r>
          </a:p>
          <a:p>
            <a:pPr lvl="0"/>
            <a:r>
              <a:rPr lang="en-US" dirty="0">
                <a:solidFill>
                  <a:schemeClr val="tx1"/>
                </a:solidFill>
              </a:rPr>
              <a:t>Anyone who wants to go to the game should bring </a:t>
            </a:r>
            <a:r>
              <a:rPr lang="en-US" b="1" dirty="0">
                <a:solidFill>
                  <a:schemeClr val="tx1"/>
                </a:solidFill>
              </a:rPr>
              <a:t>his</a:t>
            </a:r>
            <a:r>
              <a:rPr lang="en-US" dirty="0">
                <a:solidFill>
                  <a:schemeClr val="tx1"/>
                </a:solidFill>
              </a:rPr>
              <a:t> money tomorrow</a:t>
            </a:r>
            <a:endParaRPr lang="en-GB" dirty="0">
              <a:solidFill>
                <a:schemeClr val="tx1"/>
              </a:solidFill>
            </a:endParaRPr>
          </a:p>
        </p:txBody>
      </p:sp>
      <p:sp>
        <p:nvSpPr>
          <p:cNvPr id="5" name="Text Placeholder 4"/>
          <p:cNvSpPr>
            <a:spLocks noGrp="1"/>
          </p:cNvSpPr>
          <p:nvPr>
            <p:ph type="body" sz="quarter" idx="3"/>
          </p:nvPr>
        </p:nvSpPr>
        <p:spPr>
          <a:xfrm>
            <a:off x="6168009" y="1988840"/>
            <a:ext cx="4041775" cy="639762"/>
          </a:xfrm>
        </p:spPr>
        <p:txBody>
          <a:bodyPr/>
          <a:lstStyle/>
          <a:p>
            <a:r>
              <a:rPr lang="en-US" dirty="0"/>
              <a:t>ALTERNATIVE</a:t>
            </a:r>
            <a:endParaRPr lang="en-GB" dirty="0"/>
          </a:p>
        </p:txBody>
      </p:sp>
      <p:sp>
        <p:nvSpPr>
          <p:cNvPr id="6" name="Content Placeholder 5"/>
          <p:cNvSpPr>
            <a:spLocks noGrp="1"/>
          </p:cNvSpPr>
          <p:nvPr>
            <p:ph sz="quarter" idx="4"/>
          </p:nvPr>
        </p:nvSpPr>
        <p:spPr>
          <a:xfrm>
            <a:off x="6168009" y="2636912"/>
            <a:ext cx="4041775" cy="3951288"/>
          </a:xfrm>
        </p:spPr>
        <p:txBody>
          <a:bodyPr/>
          <a:lstStyle/>
          <a:p>
            <a:r>
              <a:rPr lang="en-US" dirty="0">
                <a:solidFill>
                  <a:schemeClr val="tx1"/>
                </a:solidFill>
              </a:rPr>
              <a:t>Give students </a:t>
            </a:r>
            <a:r>
              <a:rPr lang="en-US" b="1" dirty="0">
                <a:solidFill>
                  <a:schemeClr val="tx1"/>
                </a:solidFill>
              </a:rPr>
              <a:t>their</a:t>
            </a:r>
            <a:r>
              <a:rPr lang="en-US" dirty="0">
                <a:solidFill>
                  <a:schemeClr val="tx1"/>
                </a:solidFill>
              </a:rPr>
              <a:t> papers as soon as </a:t>
            </a:r>
            <a:r>
              <a:rPr lang="en-US" b="1" dirty="0">
                <a:solidFill>
                  <a:schemeClr val="tx1"/>
                </a:solidFill>
              </a:rPr>
              <a:t>they</a:t>
            </a:r>
            <a:r>
              <a:rPr lang="en-US" dirty="0">
                <a:solidFill>
                  <a:schemeClr val="tx1"/>
                </a:solidFill>
              </a:rPr>
              <a:t> are finished</a:t>
            </a:r>
          </a:p>
          <a:p>
            <a:r>
              <a:rPr lang="en-US" dirty="0">
                <a:solidFill>
                  <a:schemeClr val="tx1"/>
                </a:solidFill>
              </a:rPr>
              <a:t>The average student is worried about grades</a:t>
            </a:r>
          </a:p>
          <a:p>
            <a:r>
              <a:rPr lang="en-US" b="1" dirty="0">
                <a:solidFill>
                  <a:schemeClr val="tx1"/>
                </a:solidFill>
              </a:rPr>
              <a:t>People</a:t>
            </a:r>
            <a:r>
              <a:rPr lang="en-US" dirty="0">
                <a:solidFill>
                  <a:schemeClr val="tx1"/>
                </a:solidFill>
              </a:rPr>
              <a:t> who want to go to the game should bring </a:t>
            </a:r>
            <a:r>
              <a:rPr lang="en-US" b="1" dirty="0">
                <a:solidFill>
                  <a:schemeClr val="tx1"/>
                </a:solidFill>
              </a:rPr>
              <a:t>their</a:t>
            </a:r>
            <a:r>
              <a:rPr lang="en-US" dirty="0">
                <a:solidFill>
                  <a:schemeClr val="tx1"/>
                </a:solidFill>
              </a:rPr>
              <a:t> money</a:t>
            </a:r>
            <a:endParaRPr lang="en-GB" dirty="0">
              <a:solidFill>
                <a:schemeClr val="tx1"/>
              </a:solidFill>
            </a:endParaRPr>
          </a:p>
        </p:txBody>
      </p:sp>
    </p:spTree>
    <p:extLst>
      <p:ext uri="{BB962C8B-B14F-4D97-AF65-F5344CB8AC3E}">
        <p14:creationId xmlns:p14="http://schemas.microsoft.com/office/powerpoint/2010/main" val="3461157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9C35C-B34E-4355-86F4-4CB9018D5348}"/>
              </a:ext>
            </a:extLst>
          </p:cNvPr>
          <p:cNvSpPr>
            <a:spLocks noGrp="1"/>
          </p:cNvSpPr>
          <p:nvPr>
            <p:ph type="title"/>
          </p:nvPr>
        </p:nvSpPr>
        <p:spPr/>
        <p:txBody>
          <a:bodyPr/>
          <a:lstStyle/>
          <a:p>
            <a:r>
              <a:rPr lang="en-US" b="1" dirty="0"/>
              <a:t>WHAT IS SOCIOLINGUISTICS?</a:t>
            </a:r>
          </a:p>
        </p:txBody>
      </p:sp>
      <p:sp>
        <p:nvSpPr>
          <p:cNvPr id="3" name="Content Placeholder 2">
            <a:extLst>
              <a:ext uri="{FF2B5EF4-FFF2-40B4-BE49-F238E27FC236}">
                <a16:creationId xmlns:a16="http://schemas.microsoft.com/office/drawing/2014/main" id="{439F4BC8-8236-404E-96EA-EE2E15AA0B42}"/>
              </a:ext>
            </a:extLst>
          </p:cNvPr>
          <p:cNvSpPr>
            <a:spLocks noGrp="1"/>
          </p:cNvSpPr>
          <p:nvPr>
            <p:ph idx="1"/>
          </p:nvPr>
        </p:nvSpPr>
        <p:spPr>
          <a:xfrm>
            <a:off x="1637754" y="1526843"/>
            <a:ext cx="9019976" cy="4152901"/>
          </a:xfrm>
        </p:spPr>
        <p:txBody>
          <a:bodyPr>
            <a:normAutofit/>
          </a:bodyPr>
          <a:lstStyle/>
          <a:p>
            <a:r>
              <a:rPr lang="en-US" sz="2400" dirty="0"/>
              <a:t>Thus, while in sociolinguistics we do analyze speech with the goal of </a:t>
            </a:r>
            <a:r>
              <a:rPr lang="en-US" sz="2400" dirty="0">
                <a:solidFill>
                  <a:srgbClr val="FF0000"/>
                </a:solidFill>
              </a:rPr>
              <a:t>making generalizations</a:t>
            </a:r>
            <a:r>
              <a:rPr lang="en-US" sz="2400" dirty="0"/>
              <a:t>, we also question these generalizations and examine how they, in turn, influence how we use language.</a:t>
            </a:r>
          </a:p>
          <a:p>
            <a:r>
              <a:rPr lang="en-US" sz="2400" dirty="0"/>
              <a:t>Sociolinguistics </a:t>
            </a:r>
            <a:r>
              <a:rPr lang="en-US" sz="2400" dirty="0">
                <a:solidFill>
                  <a:srgbClr val="FF0000"/>
                </a:solidFill>
              </a:rPr>
              <a:t>is not a study of facts </a:t>
            </a:r>
            <a:r>
              <a:rPr lang="en-US" sz="2400" dirty="0"/>
              <a:t>(e.g., men call each other nicknames) , but the study of ideas about how </a:t>
            </a:r>
            <a:r>
              <a:rPr lang="en-US" sz="2400" dirty="0">
                <a:solidFill>
                  <a:srgbClr val="FF0000"/>
                </a:solidFill>
              </a:rPr>
              <a:t>societal norms are intertwined with our language use</a:t>
            </a:r>
            <a:r>
              <a:rPr lang="en-US" sz="2400" dirty="0"/>
              <a:t> (e.g. what it means to be a male or female member of a particular society may influence the terms we use to address each other) </a:t>
            </a:r>
          </a:p>
          <a:p>
            <a:r>
              <a:rPr lang="en-US" sz="2400" dirty="0"/>
              <a:t>(</a:t>
            </a:r>
            <a:r>
              <a:rPr lang="en-US" sz="2400" dirty="0" err="1"/>
              <a:t>Wardhaugh</a:t>
            </a:r>
            <a:r>
              <a:rPr lang="en-US" sz="2400" dirty="0"/>
              <a:t>, 2015, p.1)</a:t>
            </a:r>
          </a:p>
          <a:p>
            <a:endParaRPr lang="en-US" sz="2400" dirty="0"/>
          </a:p>
          <a:p>
            <a:pPr marL="45720" indent="0">
              <a:buNone/>
            </a:pPr>
            <a:endParaRPr lang="en-US" sz="2400" dirty="0"/>
          </a:p>
          <a:p>
            <a:endParaRPr lang="en-US" dirty="0"/>
          </a:p>
          <a:p>
            <a:pPr marL="45720" indent="0">
              <a:buNone/>
            </a:pPr>
            <a:endParaRPr lang="en-US" dirty="0"/>
          </a:p>
          <a:p>
            <a:endParaRPr lang="en-US" dirty="0"/>
          </a:p>
        </p:txBody>
      </p:sp>
    </p:spTree>
    <p:extLst>
      <p:ext uri="{BB962C8B-B14F-4D97-AF65-F5344CB8AC3E}">
        <p14:creationId xmlns:p14="http://schemas.microsoft.com/office/powerpoint/2010/main" val="2011500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Avoid Gender-Biased Titles</a:t>
            </a:r>
            <a:endParaRPr lang="en-GB" dirty="0">
              <a:solidFill>
                <a:schemeClr val="tx1"/>
              </a:solidFill>
            </a:endParaRPr>
          </a:p>
        </p:txBody>
      </p:sp>
      <p:sp>
        <p:nvSpPr>
          <p:cNvPr id="7" name="Content Placeholder 6"/>
          <p:cNvSpPr>
            <a:spLocks noGrp="1"/>
          </p:cNvSpPr>
          <p:nvPr>
            <p:ph idx="1"/>
          </p:nvPr>
        </p:nvSpPr>
        <p:spPr/>
        <p:txBody>
          <a:bodyPr>
            <a:normAutofit/>
          </a:bodyPr>
          <a:lstStyle/>
          <a:p>
            <a:pPr>
              <a:buFont typeface="+mj-lt"/>
              <a:buAutoNum type="arabicPeriod"/>
              <a:tabLst>
                <a:tab pos="457200" algn="l"/>
              </a:tabLst>
            </a:pPr>
            <a:r>
              <a:rPr lang="en-US" dirty="0">
                <a:solidFill>
                  <a:schemeClr val="tx1"/>
                </a:solidFill>
                <a:effectLst/>
                <a:ea typeface="SimSun"/>
              </a:rPr>
              <a:t>Using ‘Ms.’ instead of ‘Miss’ or ‘Mrs.’ </a:t>
            </a:r>
            <a:endParaRPr lang="en-GB" dirty="0">
              <a:solidFill>
                <a:schemeClr val="tx1"/>
              </a:solidFill>
              <a:effectLst/>
              <a:ea typeface="SimSun"/>
            </a:endParaRPr>
          </a:p>
          <a:p>
            <a:pPr marL="114300" indent="0">
              <a:buNone/>
            </a:pPr>
            <a:endParaRPr lang="en-GB" dirty="0">
              <a:solidFill>
                <a:schemeClr val="tx1"/>
              </a:solidFill>
              <a:effectLst/>
              <a:ea typeface="SimSun"/>
            </a:endParaRPr>
          </a:p>
          <a:p>
            <a:pPr>
              <a:buFont typeface="+mj-lt"/>
              <a:buAutoNum type="arabicPeriod" startAt="2"/>
              <a:tabLst>
                <a:tab pos="457200" algn="l"/>
              </a:tabLst>
            </a:pPr>
            <a:r>
              <a:rPr lang="en-US" dirty="0">
                <a:solidFill>
                  <a:schemeClr val="tx1"/>
                </a:solidFill>
                <a:effectLst/>
                <a:ea typeface="SimSun"/>
              </a:rPr>
              <a:t>Using a married woman’s first name instead of her husband's</a:t>
            </a:r>
            <a:br>
              <a:rPr lang="en-US" dirty="0">
                <a:solidFill>
                  <a:schemeClr val="tx1"/>
                </a:solidFill>
                <a:effectLst/>
                <a:ea typeface="SimSun"/>
              </a:rPr>
            </a:br>
            <a:r>
              <a:rPr lang="en-US" dirty="0">
                <a:solidFill>
                  <a:schemeClr val="tx1"/>
                </a:solidFill>
                <a:effectLst/>
                <a:ea typeface="SimSun"/>
              </a:rPr>
              <a:t>Example: Mrs. John Smith</a:t>
            </a:r>
            <a:br>
              <a:rPr lang="en-US" dirty="0">
                <a:solidFill>
                  <a:schemeClr val="tx1"/>
                </a:solidFill>
                <a:effectLst/>
                <a:ea typeface="SimSun"/>
              </a:rPr>
            </a:br>
            <a:r>
              <a:rPr lang="en-US" dirty="0">
                <a:solidFill>
                  <a:schemeClr val="tx1"/>
                </a:solidFill>
                <a:effectLst/>
                <a:ea typeface="SimSun"/>
              </a:rPr>
              <a:t>Alternative: Mrs. Jane Smith </a:t>
            </a:r>
            <a:endParaRPr lang="en-GB" dirty="0">
              <a:solidFill>
                <a:schemeClr val="tx1"/>
              </a:solidFill>
              <a:effectLst/>
              <a:ea typeface="SimSun"/>
            </a:endParaRPr>
          </a:p>
          <a:p>
            <a:pPr marL="0" indent="0">
              <a:buNone/>
            </a:pPr>
            <a:endParaRPr lang="en-GB" dirty="0">
              <a:solidFill>
                <a:schemeClr val="tx1"/>
              </a:solidFill>
              <a:effectLst/>
              <a:ea typeface="SimSun"/>
            </a:endParaRPr>
          </a:p>
          <a:p>
            <a:pPr>
              <a:buFont typeface="+mj-lt"/>
              <a:buAutoNum type="arabicPeriod" startAt="3"/>
              <a:tabLst>
                <a:tab pos="457200" algn="l"/>
              </a:tabLst>
            </a:pPr>
            <a:r>
              <a:rPr lang="en-US" dirty="0">
                <a:solidFill>
                  <a:schemeClr val="tx1"/>
                </a:solidFill>
                <a:effectLst/>
                <a:ea typeface="SimSun"/>
              </a:rPr>
              <a:t>Using ‘Dear Colleague’ or ‘To Whom It May Concern’ instead of ‘Dear Sir’ in letters to unknown persons. </a:t>
            </a:r>
            <a:endParaRPr lang="en-GB" dirty="0">
              <a:solidFill>
                <a:schemeClr val="tx1"/>
              </a:solidFill>
              <a:effectLst/>
              <a:ea typeface="SimSun"/>
            </a:endParaRPr>
          </a:p>
          <a:p>
            <a:pPr marL="0" indent="0">
              <a:buNone/>
            </a:pPr>
            <a:endParaRPr lang="en-GB" dirty="0">
              <a:solidFill>
                <a:schemeClr val="tx1"/>
              </a:solidFill>
            </a:endParaRPr>
          </a:p>
        </p:txBody>
      </p:sp>
    </p:spTree>
    <p:extLst>
      <p:ext uri="{BB962C8B-B14F-4D97-AF65-F5344CB8AC3E}">
        <p14:creationId xmlns:p14="http://schemas.microsoft.com/office/powerpoint/2010/main" val="1000055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MY" dirty="0">
                <a:solidFill>
                  <a:schemeClr val="tx1"/>
                </a:solidFill>
              </a:rPr>
              <a:t>I'll have my girl get you a cup of coffee. </a:t>
            </a:r>
          </a:p>
          <a:p>
            <a:pPr marL="0" indent="0">
              <a:buNone/>
            </a:pPr>
            <a:endParaRPr lang="en-MY" dirty="0">
              <a:solidFill>
                <a:schemeClr val="tx1"/>
              </a:solidFill>
            </a:endParaRPr>
          </a:p>
          <a:p>
            <a:r>
              <a:rPr lang="en-MY" dirty="0">
                <a:solidFill>
                  <a:schemeClr val="tx1"/>
                </a:solidFill>
              </a:rPr>
              <a:t>I'll ask my assistant to get you a cup of coffee.</a:t>
            </a:r>
            <a:endParaRPr lang="en-GB" dirty="0">
              <a:solidFill>
                <a:schemeClr val="tx1"/>
              </a:solidFill>
            </a:endParaRPr>
          </a:p>
        </p:txBody>
      </p:sp>
    </p:spTree>
    <p:extLst>
      <p:ext uri="{BB962C8B-B14F-4D97-AF65-F5344CB8AC3E}">
        <p14:creationId xmlns:p14="http://schemas.microsoft.com/office/powerpoint/2010/main" val="1903542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GB"/>
          </a:p>
        </p:txBody>
      </p:sp>
      <p:pic>
        <p:nvPicPr>
          <p:cNvPr id="4" name="Content Placeholder 3" descr="http://media.ebaumsworld.com/picture/jcrew2/Sexism.png"/>
          <p:cNvPicPr>
            <a:picLocks noGrp="1"/>
          </p:cNvPicPr>
          <p:nvPr>
            <p:ph sz="half" idx="1"/>
          </p:nvPr>
        </p:nvPicPr>
        <p:blipFill>
          <a:blip r:embed="rId2" cstate="print"/>
          <a:stretch>
            <a:fillRect/>
          </a:stretch>
        </p:blipFill>
        <p:spPr bwMode="auto">
          <a:xfrm>
            <a:off x="1981200" y="2247741"/>
            <a:ext cx="4038600" cy="3230880"/>
          </a:xfrm>
          <a:prstGeom prst="rect">
            <a:avLst/>
          </a:prstGeom>
          <a:noFill/>
          <a:ln w="9525">
            <a:noFill/>
            <a:miter lim="800000"/>
            <a:headEnd/>
            <a:tailEnd/>
          </a:ln>
        </p:spPr>
      </p:pic>
      <p:sp>
        <p:nvSpPr>
          <p:cNvPr id="7" name="Content Placeholder 6"/>
          <p:cNvSpPr>
            <a:spLocks noGrp="1"/>
          </p:cNvSpPr>
          <p:nvPr>
            <p:ph sz="half" idx="2"/>
          </p:nvPr>
        </p:nvSpPr>
        <p:spPr>
          <a:xfrm>
            <a:off x="6528048" y="1600201"/>
            <a:ext cx="3682752" cy="4421088"/>
          </a:xfrm>
        </p:spPr>
        <p:txBody>
          <a:bodyPr/>
          <a:lstStyle/>
          <a:p>
            <a:endParaRPr lang="en-GB"/>
          </a:p>
        </p:txBody>
      </p:sp>
      <p:pic>
        <p:nvPicPr>
          <p:cNvPr id="5" name="Picture 4" descr="http://i230.photobucket.com/albums/ee50/kurtenblog/StopSexismSmall.jpg"/>
          <p:cNvPicPr/>
          <p:nvPr/>
        </p:nvPicPr>
        <p:blipFill>
          <a:blip r:embed="rId3" cstate="print"/>
          <a:srcRect/>
          <a:stretch>
            <a:fillRect/>
          </a:stretch>
        </p:blipFill>
        <p:spPr bwMode="auto">
          <a:xfrm>
            <a:off x="7176120" y="2286507"/>
            <a:ext cx="3024336" cy="2664296"/>
          </a:xfrm>
          <a:prstGeom prst="rect">
            <a:avLst/>
          </a:prstGeom>
          <a:noFill/>
          <a:ln w="9525">
            <a:noFill/>
            <a:miter lim="800000"/>
            <a:headEnd/>
            <a:tailEnd/>
          </a:ln>
        </p:spPr>
      </p:pic>
    </p:spTree>
    <p:extLst>
      <p:ext uri="{BB962C8B-B14F-4D97-AF65-F5344CB8AC3E}">
        <p14:creationId xmlns:p14="http://schemas.microsoft.com/office/powerpoint/2010/main" val="3681448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A4445-B4AD-447D-9348-FE43037A1ED1}"/>
              </a:ext>
            </a:extLst>
          </p:cNvPr>
          <p:cNvSpPr>
            <a:spLocks noGrp="1"/>
          </p:cNvSpPr>
          <p:nvPr>
            <p:ph type="title"/>
          </p:nvPr>
        </p:nvSpPr>
        <p:spPr/>
        <p:txBody>
          <a:bodyPr/>
          <a:lstStyle/>
          <a:p>
            <a:r>
              <a:rPr lang="en-US" dirty="0">
                <a:solidFill>
                  <a:schemeClr val="tx1"/>
                </a:solidFill>
              </a:rPr>
              <a:t>ACCOMODATION THEORY</a:t>
            </a:r>
          </a:p>
        </p:txBody>
      </p:sp>
      <p:sp>
        <p:nvSpPr>
          <p:cNvPr id="5" name="Content Placeholder 4">
            <a:extLst>
              <a:ext uri="{FF2B5EF4-FFF2-40B4-BE49-F238E27FC236}">
                <a16:creationId xmlns:a16="http://schemas.microsoft.com/office/drawing/2014/main" id="{8F4B945C-0952-477A-9FCF-35DF82C611CE}"/>
              </a:ext>
            </a:extLst>
          </p:cNvPr>
          <p:cNvSpPr>
            <a:spLocks noGrp="1"/>
          </p:cNvSpPr>
          <p:nvPr>
            <p:ph idx="1"/>
          </p:nvPr>
        </p:nvSpPr>
        <p:spPr>
          <a:xfrm>
            <a:off x="2351314" y="2438399"/>
            <a:ext cx="9352957" cy="4136571"/>
          </a:xfrm>
        </p:spPr>
        <p:txBody>
          <a:bodyPr/>
          <a:lstStyle/>
          <a:p>
            <a:pPr marL="0" indent="0">
              <a:buNone/>
            </a:pPr>
            <a:r>
              <a:rPr lang="en-US" dirty="0">
                <a:solidFill>
                  <a:schemeClr val="tx1"/>
                </a:solidFill>
              </a:rPr>
              <a:t>Howard Giles (1973)</a:t>
            </a:r>
          </a:p>
          <a:p>
            <a:r>
              <a:rPr lang="en-US" dirty="0">
                <a:solidFill>
                  <a:schemeClr val="tx1"/>
                </a:solidFill>
              </a:rPr>
              <a:t>The original statement of the theory focused on </a:t>
            </a:r>
            <a:r>
              <a:rPr lang="en-US" b="1" dirty="0">
                <a:solidFill>
                  <a:schemeClr val="tx1"/>
                </a:solidFill>
              </a:rPr>
              <a:t>speech behaviors</a:t>
            </a:r>
            <a:r>
              <a:rPr lang="en-US" dirty="0">
                <a:solidFill>
                  <a:schemeClr val="tx1"/>
                </a:solidFill>
              </a:rPr>
              <a:t> alone, but it has expanded the scope so as to include strategies in non-verbal communication behaviors as well. </a:t>
            </a:r>
          </a:p>
          <a:p>
            <a:r>
              <a:rPr lang="en-US" dirty="0">
                <a:solidFill>
                  <a:schemeClr val="tx1"/>
                </a:solidFill>
              </a:rPr>
              <a:t>Speech Accommodation Theory, or Communication Accommodation Theory</a:t>
            </a:r>
          </a:p>
          <a:p>
            <a:r>
              <a:rPr lang="en-US" b="1" dirty="0">
                <a:solidFill>
                  <a:schemeClr val="tx1"/>
                </a:solidFill>
              </a:rPr>
              <a:t>Converge:</a:t>
            </a:r>
            <a:r>
              <a:rPr lang="en-US" dirty="0">
                <a:solidFill>
                  <a:schemeClr val="tx1"/>
                </a:solidFill>
              </a:rPr>
              <a:t> Accommodation towards the speech of one interlocutors. Accentuates similarities between interlocutors speech styles, and/or makes the speaker sound more like their interlocutor. </a:t>
            </a:r>
          </a:p>
          <a:p>
            <a:r>
              <a:rPr lang="en-US" b="1" dirty="0">
                <a:solidFill>
                  <a:schemeClr val="tx1"/>
                </a:solidFill>
              </a:rPr>
              <a:t>Divergence:</a:t>
            </a:r>
            <a:r>
              <a:rPr lang="en-US" dirty="0">
                <a:solidFill>
                  <a:schemeClr val="tx1"/>
                </a:solidFill>
              </a:rPr>
              <a:t> accommodation away from the speech of one interlocutors. Accentuates differences between interlocutors</a:t>
            </a:r>
          </a:p>
          <a:p>
            <a:endParaRPr lang="en-US" dirty="0">
              <a:solidFill>
                <a:schemeClr val="tx1"/>
              </a:solidFill>
            </a:endParaRPr>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3532815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DOES SOCIOLINGUISTS STUDY? HOW?</a:t>
            </a:r>
            <a:endParaRPr lang="en-GB" b="1" dirty="0"/>
          </a:p>
        </p:txBody>
      </p:sp>
      <p:sp>
        <p:nvSpPr>
          <p:cNvPr id="3" name="Content Placeholder 2"/>
          <p:cNvSpPr>
            <a:spLocks noGrp="1"/>
          </p:cNvSpPr>
          <p:nvPr>
            <p:ph idx="1"/>
          </p:nvPr>
        </p:nvSpPr>
        <p:spPr/>
        <p:txBody>
          <a:bodyPr>
            <a:normAutofit/>
          </a:bodyPr>
          <a:lstStyle/>
          <a:p>
            <a:r>
              <a:rPr lang="en-MY" sz="2400" b="1" dirty="0"/>
              <a:t>Sociolinguists</a:t>
            </a:r>
            <a:r>
              <a:rPr lang="en-MY" sz="2400" dirty="0"/>
              <a:t> study the way that language is used in normal life, by all kinds of people, to accomplish all manner of goals is the subject of our attention. Language lets us do things and as such can be used to exercise or resist power. </a:t>
            </a:r>
            <a:endParaRPr lang="en-MY" sz="2400" b="1" dirty="0"/>
          </a:p>
          <a:p>
            <a:r>
              <a:rPr lang="en-MY" sz="2400" b="1" dirty="0"/>
              <a:t>Sociolinguists</a:t>
            </a:r>
            <a:r>
              <a:rPr lang="en-MY" sz="2400" dirty="0"/>
              <a:t> use a range of methods to analyse patterns of language in use and attitudes </a:t>
            </a:r>
            <a:r>
              <a:rPr lang="en-GB" sz="2400" dirty="0"/>
              <a:t>towards language in use.</a:t>
            </a:r>
            <a:endParaRPr lang="en-US" sz="2400" dirty="0"/>
          </a:p>
          <a:p>
            <a:endParaRPr lang="en-GB" dirty="0"/>
          </a:p>
        </p:txBody>
      </p:sp>
    </p:spTree>
    <p:extLst>
      <p:ext uri="{BB962C8B-B14F-4D97-AF65-F5344CB8AC3E}">
        <p14:creationId xmlns:p14="http://schemas.microsoft.com/office/powerpoint/2010/main" val="2464239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8572" y="1485900"/>
            <a:ext cx="7820144" cy="4152901"/>
          </a:xfrm>
        </p:spPr>
        <p:txBody>
          <a:bodyPr>
            <a:normAutofit/>
          </a:bodyPr>
          <a:lstStyle/>
          <a:p>
            <a:pPr marL="68580" indent="0">
              <a:buNone/>
            </a:pPr>
            <a:r>
              <a:rPr lang="en-US" sz="2400" dirty="0"/>
              <a:t>Study language pattern trough:</a:t>
            </a:r>
          </a:p>
          <a:p>
            <a:pPr marL="68580" indent="0">
              <a:buNone/>
            </a:pPr>
            <a:endParaRPr lang="en-US" sz="2400" dirty="0"/>
          </a:p>
          <a:p>
            <a:r>
              <a:rPr lang="en-US" sz="2400" b="1" dirty="0"/>
              <a:t>Close examination </a:t>
            </a:r>
            <a:r>
              <a:rPr lang="en-US" sz="2400" dirty="0"/>
              <a:t>of recorded speech, speaker’s background/ place in community (ex: research on dialects)</a:t>
            </a:r>
          </a:p>
          <a:p>
            <a:r>
              <a:rPr lang="en-US" sz="2400" b="1" dirty="0"/>
              <a:t>Library research</a:t>
            </a:r>
            <a:r>
              <a:rPr lang="en-US" sz="2400" dirty="0"/>
              <a:t>, archive, newspaper, magazine, school textbooks (ex: research on language planning)</a:t>
            </a:r>
            <a:endParaRPr lang="en-GB" sz="2400" dirty="0"/>
          </a:p>
        </p:txBody>
      </p:sp>
      <p:sp>
        <p:nvSpPr>
          <p:cNvPr id="4" name="Title 1"/>
          <p:cNvSpPr>
            <a:spLocks noGrp="1"/>
          </p:cNvSpPr>
          <p:nvPr>
            <p:ph type="title"/>
          </p:nvPr>
        </p:nvSpPr>
        <p:spPr/>
        <p:txBody>
          <a:bodyPr>
            <a:normAutofit/>
          </a:bodyPr>
          <a:lstStyle/>
          <a:p>
            <a:r>
              <a:rPr lang="en-US" b="1" dirty="0"/>
              <a:t>WHAT DOES SOCIOLINGUISTS STUDY? HOW?</a:t>
            </a:r>
            <a:endParaRPr lang="en-GB" b="1" dirty="0"/>
          </a:p>
        </p:txBody>
      </p:sp>
    </p:spTree>
    <p:extLst>
      <p:ext uri="{BB962C8B-B14F-4D97-AF65-F5344CB8AC3E}">
        <p14:creationId xmlns:p14="http://schemas.microsoft.com/office/powerpoint/2010/main" val="496761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Sociolinguists are interested in both </a:t>
            </a:r>
            <a:r>
              <a:rPr lang="en-US" sz="2800" dirty="0">
                <a:solidFill>
                  <a:srgbClr val="FF0000"/>
                </a:solidFill>
              </a:rPr>
              <a:t>‘social’ </a:t>
            </a:r>
            <a:r>
              <a:rPr lang="en-US" sz="2800" dirty="0"/>
              <a:t>and </a:t>
            </a:r>
            <a:r>
              <a:rPr lang="en-US" sz="2800" dirty="0">
                <a:solidFill>
                  <a:srgbClr val="FF0000"/>
                </a:solidFill>
              </a:rPr>
              <a:t>‘linguistic’ </a:t>
            </a:r>
            <a:r>
              <a:rPr lang="en-US" sz="2800" dirty="0"/>
              <a:t>questions. </a:t>
            </a:r>
          </a:p>
          <a:p>
            <a:r>
              <a:rPr lang="en-US" sz="2800" dirty="0"/>
              <a:t>Some sociolinguistics research has more to say about </a:t>
            </a:r>
            <a:r>
              <a:rPr lang="en-US" sz="2800" dirty="0">
                <a:solidFill>
                  <a:srgbClr val="FF0000"/>
                </a:solidFill>
              </a:rPr>
              <a:t>social issues</a:t>
            </a:r>
            <a:r>
              <a:rPr lang="en-US" sz="2800" dirty="0"/>
              <a:t>, and some sociolinguistic research has more to say about </a:t>
            </a:r>
            <a:r>
              <a:rPr lang="en-US" sz="2800" dirty="0">
                <a:solidFill>
                  <a:srgbClr val="FF0000"/>
                </a:solidFill>
              </a:rPr>
              <a:t>linguistic matters. </a:t>
            </a:r>
            <a:r>
              <a:rPr lang="en-US" sz="2800" dirty="0"/>
              <a:t>Regardless of its emphasis, it has something to say about both linguistic structure and social structure. (</a:t>
            </a:r>
            <a:r>
              <a:rPr lang="en-US" sz="2800" dirty="0" err="1"/>
              <a:t>Meyerhoff</a:t>
            </a:r>
            <a:r>
              <a:rPr lang="en-US" sz="2800" dirty="0"/>
              <a:t>, 2006, p.3)</a:t>
            </a:r>
            <a:endParaRPr lang="en-GB" sz="2800" dirty="0"/>
          </a:p>
        </p:txBody>
      </p:sp>
      <p:sp>
        <p:nvSpPr>
          <p:cNvPr id="4" name="Title 1"/>
          <p:cNvSpPr>
            <a:spLocks noGrp="1"/>
          </p:cNvSpPr>
          <p:nvPr>
            <p:ph type="title"/>
          </p:nvPr>
        </p:nvSpPr>
        <p:spPr/>
        <p:txBody>
          <a:bodyPr>
            <a:normAutofit/>
          </a:bodyPr>
          <a:lstStyle/>
          <a:p>
            <a:r>
              <a:rPr lang="en-US" sz="3600" b="1" dirty="0"/>
              <a:t>WHAT DOES SOCIOLINGUISTS STUDY? HOW?</a:t>
            </a:r>
            <a:endParaRPr lang="en-GB" sz="3600" b="1" dirty="0"/>
          </a:p>
        </p:txBody>
      </p:sp>
    </p:spTree>
    <p:extLst>
      <p:ext uri="{BB962C8B-B14F-4D97-AF65-F5344CB8AC3E}">
        <p14:creationId xmlns:p14="http://schemas.microsoft.com/office/powerpoint/2010/main" val="687087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ck to School 16x9">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ll fun education presentation (widescreen).potx" id="{13F266B3-3667-4715-838E-2D35384A824B}" vid="{5EC2A2B6-6A5B-436A-9EF3-6607D16C2EDB}"/>
    </a:ext>
  </a:extLst>
</a:theme>
</file>

<file path=ppt/theme/theme2.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C9A7CA-BEC5-41E5-AAE1-C9D7FC518E00}">
  <ds:schemaRefs>
    <ds:schemaRef ds:uri="http://schemas.microsoft.com/sharepoint/v3/contenttype/forms"/>
  </ds:schemaRefs>
</ds:datastoreItem>
</file>

<file path=customXml/itemProps2.xml><?xml version="1.0" encoding="utf-8"?>
<ds:datastoreItem xmlns:ds="http://schemas.openxmlformats.org/officeDocument/2006/customXml" ds:itemID="{B5F5AFAE-B80F-42D3-94B4-729362BC1BCB}">
  <ds:schemaRefs>
    <ds:schemaRef ds:uri="http://purl.org/dc/elements/1.1/"/>
    <ds:schemaRef ds:uri="http://schemas.openxmlformats.org/package/2006/metadata/core-properties"/>
    <ds:schemaRef ds:uri="http://purl.org/dc/dcmitype/"/>
    <ds:schemaRef ds:uri="http://schemas.microsoft.com/office/infopath/2007/PartnerControls"/>
    <ds:schemaRef ds:uri="http://purl.org/dc/terms/"/>
    <ds:schemaRef ds:uri="http://schemas.microsoft.com/office/2006/metadata/properties"/>
    <ds:schemaRef ds:uri="http://schemas.microsoft.com/office/2006/documentManagement/types"/>
    <ds:schemaRef ds:uri="40262f94-9f35-4ac3-9a90-690165a166b7"/>
    <ds:schemaRef ds:uri="a4f35948-e619-41b3-aa29-22878b09cfd2"/>
    <ds:schemaRef ds:uri="http://www.w3.org/XML/1998/namespace"/>
  </ds:schemaRefs>
</ds:datastoreItem>
</file>

<file path=customXml/itemProps3.xml><?xml version="1.0" encoding="utf-8"?>
<ds:datastoreItem xmlns:ds="http://schemas.openxmlformats.org/officeDocument/2006/customXml" ds:itemID="{D59B8A7B-DB68-4625-86A7-7FECB4C2AE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Fall fun education presentation (widescreen)</Template>
  <TotalTime>2117</TotalTime>
  <Words>4019</Words>
  <Application>Microsoft Office PowerPoint</Application>
  <PresentationFormat>Widescreen</PresentationFormat>
  <Paragraphs>492</Paragraphs>
  <Slides>63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63</vt:i4>
      </vt:variant>
    </vt:vector>
  </HeadingPairs>
  <TitlesOfParts>
    <vt:vector size="71" baseType="lpstr">
      <vt:lpstr>Arial</vt:lpstr>
      <vt:lpstr>Cambria</vt:lpstr>
      <vt:lpstr>Cambria Math</vt:lpstr>
      <vt:lpstr>Ipa-samd Uclphon1 SILDoulosL</vt:lpstr>
      <vt:lpstr>Symbol</vt:lpstr>
      <vt:lpstr>Times New Roman</vt:lpstr>
      <vt:lpstr>Wingdings</vt:lpstr>
      <vt:lpstr>Back to School 16x9</vt:lpstr>
      <vt:lpstr>SOCIOLINGUISTICS </vt:lpstr>
      <vt:lpstr>Lecture 1 Introduction   2018/2019</vt:lpstr>
      <vt:lpstr>KEY CONCEPTS</vt:lpstr>
      <vt:lpstr>     WHAT IS SOCIOLINGUISTICS?</vt:lpstr>
      <vt:lpstr>     WHAT IS SOCIOLINGUISTICS?</vt:lpstr>
      <vt:lpstr>WHAT IS SOCIOLINGUISTICS?</vt:lpstr>
      <vt:lpstr>WHAT DOES SOCIOLINGUISTS STUDY? HOW?</vt:lpstr>
      <vt:lpstr>WHAT DOES SOCIOLINGUISTS STUDY? HOW?</vt:lpstr>
      <vt:lpstr>WHAT DOES SOCIOLINGUISTS STUDY? HOW?</vt:lpstr>
      <vt:lpstr>HOW DO SOCIOLINGUISTS WORK? </vt:lpstr>
      <vt:lpstr>MICRO-SOCIOLINGUISTICS VS MACRO-SOCIOLINGUISTICS (WARDHAUGH, 2015, P. 15) </vt:lpstr>
      <vt:lpstr>TYPES OF SOCIOLINGUISTICS STUDIES</vt:lpstr>
      <vt:lpstr>TYPES OF SOCIOLINGUISTICS STUDIES</vt:lpstr>
      <vt:lpstr>SCOPE OF SOCIOLINGUISTICS </vt:lpstr>
      <vt:lpstr>PRESCRIPTIVISM VS DESCRIPTIVISM</vt:lpstr>
      <vt:lpstr>CAN YOU PREDICT? </vt:lpstr>
      <vt:lpstr>NOW HOW ABOUT THIS?</vt:lpstr>
      <vt:lpstr>JARGON ACTIVITY</vt:lpstr>
      <vt:lpstr>Lecture 2 Variation and Language  2019/2020</vt:lpstr>
      <vt:lpstr>LANGUAGE AND VARIETIES</vt:lpstr>
      <vt:lpstr>VARIABLE AND VARIANTS</vt:lpstr>
      <vt:lpstr>REGULAR VS PROBABILISTIC ALTERNATION BETWEEN VARIANTS</vt:lpstr>
      <vt:lpstr>REGULAR VS PROBABILISTIC ALTERNATION BETWEEN VARIANTS</vt:lpstr>
      <vt:lpstr>REGIONAL DIALECTOLOGY </vt:lpstr>
      <vt:lpstr>REGIONAL DIALECTOLOGY  (Dave Britain’s study in Fens. Meyerhoff, 2006: 13-15)</vt:lpstr>
      <vt:lpstr>REGIONAL DIALECTOLOGY  (Dave Britain’s study in Fens. Meyerhoff, 2006: 13-15)</vt:lpstr>
      <vt:lpstr>SOCIAL DIALECTOLOGY</vt:lpstr>
      <vt:lpstr>ZANE GOEBEL’S FINDINGS</vt:lpstr>
      <vt:lpstr>DATA COLLECTION ANA ANALYSIS       DATA COLLECTION AND ANALYSIS  (WARDHAUGH, 2015: 157)</vt:lpstr>
      <vt:lpstr>  Lecture 3  Variation &amp; Style  2019/2020 </vt:lpstr>
      <vt:lpstr>ACCENT AND DIALECT</vt:lpstr>
      <vt:lpstr>ACCENT AND DIALECT</vt:lpstr>
      <vt:lpstr>LANGUAGE OR DIALECT? (Wardhaugh, 2015: 29-32) </vt:lpstr>
      <vt:lpstr>LANGUAGE OR DIALECT? (Wardhaugh, 2015: 29-32) </vt:lpstr>
      <vt:lpstr>LANGUAGE OR DIALECT? (Wardhaugh, 2015: 29-32) </vt:lpstr>
      <vt:lpstr>The Standard-Dialect Hierarchy (Wardhaugh, 2015: 37-38)</vt:lpstr>
      <vt:lpstr>SOCIAL DIALECT  (WARDHAUGH, 2015 : 42 – 43)</vt:lpstr>
      <vt:lpstr>AFRICAN AMERICAN VERNACULAR ENGLISH (AAVE) (MEYERHOFF, 2006: 48) </vt:lpstr>
      <vt:lpstr>AFRICAN AMERICAN VERNACULAR ENGLISH (AAVE) (WARDHAUGH, 2015: 46-50)  </vt:lpstr>
      <vt:lpstr>AFRICAN AMERICAN VERNACULAR ENGLISH (AAVE) (WARDHAUGH, 2015: 46-50)  </vt:lpstr>
      <vt:lpstr>AFRICAN AMERICAN VERNACULAR ENGLISH (AAVE) (WARDHAUGH, 2015: 46-50)  </vt:lpstr>
      <vt:lpstr>AFRICAN AMERICAN VERNACULAR ENGLISH (AAVE) (WARDHAUGH, 2015: 46-50)  </vt:lpstr>
      <vt:lpstr>  Lecture 4  Language Attitudes  2019/2020 </vt:lpstr>
      <vt:lpstr>Language Attitude </vt:lpstr>
      <vt:lpstr>GENDER, LANGUAGE AND ATTITUDES: Semantic shift and semantic derogation</vt:lpstr>
      <vt:lpstr>GENDER, LANGUAGE AND ATTITUDES: Semantic shift and semantic derogation</vt:lpstr>
      <vt:lpstr>GENDER, LANGUAGE AND ATTITUDES: Semantic shift and semantic derogation</vt:lpstr>
      <vt:lpstr>LINGUISTIC RELATIVISM</vt:lpstr>
      <vt:lpstr>Gender Bias &amp; Sexist Language</vt:lpstr>
      <vt:lpstr>Gender Bias &amp; Sexist Language (Cont’)</vt:lpstr>
      <vt:lpstr>Gender Bias &amp; Sexist Language (Cont’)</vt:lpstr>
      <vt:lpstr>Gender Bias &amp; Sexist Language (Cont’)</vt:lpstr>
      <vt:lpstr>Gender Bias &amp; Sexist Language (Cont’)</vt:lpstr>
      <vt:lpstr>Gender Bias &amp; Sexist Language (Cont’)</vt:lpstr>
      <vt:lpstr>HOW CAN YOU AVOID GENDER BIAS? The National Council of Teachers of English (NCTE) suggests the following guidelines: </vt:lpstr>
      <vt:lpstr>NON-SEXIST LANGUAGE</vt:lpstr>
      <vt:lpstr>  Generic Use  Although MAN in its original sense carried the dual meaning of adult human and adult male, its meaning has come to be so closely identified with adult male that the generic use of MAN and other words with masculine markers should be avoided.  </vt:lpstr>
      <vt:lpstr>Occupations  Avoid the use of MAN in occupational terms when persons holding the job could be either male or female</vt:lpstr>
      <vt:lpstr>Appropriate Pronoun Usage Recast into the plural. Reword to eliminate gender problems Indefinite pronouns</vt:lpstr>
      <vt:lpstr>Avoid Gender-Biased Titles</vt:lpstr>
      <vt:lpstr>PowerPoint Presentation</vt:lpstr>
      <vt:lpstr>PowerPoint Presentation</vt:lpstr>
      <vt:lpstr>ACCOMODATION THEORY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SOCIOLINGUISTICS</dc:title>
  <dc:creator>Anisa Larassati</dc:creator>
  <cp:lastModifiedBy>Anisa</cp:lastModifiedBy>
  <cp:revision>114</cp:revision>
  <dcterms:created xsi:type="dcterms:W3CDTF">2018-09-18T07:04:24Z</dcterms:created>
  <dcterms:modified xsi:type="dcterms:W3CDTF">2019-10-08T09:27:54Z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