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30" r:id="rId2"/>
    <p:sldId id="334" r:id="rId3"/>
    <p:sldId id="367" r:id="rId4"/>
    <p:sldId id="303" r:id="rId5"/>
    <p:sldId id="259" r:id="rId6"/>
    <p:sldId id="266" r:id="rId7"/>
    <p:sldId id="366" r:id="rId8"/>
    <p:sldId id="332" r:id="rId9"/>
    <p:sldId id="298" r:id="rId10"/>
    <p:sldId id="336" r:id="rId11"/>
    <p:sldId id="349" r:id="rId12"/>
    <p:sldId id="350" r:id="rId13"/>
    <p:sldId id="341" r:id="rId14"/>
    <p:sldId id="365" r:id="rId15"/>
    <p:sldId id="331" r:id="rId16"/>
    <p:sldId id="265" r:id="rId17"/>
    <p:sldId id="368" r:id="rId18"/>
    <p:sldId id="343" r:id="rId19"/>
    <p:sldId id="342" r:id="rId20"/>
    <p:sldId id="344" r:id="rId21"/>
    <p:sldId id="346" r:id="rId22"/>
    <p:sldId id="345" r:id="rId23"/>
    <p:sldId id="293" r:id="rId24"/>
    <p:sldId id="269" r:id="rId25"/>
    <p:sldId id="283" r:id="rId26"/>
    <p:sldId id="296" r:id="rId27"/>
    <p:sldId id="351" r:id="rId28"/>
    <p:sldId id="362" r:id="rId29"/>
    <p:sldId id="363" r:id="rId30"/>
    <p:sldId id="364" r:id="rId31"/>
    <p:sldId id="302" r:id="rId32"/>
    <p:sldId id="360" r:id="rId33"/>
    <p:sldId id="348" r:id="rId34"/>
    <p:sldId id="337" r:id="rId35"/>
    <p:sldId id="333" r:id="rId36"/>
  </p:sldIdLst>
  <p:sldSz cx="9144000" cy="6858000" type="screen4x3"/>
  <p:notesSz cx="6784975" cy="985678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6BA42C"/>
    <a:srgbClr val="FFCC66"/>
    <a:srgbClr val="FFCC99"/>
    <a:srgbClr val="83C937"/>
    <a:srgbClr val="47642A"/>
    <a:srgbClr val="00CC99"/>
    <a:srgbClr val="D5EA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185" autoAdjust="0"/>
    <p:restoredTop sz="94660"/>
  </p:normalViewPr>
  <p:slideViewPr>
    <p:cSldViewPr>
      <p:cViewPr>
        <p:scale>
          <a:sx n="76" d="100"/>
          <a:sy n="7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28F7E-6C24-4EAC-8475-FD4D54B9F21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99A1B-B37D-4A91-B149-B2D4A946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0766" indent="-281064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4255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3957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3659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51EFEF-D7E6-4CE5-90CC-514F398D3F0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06" y="4681974"/>
            <a:ext cx="5427365" cy="44355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F8E1F-86A1-492A-98DE-13C8501694C1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43249" y="9362238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/>
            <a:fld id="{FC611083-5C87-470D-BC53-690151E02C14}" type="slidenum">
              <a:rPr lang="en-US" sz="1300">
                <a:latin typeface="Calibri" pitchFamily="34" charset="0"/>
              </a:rPr>
              <a:pPr algn="r"/>
              <a:t>13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46125"/>
            <a:ext cx="4906963" cy="36814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664" y="4681974"/>
            <a:ext cx="4975648" cy="4435555"/>
          </a:xfrm>
          <a:noFill/>
        </p:spPr>
        <p:txBody>
          <a:bodyPr wrap="square" lIns="94745" tIns="46542" rIns="94745" bIns="4654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5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Speaker Name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2007 GLT Summit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B453-2E38-4AE7-A9EE-E74686A06C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0766" indent="-281064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4255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3957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3659" indent="-224851" defTabSz="915018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8188FB-27D0-474D-8DE0-9576FED6EE37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06" y="4681974"/>
            <a:ext cx="5427365" cy="44355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71600"/>
            <a:ext cx="8231187" cy="4525962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 3" pitchFamily="18" charset="2"/>
              <a:buChar char="î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AutoShape 4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gray">
          <a:xfrm>
            <a:off x="0" y="966787"/>
            <a:ext cx="8047038" cy="92075"/>
          </a:xfrm>
          <a:prstGeom prst="roundRect">
            <a:avLst>
              <a:gd name="adj" fmla="val 40606"/>
            </a:avLst>
          </a:prstGeom>
          <a:gradFill rotWithShape="1">
            <a:gsLst>
              <a:gs pos="0">
                <a:srgbClr val="0C2D83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9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7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990600"/>
            <a:ext cx="6021387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990600"/>
            <a:ext cx="8231187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600200"/>
            <a:ext cx="8231187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473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71600"/>
            <a:ext cx="8231187" cy="4525962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 3" pitchFamily="18" charset="2"/>
              <a:buChar char="î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AutoShape 4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gray">
          <a:xfrm>
            <a:off x="0" y="966787"/>
            <a:ext cx="8047038" cy="92075"/>
          </a:xfrm>
          <a:prstGeom prst="roundRect">
            <a:avLst>
              <a:gd name="adj" fmla="val 40606"/>
            </a:avLst>
          </a:prstGeom>
          <a:gradFill rotWithShape="1">
            <a:gsLst>
              <a:gs pos="0">
                <a:srgbClr val="0C2D83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7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8146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400" b="1"/>
          </a:p>
        </p:txBody>
      </p:sp>
      <p:sp>
        <p:nvSpPr>
          <p:cNvPr id="8196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8572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  <a:noFill/>
          <a:ln>
            <a:noFill/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5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AutoShape 4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gray">
          <a:xfrm>
            <a:off x="0" y="966787"/>
            <a:ext cx="8047038" cy="92075"/>
          </a:xfrm>
          <a:prstGeom prst="roundRect">
            <a:avLst>
              <a:gd name="adj" fmla="val 40606"/>
            </a:avLst>
          </a:prstGeom>
          <a:gradFill rotWithShape="1">
            <a:gsLst>
              <a:gs pos="0">
                <a:srgbClr val="0C2D83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2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AutoShape 4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gray">
          <a:xfrm>
            <a:off x="0" y="966787"/>
            <a:ext cx="8047038" cy="92075"/>
          </a:xfrm>
          <a:prstGeom prst="roundRect">
            <a:avLst>
              <a:gd name="adj" fmla="val 40606"/>
            </a:avLst>
          </a:prstGeom>
          <a:gradFill rotWithShape="1">
            <a:gsLst>
              <a:gs pos="0">
                <a:srgbClr val="0C2D83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6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gray">
          <a:xfrm>
            <a:off x="0" y="966787"/>
            <a:ext cx="8047038" cy="92075"/>
          </a:xfrm>
          <a:prstGeom prst="roundRect">
            <a:avLst>
              <a:gd name="adj" fmla="val 40606"/>
            </a:avLst>
          </a:prstGeom>
          <a:gradFill rotWithShape="1">
            <a:gsLst>
              <a:gs pos="0">
                <a:srgbClr val="0C2D83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97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/>
        </p:nvSpPr>
        <p:spPr bwMode="auto">
          <a:xfrm>
            <a:off x="28146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400" b="1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2179638"/>
            <a:ext cx="8231187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6200" y="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162800" cy="533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D7AB8"/>
            </a:solidFill>
            <a:miter lim="800000"/>
            <a:headEnd/>
            <a:tailEnd/>
          </a:ln>
          <a:effectLst>
            <a:outerShdw dist="107763" dir="2700000" algn="ctr" rotWithShape="0">
              <a:srgbClr val="2E489A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38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jpeg"/><Relationship Id="rId47" Type="http://schemas.openxmlformats.org/officeDocument/2006/relationships/image" Target="../media/image58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jpeg"/><Relationship Id="rId40" Type="http://schemas.openxmlformats.org/officeDocument/2006/relationships/image" Target="../media/image51.png"/><Relationship Id="rId45" Type="http://schemas.openxmlformats.org/officeDocument/2006/relationships/image" Target="../media/image56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9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24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microsoft.com/office/2007/relationships/hdphoto" Target="../media/hdphoto1.wdp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877"/>
            <a:ext cx="9144000" cy="46833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1447800"/>
          </a:xfrm>
        </p:spPr>
        <p:txBody>
          <a:bodyPr anchor="ctr"/>
          <a:lstStyle/>
          <a:p>
            <a:pPr algn="ctr"/>
            <a:r>
              <a:rPr lang="en-US" sz="3600" u="sng" dirty="0"/>
              <a:t>S&amp;OP PROCESS &amp; CHALLENGES IN BEVERAGE </a:t>
            </a:r>
            <a:r>
              <a:rPr lang="en-US" sz="3600" u="sng" dirty="0" smtClean="0"/>
              <a:t>INDUSTRY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723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C:\Users\KAFEEL~1.AHM\AppData\Local\Temp\Rar$DI19.396\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87" y="1804988"/>
            <a:ext cx="1457324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FEEL~1.AHM\AppData\Local\Temp\Rar$DI04.847\7up c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20561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FEEL~1.AHM\AppData\Local\Temp\Rar$DI08.187\7u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" y="146907"/>
            <a:ext cx="998220" cy="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FEEL~1.AHM\AppData\Local\Temp\Rar$DI11.653\7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2" y="1757363"/>
            <a:ext cx="600075" cy="7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FEEL~1.AHM\AppData\Local\Temp\Rar$DI14.240\All produc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72612"/>
            <a:ext cx="2944091" cy="8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FEEL~1.AHM\AppData\Local\Temp\Rar$DI19.396\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3573"/>
            <a:ext cx="1457324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FEEL~1.AHM\AppData\Local\Temp\Rar$DI21.200\challer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299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FEEL~1.AHM\AppData\Local\Temp\Rar$DI25.425\Dew 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FEEL~1.AHM\AppData\Local\Temp\Rar$DI27.540\images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28" y="6241557"/>
            <a:ext cx="938213" cy="6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FEEL~1.AHM\AppData\Local\Temp\Rar$DI30.490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34074"/>
            <a:ext cx="1233487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6" y="3424021"/>
            <a:ext cx="1475608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KAFEEL~1.AHM\AppData\Local\Temp\Rar$DI52.609\M.Dew G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5" y="1849720"/>
            <a:ext cx="1152525" cy="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AFEEL~1.AHM\AppData\Local\Temp\Rar$DI57.912\mirinda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1498"/>
            <a:ext cx="704850" cy="6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AFEEL~1.AHM\AppData\Local\Temp\Rar$DI55.257\mirinda c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4" y="3375530"/>
            <a:ext cx="850105" cy="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KAFEEL~1.AHM\AppData\Local\Temp\Rar$DI67.217\mirinda orange masala ca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30" y="3886509"/>
            <a:ext cx="765198" cy="10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KAFEEL~1.AHM\AppData\Local\Temp\Rar$DI72.456\mirinda orange masal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8667"/>
            <a:ext cx="1018093" cy="10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KAFEEL~1.AHM\AppData\Local\Temp\Rar$DI74.891\mirinda pe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65" y="2940655"/>
            <a:ext cx="646831" cy="9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KAFEEL~1.AHM\AppData\Local\Temp\Rar$DI78.546\mirind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47" y="4844544"/>
            <a:ext cx="931755" cy="11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1" y="5282051"/>
            <a:ext cx="1443037" cy="95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5761804"/>
            <a:ext cx="342933" cy="111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6" y="95999"/>
            <a:ext cx="946144" cy="6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738"/>
            <a:ext cx="828469" cy="57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88" y="901555"/>
            <a:ext cx="1133475" cy="8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53" y="3438525"/>
            <a:ext cx="5143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83" y="4097509"/>
            <a:ext cx="529144" cy="10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22" y="4362662"/>
            <a:ext cx="5810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39" y="4267200"/>
            <a:ext cx="4857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4" y="3801985"/>
            <a:ext cx="400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2" y="5081591"/>
            <a:ext cx="522289" cy="18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46" y="4461592"/>
            <a:ext cx="6286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 descr="C:\Users\KAFEEL~1.AHM\AppData\Local\Temp\Rar$DI16.2409\pepsi logo 1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738"/>
            <a:ext cx="58928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01" y="5124449"/>
            <a:ext cx="92868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0" y="3550658"/>
            <a:ext cx="2409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4" y="4166008"/>
            <a:ext cx="511058" cy="151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05" y="4526760"/>
            <a:ext cx="494976" cy="144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4184967"/>
            <a:ext cx="1118498" cy="9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 descr="C:\Users\KAFEEL~1.AHM\AppData\Local\Temp\Rar$DI23.7082\slice logo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61361" cy="7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21" y="2042030"/>
            <a:ext cx="847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90625"/>
            <a:ext cx="2381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524250"/>
            <a:ext cx="276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7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76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7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267200"/>
            <a:ext cx="276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696487"/>
            <a:ext cx="3143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58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3414712"/>
            <a:ext cx="3143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" descr="C:\Users\KAFEEL~1.AHM\AppData\Local\Temp\Rar$DI19.396\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3" y="3493603"/>
            <a:ext cx="1457324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namedevelopment.com/blog/archives/aquafina-logo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14" y="168134"/>
            <a:ext cx="897386" cy="6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42" y="3063798"/>
            <a:ext cx="847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" y="1658386"/>
            <a:ext cx="3810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40" y="2373917"/>
            <a:ext cx="857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49679" y="1143000"/>
            <a:ext cx="7515293" cy="706720"/>
          </a:xfrm>
          <a:prstGeom prst="homePlat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85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/>
              <a:t>Over 400 </a:t>
            </a:r>
            <a:r>
              <a:rPr lang="en-US" sz="2500" b="1" dirty="0" err="1" smtClean="0"/>
              <a:t>skus</a:t>
            </a:r>
            <a:r>
              <a:rPr lang="en-US" sz="2500" b="1" dirty="0" smtClean="0"/>
              <a:t>, 15 brands &amp; 19 pack size</a:t>
            </a:r>
            <a:endParaRPr lang="en-US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50" y="1219200"/>
            <a:ext cx="992149" cy="64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Pentagon 56"/>
          <p:cNvSpPr/>
          <p:nvPr/>
        </p:nvSpPr>
        <p:spPr>
          <a:xfrm>
            <a:off x="76200" y="2194002"/>
            <a:ext cx="7187044" cy="777798"/>
          </a:xfrm>
          <a:prstGeom prst="homePlate">
            <a:avLst/>
          </a:prstGeom>
          <a:gradFill>
            <a:gsLst>
              <a:gs pos="0">
                <a:srgbClr val="3399FF"/>
              </a:gs>
              <a:gs pos="85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/>
              <a:t>Brand </a:t>
            </a:r>
            <a:r>
              <a:rPr lang="en-US" sz="2500" b="1" dirty="0"/>
              <a:t>Promotion Activities</a:t>
            </a:r>
            <a:r>
              <a:rPr lang="en-US" sz="2400" b="1" dirty="0"/>
              <a:t> </a:t>
            </a:r>
            <a:endParaRPr lang="en-US" sz="2500" b="1" dirty="0"/>
          </a:p>
        </p:txBody>
      </p:sp>
      <p:sp>
        <p:nvSpPr>
          <p:cNvPr id="58" name="Pentagon 57"/>
          <p:cNvSpPr/>
          <p:nvPr/>
        </p:nvSpPr>
        <p:spPr>
          <a:xfrm>
            <a:off x="76200" y="3403134"/>
            <a:ext cx="6993386" cy="781833"/>
          </a:xfrm>
          <a:prstGeom prst="homePlate">
            <a:avLst/>
          </a:prstGeom>
          <a:gradFill>
            <a:gsLst>
              <a:gs pos="22000">
                <a:srgbClr val="99CCFF"/>
              </a:gs>
              <a:gs pos="46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 </a:t>
            </a:r>
            <a:r>
              <a:rPr lang="en-US" sz="2500" b="1" dirty="0" smtClean="0"/>
              <a:t>Limited time offer product launch</a:t>
            </a:r>
            <a:endParaRPr lang="en-US" sz="2500" b="1" dirty="0"/>
          </a:p>
        </p:txBody>
      </p:sp>
      <p:sp>
        <p:nvSpPr>
          <p:cNvPr id="59" name="Pentagon 58"/>
          <p:cNvSpPr/>
          <p:nvPr/>
        </p:nvSpPr>
        <p:spPr>
          <a:xfrm>
            <a:off x="76200" y="4572000"/>
            <a:ext cx="6722701" cy="831596"/>
          </a:xfrm>
          <a:prstGeom prst="homePlate">
            <a:avLst/>
          </a:prstGeom>
          <a:gradFill>
            <a:gsLst>
              <a:gs pos="1000">
                <a:srgbClr val="99CCFF"/>
              </a:gs>
              <a:gs pos="15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/>
              <a:t> Frequent </a:t>
            </a:r>
            <a:r>
              <a:rPr lang="en-US" sz="2500" b="1" dirty="0"/>
              <a:t>Pack &amp; MRP </a:t>
            </a:r>
            <a:r>
              <a:rPr lang="en-US" sz="2500" b="1" dirty="0" smtClean="0"/>
              <a:t>Play</a:t>
            </a:r>
            <a:endParaRPr lang="en-US" sz="2500" b="1" dirty="0"/>
          </a:p>
        </p:txBody>
      </p:sp>
      <p:pic>
        <p:nvPicPr>
          <p:cNvPr id="2052" name="Picture 4" descr="http://t3.gstatic.com/images?q=tbn:ANd9GcQGNZXSsQTHuo8EbGOERhR5JnRy5cTyDwMtbyyaAtyMc4NvuC6o5A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84804"/>
            <a:ext cx="1216103" cy="7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auD2_iEyOX9P8HAplZFfIRrSHIfBMMC7AWr8sPBLkK_qsB1fScQ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47" y="2192868"/>
            <a:ext cx="1061153" cy="7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73" y="2569178"/>
            <a:ext cx="310060" cy="83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8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32" y="2459641"/>
            <a:ext cx="3143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2115"/>
            <a:ext cx="973265" cy="4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Pentagon 67"/>
          <p:cNvSpPr/>
          <p:nvPr/>
        </p:nvSpPr>
        <p:spPr>
          <a:xfrm>
            <a:off x="76200" y="5721604"/>
            <a:ext cx="6434137" cy="831596"/>
          </a:xfrm>
          <a:prstGeom prst="homePlate">
            <a:avLst/>
          </a:prstGeom>
          <a:gradFill flip="none" rotWithShape="1">
            <a:gsLst>
              <a:gs pos="0">
                <a:srgbClr val="99CCFF"/>
              </a:gs>
              <a:gs pos="31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/>
              <a:t> Location wise MRP variance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30275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5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15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5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5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5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0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600"/>
                            </p:stCondLst>
                            <p:childTnLst>
                              <p:par>
                                <p:cTn id="2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00"/>
                            </p:stCondLst>
                            <p:childTnLst>
                              <p:par>
                                <p:cTn id="2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100"/>
                            </p:stCondLst>
                            <p:childTnLst>
                              <p:par>
                                <p:cTn id="2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600"/>
                            </p:stCondLst>
                            <p:childTnLst>
                              <p:par>
                                <p:cTn id="2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7" grpId="0" animBg="1"/>
      <p:bldP spid="58" grpId="0" animBg="1"/>
      <p:bldP spid="59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Complexity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1152524"/>
            <a:ext cx="9096376" cy="562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6544017"/>
            <a:ext cx="304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400+</a:t>
            </a:r>
            <a:endParaRPr lang="en-US" sz="105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9413">
            <a:off x="445978" y="2372120"/>
            <a:ext cx="1203013" cy="5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62484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Consumers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2192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Management Annual growth Targets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17526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Regional /Geographical Targets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1143000" y="22860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State/City Targets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28194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ASM Targets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44958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Retail Channel: IC/FC </a:t>
            </a:r>
            <a:r>
              <a:rPr lang="en-US" sz="1100" b="1" dirty="0" err="1" smtClean="0"/>
              <a:t>etc</a:t>
            </a:r>
            <a:endParaRPr 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5257800"/>
            <a:ext cx="2514600" cy="3048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CONSUMER</a:t>
            </a:r>
            <a:endParaRPr lang="en-U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1143000" y="3581400"/>
            <a:ext cx="1066800" cy="4572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Direct Route Targets</a:t>
            </a:r>
            <a:endParaRPr 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2438400" y="3581400"/>
            <a:ext cx="1066800" cy="457200"/>
          </a:xfrm>
          <a:prstGeom prst="rect">
            <a:avLst/>
          </a:prstGeom>
          <a:gradFill>
            <a:gsLst>
              <a:gs pos="0">
                <a:srgbClr val="99CCFF"/>
              </a:gs>
              <a:gs pos="49000">
                <a:srgbClr val="0000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Indirect/ Distributor Targets</a:t>
            </a:r>
            <a:endParaRPr lang="en-US" sz="11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6000" y="15240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15240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6000" y="20574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38400" y="20574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25908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38400" y="25908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6000" y="3124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31242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0200" y="3352800"/>
            <a:ext cx="152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00200" y="33528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24200" y="33528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4038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24200" y="4038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95400" y="4267200"/>
            <a:ext cx="2057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95400" y="4267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52800" y="4267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86000" y="4267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19400" y="4267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4267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95400" y="5029200"/>
            <a:ext cx="2057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95400" y="5029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352800" y="5029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86000" y="5029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19400" y="5029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28800" y="5029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95400" y="5791200"/>
            <a:ext cx="2057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295400" y="5791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352800" y="5791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286000" y="5791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5791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57912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86000" y="4800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86000" y="5562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6" name="Picture 3" descr="C:\Users\KAFEEL~1.AHM\AppData\Local\Temp\Rar$DI08.187\7up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6003903"/>
            <a:ext cx="499110" cy="3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KAFEEL~1.AHM\AppData\Local\Temp\Rar$DI25.425\D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8513"/>
            <a:ext cx="417469" cy="3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 descr="C:\Users\KAFEEL~1.AHM\AppData\Local\Temp\Rar$DI57.912\mirind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57" y="6036582"/>
            <a:ext cx="352425" cy="3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76" y="6085512"/>
            <a:ext cx="473072" cy="3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4" y="6089804"/>
            <a:ext cx="414234" cy="2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0" descr="C:\Users\KAFEEL~1.AHM\AppData\Local\Temp\Rar$DI16.2409\pepsi logo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70" y="6036582"/>
            <a:ext cx="294642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2" descr="C:\Users\KAFEEL~1.AHM\AppData\Local\Temp\Rar$DI23.7082\slice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12318"/>
            <a:ext cx="430680" cy="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0" descr="http://www.namedevelopment.com/blog/archives/aquafina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17" y="6075719"/>
            <a:ext cx="394122" cy="2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9" y="6418513"/>
            <a:ext cx="486632" cy="24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304800" y="4800600"/>
            <a:ext cx="492443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Consumer Demand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4800" y="3886200"/>
            <a:ext cx="492443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Channel Demand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600" y="2971800"/>
            <a:ext cx="646331" cy="762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Primary / Secondary Demand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74931" y="3124200"/>
            <a:ext cx="0" cy="609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38200" y="4038600"/>
            <a:ext cx="0" cy="6096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38200" y="4876800"/>
            <a:ext cx="0" cy="6096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038600" y="1447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RSA Data</a:t>
            </a:r>
            <a:endParaRPr lang="en-US" sz="1100" b="1" dirty="0"/>
          </a:p>
        </p:txBody>
      </p:sp>
      <p:sp>
        <p:nvSpPr>
          <p:cNvPr id="73" name="Rectangle 72"/>
          <p:cNvSpPr/>
          <p:nvPr/>
        </p:nvSpPr>
        <p:spPr>
          <a:xfrm>
            <a:off x="5257800" y="1447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Industry Trends</a:t>
            </a:r>
            <a:endParaRPr lang="en-US" sz="1100" b="1" dirty="0"/>
          </a:p>
        </p:txBody>
      </p:sp>
      <p:sp>
        <p:nvSpPr>
          <p:cNvPr id="74" name="Rectangle 73"/>
          <p:cNvSpPr/>
          <p:nvPr/>
        </p:nvSpPr>
        <p:spPr>
          <a:xfrm>
            <a:off x="6477000" y="1447800"/>
            <a:ext cx="1524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Growth Expectations</a:t>
            </a:r>
            <a:endParaRPr lang="en-US" sz="1100" b="1" dirty="0"/>
          </a:p>
        </p:txBody>
      </p:sp>
      <p:sp>
        <p:nvSpPr>
          <p:cNvPr id="75" name="Rectangle 74"/>
          <p:cNvSpPr/>
          <p:nvPr/>
        </p:nvSpPr>
        <p:spPr>
          <a:xfrm>
            <a:off x="4038600" y="25146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RM Availability</a:t>
            </a:r>
            <a:endParaRPr lang="en-US" sz="1100" b="1" dirty="0"/>
          </a:p>
        </p:txBody>
      </p:sp>
      <p:sp>
        <p:nvSpPr>
          <p:cNvPr id="76" name="Rectangle 75"/>
          <p:cNvSpPr/>
          <p:nvPr/>
        </p:nvSpPr>
        <p:spPr>
          <a:xfrm>
            <a:off x="5257800" y="25146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Line Capacity</a:t>
            </a:r>
            <a:endParaRPr lang="en-US" sz="1100" b="1" dirty="0"/>
          </a:p>
        </p:txBody>
      </p:sp>
      <p:sp>
        <p:nvSpPr>
          <p:cNvPr id="77" name="Rectangle 76"/>
          <p:cNvSpPr/>
          <p:nvPr/>
        </p:nvSpPr>
        <p:spPr>
          <a:xfrm>
            <a:off x="6477000" y="25146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Shut down</a:t>
            </a:r>
            <a:endParaRPr lang="en-US" sz="1100" b="1" dirty="0"/>
          </a:p>
        </p:txBody>
      </p:sp>
      <p:sp>
        <p:nvSpPr>
          <p:cNvPr id="78" name="Rectangle 77"/>
          <p:cNvSpPr/>
          <p:nvPr/>
        </p:nvSpPr>
        <p:spPr>
          <a:xfrm>
            <a:off x="4648200" y="2971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Float Glass</a:t>
            </a:r>
            <a:endParaRPr lang="en-US" sz="1100" b="1" dirty="0"/>
          </a:p>
        </p:txBody>
      </p:sp>
      <p:sp>
        <p:nvSpPr>
          <p:cNvPr id="79" name="Rectangle 78"/>
          <p:cNvSpPr/>
          <p:nvPr/>
        </p:nvSpPr>
        <p:spPr>
          <a:xfrm>
            <a:off x="6019800" y="2971800"/>
            <a:ext cx="12192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Distribution Cost</a:t>
            </a:r>
            <a:endParaRPr lang="en-US" sz="1100" b="1" dirty="0"/>
          </a:p>
        </p:txBody>
      </p:sp>
      <p:sp>
        <p:nvSpPr>
          <p:cNvPr id="80" name="Rectangle 79"/>
          <p:cNvSpPr/>
          <p:nvPr/>
        </p:nvSpPr>
        <p:spPr>
          <a:xfrm>
            <a:off x="4038600" y="3733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Capacity</a:t>
            </a:r>
            <a:endParaRPr lang="en-US" sz="1100" b="1" dirty="0"/>
          </a:p>
        </p:txBody>
      </p:sp>
      <p:sp>
        <p:nvSpPr>
          <p:cNvPr id="81" name="Rectangle 80"/>
          <p:cNvSpPr/>
          <p:nvPr/>
        </p:nvSpPr>
        <p:spPr>
          <a:xfrm>
            <a:off x="5257800" y="3733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Trade Promo</a:t>
            </a:r>
            <a:endParaRPr lang="en-US" sz="1100" b="1" dirty="0"/>
          </a:p>
        </p:txBody>
      </p:sp>
      <p:sp>
        <p:nvSpPr>
          <p:cNvPr id="82" name="Rectangle 81"/>
          <p:cNvSpPr/>
          <p:nvPr/>
        </p:nvSpPr>
        <p:spPr>
          <a:xfrm>
            <a:off x="6477000" y="37338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Trade Scheme</a:t>
            </a:r>
            <a:endParaRPr lang="en-US" sz="1100" b="1" dirty="0"/>
          </a:p>
        </p:txBody>
      </p:sp>
      <p:sp>
        <p:nvSpPr>
          <p:cNvPr id="83" name="Rectangle 82"/>
          <p:cNvSpPr/>
          <p:nvPr/>
        </p:nvSpPr>
        <p:spPr>
          <a:xfrm>
            <a:off x="4648200" y="41910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Catchment</a:t>
            </a:r>
            <a:endParaRPr lang="en-US" sz="1100" b="1" dirty="0"/>
          </a:p>
        </p:txBody>
      </p:sp>
      <p:sp>
        <p:nvSpPr>
          <p:cNvPr id="84" name="Rectangle 83"/>
          <p:cNvSpPr/>
          <p:nvPr/>
        </p:nvSpPr>
        <p:spPr>
          <a:xfrm>
            <a:off x="6019800" y="4191000"/>
            <a:ext cx="1143000" cy="304800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Cost</a:t>
            </a:r>
            <a:endParaRPr lang="en-US" sz="1100" b="1" dirty="0"/>
          </a:p>
        </p:txBody>
      </p:sp>
      <p:sp>
        <p:nvSpPr>
          <p:cNvPr id="85" name="Rectangle 84"/>
          <p:cNvSpPr/>
          <p:nvPr/>
        </p:nvSpPr>
        <p:spPr>
          <a:xfrm>
            <a:off x="4114800" y="4953000"/>
            <a:ext cx="11430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seasonality</a:t>
            </a:r>
            <a:endParaRPr lang="en-US" sz="1100" b="1" dirty="0"/>
          </a:p>
        </p:txBody>
      </p:sp>
      <p:sp>
        <p:nvSpPr>
          <p:cNvPr id="86" name="Rectangle 85"/>
          <p:cNvSpPr/>
          <p:nvPr/>
        </p:nvSpPr>
        <p:spPr>
          <a:xfrm>
            <a:off x="5334000" y="4953000"/>
            <a:ext cx="11430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ATL Campaign</a:t>
            </a:r>
            <a:endParaRPr lang="en-US" sz="1100" b="1" dirty="0"/>
          </a:p>
        </p:txBody>
      </p:sp>
      <p:sp>
        <p:nvSpPr>
          <p:cNvPr id="87" name="Rectangle 86"/>
          <p:cNvSpPr/>
          <p:nvPr/>
        </p:nvSpPr>
        <p:spPr>
          <a:xfrm>
            <a:off x="6553200" y="4953000"/>
            <a:ext cx="11430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New Launches</a:t>
            </a:r>
            <a:endParaRPr lang="en-US" sz="1100" b="1" dirty="0"/>
          </a:p>
        </p:txBody>
      </p:sp>
      <p:sp>
        <p:nvSpPr>
          <p:cNvPr id="88" name="Rectangle 87"/>
          <p:cNvSpPr/>
          <p:nvPr/>
        </p:nvSpPr>
        <p:spPr>
          <a:xfrm>
            <a:off x="4724400" y="5334000"/>
            <a:ext cx="11430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Store Location</a:t>
            </a:r>
            <a:endParaRPr lang="en-US" sz="1100" b="1" dirty="0"/>
          </a:p>
        </p:txBody>
      </p:sp>
      <p:sp>
        <p:nvSpPr>
          <p:cNvPr id="89" name="Rectangle 88"/>
          <p:cNvSpPr/>
          <p:nvPr/>
        </p:nvSpPr>
        <p:spPr>
          <a:xfrm>
            <a:off x="6096000" y="5334000"/>
            <a:ext cx="11430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Competition</a:t>
            </a:r>
            <a:endParaRPr lang="en-US" sz="1100" b="1" dirty="0"/>
          </a:p>
        </p:txBody>
      </p:sp>
      <p:sp>
        <p:nvSpPr>
          <p:cNvPr id="95" name="Rectangle 94"/>
          <p:cNvSpPr/>
          <p:nvPr/>
        </p:nvSpPr>
        <p:spPr>
          <a:xfrm>
            <a:off x="5143500" y="5715000"/>
            <a:ext cx="1562100" cy="304800"/>
          </a:xfrm>
          <a:prstGeom prst="rect">
            <a:avLst/>
          </a:prstGeom>
          <a:gradFill>
            <a:gsLst>
              <a:gs pos="0">
                <a:srgbClr val="CC3300"/>
              </a:gs>
              <a:gs pos="1000">
                <a:srgbClr val="FF7A00"/>
              </a:gs>
              <a:gs pos="1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/>
              <a:t>Consumer Promo</a:t>
            </a:r>
            <a:endParaRPr lang="en-US" sz="11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8428916" y="1371600"/>
            <a:ext cx="523220" cy="762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</a:rPr>
              <a:t>Annual/ Quarter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468380" y="2590800"/>
            <a:ext cx="523220" cy="762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</a:rPr>
              <a:t>Monthly/ Weekly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58200" y="3810000"/>
            <a:ext cx="523220" cy="838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Weekly/ Fortnightly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458200" y="4953000"/>
            <a:ext cx="523220" cy="838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Weekly/ Bi weekly</a:t>
            </a:r>
          </a:p>
        </p:txBody>
      </p:sp>
    </p:spTree>
    <p:extLst>
      <p:ext uri="{BB962C8B-B14F-4D97-AF65-F5344CB8AC3E}">
        <p14:creationId xmlns:p14="http://schemas.microsoft.com/office/powerpoint/2010/main" val="3253897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3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8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9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2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3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1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3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4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6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7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2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3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4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6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7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8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9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1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2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3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4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1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6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7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8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3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8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93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18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78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88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98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8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18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28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38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48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58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68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78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88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98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8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18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28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38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48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58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68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78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88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5" grpId="0"/>
      <p:bldP spid="66" grpId="0"/>
      <p:bldP spid="67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5" grpId="0" animBg="1"/>
      <p:bldP spid="97" grpId="0"/>
      <p:bldP spid="98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Supply Chain Functional Workflow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81000" y="1557528"/>
            <a:ext cx="7908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1805544"/>
            <a:ext cx="9080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Demand</a:t>
            </a:r>
          </a:p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Planning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4592" y="2768343"/>
            <a:ext cx="90805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Master</a:t>
            </a:r>
          </a:p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Planning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2400" y="4739205"/>
            <a:ext cx="13398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Distribution</a:t>
            </a:r>
          </a:p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Deployment)Planning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76784" y="3772496"/>
            <a:ext cx="20129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Manufacturing</a:t>
            </a:r>
          </a:p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Planning &amp; 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</a:rPr>
              <a:t>Scheduling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365125" y="2740615"/>
            <a:ext cx="8526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336550" y="3626389"/>
            <a:ext cx="8526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328613" y="4661589"/>
            <a:ext cx="85264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Rectangle 13"/>
          <p:cNvSpPr>
            <a:spLocks noChangeAspect="1" noChangeArrowheads="1"/>
          </p:cNvSpPr>
          <p:nvPr/>
        </p:nvSpPr>
        <p:spPr bwMode="auto">
          <a:xfrm>
            <a:off x="4495800" y="6289874"/>
            <a:ext cx="3657600" cy="260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Times New Roman" pitchFamily="18" charset="0"/>
                <a:ea typeface="ＭＳ Ｐゴシック"/>
                <a:cs typeface="ＭＳ Ｐゴシック"/>
              </a:rPr>
              <a:t>Fleet Management</a:t>
            </a:r>
            <a:endParaRPr lang="en-US" sz="11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0275" name="Line 31"/>
          <p:cNvSpPr>
            <a:spLocks noChangeShapeType="1"/>
          </p:cNvSpPr>
          <p:nvPr/>
        </p:nvSpPr>
        <p:spPr bwMode="auto">
          <a:xfrm>
            <a:off x="304800" y="5622847"/>
            <a:ext cx="8526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96809" name="Rectangle 9"/>
          <p:cNvSpPr>
            <a:spLocks noChangeAspect="1" noChangeArrowheads="1"/>
          </p:cNvSpPr>
          <p:nvPr/>
        </p:nvSpPr>
        <p:spPr bwMode="auto">
          <a:xfrm>
            <a:off x="6304170" y="1703873"/>
            <a:ext cx="1870836" cy="369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Updated Forecast</a:t>
            </a:r>
          </a:p>
        </p:txBody>
      </p:sp>
      <p:cxnSp>
        <p:nvCxnSpPr>
          <p:cNvPr id="10250" name="AutoShape 10"/>
          <p:cNvCxnSpPr>
            <a:cxnSpLocks noChangeShapeType="1"/>
            <a:stCxn id="1996815" idx="3"/>
            <a:endCxn id="1996817" idx="1"/>
          </p:cNvCxnSpPr>
          <p:nvPr/>
        </p:nvCxnSpPr>
        <p:spPr bwMode="auto">
          <a:xfrm>
            <a:off x="4120794" y="1911838"/>
            <a:ext cx="413785" cy="154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1996811" name="Rectangle 11"/>
          <p:cNvSpPr>
            <a:spLocks noChangeAspect="1" noChangeArrowheads="1"/>
          </p:cNvSpPr>
          <p:nvPr/>
        </p:nvSpPr>
        <p:spPr bwMode="auto">
          <a:xfrm>
            <a:off x="2817811" y="2766802"/>
            <a:ext cx="1302983" cy="563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Inventory Planning</a:t>
            </a:r>
          </a:p>
        </p:txBody>
      </p:sp>
      <p:sp>
        <p:nvSpPr>
          <p:cNvPr id="1996812" name="Rectangle 12"/>
          <p:cNvSpPr>
            <a:spLocks noChangeAspect="1" noChangeArrowheads="1"/>
          </p:cNvSpPr>
          <p:nvPr/>
        </p:nvSpPr>
        <p:spPr bwMode="auto">
          <a:xfrm>
            <a:off x="5815584" y="4846842"/>
            <a:ext cx="2267712" cy="591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ea typeface="ＭＳ Ｐゴシック"/>
                <a:cs typeface="ＭＳ Ｐゴシック"/>
              </a:rPr>
              <a:t>Deployment Planning</a:t>
            </a:r>
            <a:endParaRPr lang="en-US" sz="16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996813" name="Rectangle 13"/>
          <p:cNvSpPr>
            <a:spLocks noChangeAspect="1" noChangeArrowheads="1"/>
          </p:cNvSpPr>
          <p:nvPr/>
        </p:nvSpPr>
        <p:spPr bwMode="auto">
          <a:xfrm>
            <a:off x="5852160" y="3802003"/>
            <a:ext cx="2194560" cy="563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Times New Roman" pitchFamily="18" charset="0"/>
                <a:ea typeface="ＭＳ Ｐゴシック"/>
                <a:cs typeface="ＭＳ Ｐゴシック"/>
              </a:rPr>
              <a:t>Production Planning &amp; Scheduling</a:t>
            </a:r>
            <a:endParaRPr lang="en-US" sz="16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996814" name="Rectangle 14"/>
          <p:cNvSpPr>
            <a:spLocks noChangeAspect="1" noChangeArrowheads="1"/>
          </p:cNvSpPr>
          <p:nvPr/>
        </p:nvSpPr>
        <p:spPr bwMode="auto">
          <a:xfrm>
            <a:off x="6304170" y="2295416"/>
            <a:ext cx="1870836" cy="369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Forecast Netting</a:t>
            </a:r>
          </a:p>
        </p:txBody>
      </p:sp>
      <p:sp>
        <p:nvSpPr>
          <p:cNvPr id="1996815" name="Rectangle 15"/>
          <p:cNvSpPr>
            <a:spLocks noChangeAspect="1" noChangeArrowheads="1"/>
          </p:cNvSpPr>
          <p:nvPr/>
        </p:nvSpPr>
        <p:spPr bwMode="auto">
          <a:xfrm>
            <a:off x="2817811" y="1629930"/>
            <a:ext cx="1302983" cy="563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Statistical Forecast</a:t>
            </a:r>
          </a:p>
        </p:txBody>
      </p:sp>
      <p:cxnSp>
        <p:nvCxnSpPr>
          <p:cNvPr id="10256" name="AutoShape 16"/>
          <p:cNvCxnSpPr>
            <a:cxnSpLocks noChangeShapeType="1"/>
            <a:stCxn id="1996809" idx="2"/>
            <a:endCxn id="1996814" idx="0"/>
          </p:cNvCxnSpPr>
          <p:nvPr/>
        </p:nvCxnSpPr>
        <p:spPr bwMode="auto">
          <a:xfrm rot="5400000">
            <a:off x="7128674" y="2185309"/>
            <a:ext cx="221829" cy="14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1996817" name="Rectangle 17"/>
          <p:cNvSpPr>
            <a:spLocks noChangeAspect="1" noChangeArrowheads="1"/>
          </p:cNvSpPr>
          <p:nvPr/>
        </p:nvSpPr>
        <p:spPr bwMode="auto">
          <a:xfrm>
            <a:off x="4534579" y="1629930"/>
            <a:ext cx="1302983" cy="563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Consensus Forecast</a:t>
            </a:r>
          </a:p>
        </p:txBody>
      </p:sp>
      <p:cxnSp>
        <p:nvCxnSpPr>
          <p:cNvPr id="10261" name="AutoShape 21"/>
          <p:cNvCxnSpPr>
            <a:cxnSpLocks noChangeShapeType="1"/>
            <a:stCxn id="1996817" idx="2"/>
            <a:endCxn id="1996828" idx="0"/>
          </p:cNvCxnSpPr>
          <p:nvPr/>
        </p:nvCxnSpPr>
        <p:spPr bwMode="auto">
          <a:xfrm rot="5400000">
            <a:off x="4766253" y="2613561"/>
            <a:ext cx="841101" cy="14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10264" name="AutoShape 24"/>
          <p:cNvCxnSpPr>
            <a:cxnSpLocks noChangeShapeType="1"/>
            <a:stCxn id="1996828" idx="2"/>
          </p:cNvCxnSpPr>
          <p:nvPr/>
        </p:nvCxnSpPr>
        <p:spPr bwMode="auto">
          <a:xfrm rot="16200000" flipH="1">
            <a:off x="5331149" y="3453582"/>
            <a:ext cx="351549" cy="641704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</p:cxnSp>
      <p:cxnSp>
        <p:nvCxnSpPr>
          <p:cNvPr id="10267" name="AutoShape 27"/>
          <p:cNvCxnSpPr>
            <a:cxnSpLocks noChangeShapeType="1"/>
          </p:cNvCxnSpPr>
          <p:nvPr/>
        </p:nvCxnSpPr>
        <p:spPr bwMode="auto">
          <a:xfrm>
            <a:off x="4111990" y="3108788"/>
            <a:ext cx="422589" cy="154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1996828" name="Rectangle 28"/>
          <p:cNvSpPr>
            <a:spLocks noChangeAspect="1" noChangeArrowheads="1"/>
          </p:cNvSpPr>
          <p:nvPr/>
        </p:nvSpPr>
        <p:spPr bwMode="auto">
          <a:xfrm>
            <a:off x="4534579" y="3034845"/>
            <a:ext cx="1302983" cy="563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Master Planning</a:t>
            </a:r>
          </a:p>
        </p:txBody>
      </p:sp>
      <p:sp>
        <p:nvSpPr>
          <p:cNvPr id="10272" name="Rectangle 41"/>
          <p:cNvSpPr>
            <a:spLocks noChangeArrowheads="1"/>
          </p:cNvSpPr>
          <p:nvPr/>
        </p:nvSpPr>
        <p:spPr bwMode="auto">
          <a:xfrm>
            <a:off x="7197423" y="2795190"/>
            <a:ext cx="629481" cy="3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000" b="1" dirty="0" smtClean="0">
                <a:latin typeface="Times New Roman" pitchFamily="18" charset="0"/>
              </a:rPr>
              <a:t>Netted </a:t>
            </a:r>
            <a:endParaRPr lang="en-US" sz="1000" b="1" dirty="0">
              <a:latin typeface="Times New Roman" pitchFamily="18" charset="0"/>
            </a:endParaRPr>
          </a:p>
          <a:p>
            <a:pPr eaLnBrk="0" hangingPunct="0"/>
            <a:r>
              <a:rPr lang="en-US" sz="1000" b="1" dirty="0">
                <a:latin typeface="Times New Roman" pitchFamily="18" charset="0"/>
              </a:rPr>
              <a:t>forecast</a:t>
            </a:r>
          </a:p>
        </p:txBody>
      </p:sp>
      <p:sp>
        <p:nvSpPr>
          <p:cNvPr id="10273" name="Rectangle 42"/>
          <p:cNvSpPr>
            <a:spLocks noChangeArrowheads="1"/>
          </p:cNvSpPr>
          <p:nvPr/>
        </p:nvSpPr>
        <p:spPr bwMode="auto">
          <a:xfrm>
            <a:off x="4919181" y="3758870"/>
            <a:ext cx="71352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000" b="1" dirty="0">
                <a:latin typeface="Times New Roman" pitchFamily="18" charset="0"/>
              </a:rPr>
              <a:t>Sourcing Rules</a:t>
            </a:r>
          </a:p>
        </p:txBody>
      </p:sp>
      <p:sp>
        <p:nvSpPr>
          <p:cNvPr id="10279" name="Rectangle 8"/>
          <p:cNvSpPr>
            <a:spLocks noChangeArrowheads="1"/>
          </p:cNvSpPr>
          <p:nvPr/>
        </p:nvSpPr>
        <p:spPr bwMode="auto">
          <a:xfrm>
            <a:off x="152400" y="5710655"/>
            <a:ext cx="21336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Transportation Planning &amp; Execution</a:t>
            </a:r>
          </a:p>
        </p:txBody>
      </p:sp>
      <p:sp>
        <p:nvSpPr>
          <p:cNvPr id="37" name="Rectangle 15"/>
          <p:cNvSpPr>
            <a:spLocks noChangeAspect="1" noChangeArrowheads="1"/>
          </p:cNvSpPr>
          <p:nvPr/>
        </p:nvSpPr>
        <p:spPr bwMode="auto">
          <a:xfrm>
            <a:off x="2209800" y="1631471"/>
            <a:ext cx="385762" cy="48062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vert270"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Times New Roman" pitchFamily="18" charset="0"/>
                <a:ea typeface="ＭＳ Ｐゴシック"/>
                <a:cs typeface="ＭＳ Ｐゴシック"/>
              </a:rPr>
              <a:t>Master Data Management &amp; Workflows</a:t>
            </a:r>
            <a:endParaRPr lang="en-US" sz="1600" b="1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9" name="Rectangle 15"/>
          <p:cNvSpPr>
            <a:spLocks noChangeAspect="1" noChangeArrowheads="1"/>
          </p:cNvSpPr>
          <p:nvPr/>
        </p:nvSpPr>
        <p:spPr bwMode="auto">
          <a:xfrm>
            <a:off x="8605838" y="1557528"/>
            <a:ext cx="385762" cy="4806289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vert270" lIns="92075" tIns="46038" rIns="92075" bIns="46038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Times New Roman" pitchFamily="18" charset="0"/>
                <a:ea typeface="ＭＳ Ｐゴシック"/>
                <a:cs typeface="ＭＳ Ｐゴシック"/>
              </a:rPr>
              <a:t>SAP / Order Management</a:t>
            </a:r>
            <a:endParaRPr lang="en-US" sz="1600" b="1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cxnSp>
        <p:nvCxnSpPr>
          <p:cNvPr id="40" name="AutoShape 10"/>
          <p:cNvCxnSpPr>
            <a:cxnSpLocks noChangeShapeType="1"/>
          </p:cNvCxnSpPr>
          <p:nvPr/>
        </p:nvCxnSpPr>
        <p:spPr bwMode="auto">
          <a:xfrm>
            <a:off x="5867400" y="1850219"/>
            <a:ext cx="413785" cy="154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42" name="Rectangle 13"/>
          <p:cNvSpPr>
            <a:spLocks noChangeAspect="1" noChangeArrowheads="1"/>
          </p:cNvSpPr>
          <p:nvPr/>
        </p:nvSpPr>
        <p:spPr bwMode="auto">
          <a:xfrm>
            <a:off x="4495800" y="5693912"/>
            <a:ext cx="3657600" cy="226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ea typeface="ＭＳ Ｐゴシック"/>
                <a:cs typeface="ＭＳ Ｐゴシック"/>
              </a:rPr>
              <a:t>Transportation </a:t>
            </a:r>
            <a:r>
              <a:rPr lang="en-US" sz="1600" dirty="0" smtClean="0">
                <a:latin typeface="Times New Roman" pitchFamily="18" charset="0"/>
                <a:ea typeface="ＭＳ Ｐゴシック"/>
                <a:cs typeface="ＭＳ Ｐゴシック"/>
              </a:rPr>
              <a:t>Management System</a:t>
            </a:r>
            <a:endParaRPr lang="en-US" sz="16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3" name="Rectangle 13"/>
          <p:cNvSpPr>
            <a:spLocks noChangeAspect="1" noChangeArrowheads="1"/>
          </p:cNvSpPr>
          <p:nvPr/>
        </p:nvSpPr>
        <p:spPr bwMode="auto">
          <a:xfrm>
            <a:off x="4495800" y="5920160"/>
            <a:ext cx="1828800" cy="369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Times New Roman" pitchFamily="18" charset="0"/>
                <a:ea typeface="ＭＳ Ｐゴシック"/>
                <a:cs typeface="ＭＳ Ｐゴシック"/>
              </a:rPr>
              <a:t>Secondary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Times New Roman" pitchFamily="18" charset="0"/>
                <a:ea typeface="ＭＳ Ｐゴシック"/>
                <a:cs typeface="ＭＳ Ｐゴシック"/>
              </a:rPr>
              <a:t>Shipment Consolidation</a:t>
            </a:r>
            <a:endParaRPr lang="en-US" sz="11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13"/>
          <p:cNvSpPr>
            <a:spLocks noChangeAspect="1" noChangeArrowheads="1"/>
          </p:cNvSpPr>
          <p:nvPr/>
        </p:nvSpPr>
        <p:spPr bwMode="auto">
          <a:xfrm>
            <a:off x="6324600" y="5920160"/>
            <a:ext cx="1828800" cy="369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Times New Roman" pitchFamily="18" charset="0"/>
                <a:ea typeface="ＭＳ Ｐゴシック"/>
                <a:cs typeface="ＭＳ Ｐゴシック"/>
              </a:rPr>
              <a:t>Tertiary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Times New Roman" pitchFamily="18" charset="0"/>
                <a:ea typeface="ＭＳ Ｐゴシック"/>
                <a:cs typeface="ＭＳ Ｐゴシック"/>
              </a:rPr>
              <a:t>Route Planning Optimization</a:t>
            </a:r>
            <a:endParaRPr lang="en-US" sz="1100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cxnSp>
        <p:nvCxnSpPr>
          <p:cNvPr id="53" name="AutoShape 27"/>
          <p:cNvCxnSpPr>
            <a:cxnSpLocks noChangeShapeType="1"/>
          </p:cNvCxnSpPr>
          <p:nvPr/>
        </p:nvCxnSpPr>
        <p:spPr bwMode="auto">
          <a:xfrm>
            <a:off x="8153400" y="6141988"/>
            <a:ext cx="454152" cy="278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med" len="med"/>
          </a:ln>
        </p:spPr>
      </p:cxnSp>
      <p:cxnSp>
        <p:nvCxnSpPr>
          <p:cNvPr id="64" name="Shape 63"/>
          <p:cNvCxnSpPr>
            <a:stCxn id="1996814" idx="2"/>
            <a:endCxn id="1996828" idx="3"/>
          </p:cNvCxnSpPr>
          <p:nvPr/>
        </p:nvCxnSpPr>
        <p:spPr bwMode="auto">
          <a:xfrm rot="5400000">
            <a:off x="6212764" y="2289929"/>
            <a:ext cx="651622" cy="140202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Elbow Connector 77"/>
          <p:cNvCxnSpPr>
            <a:stCxn id="1996814" idx="3"/>
            <a:endCxn id="1996812" idx="3"/>
          </p:cNvCxnSpPr>
          <p:nvPr/>
        </p:nvCxnSpPr>
        <p:spPr bwMode="auto">
          <a:xfrm flipH="1">
            <a:off x="8083296" y="2480274"/>
            <a:ext cx="91710" cy="2662340"/>
          </a:xfrm>
          <a:prstGeom prst="bentConnector3">
            <a:avLst>
              <a:gd name="adj1" fmla="val -2492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Elbow Connector 81"/>
          <p:cNvCxnSpPr>
            <a:stCxn id="1996813" idx="2"/>
            <a:endCxn id="1996812" idx="0"/>
          </p:cNvCxnSpPr>
          <p:nvPr/>
        </p:nvCxnSpPr>
        <p:spPr bwMode="auto">
          <a:xfrm rot="5400000">
            <a:off x="6708928" y="4606330"/>
            <a:ext cx="48102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Elbow Connector 83"/>
          <p:cNvCxnSpPr>
            <a:stCxn id="1996812" idx="1"/>
            <a:endCxn id="43" idx="1"/>
          </p:cNvCxnSpPr>
          <p:nvPr/>
        </p:nvCxnSpPr>
        <p:spPr bwMode="auto">
          <a:xfrm rot="10800000" flipV="1">
            <a:off x="4495800" y="5142614"/>
            <a:ext cx="1319784" cy="962404"/>
          </a:xfrm>
          <a:prstGeom prst="bentConnector3">
            <a:avLst>
              <a:gd name="adj1" fmla="val 1173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398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Business</a:t>
            </a:r>
            <a:r>
              <a:rPr lang="en-US" dirty="0" smtClean="0"/>
              <a:t> Impacts 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31187" cy="4525962"/>
          </a:xfrm>
        </p:spPr>
        <p:txBody>
          <a:bodyPr/>
          <a:lstStyle/>
          <a:p>
            <a:r>
              <a:rPr lang="en-US" dirty="0" smtClean="0"/>
              <a:t>Absence of Scientific Demand Management Process </a:t>
            </a:r>
          </a:p>
          <a:p>
            <a:pPr lvl="1"/>
            <a:r>
              <a:rPr lang="en-US" sz="1800" dirty="0" smtClean="0"/>
              <a:t>Under/over estimations</a:t>
            </a:r>
          </a:p>
          <a:p>
            <a:pPr lvl="1"/>
            <a:r>
              <a:rPr lang="en-US" sz="1800" dirty="0" smtClean="0"/>
              <a:t>Target v/s Actual Sales </a:t>
            </a:r>
          </a:p>
          <a:p>
            <a:pPr lvl="1"/>
            <a:r>
              <a:rPr lang="en-US" sz="1800" dirty="0" smtClean="0"/>
              <a:t>Tracking Customer Service levels </a:t>
            </a:r>
          </a:p>
          <a:p>
            <a:pPr lvl="1"/>
            <a:r>
              <a:rPr lang="en-US" sz="1800" dirty="0" smtClean="0"/>
              <a:t>Difficult growth and revenue performance measurement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dirty="0" smtClean="0"/>
              <a:t>Non-Synchronized Supply and Logistics Planning</a:t>
            </a:r>
          </a:p>
          <a:p>
            <a:pPr lvl="1"/>
            <a:r>
              <a:rPr lang="en-US" sz="1800" dirty="0" smtClean="0"/>
              <a:t>Fill Rate Management Challenge especially during Seasons</a:t>
            </a:r>
          </a:p>
          <a:p>
            <a:pPr lvl="1"/>
            <a:r>
              <a:rPr lang="en-US" sz="1800" dirty="0" smtClean="0"/>
              <a:t>Costly Product-Mix Decisions</a:t>
            </a:r>
          </a:p>
          <a:p>
            <a:pPr lvl="1"/>
            <a:r>
              <a:rPr lang="en-US" sz="1800" dirty="0" smtClean="0"/>
              <a:t>Capacity Under/Over Utilization</a:t>
            </a:r>
          </a:p>
          <a:p>
            <a:pPr lvl="1"/>
            <a:r>
              <a:rPr lang="en-US" sz="1800" dirty="0" smtClean="0"/>
              <a:t>Inter-Warehouse Movements</a:t>
            </a:r>
          </a:p>
          <a:p>
            <a:pPr lvl="1"/>
            <a:r>
              <a:rPr lang="en-US" sz="1800" dirty="0" smtClean="0"/>
              <a:t>Premium Freights at times</a:t>
            </a:r>
          </a:p>
          <a:p>
            <a:pPr lvl="1"/>
            <a:r>
              <a:rPr lang="en-US" sz="1800" dirty="0" smtClean="0"/>
              <a:t>FG Inventory mismatches with Norms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3450"/>
            <a:ext cx="1752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Google Image Result for http://www.lesterd.com/wp-content/uploads/2012/01/Business-Opportunity- - Windows Internet Explorer pro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76" b="81317" l="26339" r="52171">
                        <a14:foregroundMark x1="30897" y1="65054" x2="38640" y2="69220"/>
                        <a14:backgroundMark x1="36397" y1="57392" x2="41245" y2="58333"/>
                        <a14:backgroundMark x1="28944" y1="48790" x2="31983" y2="46505"/>
                        <a14:backgroundMark x1="45152" y1="75806" x2="50579" y2="58602"/>
                        <a14:backgroundMark x1="43054" y1="60215" x2="48046" y2="64247"/>
                        <a14:backgroundMark x1="42909" y1="69624" x2="46671" y2="65591"/>
                        <a14:backgroundMark x1="31983" y1="43145" x2="34732" y2="43145"/>
                        <a14:backgroundMark x1="33936" y1="56317" x2="35601" y2="3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40" t="24811" r="47120" b="11583"/>
          <a:stretch/>
        </p:blipFill>
        <p:spPr>
          <a:xfrm>
            <a:off x="7772400" y="457200"/>
            <a:ext cx="2417618" cy="31311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58891" y="381000"/>
            <a:ext cx="3283527" cy="6531552"/>
            <a:chOff x="7058891" y="297873"/>
            <a:chExt cx="3283527" cy="653155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86000"/>
              <a:ext cx="1752600" cy="454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Google Image Result for http://www.lesterd.com/wp-content/uploads/2012/01/Business-Opportunity- - Windows Internet Explorer pro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376" b="81317" l="26339" r="52171">
                          <a14:foregroundMark x1="30897" y1="65054" x2="38640" y2="69220"/>
                          <a14:backgroundMark x1="36397" y1="57392" x2="41245" y2="58333"/>
                          <a14:backgroundMark x1="28944" y1="48790" x2="31983" y2="46505"/>
                          <a14:backgroundMark x1="45152" y1="75806" x2="50579" y2="58602"/>
                          <a14:backgroundMark x1="43054" y1="60215" x2="48046" y2="64247"/>
                          <a14:backgroundMark x1="42909" y1="69624" x2="46671" y2="65591"/>
                          <a14:backgroundMark x1="31983" y1="43145" x2="34732" y2="43145"/>
                          <a14:backgroundMark x1="33936" y1="56317" x2="35601" y2="338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0" t="24811" r="47120" b="11583"/>
            <a:stretch/>
          </p:blipFill>
          <p:spPr>
            <a:xfrm>
              <a:off x="7058891" y="304800"/>
              <a:ext cx="2417618" cy="3131127"/>
            </a:xfrm>
            <a:prstGeom prst="rect">
              <a:avLst/>
            </a:prstGeom>
          </p:spPr>
        </p:pic>
        <p:pic>
          <p:nvPicPr>
            <p:cNvPr id="10" name="Picture 9" descr="Google Image Result for http://www.lesterd.com/wp-content/uploads/2012/01/Business-Opportunity- - Windows Internet Explorer pro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376" b="81317" l="26339" r="52171">
                          <a14:foregroundMark x1="30897" y1="65054" x2="38640" y2="69220"/>
                          <a14:backgroundMark x1="36397" y1="57392" x2="41245" y2="58333"/>
                          <a14:backgroundMark x1="28944" y1="48790" x2="31983" y2="46505"/>
                          <a14:backgroundMark x1="45152" y1="75806" x2="50579" y2="58602"/>
                          <a14:backgroundMark x1="43054" y1="60215" x2="48046" y2="64247"/>
                          <a14:backgroundMark x1="42909" y1="69624" x2="46671" y2="65591"/>
                          <a14:backgroundMark x1="31983" y1="43145" x2="34732" y2="43145"/>
                          <a14:backgroundMark x1="33936" y1="56317" x2="35601" y2="338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0" t="24811" r="47120" b="11583"/>
            <a:stretch/>
          </p:blipFill>
          <p:spPr>
            <a:xfrm>
              <a:off x="7620000" y="297873"/>
              <a:ext cx="2417618" cy="3131127"/>
            </a:xfrm>
            <a:prstGeom prst="rect">
              <a:avLst/>
            </a:prstGeom>
          </p:spPr>
        </p:pic>
        <p:pic>
          <p:nvPicPr>
            <p:cNvPr id="12" name="Picture 11" descr="Google Image Result for http://www.lesterd.com/wp-content/uploads/2012/01/Business-Opportunity- - Windows Internet Explorer pro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376" b="81317" l="26339" r="52171">
                          <a14:foregroundMark x1="30897" y1="65054" x2="38640" y2="69220"/>
                          <a14:backgroundMark x1="36397" y1="57392" x2="41245" y2="58333"/>
                          <a14:backgroundMark x1="28944" y1="48790" x2="31983" y2="46505"/>
                          <a14:backgroundMark x1="45152" y1="75806" x2="50579" y2="58602"/>
                          <a14:backgroundMark x1="43054" y1="60215" x2="48046" y2="64247"/>
                          <a14:backgroundMark x1="42909" y1="69624" x2="46671" y2="65591"/>
                          <a14:backgroundMark x1="31983" y1="43145" x2="34732" y2="43145"/>
                          <a14:backgroundMark x1="33936" y1="56317" x2="35601" y2="338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0" t="24811" r="47120" b="11583"/>
            <a:stretch/>
          </p:blipFill>
          <p:spPr>
            <a:xfrm>
              <a:off x="7924800" y="533400"/>
              <a:ext cx="2417618" cy="3131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21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14700" y="2743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5014"/>
            <a:ext cx="6781800" cy="52219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S&amp;OP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590800" y="2889262"/>
            <a:ext cx="28956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 all about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_IBUSC_CLP_Profits-Up_S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343400"/>
            <a:ext cx="35052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purpose of the S&amp;OP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600200"/>
            <a:ext cx="8231187" cy="3810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To develop a cross-departmental consensus business plan that is achievable, given the business aspirations and constraints, and ensures that every function and sub-function within the business is working to achieve the same goal.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Leading companies do this most effectively by involving as many areas of the business as is practical.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8763000" cy="5410200"/>
          </a:xfrm>
          <a:prstGeom prst="rect">
            <a:avLst/>
          </a:prstGeom>
          <a:gradFill>
            <a:gsLst>
              <a:gs pos="44000">
                <a:schemeClr val="accent6">
                  <a:tint val="50000"/>
                  <a:satMod val="300000"/>
                </a:schemeClr>
              </a:gs>
              <a:gs pos="100000">
                <a:schemeClr val="accent6">
                  <a:tint val="37000"/>
                  <a:satMod val="300000"/>
                </a:schemeClr>
              </a:gs>
              <a:gs pos="87000">
                <a:schemeClr val="accent6">
                  <a:tint val="15000"/>
                  <a:satMod val="350000"/>
                </a:schemeClr>
              </a:gs>
            </a:gsLst>
            <a:lin ang="7200000" scaled="0"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62800" cy="533400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Sales and Operations Planning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9600" y="5257800"/>
            <a:ext cx="1219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Forecasting Team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90600" y="5334000"/>
            <a:ext cx="427378" cy="362003"/>
            <a:chOff x="457200" y="5029200"/>
            <a:chExt cx="539496" cy="579119"/>
          </a:xfrm>
          <a:solidFill>
            <a:srgbClr val="6BA42C"/>
          </a:solidFill>
        </p:grpSpPr>
        <p:sp>
          <p:nvSpPr>
            <p:cNvPr id="16" name="Oval 15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6B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2209800" y="5257800"/>
            <a:ext cx="1219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Sales Department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90800" y="5334000"/>
            <a:ext cx="427378" cy="362003"/>
            <a:chOff x="457200" y="5029200"/>
            <a:chExt cx="539496" cy="579119"/>
          </a:xfrm>
          <a:solidFill>
            <a:srgbClr val="FFC000"/>
          </a:solidFill>
        </p:grpSpPr>
        <p:sp>
          <p:nvSpPr>
            <p:cNvPr id="32" name="Oval 31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3810000" y="5257800"/>
            <a:ext cx="1219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Marketing Department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191000" y="5334000"/>
            <a:ext cx="427378" cy="362003"/>
            <a:chOff x="457200" y="5029200"/>
            <a:chExt cx="539496" cy="579119"/>
          </a:xfrm>
          <a:solidFill>
            <a:srgbClr val="CC3300"/>
          </a:solidFill>
        </p:grpSpPr>
        <p:sp>
          <p:nvSpPr>
            <p:cNvPr id="40" name="Oval 39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5410200" y="5257800"/>
            <a:ext cx="1219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864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S&amp;OP Manager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91200" y="5334000"/>
            <a:ext cx="427378" cy="362003"/>
            <a:chOff x="457200" y="5029200"/>
            <a:chExt cx="539496" cy="579119"/>
          </a:xfrm>
          <a:solidFill>
            <a:srgbClr val="92D050"/>
          </a:solidFill>
        </p:grpSpPr>
        <p:sp>
          <p:nvSpPr>
            <p:cNvPr id="48" name="Oval 47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7010400" y="5181600"/>
            <a:ext cx="1219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Operations Department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391400" y="5257800"/>
            <a:ext cx="427378" cy="362003"/>
            <a:chOff x="457200" y="5029200"/>
            <a:chExt cx="539496" cy="579119"/>
          </a:xfrm>
          <a:solidFill>
            <a:srgbClr val="0070C0"/>
          </a:solidFill>
        </p:grpSpPr>
        <p:sp>
          <p:nvSpPr>
            <p:cNvPr id="56" name="Oval 55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38600" y="2228797"/>
            <a:ext cx="427378" cy="362003"/>
            <a:chOff x="457200" y="5029200"/>
            <a:chExt cx="539496" cy="579119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038600" y="2514600"/>
            <a:ext cx="121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Operations Planning</a:t>
            </a:r>
            <a:endParaRPr lang="en-US" sz="14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5562600" y="2228797"/>
            <a:ext cx="427378" cy="362003"/>
            <a:chOff x="457200" y="5029200"/>
            <a:chExt cx="539496" cy="579119"/>
          </a:xfrm>
          <a:solidFill>
            <a:srgbClr val="92D050"/>
          </a:solidFill>
        </p:grpSpPr>
        <p:sp>
          <p:nvSpPr>
            <p:cNvPr id="70" name="Oval 69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086600" y="2228797"/>
            <a:ext cx="427378" cy="362003"/>
            <a:chOff x="457200" y="5029200"/>
            <a:chExt cx="539496" cy="579119"/>
          </a:xfrm>
          <a:solidFill>
            <a:srgbClr val="92D050"/>
          </a:solidFill>
        </p:grpSpPr>
        <p:sp>
          <p:nvSpPr>
            <p:cNvPr id="77" name="Oval 76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562600" y="2514600"/>
            <a:ext cx="121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Pre S&amp;OP Meeting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7086600" y="2514600"/>
            <a:ext cx="121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S&amp;OP Meeting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276600" y="2228797"/>
            <a:ext cx="427378" cy="362003"/>
            <a:chOff x="457200" y="5029200"/>
            <a:chExt cx="539496" cy="579119"/>
          </a:xfrm>
          <a:solidFill>
            <a:srgbClr val="92D050"/>
          </a:solidFill>
        </p:grpSpPr>
        <p:sp>
          <p:nvSpPr>
            <p:cNvPr id="99" name="Oval 98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83C937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83C937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077822" y="2228797"/>
            <a:ext cx="427378" cy="362003"/>
            <a:chOff x="457200" y="5029200"/>
            <a:chExt cx="539496" cy="579119"/>
          </a:xfrm>
          <a:solidFill>
            <a:srgbClr val="CC3300"/>
          </a:solidFill>
        </p:grpSpPr>
        <p:sp>
          <p:nvSpPr>
            <p:cNvPr id="92" name="Oval 91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25422" y="2228797"/>
            <a:ext cx="427378" cy="362003"/>
            <a:chOff x="457200" y="5029200"/>
            <a:chExt cx="539496" cy="579119"/>
          </a:xfrm>
          <a:solidFill>
            <a:srgbClr val="FFC000"/>
          </a:solidFill>
        </p:grpSpPr>
        <p:sp>
          <p:nvSpPr>
            <p:cNvPr id="85" name="Oval 84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4600" y="2514600"/>
            <a:ext cx="121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Demand Review Meeting</a:t>
            </a:r>
            <a:endParaRPr lang="en-US" sz="1400" b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133600" y="3200400"/>
            <a:ext cx="427378" cy="362003"/>
            <a:chOff x="457200" y="5029200"/>
            <a:chExt cx="539496" cy="579119"/>
          </a:xfrm>
          <a:solidFill>
            <a:srgbClr val="CC3300"/>
          </a:solidFill>
        </p:grpSpPr>
        <p:sp>
          <p:nvSpPr>
            <p:cNvPr id="106" name="Oval 105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CC3300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52600" y="3505200"/>
            <a:ext cx="12192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Sales Forecast Adjustment</a:t>
            </a:r>
            <a:endParaRPr lang="en-US" sz="1400" b="1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914400" y="2209800"/>
            <a:ext cx="427378" cy="362003"/>
            <a:chOff x="457200" y="5029200"/>
            <a:chExt cx="539496" cy="579119"/>
          </a:xfrm>
          <a:solidFill>
            <a:srgbClr val="6BA42C"/>
          </a:solidFill>
        </p:grpSpPr>
        <p:sp>
          <p:nvSpPr>
            <p:cNvPr id="113" name="Oval 112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6B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6BA42C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90600" y="2514600"/>
            <a:ext cx="12192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Baseline Forecasting</a:t>
            </a:r>
            <a:endParaRPr lang="en-US" sz="1400" b="1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1676400" y="1314397"/>
            <a:ext cx="427378" cy="362003"/>
            <a:chOff x="457200" y="5029200"/>
            <a:chExt cx="539496" cy="579119"/>
          </a:xfrm>
          <a:solidFill>
            <a:srgbClr val="FFC000"/>
          </a:solidFill>
        </p:grpSpPr>
        <p:sp>
          <p:nvSpPr>
            <p:cNvPr id="120" name="Oval 119"/>
            <p:cNvSpPr/>
            <p:nvPr/>
          </p:nvSpPr>
          <p:spPr>
            <a:xfrm>
              <a:off x="658368" y="5029200"/>
              <a:ext cx="152400" cy="152400"/>
            </a:xfrm>
            <a:prstGeom prst="ellips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55320" y="5181600"/>
              <a:ext cx="182880" cy="3048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68096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457200" y="52578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685800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57784" y="5562600"/>
              <a:ext cx="228600" cy="45719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scene3d>
              <a:camera prst="orthographicFront">
                <a:rot lat="0" lon="0" rev="15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52600" y="1600200"/>
            <a:ext cx="1219200" cy="762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Sales Forecast Adjustment</a:t>
            </a:r>
            <a:endParaRPr lang="en-US" sz="1400" b="1" dirty="0"/>
          </a:p>
        </p:txBody>
      </p:sp>
      <p:sp>
        <p:nvSpPr>
          <p:cNvPr id="133" name="Rectangle 132"/>
          <p:cNvSpPr/>
          <p:nvPr/>
        </p:nvSpPr>
        <p:spPr>
          <a:xfrm>
            <a:off x="5316314" y="4114800"/>
            <a:ext cx="1694086" cy="60960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Performance Management</a:t>
            </a:r>
            <a:endParaRPr lang="en-US" sz="1400" b="1" dirty="0"/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295400" y="1828800"/>
            <a:ext cx="405711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048000" y="1828800"/>
            <a:ext cx="331643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3023289" y="3505200"/>
            <a:ext cx="405711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344757" y="3505200"/>
            <a:ext cx="331643" cy="3810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3733800" y="2895600"/>
            <a:ext cx="329511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257800" y="2895600"/>
            <a:ext cx="329511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6781800" y="2895600"/>
            <a:ext cx="329511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457200" y="279806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685800" y="2895600"/>
            <a:ext cx="329511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8534400" y="2743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8305800" y="2895600"/>
            <a:ext cx="329511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566928" y="2971800"/>
            <a:ext cx="4572" cy="146761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58" idx="1"/>
          </p:cNvCxnSpPr>
          <p:nvPr/>
        </p:nvCxnSpPr>
        <p:spPr>
          <a:xfrm>
            <a:off x="533400" y="4419600"/>
            <a:ext cx="3842173" cy="198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8" name="Diamond 157"/>
          <p:cNvSpPr/>
          <p:nvPr/>
        </p:nvSpPr>
        <p:spPr>
          <a:xfrm>
            <a:off x="4375573" y="4096512"/>
            <a:ext cx="729827" cy="6858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5105400" y="4419600"/>
            <a:ext cx="228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724400" y="5029200"/>
            <a:ext cx="3924300" cy="198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7010401" y="4419600"/>
            <a:ext cx="1638299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8610600" y="4343400"/>
            <a:ext cx="0" cy="73380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648700" y="2971800"/>
            <a:ext cx="0" cy="1447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724400" y="4724400"/>
            <a:ext cx="0" cy="3188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019800" y="2209800"/>
            <a:ext cx="875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Directors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570579" y="2252990"/>
            <a:ext cx="1040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Executives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H="1">
            <a:off x="5899432" y="2362200"/>
            <a:ext cx="17185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7448143" y="2362200"/>
            <a:ext cx="17185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 flipH="1">
            <a:off x="5181600" y="5257801"/>
            <a:ext cx="3429000" cy="1066800"/>
          </a:xfrm>
          <a:prstGeom prst="wedgeEllipseCallout">
            <a:avLst>
              <a:gd name="adj1" fmla="val 56325"/>
              <a:gd name="adj2" fmla="val -123836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 flipH="1">
            <a:off x="2362200" y="5105400"/>
            <a:ext cx="2743200" cy="1371600"/>
          </a:xfrm>
          <a:prstGeom prst="wedgeEllipseCallout">
            <a:avLst>
              <a:gd name="adj1" fmla="val -20975"/>
              <a:gd name="adj2" fmla="val -100748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 flipH="1">
            <a:off x="304800" y="4800600"/>
            <a:ext cx="2057400" cy="1066800"/>
          </a:xfrm>
          <a:prstGeom prst="wedgeEllipseCallout">
            <a:avLst>
              <a:gd name="adj1" fmla="val -107814"/>
              <a:gd name="adj2" fmla="val -97883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 flipH="1">
            <a:off x="304800" y="3276600"/>
            <a:ext cx="2590800" cy="1224409"/>
          </a:xfrm>
          <a:prstGeom prst="wedgeEllipseCallout">
            <a:avLst>
              <a:gd name="adj1" fmla="val -62234"/>
              <a:gd name="adj2" fmla="val -9583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 flipH="1">
            <a:off x="6172200" y="3733800"/>
            <a:ext cx="2667000" cy="1447800"/>
          </a:xfrm>
          <a:prstGeom prst="wedgeEllipseCallout">
            <a:avLst>
              <a:gd name="adj1" fmla="val 67220"/>
              <a:gd name="adj2" fmla="val -25982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 flipH="1">
            <a:off x="6248400" y="1309255"/>
            <a:ext cx="2438400" cy="1143000"/>
          </a:xfrm>
          <a:prstGeom prst="wedgeEllipseCallout">
            <a:avLst>
              <a:gd name="adj1" fmla="val 95744"/>
              <a:gd name="adj2" fmla="val 11950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 flipH="1">
            <a:off x="3048000" y="1371600"/>
            <a:ext cx="2895600" cy="1524000"/>
          </a:xfrm>
          <a:prstGeom prst="wedgeEllipseCallout">
            <a:avLst>
              <a:gd name="adj1" fmla="val 734"/>
              <a:gd name="adj2" fmla="val 70333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Callout 14"/>
          <p:cNvSpPr/>
          <p:nvPr/>
        </p:nvSpPr>
        <p:spPr>
          <a:xfrm flipH="1">
            <a:off x="304800" y="1427018"/>
            <a:ext cx="2590800" cy="1524000"/>
          </a:xfrm>
          <a:prstGeom prst="wedgeEllipseCallout">
            <a:avLst>
              <a:gd name="adj1" fmla="val -71650"/>
              <a:gd name="adj2" fmla="val 7140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352800" y="3352800"/>
            <a:ext cx="22860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for S&amp;OP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659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Absence of teamwork &amp; shared risk management among internal functions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4959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Supply interruption, leading to production delays, on time delivery issues, lower profits and /or customer loss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447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Excessive in hand inventories and obsolescence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505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manage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9478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Material / Product shortages increased expediting $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9519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Ineffective utilization of resources, and / or lack of resources when needed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029200"/>
            <a:ext cx="155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Unacceptable lead time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33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Ineffective bottleneck and constraints management on the supply side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4174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Poor collaboration among stake holders – internal or external (finger pointing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 flipH="1">
            <a:off x="6324600" y="2590800"/>
            <a:ext cx="2286000" cy="990600"/>
          </a:xfrm>
          <a:prstGeom prst="wedgeEllipseCallout">
            <a:avLst>
              <a:gd name="adj1" fmla="val 84917"/>
              <a:gd name="adj2" fmla="val 3460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29400" y="27680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Lack of confidence in planning system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2" grpId="0" animBg="1"/>
      <p:bldP spid="21" grpId="0" animBg="1"/>
      <p:bldP spid="20" grpId="0" animBg="1"/>
      <p:bldP spid="15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 flipH="1">
            <a:off x="6515100" y="5029200"/>
            <a:ext cx="2324100" cy="1524000"/>
          </a:xfrm>
          <a:prstGeom prst="wedgeEllipseCallout">
            <a:avLst>
              <a:gd name="adj1" fmla="val 97718"/>
              <a:gd name="adj2" fmla="val -92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flipH="1">
            <a:off x="4572000" y="5181600"/>
            <a:ext cx="1828800" cy="1447800"/>
          </a:xfrm>
          <a:prstGeom prst="wedgeEllipseCallout">
            <a:avLst>
              <a:gd name="adj1" fmla="val 36003"/>
              <a:gd name="adj2" fmla="val -1015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 flipH="1">
            <a:off x="2438400" y="5105400"/>
            <a:ext cx="2057400" cy="1524000"/>
          </a:xfrm>
          <a:prstGeom prst="wedgeEllipseCallout">
            <a:avLst>
              <a:gd name="adj1" fmla="val -25520"/>
              <a:gd name="adj2" fmla="val -956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 flipH="1">
            <a:off x="152400" y="5105400"/>
            <a:ext cx="2209800" cy="1524000"/>
          </a:xfrm>
          <a:prstGeom prst="wedgeEllipseCallout">
            <a:avLst>
              <a:gd name="adj1" fmla="val -100821"/>
              <a:gd name="adj2" fmla="val -1043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 flipH="1">
            <a:off x="152400" y="3276600"/>
            <a:ext cx="2743200" cy="1524000"/>
          </a:xfrm>
          <a:prstGeom prst="wedgeEllipseCallout">
            <a:avLst>
              <a:gd name="adj1" fmla="val -62234"/>
              <a:gd name="adj2" fmla="val -95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 flipH="1">
            <a:off x="6172200" y="3200400"/>
            <a:ext cx="2857500" cy="1676400"/>
          </a:xfrm>
          <a:prstGeom prst="wedgeEllipseCallout">
            <a:avLst>
              <a:gd name="adj1" fmla="val 64311"/>
              <a:gd name="adj2" fmla="val -87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 flipH="1">
            <a:off x="6248400" y="1371600"/>
            <a:ext cx="2667000" cy="1676400"/>
          </a:xfrm>
          <a:prstGeom prst="wedgeEllipseCallout">
            <a:avLst>
              <a:gd name="adj1" fmla="val 78130"/>
              <a:gd name="adj2" fmla="val 722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 flipH="1">
            <a:off x="2971800" y="1371600"/>
            <a:ext cx="3048000" cy="1524000"/>
          </a:xfrm>
          <a:prstGeom prst="wedgeEllipseCallout">
            <a:avLst>
              <a:gd name="adj1" fmla="val 734"/>
              <a:gd name="adj2" fmla="val 71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 flipH="1">
            <a:off x="76200" y="1371600"/>
            <a:ext cx="2819400" cy="1676400"/>
          </a:xfrm>
          <a:prstGeom prst="wedgeEllipseCallout">
            <a:avLst>
              <a:gd name="adj1" fmla="val -71650"/>
              <a:gd name="adj2" fmla="val 71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3352800"/>
            <a:ext cx="22860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Demand &amp; Supply Challenges Before S&amp;OP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65982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Poor coordination of demand and supply: lost sales: Incorrect Inventories: Loss/ lower profitability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5135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Lack or no technology/ systems to do the “what if” modeling and gaining agreement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5721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Limitation of the processes to manage new product development, innovation and /or feasibility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Challenges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947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Breakdown in communication due to the lack of quality and availability of data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47716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Internal business processes does not facilitate delivery of right – product/price/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qty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qlty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, at the right time, to the right customer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257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Leadership support in getting agreement on S&amp;OP plans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3997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Lack of right metrics to drive value or to determine same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500" y="52578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Lack of coordination of multisite/ cultural teams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3412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Lack of integration with the financial budgeting process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2" grpId="0" animBg="1"/>
      <p:bldP spid="21" grpId="0" animBg="1"/>
      <p:bldP spid="20" grpId="0" animBg="1"/>
      <p:bldP spid="15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Complexities in Beverage Business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 planning before S&amp;OP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Impacts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S&amp;OP Process-</a:t>
            </a:r>
          </a:p>
          <a:p>
            <a:pPr lvl="1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Need/Challenges/Reasons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S&amp;OP Meeting Agenda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S&amp;OP Benefits</a:t>
            </a:r>
          </a:p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Pepsico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S&amp;OP process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to SCM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</a:t>
            </a: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kafeel.ahmad\AppData\Local\Microsoft\Windows\Temporary Internet Files\Content.IE5\JKT6A6SL\MC9002172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00" y="3048000"/>
            <a:ext cx="341249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S&amp;OP – Relationship with other Plans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1447800"/>
            <a:ext cx="1524000" cy="6096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Business or annual plan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1447800"/>
            <a:ext cx="1524000" cy="6096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Operations strategy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362200"/>
            <a:ext cx="2667000" cy="10668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Sales and Operation Plan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819400"/>
            <a:ext cx="1066800" cy="533400"/>
          </a:xfrm>
          <a:prstGeom prst="rect">
            <a:avLst/>
          </a:prstGeom>
          <a:solidFill>
            <a:srgbClr val="000099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Sales Plan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819400"/>
            <a:ext cx="1143000" cy="533400"/>
          </a:xfrm>
          <a:prstGeom prst="rect">
            <a:avLst/>
          </a:prstGeom>
          <a:solidFill>
            <a:srgbClr val="000099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Operations Plan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2514600"/>
            <a:ext cx="1524000" cy="6096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Constraint Management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590800"/>
            <a:ext cx="1524000" cy="6096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Forecasting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038600"/>
            <a:ext cx="3429000" cy="8382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Resource Planning (services)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Workforce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Material and facility resources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4038600"/>
            <a:ext cx="3429000" cy="8382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Resource Planning (manufacturing)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Master production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Material requirements planning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181600"/>
            <a:ext cx="3429000" cy="10668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Employee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Facility schedules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Customer schedules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181600"/>
            <a:ext cx="3505200" cy="10668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Scheduling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Employee &amp; equipment schedules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Production order schedules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Purchase order schedules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95800" y="20574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38400" y="37338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0800" y="37338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48768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48768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8400" y="3733800"/>
            <a:ext cx="3962400" cy="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34290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10" idx="3"/>
            <a:endCxn id="6" idx="1"/>
          </p:cNvCxnSpPr>
          <p:nvPr/>
        </p:nvCxnSpPr>
        <p:spPr>
          <a:xfrm>
            <a:off x="2667000" y="2895600"/>
            <a:ext cx="5334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9" idx="1"/>
          </p:cNvCxnSpPr>
          <p:nvPr/>
        </p:nvCxnSpPr>
        <p:spPr>
          <a:xfrm flipH="1">
            <a:off x="5867400" y="2819400"/>
            <a:ext cx="533400" cy="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48" name="Group 47"/>
          <p:cNvGrpSpPr/>
          <p:nvPr/>
        </p:nvGrpSpPr>
        <p:grpSpPr>
          <a:xfrm>
            <a:off x="5334000" y="2057400"/>
            <a:ext cx="1828800" cy="304800"/>
            <a:chOff x="5334000" y="2057400"/>
            <a:chExt cx="1828800" cy="30480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cxnSp>
          <p:nvCxnSpPr>
            <p:cNvPr id="42" name="Straight Arrow Connector 41"/>
            <p:cNvCxnSpPr/>
            <p:nvPr/>
          </p:nvCxnSpPr>
          <p:spPr>
            <a:xfrm>
              <a:off x="5334000" y="2209800"/>
              <a:ext cx="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0" y="2209800"/>
              <a:ext cx="18288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>
              <a:stCxn id="5" idx="2"/>
            </p:cNvCxnSpPr>
            <p:nvPr/>
          </p:nvCxnSpPr>
          <p:spPr>
            <a:xfrm>
              <a:off x="7162800" y="2057400"/>
              <a:ext cx="0" cy="1524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6753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>
          <a:xfrm flipH="1">
            <a:off x="3124200" y="4724400"/>
            <a:ext cx="2895600" cy="1559242"/>
          </a:xfrm>
          <a:prstGeom prst="wedgeEllipseCallout">
            <a:avLst>
              <a:gd name="adj1" fmla="val 2762"/>
              <a:gd name="adj2" fmla="val -714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 flipH="1">
            <a:off x="304800" y="4673886"/>
            <a:ext cx="2590800" cy="1726914"/>
          </a:xfrm>
          <a:prstGeom prst="wedgeEllipseCallout">
            <a:avLst>
              <a:gd name="adj1" fmla="val -73055"/>
              <a:gd name="adj2" fmla="val -665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Oval Callout 26"/>
          <p:cNvSpPr/>
          <p:nvPr/>
        </p:nvSpPr>
        <p:spPr>
          <a:xfrm flipH="1">
            <a:off x="304800" y="2895600"/>
            <a:ext cx="2743200" cy="1605409"/>
          </a:xfrm>
          <a:prstGeom prst="wedgeEllipseCallout">
            <a:avLst>
              <a:gd name="adj1" fmla="val -62234"/>
              <a:gd name="adj2" fmla="val -9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Callout 21"/>
          <p:cNvSpPr/>
          <p:nvPr/>
        </p:nvSpPr>
        <p:spPr>
          <a:xfrm flipH="1">
            <a:off x="6172200" y="3733799"/>
            <a:ext cx="2667000" cy="1880175"/>
          </a:xfrm>
          <a:prstGeom prst="wedgeEllipseCallout">
            <a:avLst>
              <a:gd name="adj1" fmla="val 67220"/>
              <a:gd name="adj2" fmla="val -259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 flipH="1">
            <a:off x="6168736" y="1295400"/>
            <a:ext cx="2514600" cy="1967345"/>
          </a:xfrm>
          <a:prstGeom prst="wedgeEllipseCallout">
            <a:avLst>
              <a:gd name="adj1" fmla="val 86085"/>
              <a:gd name="adj2" fmla="val 55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 flipH="1">
            <a:off x="3048000" y="1219200"/>
            <a:ext cx="2895600" cy="1676400"/>
          </a:xfrm>
          <a:prstGeom prst="wedgeEllipseCallout">
            <a:avLst>
              <a:gd name="adj1" fmla="val 734"/>
              <a:gd name="adj2" fmla="val 703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304800" y="1219200"/>
            <a:ext cx="2590800" cy="1524000"/>
          </a:xfrm>
          <a:prstGeom prst="wedgeEllipseCallout">
            <a:avLst>
              <a:gd name="adj1" fmla="val -71650"/>
              <a:gd name="adj2" fmla="val 71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2800" y="3352800"/>
            <a:ext cx="22860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S&amp;OP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3738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Review done as part of an Integrated Business Management Process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Align all stakeholders towards meeting customer demand/ profitability &amp; ensure delivery  of the company’s strategic agenda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57216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Formalizes the generation and adoption of a company demand plan through the demand review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3643427"/>
            <a:ext cx="12573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Reasons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48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Clearly identifies the product domain in which the company competes through Product Management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01056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Provides a transparent view of the company’s response from demand through to the supply review 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5064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Ensures that the Supply &amp; Demand are reconciled &amp; evaluated against financial targets in the management Review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848761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Delivers one clear plan that answers all the customer demand questions that the organization faces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2" grpId="0" animBg="1"/>
      <p:bldP spid="21" grpId="0" animBg="1"/>
      <p:bldP spid="20" grpId="0" animBg="1"/>
      <p:bldP spid="15" grpId="0" animBg="1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Hierarchy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2209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Planning Cycle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676400"/>
            <a:ext cx="2286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Planning Output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47800" y="2044243"/>
            <a:ext cx="5486400" cy="435655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590800"/>
            <a:ext cx="114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Business Plan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200" y="3352797"/>
            <a:ext cx="7543800" cy="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8200" y="4343397"/>
            <a:ext cx="7543800" cy="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5410200"/>
            <a:ext cx="7543800" cy="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3576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S&amp;OP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736068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Master Scheduling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5791200"/>
            <a:ext cx="3124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Material &amp; Service Planning</a:t>
            </a:r>
            <a:endParaRPr lang="en-US" sz="1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251460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Annually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35930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Monthly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" y="470529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Weekly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579120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Daily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2362200"/>
            <a:ext cx="118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Sales Profit ROI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359306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Product Group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44958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Product Models &amp; Options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6100" y="5638800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Components &amp; workload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S&amp;OP Meeting Agenda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38400" y="1136072"/>
            <a:ext cx="4572000" cy="5417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What has changed since last month?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Are we on plan financially?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How are we performing to performance metrics?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What new risk do we need to consider?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What decision do we need to made now?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What decision need to be made in the near future?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How are product families performing?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Are we on track with product development?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Do we have any critical constraints?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Calibri" pitchFamily="34" charset="0"/>
                <a:cs typeface="Calibri" pitchFamily="34" charset="0"/>
              </a:rPr>
              <a:t>Is there any need to revise long term plans?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360706"/>
            <a:ext cx="2209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Revenue/ Profit Performance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new product 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manufacturing  performance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Inventory levels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External Factors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Review Future plans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371600"/>
            <a:ext cx="2057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Orders booked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Sales &amp; shipment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Backlogs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Finished goods Inventory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Performance measures by product Group</a:t>
            </a:r>
          </a:p>
        </p:txBody>
      </p:sp>
    </p:spTree>
    <p:extLst>
      <p:ext uri="{BB962C8B-B14F-4D97-AF65-F5344CB8AC3E}">
        <p14:creationId xmlns:p14="http://schemas.microsoft.com/office/powerpoint/2010/main" val="10884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Data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27950" cy="452596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Current plan for each product group 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Current finished goods inventory  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Sales forecasts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Purchase Orders received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Materials available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Manufacturing plans and capacity  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Distribution capacity 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Shipping capacity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Performance measures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Customer Service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eps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98021" y="3312021"/>
            <a:ext cx="5867400" cy="1224558"/>
          </a:xfrm>
          <a:prstGeom prst="rect">
            <a:avLst/>
          </a:prstGeom>
        </p:spPr>
      </p:pic>
      <p:pic>
        <p:nvPicPr>
          <p:cNvPr id="5" name="Picture 4" descr="Google Image Result for http://4.bp.blogspot.com/-P69oWiC_ox0/Th0vx-GTeGI/AAAAAAAD81g/JTBMpT9cj - Windows Internet Explorer pro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8" b="74059" l="16281" r="61795">
                        <a14:foregroundMark x1="48191" y1="71237" x2="50434" y2="70430"/>
                        <a14:foregroundMark x1="18669" y1="43683" x2="30897" y2="36290"/>
                        <a14:foregroundMark x1="46237" y1="70161" x2="45586" y2="67608"/>
                        <a14:foregroundMark x1="30174" y1="63306" x2="29884" y2="61694"/>
                        <a14:backgroundMark x1="55933" y1="43952" x2="57742" y2="45968"/>
                        <a14:backgroundMark x1="54993" y1="41667" x2="56223" y2="41667"/>
                        <a14:backgroundMark x1="58032" y1="47849" x2="57887" y2="45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33254" r="37727" b="25374"/>
          <a:stretch/>
        </p:blipFill>
        <p:spPr>
          <a:xfrm>
            <a:off x="152400" y="5732500"/>
            <a:ext cx="2286000" cy="11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Matured S&amp;OP process Implementation Benefits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80350" cy="45259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Forecast error reduction…………..20-25%</a:t>
            </a:r>
          </a:p>
          <a:p>
            <a:r>
              <a:rPr lang="en-US" dirty="0" smtClean="0"/>
              <a:t>Inventory reduction…………………..5-10%</a:t>
            </a:r>
          </a:p>
          <a:p>
            <a:r>
              <a:rPr lang="en-US" dirty="0" smtClean="0"/>
              <a:t>Inventory turn increase……………..5-10%</a:t>
            </a:r>
          </a:p>
          <a:p>
            <a:r>
              <a:rPr lang="en-US" dirty="0" smtClean="0"/>
              <a:t>Service Level Increase………………..5-10%</a:t>
            </a:r>
          </a:p>
          <a:p>
            <a:r>
              <a:rPr lang="en-US" dirty="0" smtClean="0"/>
              <a:t>Top line revenue growth……………2-5%</a:t>
            </a:r>
          </a:p>
          <a:p>
            <a:r>
              <a:rPr lang="en-US" dirty="0" smtClean="0"/>
              <a:t>SKU rationalization……………………10-20%</a:t>
            </a:r>
            <a:endParaRPr lang="en-US" dirty="0"/>
          </a:p>
        </p:txBody>
      </p:sp>
      <p:pic>
        <p:nvPicPr>
          <p:cNvPr id="4" name="Picture 3" descr="peps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98021" y="3312021"/>
            <a:ext cx="5867400" cy="1224558"/>
          </a:xfrm>
          <a:prstGeom prst="rect">
            <a:avLst/>
          </a:prstGeom>
        </p:spPr>
      </p:pic>
      <p:pic>
        <p:nvPicPr>
          <p:cNvPr id="9" name="Picture 8" descr="Google Image Result for http://i01.i.aliimg.com/photo/v0/100055813/Pepsi_Bottle_Truck.jpg - Windows Internet Explorer provided 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70027" l="24747" r="54124">
                        <a14:foregroundMark x1="27858" y1="61425" x2="28799" y2="54032"/>
                        <a14:foregroundMark x1="35311" y1="46237" x2="36035" y2="45968"/>
                        <a14:foregroundMark x1="32272" y1="65591" x2="33502" y2="61694"/>
                        <a14:foregroundMark x1="47902" y1="61694" x2="47902" y2="57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33535" r="45758" b="25655"/>
          <a:stretch/>
        </p:blipFill>
        <p:spPr>
          <a:xfrm>
            <a:off x="-76200" y="5105400"/>
            <a:ext cx="2743201" cy="20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KPI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51750" cy="4525962"/>
          </a:xfrm>
        </p:spPr>
        <p:txBody>
          <a:bodyPr/>
          <a:lstStyle/>
          <a:p>
            <a:r>
              <a:rPr lang="en-US" dirty="0" smtClean="0"/>
              <a:t>Forecast Accuracy (%)</a:t>
            </a:r>
          </a:p>
          <a:p>
            <a:r>
              <a:rPr lang="en-US" dirty="0" smtClean="0"/>
              <a:t>Production Plan Adherence (%)</a:t>
            </a:r>
          </a:p>
          <a:p>
            <a:r>
              <a:rPr lang="en-US" dirty="0" smtClean="0"/>
              <a:t>Inventory – Days of Supply (DOS)</a:t>
            </a:r>
          </a:p>
          <a:p>
            <a:r>
              <a:rPr lang="en-US" dirty="0" smtClean="0"/>
              <a:t>Inventory Turns</a:t>
            </a:r>
          </a:p>
          <a:p>
            <a:r>
              <a:rPr lang="en-US" dirty="0" smtClean="0"/>
              <a:t>Financial forecast Accuracy</a:t>
            </a:r>
          </a:p>
        </p:txBody>
      </p:sp>
      <p:pic>
        <p:nvPicPr>
          <p:cNvPr id="4" name="Picture 3" descr="peps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98021" y="3312021"/>
            <a:ext cx="5867400" cy="1224558"/>
          </a:xfrm>
          <a:prstGeom prst="rect">
            <a:avLst/>
          </a:prstGeom>
        </p:spPr>
      </p:pic>
      <p:pic>
        <p:nvPicPr>
          <p:cNvPr id="5" name="Picture 4" descr="Google Image Result for http://forums.klipsch.com/idealbb/files/Concorde%20pepsi.jpg - Windows Internet Explorer provided by V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99" b="65054" l="19682" r="63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44793" r="36515" b="34380"/>
          <a:stretch/>
        </p:blipFill>
        <p:spPr>
          <a:xfrm>
            <a:off x="0" y="6118412"/>
            <a:ext cx="2590800" cy="6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193535" y="4271721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004815" y="4265625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63837"/>
              </p:ext>
            </p:extLst>
          </p:nvPr>
        </p:nvGraphicFramePr>
        <p:xfrm>
          <a:off x="279918" y="1397000"/>
          <a:ext cx="8509518" cy="42455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0139"/>
                <a:gridCol w="3862873"/>
                <a:gridCol w="2836506"/>
              </a:tblGrid>
              <a:tr h="52696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for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6148">
                <a:tc>
                  <a:txBody>
                    <a:bodyPr/>
                    <a:lstStyle/>
                    <a:p>
                      <a:r>
                        <a:rPr lang="en-US" dirty="0" smtClean="0"/>
                        <a:t>Sales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Demand forecasting and management. Analysis of historical data, applies multiple models, and adds promotions and other causal factors to come out with proper demand forecast numbers.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forecast accuracy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Increased customer service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Right</a:t>
                      </a:r>
                      <a:r>
                        <a:rPr lang="en-US" sz="1400" baseline="0" dirty="0" smtClean="0"/>
                        <a:t> product mix planning in distribution centers.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Better Customer </a:t>
                      </a:r>
                      <a:r>
                        <a:rPr lang="en-US" sz="1400" baseline="0" dirty="0" err="1" smtClean="0"/>
                        <a:t>Predictabilit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Understanding the promotional, seasonality and other events impacts 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Management of Targets across all geography, product structure and sales hierarchy level</a:t>
                      </a:r>
                    </a:p>
                    <a:p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 bwMode="auto">
          <a:xfrm>
            <a:off x="6193535" y="4271721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004815" y="4265625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44405"/>
              </p:ext>
            </p:extLst>
          </p:nvPr>
        </p:nvGraphicFramePr>
        <p:xfrm>
          <a:off x="279918" y="1397000"/>
          <a:ext cx="8509518" cy="44588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0139"/>
                <a:gridCol w="3862873"/>
                <a:gridCol w="2836506"/>
              </a:tblGrid>
              <a:tr h="52696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for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6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Production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Production Planning</a:t>
                      </a:r>
                      <a:r>
                        <a:rPr lang="en-US" sz="1800" kern="1200" baseline="0" dirty="0" smtClean="0"/>
                        <a:t> and Optimization</a:t>
                      </a:r>
                    </a:p>
                    <a:p>
                      <a:r>
                        <a:rPr lang="en-US" sz="1800" kern="1200" baseline="0" dirty="0" smtClean="0"/>
                        <a:t>Arrive at the Demand driven Production Plan that is synchronized with Distribution Plan.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Quick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eneration</a:t>
                      </a:r>
                      <a:r>
                        <a:rPr lang="en-US" sz="1400" baseline="0" dirty="0" smtClean="0"/>
                        <a:t> of</a:t>
                      </a:r>
                      <a:r>
                        <a:rPr lang="en-US" sz="1400" dirty="0" smtClean="0"/>
                        <a:t> robust and optimized rough cut production plan considering all capacity constraints, changeovers, campaigns, seasonal pre builds</a:t>
                      </a:r>
                      <a:r>
                        <a:rPr lang="en-US" sz="1400" baseline="0" dirty="0" smtClean="0"/>
                        <a:t> etc.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Increased capacity utilization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Increased productivity by better resource planning and utilization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Optimized </a:t>
                      </a:r>
                      <a:r>
                        <a:rPr lang="en-US" sz="1400" baseline="0" dirty="0" smtClean="0"/>
                        <a:t>product-location mix decisions to service effective distribution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Quickly review and adjust master plans to resolve any exceptions</a:t>
                      </a:r>
                      <a:endParaRPr lang="en-US" sz="1400" baseline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</a:t>
            </a:r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8212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 bwMode="auto">
          <a:xfrm>
            <a:off x="6193535" y="4271721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004815" y="4265625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326"/>
              </p:ext>
            </p:extLst>
          </p:nvPr>
        </p:nvGraphicFramePr>
        <p:xfrm>
          <a:off x="279918" y="1397000"/>
          <a:ext cx="8509518" cy="4885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0139"/>
                <a:gridCol w="3862873"/>
                <a:gridCol w="2836506"/>
              </a:tblGrid>
              <a:tr h="52696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for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6148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Chain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Optimized </a:t>
                      </a:r>
                      <a:r>
                        <a:rPr lang="en-US" sz="1800" kern="1200" baseline="0" dirty="0" smtClean="0"/>
                        <a:t>Distribution Plan</a:t>
                      </a:r>
                    </a:p>
                    <a:p>
                      <a:r>
                        <a:rPr lang="en-US" dirty="0" smtClean="0"/>
                        <a:t>While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alancing Demand-Supply</a:t>
                      </a:r>
                      <a:r>
                        <a:rPr lang="en-US" baseline="0" dirty="0" smtClean="0"/>
                        <a:t> dynamics arrive at distribution and dispatch plan that optimizes the logistics costs and various service level constraint.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 optimal distribution plan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Lower</a:t>
                      </a:r>
                      <a:r>
                        <a:rPr lang="en-US" sz="1400" baseline="0" dirty="0" smtClean="0"/>
                        <a:t> logistics service costs 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Maintaining service levels and dispatch priorities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Increased OTIF(on time in full) and decreased Inventory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Improved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overall fleet capacity and overall asset utilization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Optimized </a:t>
                      </a:r>
                      <a:r>
                        <a:rPr lang="en-US" sz="1400" baseline="0" dirty="0" smtClean="0"/>
                        <a:t>product-location mix dispatch decisions to service effective distribution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Decreased costs of premium freights, cross depot movements, obsolesces, handling etc</a:t>
                      </a:r>
                      <a:endParaRPr lang="en-US" sz="1400" baseline="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</a:t>
            </a:r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7081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  <a:buFont typeface="Wingdings" pitchFamily="2" charset="2"/>
            </a:pP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Clr>
                <a:srgbClr val="C00000"/>
              </a:buClr>
              <a:buFont typeface="Wingdings" pitchFamily="2" charset="2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Clr>
                <a:srgbClr val="C00000"/>
              </a:buClr>
              <a:buFont typeface="Wingdings" pitchFamily="2" charset="2"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Recent ‘IDC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Manufacturing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Insights’ survey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indicate that companies are identifying S&amp;OP process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a Top Priority</a:t>
            </a:r>
          </a:p>
        </p:txBody>
      </p:sp>
      <p:pic>
        <p:nvPicPr>
          <p:cNvPr id="4" name="Picture 3" descr="PPP_IEDUC_CLP_Dictionary_F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114800"/>
            <a:ext cx="2133600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 bwMode="auto">
          <a:xfrm>
            <a:off x="6193535" y="4271721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004815" y="4265625"/>
            <a:ext cx="254001" cy="7163"/>
          </a:xfrm>
          <a:prstGeom prst="straightConnector1">
            <a:avLst/>
          </a:prstGeom>
          <a:solidFill>
            <a:srgbClr val="FFFFFF">
              <a:alpha val="75000"/>
            </a:srgbClr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44079"/>
              </p:ext>
            </p:extLst>
          </p:nvPr>
        </p:nvGraphicFramePr>
        <p:xfrm>
          <a:off x="279918" y="1219200"/>
          <a:ext cx="8509518" cy="5410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0139"/>
                <a:gridCol w="3862873"/>
                <a:gridCol w="2836506"/>
              </a:tblGrid>
              <a:tr h="410022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for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00178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Exception</a:t>
                      </a:r>
                      <a:r>
                        <a:rPr lang="en-US" sz="1800" kern="1200" baseline="0" dirty="0" smtClean="0"/>
                        <a:t> Management</a:t>
                      </a:r>
                    </a:p>
                    <a:p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smtClean="0"/>
                        <a:t>Provide end to end supply chain performance visibility and levers to control the plans by exceptions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Enablement of Human Independent Planning</a:t>
                      </a:r>
                      <a:r>
                        <a:rPr lang="en-US" sz="1400" baseline="0" dirty="0" smtClean="0"/>
                        <a:t> System that provides the complete visibility on company performance against customer demands  with graphical and enriched presentation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Smart workflow that spots the un-tolerable exceptions within existing plans and provides easy and user-friendly resolution that balances the conflicts and lead to consensus plans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Provides KPI Measurements and analysis views on various supply chain performance aspects like OTIF, Production Compliance, Service Costs, Inventory Days, Asset Utilization, PCR Accuracy etc.</a:t>
                      </a:r>
                      <a:endParaRPr lang="en-US" sz="1400" baseline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S&amp;OP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Class SCM</a:t>
            </a:r>
          </a:p>
        </p:txBody>
      </p:sp>
      <p:sp>
        <p:nvSpPr>
          <p:cNvPr id="452621" name="Rectangle 13"/>
          <p:cNvSpPr>
            <a:spLocks noGrp="1" noChangeArrowheads="1"/>
          </p:cNvSpPr>
          <p:nvPr>
            <p:ph idx="1"/>
          </p:nvPr>
        </p:nvSpPr>
        <p:spPr>
          <a:xfrm>
            <a:off x="411163" y="5608638"/>
            <a:ext cx="8231187" cy="63976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Supply Chain Transformation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673100" y="2205038"/>
            <a:ext cx="26606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1" hangingPunct="1">
              <a:defRPr/>
            </a:pPr>
            <a:r>
              <a:rPr lang="en-US" sz="1800" b="1" i="1" dirty="0">
                <a:solidFill>
                  <a:srgbClr val="FF3300"/>
                </a:solidFill>
                <a:ea typeface="MS PGothic" pitchFamily="34" charset="-128"/>
                <a:cs typeface="Times New Roman" pitchFamily="18" charset="0"/>
              </a:rPr>
              <a:t>Old Model: Push </a:t>
            </a:r>
            <a:br>
              <a:rPr lang="en-US" sz="1800" b="1" i="1" dirty="0">
                <a:solidFill>
                  <a:srgbClr val="FF3300"/>
                </a:solidFill>
                <a:ea typeface="MS PGothic" pitchFamily="34" charset="-128"/>
                <a:cs typeface="Times New Roman" pitchFamily="18" charset="0"/>
              </a:rPr>
            </a:br>
            <a:r>
              <a:rPr lang="en-US" sz="1800" b="1" i="1" dirty="0">
                <a:ea typeface="MS PGothic" pitchFamily="34" charset="-128"/>
                <a:cs typeface="Times New Roman" pitchFamily="18" charset="0"/>
              </a:rPr>
              <a:t>(Linear Supply Chain)</a:t>
            </a: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533400" y="3089275"/>
            <a:ext cx="2941638" cy="209232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5822950" y="2205038"/>
            <a:ext cx="2530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defRPr/>
            </a:pPr>
            <a:r>
              <a:rPr lang="en-US" sz="1800" b="1" i="1" dirty="0">
                <a:solidFill>
                  <a:srgbClr val="FF3300"/>
                </a:solidFill>
                <a:ea typeface="MS PGothic" pitchFamily="34" charset="-128"/>
                <a:cs typeface="Times New Roman" pitchFamily="18" charset="0"/>
              </a:rPr>
              <a:t>New Model: Pull</a:t>
            </a:r>
            <a:br>
              <a:rPr lang="en-US" sz="1800" b="1" i="1" dirty="0">
                <a:solidFill>
                  <a:srgbClr val="FF3300"/>
                </a:solidFill>
                <a:ea typeface="MS PGothic" pitchFamily="34" charset="-128"/>
                <a:cs typeface="Times New Roman" pitchFamily="18" charset="0"/>
              </a:rPr>
            </a:br>
            <a:r>
              <a:rPr lang="en-US" sz="1800" b="1" i="1" dirty="0">
                <a:ea typeface="MS PGothic" pitchFamily="34" charset="-128"/>
                <a:cs typeface="Times New Roman" pitchFamily="18" charset="0"/>
              </a:rPr>
              <a:t>(Integrated Networks)</a:t>
            </a: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5668963" y="3089275"/>
            <a:ext cx="2941637" cy="20923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59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544513" y="3105150"/>
            <a:ext cx="2759075" cy="196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rIns="0" bIns="0">
            <a:spAutoFit/>
          </a:bodyPr>
          <a:lstStyle/>
          <a:p>
            <a:pPr marL="171450" indent="-171450" eaLnBrk="1" hangingPunct="1">
              <a:spcBef>
                <a:spcPct val="45000"/>
              </a:spcBef>
              <a:buClr>
                <a:srgbClr val="FF3300"/>
              </a:buClr>
              <a:buSzPct val="115000"/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Supply-Centric</a:t>
            </a:r>
          </a:p>
          <a:p>
            <a:pPr marL="171450" indent="-171450" eaLnBrk="1" hangingPunct="1">
              <a:spcBef>
                <a:spcPct val="45000"/>
              </a:spcBef>
              <a:buClr>
                <a:srgbClr val="FF3300"/>
              </a:buClr>
              <a:buSzPct val="115000"/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Internally Focused</a:t>
            </a:r>
          </a:p>
          <a:p>
            <a:pPr marL="171450" indent="-171450" eaLnBrk="1" hangingPunct="1">
              <a:spcBef>
                <a:spcPct val="45000"/>
              </a:spcBef>
              <a:buClr>
                <a:srgbClr val="FF3300"/>
              </a:buClr>
              <a:buSzPct val="115000"/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Vertically Integrated</a:t>
            </a:r>
          </a:p>
          <a:p>
            <a:pPr marL="171450" indent="-171450" eaLnBrk="1" hangingPunct="1">
              <a:spcBef>
                <a:spcPct val="45000"/>
              </a:spcBef>
              <a:buClr>
                <a:srgbClr val="FF3300"/>
              </a:buClr>
              <a:buSzPct val="115000"/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Physical Asset Based</a:t>
            </a:r>
          </a:p>
          <a:p>
            <a:pPr marL="171450" indent="-171450" eaLnBrk="1" hangingPunct="1">
              <a:spcBef>
                <a:spcPct val="45000"/>
              </a:spcBef>
              <a:buClr>
                <a:srgbClr val="FF3300"/>
              </a:buClr>
              <a:buSzPct val="115000"/>
              <a:buFontTx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Mass Momentum</a:t>
            </a: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5759450" y="3105150"/>
            <a:ext cx="2779713" cy="196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 rIns="0" bIns="0">
            <a:spAutoFit/>
          </a:bodyPr>
          <a:lstStyle/>
          <a:p>
            <a:pPr marL="290513" indent="-290513" eaLnBrk="1" hangingPunct="1">
              <a:spcBef>
                <a:spcPct val="45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Demand-Driven</a:t>
            </a:r>
          </a:p>
          <a:p>
            <a:pPr marL="290513" indent="-290513" eaLnBrk="1" hangingPunct="1">
              <a:spcBef>
                <a:spcPct val="45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Global</a:t>
            </a:r>
          </a:p>
          <a:p>
            <a:pPr marL="290513" indent="-290513" eaLnBrk="1" hangingPunct="1">
              <a:spcBef>
                <a:spcPct val="45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Virtual Supply Chains</a:t>
            </a:r>
          </a:p>
          <a:p>
            <a:pPr marL="290513" indent="-290513" eaLnBrk="1" hangingPunct="1">
              <a:spcBef>
                <a:spcPct val="45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Decision Based</a:t>
            </a:r>
          </a:p>
          <a:p>
            <a:pPr marL="290513" indent="-290513" eaLnBrk="1" hangingPunct="1">
              <a:spcBef>
                <a:spcPct val="45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en-US" sz="18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rPr>
              <a:t>Lean Practices</a:t>
            </a:r>
          </a:p>
        </p:txBody>
      </p:sp>
      <p:sp>
        <p:nvSpPr>
          <p:cNvPr id="452618" name="AutoShape 10"/>
          <p:cNvSpPr>
            <a:spLocks noChangeArrowheads="1"/>
          </p:cNvSpPr>
          <p:nvPr/>
        </p:nvSpPr>
        <p:spPr bwMode="auto">
          <a:xfrm>
            <a:off x="3541713" y="3551238"/>
            <a:ext cx="2055812" cy="1254125"/>
          </a:xfrm>
          <a:prstGeom prst="rightArrow">
            <a:avLst>
              <a:gd name="adj1" fmla="val 100000"/>
              <a:gd name="adj2" fmla="val 3018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3568700" y="4191000"/>
            <a:ext cx="1695450" cy="3937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buClr>
                <a:srgbClr val="FF3300"/>
              </a:buClr>
              <a:buFont typeface="Symbol" pitchFamily="18" charset="2"/>
              <a:buNone/>
              <a:defRPr/>
            </a:pPr>
            <a:r>
              <a:rPr lang="en-US" sz="1800" b="1">
                <a:ea typeface="MS PGothic" pitchFamily="34" charset="-128"/>
                <a:cs typeface="Times New Roman" pitchFamily="18" charset="0"/>
              </a:rPr>
              <a:t>Information</a:t>
            </a:r>
          </a:p>
        </p:txBody>
      </p:sp>
      <p:sp>
        <p:nvSpPr>
          <p:cNvPr id="452620" name="Rectangle 12"/>
          <p:cNvSpPr>
            <a:spLocks noChangeArrowheads="1"/>
          </p:cNvSpPr>
          <p:nvPr/>
        </p:nvSpPr>
        <p:spPr bwMode="auto">
          <a:xfrm>
            <a:off x="3568700" y="3733800"/>
            <a:ext cx="1695450" cy="3937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buClr>
                <a:srgbClr val="FF3300"/>
              </a:buClr>
              <a:buFont typeface="Symbol" pitchFamily="18" charset="2"/>
              <a:buNone/>
              <a:defRPr/>
            </a:pPr>
            <a:r>
              <a:rPr lang="en-US" sz="1800" b="1">
                <a:ea typeface="MS PGothic" pitchFamily="34" charset="-128"/>
                <a:cs typeface="Times New Roman" pitchFamily="18" charset="0"/>
              </a:rPr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42166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21" grpId="0" build="p"/>
      <p:bldP spid="452612" grpId="0"/>
      <p:bldP spid="452613" grpId="0" animBg="1"/>
      <p:bldP spid="452614" grpId="0"/>
      <p:bldP spid="452615" grpId="0" animBg="1"/>
      <p:bldP spid="452616" grpId="0"/>
      <p:bldP spid="452617" grpId="0"/>
      <p:bldP spid="452618" grpId="0" animBg="1"/>
      <p:bldP spid="452619" grpId="0"/>
      <p:bldP spid="4526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429209"/>
            <a:ext cx="8686800" cy="453126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219200"/>
            <a:ext cx="2971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Pepsico</a:t>
            </a:r>
            <a:r>
              <a:rPr lang="en-US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S&amp;OP Process</a:t>
            </a:r>
            <a:endParaRPr lang="en-US" sz="2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" y="17526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Supply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" y="31242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Demand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71700" y="24384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Demand Planning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24384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Supply Planning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24384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Pre-S&amp;OP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Meeting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15200" y="2438400"/>
            <a:ext cx="1143000" cy="838200"/>
          </a:xfrm>
          <a:prstGeom prst="roundRect">
            <a:avLst/>
          </a:prstGeom>
          <a:effectLst>
            <a:outerShdw blurRad="152400" dist="88900" dir="3600000" sx="111000" sy="11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Executive Meeting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3341638"/>
            <a:ext cx="1676400" cy="115416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Access last period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Incorporate sales and customer inputs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Build new baseline demand plan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3352800"/>
            <a:ext cx="1905000" cy="181895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Access SC Capabilities against Forecast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Develop feasible supply Plan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Develop P&amp;L projections 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compare projections against targets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2100" y="3352800"/>
            <a:ext cx="1905000" cy="115416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Identify gaps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Gap conflict resolution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Recommendations and Agenda for executive meeting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900" y="3352800"/>
            <a:ext cx="1905000" cy="181895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Review recommendations &amp; make decisions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Resolve remaining issues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Review KPI’s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Review PLM plans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200" dirty="0" smtClean="0"/>
              <a:t>Issue consensus plan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" y="5300246"/>
            <a:ext cx="152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End of Month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900" y="5300246"/>
            <a:ext cx="9525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Week 1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257800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Week 2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5224046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Week 3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5224046"/>
            <a:ext cx="990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Week 4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>
            <a:off x="1219200" y="2590800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1"/>
          </p:cNvCxnSpPr>
          <p:nvPr/>
        </p:nvCxnSpPr>
        <p:spPr>
          <a:xfrm>
            <a:off x="1219200" y="2857500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14700" y="2819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29200" y="28194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43700" y="28194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5429799" cy="522515"/>
          </a:xfrm>
        </p:spPr>
        <p:txBody>
          <a:bodyPr/>
          <a:lstStyle/>
          <a:p>
            <a:pPr lvl="0"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 S&amp;OP process- M0/M01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2" y="1100447"/>
          <a:ext cx="8777521" cy="54144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09600"/>
                <a:gridCol w="1081321"/>
                <a:gridCol w="1771650"/>
                <a:gridCol w="1771650"/>
                <a:gridCol w="1771650"/>
                <a:gridCol w="1771650"/>
              </a:tblGrid>
              <a:tr h="1611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Area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b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Position / Dept</a:t>
                      </a:r>
                    </a:p>
                  </a:txBody>
                  <a:tcPr marL="36000" marR="36000" marT="18000" marB="1800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– 8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b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to 15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to 23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to End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15219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BU</a:t>
                      </a:r>
                      <a:r>
                        <a:rPr lang="en-US" sz="1000" b="1" baseline="0" dirty="0" smtClean="0"/>
                        <a:t> SCM</a:t>
                      </a:r>
                      <a:endParaRPr lang="en-US" sz="10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 DP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9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 Supply Planning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51">
                <a:tc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483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BU </a:t>
                      </a:r>
                      <a:r>
                        <a:rPr lang="en-US" sz="1000" b="1" dirty="0" err="1" smtClean="0"/>
                        <a:t>Mrktng</a:t>
                      </a:r>
                      <a:r>
                        <a:rPr lang="en-US" sz="1000" b="1" dirty="0" smtClean="0"/>
                        <a:t> / BU  - </a:t>
                      </a:r>
                      <a:r>
                        <a:rPr lang="en-US" sz="1000" b="1" dirty="0" err="1" smtClean="0"/>
                        <a:t>OTSales</a:t>
                      </a:r>
                      <a:endParaRPr lang="en-US" sz="10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 Marketing</a:t>
                      </a:r>
                    </a:p>
                    <a:p>
                      <a:r>
                        <a:rPr lang="en-US" sz="1000" dirty="0" smtClean="0"/>
                        <a:t>(</a:t>
                      </a:r>
                      <a:r>
                        <a:rPr lang="en-US" sz="1000" baseline="0" dirty="0" smtClean="0"/>
                        <a:t>BMs, ABMs)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 Sales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51">
                <a:tc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032">
                <a:tc rowSpan="5">
                  <a:txBody>
                    <a:bodyPr/>
                    <a:lstStyle/>
                    <a:p>
                      <a:r>
                        <a:rPr lang="en-US" sz="1000" b="1" dirty="0" smtClean="0"/>
                        <a:t>MU</a:t>
                      </a:r>
                      <a:endParaRPr lang="en-US" sz="10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 DP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 SCM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Plants / operations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MUMMs</a:t>
                      </a:r>
                      <a:r>
                        <a:rPr lang="en-US" sz="1000" baseline="0" dirty="0" smtClean="0"/>
                        <a:t> / MDMs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08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MUGM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3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Units</a:t>
                      </a:r>
                      <a:endParaRPr lang="en-US" sz="1000" b="1" dirty="0"/>
                    </a:p>
                  </a:txBody>
                  <a:tcPr marL="36000" marR="36000" marT="18000" marB="1800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UMs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TDMs / BDMs</a:t>
                      </a:r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6000" marR="36000" marT="18000" marB="1800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889754" y="3879669"/>
            <a:ext cx="496388" cy="418011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Generate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statistical forecast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89754" y="1920241"/>
            <a:ext cx="457200" cy="27432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err="1" smtClean="0">
                <a:latin typeface="Arial" pitchFamily="34" charset="0"/>
              </a:rPr>
              <a:t>PoC</a:t>
            </a:r>
            <a:r>
              <a:rPr lang="en-US" sz="800" dirty="0" smtClean="0">
                <a:latin typeface="Arial" pitchFamily="34" charset="0"/>
              </a:rPr>
              <a:t> meeting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Elbow Connector 12"/>
          <p:cNvCxnSpPr>
            <a:stCxn id="11" idx="3"/>
            <a:endCxn id="19" idx="1"/>
          </p:cNvCxnSpPr>
          <p:nvPr/>
        </p:nvCxnSpPr>
        <p:spPr bwMode="auto">
          <a:xfrm flipV="1">
            <a:off x="2386142" y="1612174"/>
            <a:ext cx="195950" cy="2476501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582092" y="1314994"/>
            <a:ext cx="496389" cy="59436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Collate forecast and send to BU-M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Elbow Connector 19"/>
          <p:cNvCxnSpPr>
            <a:stCxn id="12" idx="3"/>
            <a:endCxn id="19" idx="1"/>
          </p:cNvCxnSpPr>
          <p:nvPr/>
        </p:nvCxnSpPr>
        <p:spPr bwMode="auto">
          <a:xfrm flipV="1">
            <a:off x="2346954" y="1612174"/>
            <a:ext cx="235138" cy="445227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562497" y="2344782"/>
            <a:ext cx="502920" cy="36576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Inputs to statistical forecast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Elbow Connector 21"/>
          <p:cNvCxnSpPr>
            <a:stCxn id="19" idx="2"/>
            <a:endCxn id="21" idx="0"/>
          </p:cNvCxnSpPr>
          <p:nvPr/>
        </p:nvCxnSpPr>
        <p:spPr bwMode="auto">
          <a:xfrm rot="5400000">
            <a:off x="2604408" y="2118903"/>
            <a:ext cx="435428" cy="16330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178634" y="1314994"/>
            <a:ext cx="561705" cy="59436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Discuss with BUM and send to MU DPs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Elbow Connector 23"/>
          <p:cNvCxnSpPr>
            <a:stCxn id="21" idx="3"/>
            <a:endCxn id="23" idx="1"/>
          </p:cNvCxnSpPr>
          <p:nvPr/>
        </p:nvCxnSpPr>
        <p:spPr bwMode="auto">
          <a:xfrm flipV="1">
            <a:off x="3065417" y="1612174"/>
            <a:ext cx="113217" cy="915488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44387" y="3879669"/>
            <a:ext cx="777240" cy="627017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 with MUMMs / MDMs, clarify with BU-M and BU-S, </a:t>
            </a:r>
            <a:r>
              <a:rPr lang="en-US" sz="800" dirty="0" smtClean="0">
                <a:latin typeface="Arial" pitchFamily="34" charset="0"/>
              </a:rPr>
              <a:t>if needed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14206" y="5090160"/>
            <a:ext cx="522520" cy="36576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 forecast</a:t>
            </a:r>
          </a:p>
        </p:txBody>
      </p:sp>
      <p:cxnSp>
        <p:nvCxnSpPr>
          <p:cNvPr id="27" name="Elbow Connector 48"/>
          <p:cNvCxnSpPr>
            <a:stCxn id="23" idx="2"/>
            <a:endCxn id="25" idx="1"/>
          </p:cNvCxnSpPr>
          <p:nvPr/>
        </p:nvCxnSpPr>
        <p:spPr bwMode="auto">
          <a:xfrm rot="16200000" flipH="1">
            <a:off x="2360025" y="3008816"/>
            <a:ext cx="2283824" cy="84900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28" name="Elbow Connector 27"/>
          <p:cNvCxnSpPr>
            <a:stCxn id="25" idx="2"/>
            <a:endCxn id="26" idx="0"/>
          </p:cNvCxnSpPr>
          <p:nvPr/>
        </p:nvCxnSpPr>
        <p:spPr bwMode="auto">
          <a:xfrm rot="16200000" flipH="1">
            <a:off x="3662499" y="4777193"/>
            <a:ext cx="583474" cy="42459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4661263" y="3879669"/>
            <a:ext cx="365760" cy="64008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Send latest forecast  to TDMs</a:t>
            </a:r>
          </a:p>
        </p:txBody>
      </p:sp>
      <p:cxnSp>
        <p:nvCxnSpPr>
          <p:cNvPr id="30" name="Elbow Connector 29"/>
          <p:cNvCxnSpPr>
            <a:stCxn id="25" idx="3"/>
            <a:endCxn id="29" idx="1"/>
          </p:cNvCxnSpPr>
          <p:nvPr/>
        </p:nvCxnSpPr>
        <p:spPr bwMode="auto">
          <a:xfrm>
            <a:off x="4321627" y="4193178"/>
            <a:ext cx="339636" cy="6531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1" name="Elbow Connector 60"/>
          <p:cNvCxnSpPr>
            <a:stCxn id="29" idx="2"/>
            <a:endCxn id="32" idx="1"/>
          </p:cNvCxnSpPr>
          <p:nvPr/>
        </p:nvCxnSpPr>
        <p:spPr bwMode="auto">
          <a:xfrm rot="5400000">
            <a:off x="3906884" y="5413466"/>
            <a:ext cx="1830977" cy="43543"/>
          </a:xfrm>
          <a:prstGeom prst="bentConnector4">
            <a:avLst>
              <a:gd name="adj1" fmla="val 45184"/>
              <a:gd name="adj2" fmla="val 624998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4800600" y="6174377"/>
            <a:ext cx="762000" cy="352697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Validate forecast, give inputs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246912" y="3879669"/>
            <a:ext cx="574772" cy="627016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 forecast received from TDMs with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UMs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34000" y="5860869"/>
            <a:ext cx="457200" cy="27432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 forecast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657600" y="2377441"/>
            <a:ext cx="457200" cy="64008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Clarify, if needed</a:t>
            </a:r>
          </a:p>
        </p:txBody>
      </p:sp>
      <p:cxnSp>
        <p:nvCxnSpPr>
          <p:cNvPr id="36" name="Elbow Connector 35"/>
          <p:cNvCxnSpPr>
            <a:stCxn id="35" idx="2"/>
            <a:endCxn id="25" idx="0"/>
          </p:cNvCxnSpPr>
          <p:nvPr/>
        </p:nvCxnSpPr>
        <p:spPr bwMode="auto">
          <a:xfrm rot="16200000" flipH="1">
            <a:off x="3478529" y="3425191"/>
            <a:ext cx="862148" cy="46807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7" name="Elbow Connector 60"/>
          <p:cNvCxnSpPr>
            <a:stCxn id="32" idx="0"/>
            <a:endCxn id="33" idx="1"/>
          </p:cNvCxnSpPr>
          <p:nvPr/>
        </p:nvCxnSpPr>
        <p:spPr bwMode="auto">
          <a:xfrm rot="5400000" flipH="1" flipV="1">
            <a:off x="4223656" y="5151121"/>
            <a:ext cx="1981200" cy="65312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8" name="Elbow Connector 37"/>
          <p:cNvCxnSpPr>
            <a:stCxn id="33" idx="2"/>
            <a:endCxn id="34" idx="0"/>
          </p:cNvCxnSpPr>
          <p:nvPr/>
        </p:nvCxnSpPr>
        <p:spPr bwMode="auto">
          <a:xfrm rot="16200000" flipH="1">
            <a:off x="4871357" y="5169626"/>
            <a:ext cx="1354184" cy="28302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6207042" y="5521244"/>
            <a:ext cx="600898" cy="27432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Approve forecast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58398" y="1314994"/>
            <a:ext cx="772886" cy="594360"/>
          </a:xfrm>
          <a:prstGeom prst="rect">
            <a:avLst/>
          </a:prstGeom>
          <a:solidFill>
            <a:srgbClr val="FF99FF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Analyze forecast for exceptions, discuss with BU-M if needed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2" name="Elbow Connector 41"/>
          <p:cNvCxnSpPr>
            <a:stCxn id="41" idx="2"/>
            <a:endCxn id="49" idx="0"/>
          </p:cNvCxnSpPr>
          <p:nvPr/>
        </p:nvCxnSpPr>
        <p:spPr bwMode="auto">
          <a:xfrm rot="5400000">
            <a:off x="5816789" y="2136322"/>
            <a:ext cx="455021" cy="1084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Elbow Connector 60"/>
          <p:cNvCxnSpPr>
            <a:stCxn id="33" idx="0"/>
            <a:endCxn id="41" idx="1"/>
          </p:cNvCxnSpPr>
          <p:nvPr/>
        </p:nvCxnSpPr>
        <p:spPr bwMode="auto">
          <a:xfrm rot="5400000" flipH="1" flipV="1">
            <a:off x="4462601" y="2683872"/>
            <a:ext cx="2267495" cy="124100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6100352" y="3879669"/>
            <a:ext cx="483332" cy="509452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Send for MUGM’s approval</a:t>
            </a:r>
          </a:p>
        </p:txBody>
      </p:sp>
      <p:cxnSp>
        <p:nvCxnSpPr>
          <p:cNvPr id="46" name="Elbow Connector 60"/>
          <p:cNvCxnSpPr>
            <a:stCxn id="45" idx="2"/>
            <a:endCxn id="39" idx="0"/>
          </p:cNvCxnSpPr>
          <p:nvPr/>
        </p:nvCxnSpPr>
        <p:spPr bwMode="auto">
          <a:xfrm rot="16200000" flipH="1">
            <a:off x="5858693" y="4872445"/>
            <a:ext cx="1132123" cy="165473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47" name="Elbow Connector 60"/>
          <p:cNvCxnSpPr>
            <a:stCxn id="48" idx="2"/>
            <a:endCxn id="39" idx="3"/>
          </p:cNvCxnSpPr>
          <p:nvPr/>
        </p:nvCxnSpPr>
        <p:spPr bwMode="auto">
          <a:xfrm rot="5400000">
            <a:off x="6318071" y="5048806"/>
            <a:ext cx="1099467" cy="119728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653345" y="3879669"/>
            <a:ext cx="548646" cy="679268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Send final forecast to all, generate RCCP in i2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821686" y="2364375"/>
            <a:ext cx="444141" cy="365760"/>
          </a:xfrm>
          <a:prstGeom prst="rect">
            <a:avLst/>
          </a:prstGeom>
          <a:solidFill>
            <a:srgbClr val="FF99FF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Discuss, if needed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086600" y="4796237"/>
            <a:ext cx="304800" cy="32004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MRP plan</a:t>
            </a:r>
          </a:p>
        </p:txBody>
      </p:sp>
      <p:cxnSp>
        <p:nvCxnSpPr>
          <p:cNvPr id="51" name="Elbow Connector 60"/>
          <p:cNvCxnSpPr>
            <a:stCxn id="50" idx="0"/>
            <a:endCxn id="48" idx="3"/>
          </p:cNvCxnSpPr>
          <p:nvPr/>
        </p:nvCxnSpPr>
        <p:spPr bwMode="auto">
          <a:xfrm rot="16200000" flipV="1">
            <a:off x="6932029" y="4489265"/>
            <a:ext cx="576934" cy="37009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7452360" y="4317274"/>
            <a:ext cx="548640" cy="54864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Demand / Supply review and approval</a:t>
            </a:r>
          </a:p>
        </p:txBody>
      </p:sp>
      <p:cxnSp>
        <p:nvCxnSpPr>
          <p:cNvPr id="53" name="Elbow Connector 60"/>
          <p:cNvCxnSpPr>
            <a:stCxn id="52" idx="2"/>
            <a:endCxn id="50" idx="3"/>
          </p:cNvCxnSpPr>
          <p:nvPr/>
        </p:nvCxnSpPr>
        <p:spPr bwMode="auto">
          <a:xfrm rot="5400000">
            <a:off x="7513869" y="4743445"/>
            <a:ext cx="90343" cy="335280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8153400" y="3618414"/>
            <a:ext cx="365760" cy="2477589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MU pre-S&amp;OP and S&amp;OP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8458200" y="1371600"/>
            <a:ext cx="304800" cy="160020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National S&amp;OP</a:t>
            </a:r>
          </a:p>
        </p:txBody>
      </p:sp>
      <p:cxnSp>
        <p:nvCxnSpPr>
          <p:cNvPr id="56" name="Elbow Connector 60"/>
          <p:cNvCxnSpPr>
            <a:stCxn id="55" idx="1"/>
            <a:endCxn id="54" idx="0"/>
          </p:cNvCxnSpPr>
          <p:nvPr/>
        </p:nvCxnSpPr>
        <p:spPr bwMode="auto">
          <a:xfrm rot="10800000" flipV="1">
            <a:off x="8336280" y="2171700"/>
            <a:ext cx="121920" cy="1446714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7" name="Elbow Connector 60"/>
          <p:cNvCxnSpPr>
            <a:stCxn id="54" idx="1"/>
            <a:endCxn id="52" idx="3"/>
          </p:cNvCxnSpPr>
          <p:nvPr/>
        </p:nvCxnSpPr>
        <p:spPr bwMode="auto">
          <a:xfrm rot="10800000">
            <a:off x="8001000" y="4591595"/>
            <a:ext cx="152400" cy="265615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781801" y="1942011"/>
            <a:ext cx="548640" cy="274320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I2 RCCP run</a:t>
            </a:r>
          </a:p>
        </p:txBody>
      </p:sp>
      <p:cxnSp>
        <p:nvCxnSpPr>
          <p:cNvPr id="80" name="Elbow Connector 79"/>
          <p:cNvCxnSpPr>
            <a:stCxn id="79" idx="2"/>
            <a:endCxn id="48" idx="0"/>
          </p:cNvCxnSpPr>
          <p:nvPr/>
        </p:nvCxnSpPr>
        <p:spPr bwMode="auto">
          <a:xfrm rot="5400000">
            <a:off x="6160226" y="2983774"/>
            <a:ext cx="1663338" cy="128453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8" name="Slide Number Placeholder 3"/>
          <p:cNvSpPr txBox="1">
            <a:spLocks/>
          </p:cNvSpPr>
          <p:nvPr/>
        </p:nvSpPr>
        <p:spPr>
          <a:xfrm>
            <a:off x="8001000" y="6519329"/>
            <a:ext cx="914602" cy="186271"/>
          </a:xfrm>
          <a:prstGeom prst="rect">
            <a:avLst/>
          </a:prstGeom>
          <a:noFill/>
        </p:spPr>
        <p:txBody>
          <a:bodyPr lIns="93296" tIns="46648" rIns="93296" bIns="46648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Page </a:t>
            </a:r>
            <a:fld id="{2C27256F-F34F-42AC-98B5-583CF38C729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7377" y="840378"/>
            <a:ext cx="365760" cy="182880"/>
          </a:xfrm>
          <a:prstGeom prst="rect">
            <a:avLst/>
          </a:prstGeom>
          <a:solidFill>
            <a:srgbClr val="FF99FF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638800" y="5157648"/>
            <a:ext cx="457200" cy="381000"/>
          </a:xfrm>
          <a:prstGeom prst="rect">
            <a:avLst/>
          </a:prstGeom>
          <a:solidFill>
            <a:srgbClr val="FF99FF"/>
          </a:solidFill>
          <a:ln w="31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itchFamily="34" charset="0"/>
              </a:rPr>
              <a:t>Analyze forecast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Elbow Connector 61"/>
          <p:cNvCxnSpPr>
            <a:stCxn id="33" idx="2"/>
            <a:endCxn id="61" idx="0"/>
          </p:cNvCxnSpPr>
          <p:nvPr/>
        </p:nvCxnSpPr>
        <p:spPr bwMode="auto">
          <a:xfrm rot="16200000" flipH="1">
            <a:off x="5375368" y="4665615"/>
            <a:ext cx="650963" cy="333102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5" name="Elbow Connector 60"/>
          <p:cNvCxnSpPr>
            <a:stCxn id="45" idx="1"/>
            <a:endCxn id="33" idx="3"/>
          </p:cNvCxnSpPr>
          <p:nvPr/>
        </p:nvCxnSpPr>
        <p:spPr bwMode="auto">
          <a:xfrm rot="10800000" flipV="1">
            <a:off x="5821684" y="4134395"/>
            <a:ext cx="278668" cy="58782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8" name="Elbow Connector 60"/>
          <p:cNvCxnSpPr>
            <a:stCxn id="33" idx="0"/>
            <a:endCxn id="49" idx="1"/>
          </p:cNvCxnSpPr>
          <p:nvPr/>
        </p:nvCxnSpPr>
        <p:spPr bwMode="auto">
          <a:xfrm rot="5400000" flipH="1" flipV="1">
            <a:off x="5011785" y="3069768"/>
            <a:ext cx="1332414" cy="287388"/>
          </a:xfrm>
          <a:prstGeom prst="bentConnector2">
            <a:avLst/>
          </a:prstGeom>
          <a:solidFill>
            <a:srgbClr val="FFFF99"/>
          </a:solidFill>
          <a:ln w="12700" cap="flat" cmpd="sng" algn="ctr">
            <a:solidFill>
              <a:srgbClr val="9933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7620000" y="751115"/>
            <a:ext cx="1639388" cy="3657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info given, discussion only if needed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012474" y="3161211"/>
            <a:ext cx="1016726" cy="640080"/>
          </a:xfrm>
          <a:prstGeom prst="rect">
            <a:avLst/>
          </a:prstGeom>
          <a:solidFill>
            <a:srgbClr val="BDDE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Check  current month sales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forecast, 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 with Ums, revise for the P3/P4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04411" y="840378"/>
            <a:ext cx="365760" cy="182880"/>
          </a:xfrm>
          <a:prstGeom prst="rect">
            <a:avLst/>
          </a:prstGeom>
          <a:solidFill>
            <a:srgbClr val="BDDEFF"/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46223" y="751115"/>
            <a:ext cx="1068977" cy="36576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 month review process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064726" y="5943600"/>
            <a:ext cx="457200" cy="533400"/>
          </a:xfrm>
          <a:prstGeom prst="rect">
            <a:avLst/>
          </a:prstGeom>
          <a:solidFill>
            <a:srgbClr val="BDDE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Discuss, if needed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91000" y="1341120"/>
            <a:ext cx="457200" cy="457200"/>
          </a:xfrm>
          <a:prstGeom prst="rect">
            <a:avLst/>
          </a:prstGeom>
          <a:solidFill>
            <a:srgbClr val="BDDE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" tIns="18000" rIns="216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Discuss, if needed</a:t>
            </a:r>
          </a:p>
        </p:txBody>
      </p:sp>
      <p:cxnSp>
        <p:nvCxnSpPr>
          <p:cNvPr id="86" name="Elbow Connector 85"/>
          <p:cNvCxnSpPr>
            <a:stCxn id="76" idx="0"/>
            <a:endCxn id="82" idx="2"/>
          </p:cNvCxnSpPr>
          <p:nvPr/>
        </p:nvCxnSpPr>
        <p:spPr bwMode="auto">
          <a:xfrm rot="16200000" flipV="1">
            <a:off x="3788774" y="2429147"/>
            <a:ext cx="1362891" cy="101237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90" name="Elbow Connector 89"/>
          <p:cNvCxnSpPr>
            <a:stCxn id="76" idx="2"/>
            <a:endCxn id="81" idx="0"/>
          </p:cNvCxnSpPr>
          <p:nvPr/>
        </p:nvCxnSpPr>
        <p:spPr bwMode="auto">
          <a:xfrm rot="5400000">
            <a:off x="3335928" y="4758690"/>
            <a:ext cx="2142309" cy="227511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344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Tangible Benefits for Supply Chain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0" y="1295400"/>
            <a:ext cx="6172200" cy="502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lang="en-US" sz="2200" kern="1200" dirty="0" smtClean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lang="en-US" sz="2200" kern="1200" dirty="0" smtClean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lang="en-US" sz="2200" kern="1200" dirty="0" smtClean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lang="en-US" sz="2200" kern="1200" dirty="0" smtClean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lang="en-US" sz="2200" kern="1200" dirty="0" smtClean="0">
                <a:solidFill>
                  <a:srgbClr val="40404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dirty="0" smtClean="0"/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No </a:t>
            </a:r>
            <a:r>
              <a:rPr lang="en-US" sz="1600" dirty="0" smtClean="0"/>
              <a:t>longer Victim mentality, use </a:t>
            </a:r>
            <a:r>
              <a:rPr lang="en-US" sz="1600" dirty="0" smtClean="0"/>
              <a:t>visibility as strategic weapon.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Integrated Supply Chain (ISC) cutting across traditional job description, Data sharing within company and breaking of silos.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Centralized MIS, Collaborative S&amp;OP process, one version of truth.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Incorporate inputs from all aspects of supply chain including finance, sales, marketing, purchasing, forecasting and supplier management.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Harmonize incentives and avoid independent incentives.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Can result in reduction of inventory/ obsolete inventory, backlogs, expedited shipments and improved forecast accuracy.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More control on product life cycle.</a:t>
            </a:r>
          </a:p>
          <a:p>
            <a:pPr>
              <a:buFont typeface="Wingdings 3" pitchFamily="18" charset="2"/>
              <a:buChar char="î"/>
            </a:pPr>
            <a:r>
              <a:rPr lang="en-US" sz="1600" dirty="0" smtClean="0"/>
              <a:t>Process instrumentation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8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163" y="2286000"/>
            <a:ext cx="8231187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right combination of People , Process and Technology can spell success for organization aiming to drastically improve their supply chain planning practices.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kafeel.ahmad\AppData\Local\Microsoft\Windows\Temporary Internet Files\Content.IE5\JKT6A6SL\MC900078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46" y="4495800"/>
            <a:ext cx="3317682" cy="22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95400"/>
            <a:ext cx="8505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S&amp;OP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8534400" cy="41449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C00000"/>
              </a:buClr>
              <a:buFont typeface="Wingdings" pitchFamily="2" charset="2"/>
              <a:buNone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“To live through impossible situation, you don’t need the reflexes of a Grand Prix driver, the muscles of Hercules,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the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mind of Einstein. 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Clr>
                <a:srgbClr val="C00000"/>
              </a:buClr>
              <a:buFont typeface="Wingdings" pitchFamily="2" charset="2"/>
              <a:buNone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Clr>
                <a:srgbClr val="C00000"/>
              </a:buClr>
              <a:buFont typeface="Wingdings" pitchFamily="2" charset="2"/>
              <a:buNone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simply need to know what do (Next).”</a:t>
            </a:r>
          </a:p>
          <a:p>
            <a:pPr marL="0" indent="0" algn="ctr">
              <a:buClr>
                <a:srgbClr val="C00000"/>
              </a:buClr>
              <a:buFont typeface="Wingdings" pitchFamily="2" charset="2"/>
              <a:buNone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Clr>
                <a:srgbClr val="C00000"/>
              </a:buClr>
              <a:buFont typeface="Wingdings" pitchFamily="2" charset="2"/>
              <a:buNone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- Anthony Greenback, The Book of Survival</a:t>
            </a:r>
          </a:p>
        </p:txBody>
      </p:sp>
      <p:pic>
        <p:nvPicPr>
          <p:cNvPr id="4" name="Picture 2" descr="http://brianswanson.theworldrace.org/blogphotos/theworldrace/brianswanson/open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80579"/>
            <a:ext cx="1752600" cy="1825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0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and Operations Planning(S&amp;OP)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646238"/>
            <a:ext cx="803275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Definition: </a:t>
            </a:r>
          </a:p>
          <a:p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A formal process, consisting of series of meetings, where data from various areas of business is discussed and decisions are made.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The goal is agreement between various departments on the best course of action to achieve the optimal balance between supply and demand and to meet profitability goals. </a:t>
            </a:r>
          </a:p>
        </p:txBody>
      </p:sp>
      <p:pic>
        <p:nvPicPr>
          <p:cNvPr id="5122" name="Picture 2" descr="C:\Users\kafeel.ahmad\AppData\Local\Microsoft\Windows\Temporary Internet Files\Content.IE5\JKT6A6SL\MC9002323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30" y="4953000"/>
            <a:ext cx="3055291" cy="1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Companies and  S&amp;OP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828800"/>
            <a:ext cx="7727950" cy="4343400"/>
          </a:xfrm>
        </p:spPr>
        <p:txBody>
          <a:bodyPr/>
          <a:lstStyle/>
          <a:p>
            <a:r>
              <a:rPr lang="en-US" b="1" u="sng" dirty="0"/>
              <a:t>Brown-Forman Corporation </a:t>
            </a:r>
            <a:r>
              <a:rPr lang="en-US" dirty="0"/>
              <a:t>believes </a:t>
            </a:r>
            <a:r>
              <a:rPr lang="en-US" dirty="0" smtClean="0"/>
              <a:t>its approach </a:t>
            </a:r>
            <a:r>
              <a:rPr lang="en-US" dirty="0"/>
              <a:t>to S&amp;OP is a better way to </a:t>
            </a:r>
            <a:r>
              <a:rPr lang="en-US" dirty="0" smtClean="0"/>
              <a:t>align supply </a:t>
            </a:r>
            <a:r>
              <a:rPr lang="en-US" dirty="0"/>
              <a:t>and demand with the </a:t>
            </a:r>
            <a:r>
              <a:rPr lang="en-US" dirty="0" smtClean="0"/>
              <a:t>company’s business </a:t>
            </a:r>
            <a:r>
              <a:rPr lang="en-US" dirty="0"/>
              <a:t>requirements, build better </a:t>
            </a:r>
            <a:r>
              <a:rPr lang="en-US" dirty="0" smtClean="0"/>
              <a:t>internal communications</a:t>
            </a:r>
            <a:r>
              <a:rPr lang="en-US" dirty="0"/>
              <a:t>, and plan activities to </a:t>
            </a:r>
            <a:r>
              <a:rPr lang="en-US" dirty="0" smtClean="0"/>
              <a:t>meet customers</a:t>
            </a:r>
            <a:r>
              <a:rPr lang="en-US" dirty="0"/>
              <a:t>’ needs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ExxonMobil Chemical</a:t>
            </a:r>
            <a:r>
              <a:rPr lang="en-US" u="sng" dirty="0"/>
              <a:t> </a:t>
            </a:r>
            <a:r>
              <a:rPr lang="en-US" dirty="0"/>
              <a:t>leverages sales </a:t>
            </a:r>
            <a:r>
              <a:rPr lang="en-US" dirty="0" smtClean="0"/>
              <a:t>and operations </a:t>
            </a:r>
            <a:r>
              <a:rPr lang="en-US" dirty="0"/>
              <a:t>planning to improve </a:t>
            </a:r>
            <a:r>
              <a:rPr lang="en-US" dirty="0" smtClean="0"/>
              <a:t>customer service </a:t>
            </a:r>
            <a:r>
              <a:rPr lang="en-US" dirty="0"/>
              <a:t>while controlling costs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000" b="1" u="sng" dirty="0">
                <a:ea typeface="+mn-ea"/>
                <a:cs typeface="+mn-cs"/>
              </a:rPr>
              <a:t>Procter &amp; Gamble</a:t>
            </a:r>
            <a:r>
              <a:rPr lang="en-US" sz="2000" dirty="0">
                <a:ea typeface="+mn-ea"/>
                <a:cs typeface="+mn-cs"/>
              </a:rPr>
              <a:t> credits its own version of S&amp;OP with creating a single set of sales and supply plans to optimize resources to </a:t>
            </a:r>
            <a:r>
              <a:rPr lang="en-US" sz="2000" dirty="0" smtClean="0">
                <a:ea typeface="+mn-ea"/>
                <a:cs typeface="+mn-cs"/>
              </a:rPr>
              <a:t>support the </a:t>
            </a:r>
            <a:r>
              <a:rPr lang="en-US" sz="2000" dirty="0">
                <a:ea typeface="+mn-ea"/>
                <a:cs typeface="+mn-cs"/>
              </a:rPr>
              <a:t>company’s business objectives – assessing the financial implications of the plan as well as its impact on both supply and demand</a:t>
            </a:r>
            <a:r>
              <a:rPr lang="en-US" sz="1800" dirty="0"/>
              <a:t>.</a:t>
            </a:r>
          </a:p>
        </p:txBody>
      </p:sp>
      <p:pic>
        <p:nvPicPr>
          <p:cNvPr id="1026" name="Picture 2" descr="http://upload.wikimedia.org/wikipedia/en/0/00/Brown_Forma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72585"/>
            <a:ext cx="757822" cy="66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pnoconsultants.com/Clients-Cases/Large-and-international-companies/PublishingImages/procter-and-gamble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4953000"/>
            <a:ext cx="8110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S&amp;OP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Sales and Operations Planning (S&amp;OP) was originated by Oliver </a:t>
            </a:r>
            <a:r>
              <a:rPr lang="en-US" sz="2400" dirty="0" smtClean="0"/>
              <a:t>Wight </a:t>
            </a:r>
            <a:r>
              <a:rPr lang="en-US" sz="2400" dirty="0"/>
              <a:t>more than twenty-five years ago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763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S&amp;OP- Competitive Business Environment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0" y="1066800"/>
            <a:ext cx="4508500" cy="3590925"/>
            <a:chOff x="280" y="448"/>
            <a:chExt cx="2840" cy="2262"/>
          </a:xfrm>
        </p:grpSpPr>
        <p:sp>
          <p:nvSpPr>
            <p:cNvPr id="25614" name="Rectangle 5"/>
            <p:cNvSpPr>
              <a:spLocks noChangeArrowheads="1"/>
            </p:cNvSpPr>
            <p:nvPr/>
          </p:nvSpPr>
          <p:spPr bwMode="auto">
            <a:xfrm>
              <a:off x="280" y="724"/>
              <a:ext cx="2347" cy="1986"/>
            </a:xfrm>
            <a:prstGeom prst="rect">
              <a:avLst/>
            </a:prstGeom>
            <a:gradFill rotWithShape="0">
              <a:gsLst>
                <a:gs pos="0">
                  <a:srgbClr val="D8DDD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8DDD7"/>
              </a:solidFill>
              <a:miter lim="800000"/>
              <a:headEnd/>
              <a:tailEnd/>
            </a:ln>
          </p:spPr>
          <p:txBody>
            <a:bodyPr lIns="182880" tIns="182880" rIns="0" bIns="0"/>
            <a:lstStyle/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Accurate and timely commitments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Shorter lead times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Flexibility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Product differentiation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Dedicated inventory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Visibility into the supply chain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High quality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Automation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Lowest costs</a:t>
              </a:r>
            </a:p>
          </p:txBody>
        </p:sp>
        <p:sp>
          <p:nvSpPr>
            <p:cNvPr id="25615" name="Text Box 6"/>
            <p:cNvSpPr txBox="1">
              <a:spLocks noChangeArrowheads="1"/>
            </p:cNvSpPr>
            <p:nvPr/>
          </p:nvSpPr>
          <p:spPr bwMode="auto">
            <a:xfrm>
              <a:off x="280" y="517"/>
              <a:ext cx="2342" cy="218"/>
            </a:xfrm>
            <a:prstGeom prst="rect">
              <a:avLst/>
            </a:prstGeom>
            <a:solidFill>
              <a:srgbClr val="D8DD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b="1"/>
                <a:t>Customers are demanding:</a:t>
              </a:r>
            </a:p>
          </p:txBody>
        </p:sp>
        <p:sp>
          <p:nvSpPr>
            <p:cNvPr id="425991" name="AutoShape 7"/>
            <p:cNvSpPr>
              <a:spLocks noChangeArrowheads="1"/>
            </p:cNvSpPr>
            <p:nvPr/>
          </p:nvSpPr>
          <p:spPr bwMode="auto">
            <a:xfrm rot="16200000" flipV="1">
              <a:off x="1816" y="1256"/>
              <a:ext cx="2111" cy="4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7050" y="4957763"/>
            <a:ext cx="8113713" cy="1519237"/>
            <a:chOff x="332" y="2909"/>
            <a:chExt cx="5111" cy="957"/>
          </a:xfrm>
        </p:grpSpPr>
        <p:sp>
          <p:nvSpPr>
            <p:cNvPr id="25610" name="Rectangle 9"/>
            <p:cNvSpPr>
              <a:spLocks noChangeArrowheads="1"/>
            </p:cNvSpPr>
            <p:nvPr/>
          </p:nvSpPr>
          <p:spPr bwMode="auto">
            <a:xfrm>
              <a:off x="332" y="3136"/>
              <a:ext cx="5099" cy="730"/>
            </a:xfrm>
            <a:prstGeom prst="rect">
              <a:avLst/>
            </a:prstGeom>
            <a:gradFill rotWithShape="0">
              <a:gsLst>
                <a:gs pos="0">
                  <a:srgbClr val="D8DDD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8DDD7"/>
              </a:solidFill>
              <a:miter lim="800000"/>
              <a:headEnd/>
              <a:tailEnd/>
            </a:ln>
          </p:spPr>
          <p:txBody>
            <a:bodyPr lIns="182880" tIns="182880" rIns="0" bIns="0"/>
            <a:lstStyle/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Inventories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Ability to promise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Global suppliers</a:t>
              </a:r>
            </a:p>
          </p:txBody>
        </p:sp>
        <p:sp>
          <p:nvSpPr>
            <p:cNvPr id="25611" name="Text Box 10"/>
            <p:cNvSpPr txBox="1">
              <a:spLocks noChangeArrowheads="1"/>
            </p:cNvSpPr>
            <p:nvPr/>
          </p:nvSpPr>
          <p:spPr bwMode="auto">
            <a:xfrm>
              <a:off x="340" y="2909"/>
              <a:ext cx="5103" cy="218"/>
            </a:xfrm>
            <a:prstGeom prst="rect">
              <a:avLst/>
            </a:prstGeom>
            <a:solidFill>
              <a:srgbClr val="D8DD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b="1"/>
                <a:t>Forcing businesses to better manage:</a:t>
              </a:r>
            </a:p>
          </p:txBody>
        </p:sp>
        <p:sp>
          <p:nvSpPr>
            <p:cNvPr id="25612" name="Rectangle 11"/>
            <p:cNvSpPr>
              <a:spLocks noChangeArrowheads="1"/>
            </p:cNvSpPr>
            <p:nvPr/>
          </p:nvSpPr>
          <p:spPr bwMode="auto">
            <a:xfrm>
              <a:off x="2128" y="3235"/>
              <a:ext cx="1160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Supply/Demand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Forecasts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/>
                <a:t>Cycle time</a:t>
              </a:r>
            </a:p>
          </p:txBody>
        </p:sp>
        <p:sp>
          <p:nvSpPr>
            <p:cNvPr id="25613" name="Rectangle 12"/>
            <p:cNvSpPr>
              <a:spLocks noChangeArrowheads="1"/>
            </p:cNvSpPr>
            <p:nvPr/>
          </p:nvSpPr>
          <p:spPr bwMode="auto">
            <a:xfrm>
              <a:off x="3800" y="3227"/>
              <a:ext cx="134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Stocking policies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VMI/SMI processes</a:t>
              </a:r>
            </a:p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dirty="0"/>
                <a:t>Replenishment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53000" y="1181100"/>
            <a:ext cx="3636963" cy="3776663"/>
            <a:chOff x="3120" y="520"/>
            <a:chExt cx="2291" cy="2379"/>
          </a:xfrm>
        </p:grpSpPr>
        <p:sp>
          <p:nvSpPr>
            <p:cNvPr id="25607" name="Rectangle 14"/>
            <p:cNvSpPr>
              <a:spLocks noChangeArrowheads="1"/>
            </p:cNvSpPr>
            <p:nvPr/>
          </p:nvSpPr>
          <p:spPr bwMode="auto">
            <a:xfrm>
              <a:off x="3120" y="710"/>
              <a:ext cx="2291" cy="1978"/>
            </a:xfrm>
            <a:prstGeom prst="rect">
              <a:avLst/>
            </a:prstGeom>
            <a:gradFill rotWithShape="0">
              <a:gsLst>
                <a:gs pos="0">
                  <a:srgbClr val="D8DDD7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8DDD7"/>
              </a:solidFill>
              <a:miter lim="800000"/>
              <a:headEnd/>
              <a:tailEnd/>
            </a:ln>
          </p:spPr>
          <p:txBody>
            <a:bodyPr lIns="182880" tIns="182880" rIns="0" bIns="0"/>
            <a:lstStyle/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Too much inventory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Inventory in the wrong place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Ordering the wrong inventory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Missing delivery dates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Losing orders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Shipping the wrong products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Increased expediting costs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Losing customers</a:t>
              </a:r>
            </a:p>
            <a:p>
              <a:pPr eaLnBrk="1" hangingPunct="1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1600" dirty="0"/>
                <a:t>Increased obsolescence</a:t>
              </a:r>
            </a:p>
          </p:txBody>
        </p:sp>
        <p:sp>
          <p:nvSpPr>
            <p:cNvPr id="25608" name="Text Box 15"/>
            <p:cNvSpPr txBox="1">
              <a:spLocks noChangeArrowheads="1"/>
            </p:cNvSpPr>
            <p:nvPr/>
          </p:nvSpPr>
          <p:spPr bwMode="auto">
            <a:xfrm>
              <a:off x="3120" y="520"/>
              <a:ext cx="2288" cy="217"/>
            </a:xfrm>
            <a:prstGeom prst="rect">
              <a:avLst/>
            </a:prstGeom>
            <a:solidFill>
              <a:srgbClr val="D8DD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0" rIns="0" bIns="0" anchor="ctr"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 2" pitchFamily="18" charset="2"/>
                <a:buNone/>
              </a:pPr>
              <a:r>
                <a:rPr lang="en-US" sz="1600" b="1"/>
                <a:t>Increasing business risks of :</a:t>
              </a:r>
            </a:p>
          </p:txBody>
        </p:sp>
        <p:sp>
          <p:nvSpPr>
            <p:cNvPr id="426000" name="AutoShape 16"/>
            <p:cNvSpPr>
              <a:spLocks noChangeArrowheads="1"/>
            </p:cNvSpPr>
            <p:nvPr/>
          </p:nvSpPr>
          <p:spPr bwMode="auto">
            <a:xfrm flipV="1">
              <a:off x="3265" y="2681"/>
              <a:ext cx="2031" cy="21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8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87&quot;&gt;&lt;/object&gt;&lt;object type=&quot;2&quot; unique_id=&quot;10088&quot;&gt;&lt;object type=&quot;3&quot; unique_id=&quot;10089&quot;&gt;&lt;property id=&quot;20148&quot; value=&quot;5&quot;/&gt;&lt;property id=&quot;20300&quot; value=&quot;Slide 7 - &amp;quot;Sales and Operations Planning(S&amp;amp;OP)&amp;quot;&quot;/&gt;&lt;property id=&quot;20307&quot; value=&quot;266&quot;/&gt;&lt;/object&gt;&lt;object type=&quot;3&quot; unique_id=&quot;10090&quot;&gt;&lt;property id=&quot;20148&quot; value=&quot;5&quot;/&gt;&lt;property id=&quot;20300&quot; value=&quot;Slide 17 - &amp;quot;The purpose of the S&amp;amp;OP process &amp;quot;&quot;/&gt;&lt;property id=&quot;20307&quot; value=&quot;265&quot;/&gt;&lt;/object&gt;&lt;object type=&quot;3&quot; unique_id=&quot;10092&quot;&gt;&lt;property id=&quot;20148&quot; value=&quot;5&quot;/&gt;&lt;property id=&quot;20300&quot; value=&quot;Slide 19 - &amp;quot;Normal Time Frame&amp;quot;&quot;/&gt;&lt;property id=&quot;20307&quot; value=&quot;267&quot;/&gt;&lt;/object&gt;&lt;object type=&quot;3&quot; unique_id=&quot;10093&quot;&gt;&lt;property id=&quot;20148&quot; value=&quot;5&quot;/&gt;&lt;property id=&quot;20300&quot; value=&quot;Slide 26 - &amp;quot;Type of Data considered&amp;quot;&quot;/&gt;&lt;property id=&quot;20307&quot; value=&quot;269&quot;/&gt;&lt;/object&gt;&lt;object type=&quot;3&quot; unique_id=&quot;10097&quot;&gt;&lt;property id=&quot;20148&quot; value=&quot;5&quot;/&gt;&lt;property id=&quot;20300&quot; value=&quot;Slide 6&quot;/&gt;&lt;property id=&quot;20307&quot; value=&quot;259&quot;/&gt;&lt;/object&gt;&lt;object type=&quot;3&quot; unique_id=&quot;10891&quot;&gt;&lt;property id=&quot;20148&quot; value=&quot;5&quot;/&gt;&lt;property id=&quot;20300&quot; value=&quot;Slide 27 - &amp;quot;Matured S&amp;amp;OP process Implementation Benefits&amp;quot;&quot;/&gt;&lt;property id=&quot;20307&quot; value=&quot;283&quot;/&gt;&lt;/object&gt;&lt;object type=&quot;3&quot; unique_id=&quot;11522&quot;&gt;&lt;property id=&quot;20148&quot; value=&quot;5&quot;/&gt;&lt;property id=&quot;20300&quot; value=&quot;Slide 25 - &amp;quot;S&amp;amp;OP Meeting Agenda&amp;quot;&quot;/&gt;&lt;property id=&quot;20307&quot; value=&quot;293&quot;/&gt;&lt;/object&gt;&lt;object type=&quot;3&quot; unique_id=&quot;11849&quot;&gt;&lt;property id=&quot;20148&quot; value=&quot;5&quot;/&gt;&lt;property id=&quot;20300&quot; value=&quot;Slide 1&quot;/&gt;&lt;property id=&quot;20307&quot; value=&quot;297&quot;/&gt;&lt;/object&gt;&lt;object type=&quot;3&quot; unique_id=&quot;11851&quot;&gt;&lt;property id=&quot;20148&quot; value=&quot;5&quot;/&gt;&lt;property id=&quot;20300&quot; value=&quot;Slide 28 - &amp;quot;S&amp;amp;OP KPI&amp;quot;&quot;/&gt;&lt;property id=&quot;20307&quot; value=&quot;296&quot;/&gt;&lt;/object&gt;&lt;object type=&quot;3&quot; unique_id=&quot;12327&quot;&gt;&lt;property id=&quot;20148&quot; value=&quot;5&quot;/&gt;&lt;property id=&quot;20300&quot; value=&quot;Slide 10 - &amp;quot;Why S&amp;amp;OP- Competitive Business Environment&amp;quot;&quot;/&gt;&lt;property id=&quot;20307&quot; value=&quot;298&quot;/&gt;&lt;/object&gt;&lt;object type=&quot;3&quot; unique_id=&quot;12331&quot;&gt;&lt;property id=&quot;20148&quot; value=&quot;5&quot;/&gt;&lt;property id=&quot;20300&quot; value=&quot;Slide 33 - &amp;quot;World Class SCM&amp;quot;&quot;/&gt;&lt;property id=&quot;20307&quot; value=&quot;302&quot;/&gt;&lt;/object&gt;&lt;object type=&quot;3&quot; unique_id=&quot;12620&quot;&gt;&lt;property id=&quot;20148&quot; value=&quot;5&quot;/&gt;&lt;property id=&quot;20300&quot; value=&quot;Slide 5 - &amp;quot;Traditional S&amp;amp;OP&amp;quot;&quot;/&gt;&lt;property id=&quot;20307&quot; value=&quot;303&quot;/&gt;&lt;/object&gt;&lt;object type=&quot;3&quot; unique_id=&quot;14126&quot;&gt;&lt;property id=&quot;20148&quot; value=&quot;5&quot;/&gt;&lt;property id=&quot;20300&quot; value=&quot;Slide 2 - &amp;quot;S&amp;amp;OP PROCESS &amp;amp; CHALLENGES IN BEVERAGE INDUSTRY&amp;quot;&quot;/&gt;&lt;property id=&quot;20307&quot; value=&quot;330&quot;/&gt;&lt;/object&gt;&lt;object type=&quot;3&quot; unique_id=&quot;14127&quot;&gt;&lt;property id=&quot;20148&quot; value=&quot;5&quot;/&gt;&lt;property id=&quot;20300&quot; value=&quot;Slide 16 - &amp;quot;S&amp;amp;OP &amp;quot;&quot;/&gt;&lt;property id=&quot;20307&quot; value=&quot;331&quot;/&gt;&lt;/object&gt;&lt;object type=&quot;3&quot; unique_id=&quot;14128&quot;&gt;&lt;property id=&quot;20148&quot; value=&quot;5&quot;/&gt;&lt;property id=&quot;20300&quot; value=&quot;Slide 9 - &amp;quot;Evolution of S&amp;amp;OP&amp;quot;&quot;/&gt;&lt;property id=&quot;20307&quot; value=&quot;332&quot;/&gt;&lt;/object&gt;&lt;object type=&quot;3&quot; unique_id=&quot;18341&quot;&gt;&lt;property id=&quot;20148&quot; value=&quot;5&quot;/&gt;&lt;property id=&quot;20300&quot; value=&quot;Slide 3 - &amp;quot;Agenda&amp;quot;&quot;/&gt;&lt;property id=&quot;20307&quot; value=&quot;334&quot;/&gt;&lt;/object&gt;&lt;object type=&quot;3&quot; unique_id=&quot;18343&quot;&gt;&lt;property id=&quot;20148&quot; value=&quot;5&quot;/&gt;&lt;property id=&quot;20300&quot; value=&quot;Slide 37 - &amp;quot;CONCLUSION&amp;quot;&quot;/&gt;&lt;property id=&quot;20307&quot; value=&quot;333&quot;/&gt;&lt;/object&gt;&lt;object type=&quot;3&quot; unique_id=&quot;18344&quot;&gt;&lt;property id=&quot;20148&quot; value=&quot;5&quot;/&gt;&lt;property id=&quot;20300&quot; value=&quot;Slide 11&quot;/&gt;&lt;property id=&quot;20307&quot; value=&quot;336&quot;/&gt;&lt;/object&gt;&lt;object type=&quot;3&quot; unique_id=&quot;18345&quot;&gt;&lt;property id=&quot;20148&quot; value=&quot;5&quot;/&gt;&lt;property id=&quot;20300&quot; value=&quot;Slide 36 - &amp;quot;Tangible Benefits for Supply Chain&amp;quot;&quot;/&gt;&lt;property id=&quot;20307&quot; value=&quot;337&quot;/&gt;&lt;/object&gt;&lt;object type=&quot;3&quot; unique_id=&quot;18347&quot;&gt;&lt;property id=&quot;20148&quot; value=&quot;5&quot;/&gt;&lt;property id=&quot;20300&quot; value=&quot;Slide 38 - &amp;quot;Acknowledgement&amp;quot;&quot;/&gt;&lt;property id=&quot;20307&quot; value=&quot;339&quot;/&gt;&lt;/object&gt;&lt;object type=&quot;3&quot; unique_id=&quot;19232&quot;&gt;&lt;property id=&quot;20148&quot; value=&quot;5&quot;/&gt;&lt;property id=&quot;20300&quot; value=&quot;Slide 21 - &amp;quot; Demand &amp;amp; Supply Challenges Before S&amp;amp;OP&amp;quot;&quot;/&gt;&lt;property id=&quot;20307&quot; value=&quot;342&quot;/&gt;&lt;/object&gt;&lt;object type=&quot;3&quot; unique_id=&quot;19233&quot;&gt;&lt;property id=&quot;20148&quot; value=&quot;5&quot;/&gt;&lt;property id=&quot;20300&quot; value=&quot;Slide 20 - &amp;quot;Need for S&amp;amp;OP&amp;quot;&quot;/&gt;&lt;property id=&quot;20307&quot; value=&quot;343&quot;/&gt;&lt;/object&gt;&lt;object type=&quot;3&quot; unique_id=&quot;19234&quot;&gt;&lt;property id=&quot;20148&quot; value=&quot;5&quot;/&gt;&lt;property id=&quot;20300&quot; value=&quot;Slide 22 - &amp;quot;S&amp;amp;OP – Relationship with other Plans&amp;quot;&quot;/&gt;&lt;property id=&quot;20307&quot; value=&quot;344&quot;/&gt;&lt;/object&gt;&lt;object type=&quot;3&quot; unique_id=&quot;19235&quot;&gt;&lt;property id=&quot;20148&quot; value=&quot;5&quot;/&gt;&lt;property id=&quot;20300&quot; value=&quot;Slide 24 - &amp;quot;Planning Hierarchy&amp;quot;&quot;/&gt;&lt;property id=&quot;20307&quot; value=&quot;345&quot;/&gt;&lt;/object&gt;&lt;object type=&quot;3&quot; unique_id=&quot;19236&quot;&gt;&lt;property id=&quot;20148&quot; value=&quot;5&quot;/&gt;&lt;property id=&quot;20300&quot; value=&quot;Slide 23 - &amp;quot;Why S&amp;amp;OP&amp;quot;&quot;/&gt;&lt;property id=&quot;20307&quot; value=&quot;346&quot;/&gt;&lt;/object&gt;&lt;object type=&quot;3&quot; unique_id=&quot;19238&quot;&gt;&lt;property id=&quot;20148&quot; value=&quot;5&quot;/&gt;&lt;property id=&quot;20300&quot; value=&quot;Slide 14 - &amp;quot;Supply Chain Functional Workflow&amp;quot;&quot;/&gt;&lt;property id=&quot;20307&quot; value=&quot;341&quot;/&gt;&lt;/object&gt;&lt;object type=&quot;3&quot; unique_id=&quot;19239&quot;&gt;&lt;property id=&quot;20148&quot; value=&quot;5&quot;/&gt;&lt;property id=&quot;20300&quot; value=&quot;Slide 35 - &amp;quot; S&amp;amp;OP process- M0/M01&amp;quot;&quot;/&gt;&lt;property id=&quot;20307&quot; value=&quot;348&quot;/&gt;&lt;/object&gt;&lt;object type=&quot;3&quot; unique_id=&quot;20595&quot;&gt;&lt;property id=&quot;20148&quot; value=&quot;5&quot;/&gt;&lt;property id=&quot;20300&quot; value=&quot;Slide 12 - &amp;quot;Supply Chain Complexity&amp;quot;&quot;/&gt;&lt;property id=&quot;20307&quot; value=&quot;349&quot;/&gt;&lt;/object&gt;&lt;object type=&quot;3&quot; unique_id=&quot;20597&quot;&gt;&lt;property id=&quot;20148&quot; value=&quot;5&quot;/&gt;&lt;property id=&quot;20300&quot; value=&quot;Slide 13 - &amp;quot;Process MAP&amp;quot;&quot;/&gt;&lt;property id=&quot;20307&quot; value=&quot;350&quot;/&gt;&lt;/object&gt;&lt;object type=&quot;3&quot; unique_id=&quot;20598&quot;&gt;&lt;property id=&quot;20148&quot; value=&quot;5&quot;/&gt;&lt;property id=&quot;20300&quot; value=&quot;Slide 34&quot;/&gt;&lt;property id=&quot;20307&quot; value=&quot;360&quot;/&gt;&lt;/object&gt;&lt;object type=&quot;3&quot; unique_id=&quot;20599&quot;&gt;&lt;property id=&quot;20148&quot; value=&quot;5&quot;/&gt;&lt;property id=&quot;20300&quot; value=&quot;Slide 29 - &amp;quot;S&amp;amp;OP Benefits&amp;quot;&quot;/&gt;&lt;property id=&quot;20307&quot; value=&quot;351&quot;/&gt;&lt;/object&gt;&lt;object type=&quot;3&quot; unique_id=&quot;21020&quot;&gt;&lt;property id=&quot;20148&quot; value=&quot;5&quot;/&gt;&lt;property id=&quot;20300&quot; value=&quot;Slide 39&quot;/&gt;&lt;property id=&quot;20307&quot; value=&quot;361&quot;/&gt;&lt;/object&gt;&lt;object type=&quot;3&quot; unique_id=&quot;21356&quot;&gt;&lt;property id=&quot;20148&quot; value=&quot;5&quot;/&gt;&lt;property id=&quot;20300&quot; value=&quot;Slide 4&quot;/&gt;&lt;property id=&quot;20307&quot; value=&quot;367&quot;/&gt;&lt;/object&gt;&lt;object type=&quot;3&quot; unique_id=&quot;21357&quot;&gt;&lt;property id=&quot;20148&quot; value=&quot;5&quot;/&gt;&lt;property id=&quot;20300&quot; value=&quot;Slide 8 - &amp;quot;Global Companies and  S&amp;amp;OP&amp;quot;&quot;/&gt;&lt;property id=&quot;20307&quot; value=&quot;366&quot;/&gt;&lt;/object&gt;&lt;object type=&quot;3&quot; unique_id=&quot;21358&quot;&gt;&lt;property id=&quot;20148&quot; value=&quot;5&quot;/&gt;&lt;property id=&quot;20300&quot; value=&quot;Slide 15 - &amp;quot;Business Impacts &amp;quot;&quot;/&gt;&lt;property id=&quot;20307&quot; value=&quot;365&quot;/&gt;&lt;/object&gt;&lt;object type=&quot;3&quot; unique_id=&quot;21359&quot;&gt;&lt;property id=&quot;20148&quot; value=&quot;5&quot;/&gt;&lt;property id=&quot;20300&quot; value=&quot;Slide 30 - &amp;quot;S&amp;amp;OP Benefits&amp;quot;&quot;/&gt;&lt;property id=&quot;20307&quot; value=&quot;362&quot;/&gt;&lt;/object&gt;&lt;object type=&quot;3&quot; unique_id=&quot;21360&quot;&gt;&lt;property id=&quot;20148&quot; value=&quot;5&quot;/&gt;&lt;property id=&quot;20300&quot; value=&quot;Slide 31 - &amp;quot;S&amp;amp;OP Benefits&amp;quot;&quot;/&gt;&lt;property id=&quot;20307&quot; value=&quot;363&quot;/&gt;&lt;/object&gt;&lt;object type=&quot;3&quot; unique_id=&quot;21361&quot;&gt;&lt;property id=&quot;20148&quot; value=&quot;5&quot;/&gt;&lt;property id=&quot;20300&quot; value=&quot;Slide 32 - &amp;quot;S&amp;amp;OP Benefits&amp;quot;&quot;/&gt;&lt;property id=&quot;20307&quot; value=&quot;364&quot;/&gt;&lt;/object&gt;&lt;object type=&quot;3&quot; unique_id=&quot;21596&quot;&gt;&lt;property id=&quot;20148&quot; value=&quot;5&quot;/&gt;&lt;property id=&quot;20300&quot; value=&quot;Slide 18 - &amp;quot;Sales and Operations Planning&amp;quot;&quot;/&gt;&lt;property id=&quot;20307&quot; value=&quot;3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2134</Words>
  <Application>Microsoft Office PowerPoint</Application>
  <PresentationFormat>On-screen Show (4:3)</PresentationFormat>
  <Paragraphs>492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Custom Design</vt:lpstr>
      <vt:lpstr>S&amp;OP PROCESS &amp; CHALLENGES IN BEVERAGE INDUSTRY</vt:lpstr>
      <vt:lpstr>Agenda</vt:lpstr>
      <vt:lpstr>PowerPoint Presentation</vt:lpstr>
      <vt:lpstr>Traditional S&amp;OP</vt:lpstr>
      <vt:lpstr>PowerPoint Presentation</vt:lpstr>
      <vt:lpstr>Sales and Operations Planning(S&amp;OP)</vt:lpstr>
      <vt:lpstr>Global Companies and  S&amp;OP</vt:lpstr>
      <vt:lpstr>Evolution of S&amp;OP</vt:lpstr>
      <vt:lpstr>Why S&amp;OP- Competitive Business Environment</vt:lpstr>
      <vt:lpstr>PowerPoint Presentation</vt:lpstr>
      <vt:lpstr>Supply Chain Complexity</vt:lpstr>
      <vt:lpstr>Process MAP</vt:lpstr>
      <vt:lpstr>Supply Chain Functional Workflow</vt:lpstr>
      <vt:lpstr>Business Impacts </vt:lpstr>
      <vt:lpstr>S&amp;OP </vt:lpstr>
      <vt:lpstr>The purpose of the S&amp;OP process </vt:lpstr>
      <vt:lpstr>Sales and Operations Planning</vt:lpstr>
      <vt:lpstr>Need for S&amp;OP</vt:lpstr>
      <vt:lpstr> Demand &amp; Supply Challenges Before S&amp;OP</vt:lpstr>
      <vt:lpstr>S&amp;OP – Relationship with other Plans</vt:lpstr>
      <vt:lpstr>Why S&amp;OP</vt:lpstr>
      <vt:lpstr>Planning Hierarchy</vt:lpstr>
      <vt:lpstr>S&amp;OP Meeting Agenda</vt:lpstr>
      <vt:lpstr>Type of Data considered</vt:lpstr>
      <vt:lpstr>Matured S&amp;OP process Implementation Benefits</vt:lpstr>
      <vt:lpstr>S&amp;OP KPI</vt:lpstr>
      <vt:lpstr>S&amp;OP Benefits</vt:lpstr>
      <vt:lpstr>S&amp;OP Benefits</vt:lpstr>
      <vt:lpstr>S&amp;OP Benefits</vt:lpstr>
      <vt:lpstr>S&amp;OP Benefits</vt:lpstr>
      <vt:lpstr>World Class SCM</vt:lpstr>
      <vt:lpstr>PowerPoint Presentation</vt:lpstr>
      <vt:lpstr> S&amp;OP process- M0/M01</vt:lpstr>
      <vt:lpstr>Tangible Benefits for Supply Chain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Atul Holkar</dc:creator>
  <cp:lastModifiedBy>HP</cp:lastModifiedBy>
  <cp:revision>153</cp:revision>
  <cp:lastPrinted>2012-05-09T09:33:50Z</cp:lastPrinted>
  <dcterms:created xsi:type="dcterms:W3CDTF">2012-05-07T06:01:53Z</dcterms:created>
  <dcterms:modified xsi:type="dcterms:W3CDTF">2017-04-06T04:47:19Z</dcterms:modified>
</cp:coreProperties>
</file>