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4" r:id="rId7"/>
    <p:sldId id="266" r:id="rId8"/>
    <p:sldId id="268" r:id="rId9"/>
    <p:sldId id="270" r:id="rId10"/>
    <p:sldId id="272" r:id="rId11"/>
    <p:sldId id="274" r:id="rId12"/>
    <p:sldId id="276" r:id="rId13"/>
    <p:sldId id="278" r:id="rId14"/>
    <p:sldId id="280" r:id="rId15"/>
    <p:sldId id="282" r:id="rId16"/>
    <p:sldId id="284" r:id="rId17"/>
    <p:sldId id="286" r:id="rId18"/>
    <p:sldId id="288" r:id="rId19"/>
    <p:sldId id="290" r:id="rId20"/>
    <p:sldId id="292" r:id="rId21"/>
    <p:sldId id="294" r:id="rId22"/>
    <p:sldId id="296" r:id="rId23"/>
    <p:sldId id="298" r:id="rId24"/>
    <p:sldId id="300" r:id="rId2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E3B820-53A0-49E3-9331-895EF5E24106}" type="datetimeFigureOut">
              <a:rPr lang="id-ID" smtClean="0"/>
              <a:pPr/>
              <a:t>05/06/2018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DD336-E6DB-4B76-B7D1-1DB67960DE2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E3B820-53A0-49E3-9331-895EF5E24106}" type="datetimeFigureOut">
              <a:rPr lang="id-ID" smtClean="0"/>
              <a:pPr/>
              <a:t>05/06/2018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DD336-E6DB-4B76-B7D1-1DB67960DE2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E3B820-53A0-49E3-9331-895EF5E24106}" type="datetimeFigureOut">
              <a:rPr lang="id-ID" smtClean="0"/>
              <a:pPr/>
              <a:t>05/06/2018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DD336-E6DB-4B76-B7D1-1DB67960DE2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E3B820-53A0-49E3-9331-895EF5E24106}" type="datetimeFigureOut">
              <a:rPr lang="id-ID" smtClean="0"/>
              <a:pPr/>
              <a:t>05/06/2018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DD336-E6DB-4B76-B7D1-1DB67960DE2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E3B820-53A0-49E3-9331-895EF5E24106}" type="datetimeFigureOut">
              <a:rPr lang="id-ID" smtClean="0"/>
              <a:pPr/>
              <a:t>05/06/2018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DD336-E6DB-4B76-B7D1-1DB67960DE2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E3B820-53A0-49E3-9331-895EF5E24106}" type="datetimeFigureOut">
              <a:rPr lang="id-ID" smtClean="0"/>
              <a:pPr/>
              <a:t>05/06/2018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DD336-E6DB-4B76-B7D1-1DB67960DE2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E3B820-53A0-49E3-9331-895EF5E24106}" type="datetimeFigureOut">
              <a:rPr lang="id-ID" smtClean="0"/>
              <a:pPr/>
              <a:t>05/06/2018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DD336-E6DB-4B76-B7D1-1DB67960DE2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E3B820-53A0-49E3-9331-895EF5E24106}" type="datetimeFigureOut">
              <a:rPr lang="id-ID" smtClean="0"/>
              <a:pPr/>
              <a:t>05/06/2018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DD336-E6DB-4B76-B7D1-1DB67960DE2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E3B820-53A0-49E3-9331-895EF5E24106}" type="datetimeFigureOut">
              <a:rPr lang="id-ID" smtClean="0"/>
              <a:pPr/>
              <a:t>05/06/2018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DD336-E6DB-4B76-B7D1-1DB67960DE2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E3B820-53A0-49E3-9331-895EF5E24106}" type="datetimeFigureOut">
              <a:rPr lang="id-ID" smtClean="0"/>
              <a:pPr/>
              <a:t>05/06/2018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DD336-E6DB-4B76-B7D1-1DB67960DE2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E3B820-53A0-49E3-9331-895EF5E24106}" type="datetimeFigureOut">
              <a:rPr lang="id-ID" smtClean="0"/>
              <a:pPr/>
              <a:t>05/06/2018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DD336-E6DB-4B76-B7D1-1DB67960DE2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CE3B820-53A0-49E3-9331-895EF5E24106}" type="datetimeFigureOut">
              <a:rPr lang="id-ID" smtClean="0"/>
              <a:pPr/>
              <a:t>05/06/2018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27DD336-E6DB-4B76-B7D1-1DB67960DE2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928670"/>
            <a:ext cx="8429684" cy="2671781"/>
          </a:xfrm>
        </p:spPr>
        <p:txBody>
          <a:bodyPr>
            <a:noAutofit/>
          </a:bodyPr>
          <a:lstStyle/>
          <a:p>
            <a:pPr algn="ctr"/>
            <a:r>
              <a:rPr lang="id-ID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STANDAR PELAYANAN MINIMAL (SPM) BIDANG KESEHATAN DI KABUPATEN/KOTA</a:t>
            </a:r>
            <a:endParaRPr lang="id-ID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4071942"/>
            <a:ext cx="7772400" cy="1857388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Materi (13)</a:t>
            </a:r>
          </a:p>
          <a:p>
            <a:pPr algn="ctr"/>
            <a:r>
              <a:rPr lang="id-ID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MK Simkes</a:t>
            </a:r>
          </a:p>
          <a:p>
            <a:pPr algn="ctr"/>
            <a:r>
              <a:rPr lang="id-ID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S1 Kesmas</a:t>
            </a:r>
            <a:endParaRPr lang="id-ID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398194" cy="714380"/>
          </a:xfrm>
        </p:spPr>
        <p:txBody>
          <a:bodyPr/>
          <a:lstStyle/>
          <a:p>
            <a:pPr algn="ctr"/>
            <a:r>
              <a:rPr lang="id-ID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Petunjuk Teknis SPM</a:t>
            </a:r>
            <a:endParaRPr lang="id-ID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35785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Pengertian Umum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4. </a:t>
            </a: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Indikator Kinerja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: variabel yang dapat digunakan untuk evaluasi keadaan atau status dan mungkinkan dilakukan pengukuran terhadap perubahan-perubahan yang terjadi dari waktu ke waktu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5. </a:t>
            </a: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Jenis Pelayanan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: pelayanan publik yang mutlak dilaksanakan untuk memenuhi kebutuhan dasar yang layak dalam kehidupan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398194" cy="714380"/>
          </a:xfrm>
        </p:spPr>
        <p:txBody>
          <a:bodyPr/>
          <a:lstStyle/>
          <a:p>
            <a:pPr algn="ctr"/>
            <a:r>
              <a:rPr lang="id-ID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Petunjuk Teknis SPM</a:t>
            </a:r>
            <a:endParaRPr lang="id-ID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35785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Pengertian Khusus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DO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 : menjelaskan pengertian dari indikator kinerja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Cara perhitungan/rumus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:persamaan cara perhitungan dalam capai indikator kinerja selama periode waktu tertentu dengan membagi pembilang dengan penyebut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Ukuran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 : formula yang ada setiap indikator bentuk % dan atau proporsi thd penduduk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398194" cy="714380"/>
          </a:xfrm>
        </p:spPr>
        <p:txBody>
          <a:bodyPr/>
          <a:lstStyle/>
          <a:p>
            <a:pPr algn="ctr"/>
            <a:r>
              <a:rPr lang="id-ID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Petunjuk Teknis SPM</a:t>
            </a:r>
            <a:endParaRPr lang="id-ID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35785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Pengertian Khusus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sumber data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: sumber bahan nyata/ keterangan yang dapat dijadikan untuk kajian yang berhubungan langsung dengan persoalan. Data dikumpulkan dan dilaporkan = SIMPUS; SPRS; SINAKES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- Rujukan : standar teknis/ ketentuan lain sebagai referensi acuan teknis dalam menyelenggarakan indikator kinerja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	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398194" cy="714380"/>
          </a:xfrm>
        </p:spPr>
        <p:txBody>
          <a:bodyPr/>
          <a:lstStyle/>
          <a:p>
            <a:pPr algn="ctr"/>
            <a:r>
              <a:rPr lang="id-ID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Petunjuk Teknis SPM</a:t>
            </a:r>
            <a:endParaRPr lang="id-ID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35785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Tujuan strategis pelaksanaan desentralisasi bidang kesehatan kaitan dengan penetapan urusan wajib dan SPM =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- terbangunnya komitmen antara pemerintah, legislatif, masyarakat, stake holder lain untuk kesinambungan pembangunan kesehatan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- terlindunginya kesmas, khususnya penduduk (kelompok rentan, daerah miskin)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- terwujudnya komitmen nasional dan global dalam program kesehatan		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398194" cy="714380"/>
          </a:xfrm>
        </p:spPr>
        <p:txBody>
          <a:bodyPr/>
          <a:lstStyle/>
          <a:p>
            <a:pPr algn="ctr"/>
            <a:r>
              <a:rPr lang="id-ID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Petunjuk Teknis SPM</a:t>
            </a:r>
            <a:endParaRPr lang="id-ID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35785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Peran Pemerintah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Pengorganisasian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 =</a:t>
            </a:r>
          </a:p>
          <a:p>
            <a:pPr marL="809625" indent="-809625">
              <a:buNone/>
              <a:tabLst>
                <a:tab pos="539750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- Bupati/ walikota </a:t>
            </a: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 tanggung jawab penyelenggaraan yankes sesuai SPM yang dilaksanakan Perangkat Daerah Kab/Kota dan masyarakat</a:t>
            </a:r>
          </a:p>
          <a:p>
            <a:pPr marL="809625" indent="-809625">
              <a:buNone/>
              <a:tabLst>
                <a:tab pos="539750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- Koordinasi : Dinas Kesehatan Kabupaten atau Kota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398194" cy="714380"/>
          </a:xfrm>
        </p:spPr>
        <p:txBody>
          <a:bodyPr/>
          <a:lstStyle/>
          <a:p>
            <a:pPr algn="ctr"/>
            <a:r>
              <a:rPr lang="id-ID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Petunjuk Teknis SPM</a:t>
            </a:r>
            <a:endParaRPr lang="id-ID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14422"/>
            <a:ext cx="8643998" cy="542928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Peran Pemerintah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2. </a:t>
            </a: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Pembinaan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900113" indent="-900113">
              <a:buNone/>
              <a:tabLst>
                <a:tab pos="630238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- Pusat dan pemprov </a:t>
            </a: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 fasilitasi penyelenggaraan yankes sesuai SPM dan mekanisme antar Pemda </a:t>
            </a:r>
          </a:p>
          <a:p>
            <a:pPr marL="900113" indent="-900113">
              <a:buNone/>
              <a:tabLst>
                <a:tab pos="630238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- fasilitasi berbentuk pemberian standar teknis, pedoman, bimtek, pelatihan= </a:t>
            </a:r>
          </a:p>
          <a:p>
            <a:pPr marL="900113" indent="-900113">
              <a:buNone/>
              <a:tabLst>
                <a:tab pos="630238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	a. Perhitungan kebutuhan yankes sesuai SPM</a:t>
            </a:r>
          </a:p>
          <a:p>
            <a:pPr marL="900113" indent="-900113">
              <a:buNone/>
              <a:tabLst>
                <a:tab pos="630238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	b. Penyusunan rencana kerja dan standar kinerja pencapaian target SPM</a:t>
            </a:r>
          </a:p>
          <a:p>
            <a:pPr marL="900113" indent="-900113">
              <a:buNone/>
              <a:tabLst>
                <a:tab pos="630238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	c. Penilaian pengukuran kinerja</a:t>
            </a:r>
          </a:p>
          <a:p>
            <a:pPr marL="900113" indent="-900113">
              <a:buNone/>
              <a:tabLst>
                <a:tab pos="630238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	d. Penyusunan laporan kinerja penyelenggaraan SPM bidang kesehatan</a:t>
            </a:r>
          </a:p>
          <a:p>
            <a:pPr marL="900113" indent="-900113">
              <a:buNone/>
              <a:tabLst>
                <a:tab pos="630238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398194" cy="714380"/>
          </a:xfrm>
        </p:spPr>
        <p:txBody>
          <a:bodyPr/>
          <a:lstStyle/>
          <a:p>
            <a:pPr algn="ctr"/>
            <a:r>
              <a:rPr lang="id-ID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Petunjuk Teknis SPM</a:t>
            </a:r>
            <a:endParaRPr lang="id-ID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35785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Peran Pemerintah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3. </a:t>
            </a: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Pengawasan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 : </a:t>
            </a:r>
          </a:p>
          <a:p>
            <a:pPr marL="900113" indent="-900113">
              <a:buNone/>
              <a:tabLst>
                <a:tab pos="539750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- Bupati/Walikota </a:t>
            </a: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= </a:t>
            </a:r>
          </a:p>
          <a:p>
            <a:pPr marL="900113" indent="-900113">
              <a:buNone/>
              <a:tabLst>
                <a:tab pos="539750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	a. pengawasan dalam penyelenggaraan yankes sesuai SPM di daerah masing-masing</a:t>
            </a:r>
          </a:p>
          <a:p>
            <a:pPr marL="900113" indent="-900113">
              <a:buNone/>
              <a:tabLst>
                <a:tab pos="539750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	b. Melaporkan pencapaian kinerja yankes sesuai SPM yang ditetapkan pemerintah</a:t>
            </a:r>
          </a:p>
          <a:p>
            <a:pPr marL="900113" indent="-900113">
              <a:buNone/>
              <a:tabLst>
                <a:tab pos="539750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	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398194" cy="714380"/>
          </a:xfrm>
        </p:spPr>
        <p:txBody>
          <a:bodyPr/>
          <a:lstStyle/>
          <a:p>
            <a:pPr algn="ctr"/>
            <a:r>
              <a:rPr lang="id-ID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Petunjuk Teknis SPM</a:t>
            </a:r>
            <a:endParaRPr lang="id-ID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357850"/>
          </a:xfrm>
        </p:spPr>
        <p:txBody>
          <a:bodyPr>
            <a:normAutofit/>
          </a:bodyPr>
          <a:lstStyle/>
          <a:p>
            <a:pPr marL="360363" indent="-360363">
              <a:buFont typeface="Wingdings" pitchFamily="2" charset="2"/>
              <a:buChar char="ü"/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SPM  bentuk-bentuk yankes yang selama ini dilaksanakan oleh Pemda berdasarkan kondisi daerah masing-masing</a:t>
            </a:r>
          </a:p>
          <a:p>
            <a:pPr marL="360363" indent="-360363">
              <a:buFont typeface="Wingdings" pitchFamily="2" charset="2"/>
              <a:buChar char="ü"/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SPM sebagai hak konstitusional  jadi prioritas dalam perencanaan dan penganggaran daerah</a:t>
            </a:r>
          </a:p>
          <a:p>
            <a:pPr marL="360363" indent="-360363">
              <a:buFont typeface="Wingdings" pitchFamily="2" charset="2"/>
              <a:buChar char="ü"/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Petujuk teknis SPM dapat jadi acuan nakes dan unsur terkait dalam : perencanaan, pembiayaan, pelaksanaan setiap jenis yankes		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398194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Petunjuk Teknis SPM</a:t>
            </a:r>
            <a:endParaRPr lang="id-ID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643602"/>
          </a:xfrm>
        </p:spPr>
        <p:txBody>
          <a:bodyPr>
            <a:normAutofit fontScale="92500" lnSpcReduction="20000"/>
          </a:bodyPr>
          <a:lstStyle/>
          <a:p>
            <a:pPr marL="360363" indent="-360363">
              <a:buFont typeface="Wingdings" pitchFamily="2" charset="2"/>
              <a:buChar char="Ø"/>
            </a:pPr>
            <a:r>
              <a:rPr lang="id-ID" sz="3200" b="1" dirty="0" smtClean="0">
                <a:latin typeface="Arial" pitchFamily="34" charset="0"/>
                <a:cs typeface="Arial" pitchFamily="34" charset="0"/>
                <a:sym typeface="Wingdings"/>
              </a:rPr>
              <a:t>Pelayanan kesehatan wajib oleh Kab/Kota </a:t>
            </a:r>
          </a:p>
          <a:p>
            <a:pPr marL="360363" indent="-360363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id-ID" sz="3200" u="sng" dirty="0" smtClean="0">
                <a:latin typeface="Arial" pitchFamily="34" charset="0"/>
                <a:cs typeface="Arial" pitchFamily="34" charset="0"/>
                <a:sym typeface="Wingdings"/>
              </a:rPr>
              <a:t>A. Pelayanan Kesehatan Ibu dan Bayi </a:t>
            </a: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=</a:t>
            </a:r>
          </a:p>
          <a:p>
            <a:pPr marL="360363" indent="-360363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1. </a:t>
            </a:r>
            <a:r>
              <a:rPr lang="id-ID" sz="3200" u="sng" dirty="0" smtClean="0">
                <a:latin typeface="Arial" pitchFamily="34" charset="0"/>
                <a:cs typeface="Arial" pitchFamily="34" charset="0"/>
                <a:sym typeface="Wingdings"/>
              </a:rPr>
              <a:t>Cakupan Kunjungan Ibu Hamil K-4 </a:t>
            </a: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:</a:t>
            </a:r>
          </a:p>
          <a:p>
            <a:pPr marL="360363" indent="-360363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	- </a:t>
            </a:r>
            <a:r>
              <a:rPr lang="id-ID" sz="3200" u="sng" dirty="0" smtClean="0">
                <a:latin typeface="Arial" pitchFamily="34" charset="0"/>
                <a:cs typeface="Arial" pitchFamily="34" charset="0"/>
                <a:sym typeface="Wingdings"/>
              </a:rPr>
              <a:t>Pengertian</a:t>
            </a: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 :</a:t>
            </a:r>
          </a:p>
          <a:p>
            <a:pPr marL="1169988" indent="-1169988">
              <a:buNone/>
              <a:tabLst>
                <a:tab pos="1169988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id-ID" sz="3200" u="sng" dirty="0" smtClean="0">
                <a:latin typeface="Arial" pitchFamily="34" charset="0"/>
                <a:cs typeface="Arial" pitchFamily="34" charset="0"/>
                <a:sym typeface="Wingdings"/>
              </a:rPr>
              <a:t>Ibu hamil K-4 </a:t>
            </a: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= ibu hamil yang dapatkan pelayanan antenatal sesuai standar paling sedikit 4 kali, dengan distribusi pemberian pelayanan minimal 1 kali pada triwulan I, 1 kali pada triwulan II, 2 kali pada triwulan III umur kehamilan</a:t>
            </a:r>
          </a:p>
          <a:p>
            <a:pPr marL="1169988" indent="-1169988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id-ID" sz="3200" u="sng" dirty="0" smtClean="0">
                <a:latin typeface="Arial" pitchFamily="34" charset="0"/>
                <a:cs typeface="Arial" pitchFamily="34" charset="0"/>
                <a:sym typeface="Wingdings"/>
              </a:rPr>
              <a:t>pelayanan</a:t>
            </a: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 = pemeriksaan kesehatan bumil sesuai standar pada masa kehamilan oleh nakes trampil (dokter, bidan, perawat)		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398194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Petunjuk Teknis SPM</a:t>
            </a:r>
            <a:endParaRPr lang="id-ID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643602"/>
          </a:xfrm>
        </p:spPr>
        <p:txBody>
          <a:bodyPr>
            <a:normAutofit/>
          </a:bodyPr>
          <a:lstStyle/>
          <a:p>
            <a:pPr marL="360363" indent="-360363">
              <a:buFont typeface="Wingdings" pitchFamily="2" charset="2"/>
              <a:buChar char="Ø"/>
            </a:pPr>
            <a:r>
              <a:rPr lang="id-ID" sz="3200" b="1" dirty="0" smtClean="0">
                <a:latin typeface="Arial" pitchFamily="34" charset="0"/>
                <a:cs typeface="Arial" pitchFamily="34" charset="0"/>
                <a:sym typeface="Wingdings"/>
              </a:rPr>
              <a:t>Pelayanan kesehatan wajib oleh Kab/Kota </a:t>
            </a:r>
          </a:p>
          <a:p>
            <a:pPr marL="360363" indent="-360363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id-ID" sz="3200" u="sng" dirty="0" smtClean="0">
                <a:latin typeface="Arial" pitchFamily="34" charset="0"/>
                <a:cs typeface="Arial" pitchFamily="34" charset="0"/>
                <a:sym typeface="Wingdings"/>
              </a:rPr>
              <a:t>A. Pelayanan Kesehatan Ibu dan Bayi </a:t>
            </a: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=</a:t>
            </a:r>
          </a:p>
          <a:p>
            <a:pPr marL="360363" indent="-360363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1. </a:t>
            </a:r>
            <a:r>
              <a:rPr lang="id-ID" sz="3200" u="sng" dirty="0" smtClean="0">
                <a:latin typeface="Arial" pitchFamily="34" charset="0"/>
                <a:cs typeface="Arial" pitchFamily="34" charset="0"/>
                <a:sym typeface="Wingdings"/>
              </a:rPr>
              <a:t>Cakupan Kunjungan Ibu Hamil K-4 </a:t>
            </a: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:</a:t>
            </a:r>
          </a:p>
          <a:p>
            <a:pPr marL="1619250" indent="-1619250">
              <a:buNone/>
              <a:tabLst>
                <a:tab pos="809625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- DO = </a:t>
            </a:r>
            <a:r>
              <a:rPr lang="id-ID" sz="3200" u="sng" dirty="0" smtClean="0">
                <a:latin typeface="Arial" pitchFamily="34" charset="0"/>
                <a:cs typeface="Arial" pitchFamily="34" charset="0"/>
                <a:sym typeface="Wingdings"/>
              </a:rPr>
              <a:t>Cakupan kunjungan Ibu hamil K-4 </a:t>
            </a: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= cakupan bumil yang telah dapatkan pelayanan antenatal 4 kali sesuai dengan standar di satu wilayah kerja dan kurun waktu tertentu 		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SPM bidang Kesehatan di Kab/Kota</a:t>
            </a:r>
            <a:endParaRPr lang="id-ID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572560" cy="507209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Keputusan Menteri Kesehatan RI No. 1457/Menkes/X/ 2003 </a:t>
            </a:r>
          </a:p>
          <a:p>
            <a:pPr>
              <a:buFont typeface="Wingdings" pitchFamily="2" charset="2"/>
              <a:buChar char="Ø"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SPM bidang kesehatan di Kabupaten/ Kota = tolok ukur kinerja pelayanan kesehatan yang diselenggarakan daerah</a:t>
            </a:r>
          </a:p>
          <a:p>
            <a:pPr>
              <a:buFont typeface="Wingdings" pitchFamily="2" charset="2"/>
              <a:buChar char="Ø"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SPM yang dimaksud : berkaitan dengan pelayanan kesehatan meliputi jenis pelayanan beserta indikator kinerja dan target tahun 2010</a:t>
            </a:r>
          </a:p>
          <a:p>
            <a:pPr>
              <a:buFont typeface="Wingdings" pitchFamily="2" charset="2"/>
              <a:buChar char="Ø"/>
            </a:pPr>
            <a:endParaRPr lang="id-ID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398194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Petunjuk Teknis SPM</a:t>
            </a:r>
            <a:endParaRPr lang="id-ID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643602"/>
          </a:xfrm>
        </p:spPr>
        <p:txBody>
          <a:bodyPr>
            <a:normAutofit/>
          </a:bodyPr>
          <a:lstStyle/>
          <a:p>
            <a:pPr marL="360363" indent="-360363">
              <a:buFont typeface="Wingdings" pitchFamily="2" charset="2"/>
              <a:buChar char="Ø"/>
            </a:pPr>
            <a:r>
              <a:rPr lang="id-ID" sz="3200" b="1" dirty="0" smtClean="0">
                <a:latin typeface="Arial" pitchFamily="34" charset="0"/>
                <a:cs typeface="Arial" pitchFamily="34" charset="0"/>
                <a:sym typeface="Wingdings"/>
              </a:rPr>
              <a:t>Pelayanan kesehatan wajib oleh Kab/Kota </a:t>
            </a:r>
          </a:p>
          <a:p>
            <a:pPr marL="360363" indent="-360363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id-ID" sz="3200" u="sng" dirty="0" smtClean="0">
                <a:latin typeface="Arial" pitchFamily="34" charset="0"/>
                <a:cs typeface="Arial" pitchFamily="34" charset="0"/>
                <a:sym typeface="Wingdings"/>
              </a:rPr>
              <a:t>A. Pelayanan Kesehatan Ibu dan Bayi </a:t>
            </a: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=</a:t>
            </a:r>
          </a:p>
          <a:p>
            <a:pPr marL="360363" indent="-360363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1. </a:t>
            </a:r>
            <a:r>
              <a:rPr lang="id-ID" sz="3200" u="sng" dirty="0" smtClean="0">
                <a:latin typeface="Arial" pitchFamily="34" charset="0"/>
                <a:cs typeface="Arial" pitchFamily="34" charset="0"/>
                <a:sym typeface="Wingdings"/>
              </a:rPr>
              <a:t>Cakupan Kunjungan Ibu Hamil K-4 </a:t>
            </a: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:</a:t>
            </a:r>
          </a:p>
          <a:p>
            <a:pPr marL="360363" indent="-360363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	- standar Perhitungan/rumus =</a:t>
            </a:r>
          </a:p>
          <a:p>
            <a:pPr marL="360363" indent="-360363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	a) Rumus :</a:t>
            </a:r>
          </a:p>
          <a:p>
            <a:pPr marL="360363" indent="-360363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	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/>
              </a:rPr>
              <a:t>Cakupan 	   Jumlah kunjungan </a:t>
            </a:r>
          </a:p>
          <a:p>
            <a:pPr marL="360363" indent="-360363"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  <a:sym typeface="Wingdings"/>
              </a:rPr>
              <a:t>		kunjungan =	ibu hamil K-4     x 100 %</a:t>
            </a:r>
          </a:p>
          <a:p>
            <a:pPr marL="360363" indent="-360363"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  <a:sym typeface="Wingdings"/>
              </a:rPr>
              <a:t>		bumil K-4	   Jumlah sasaran bumil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428992" y="4714884"/>
            <a:ext cx="335758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398194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Petunjuk Teknis SPM</a:t>
            </a:r>
            <a:endParaRPr lang="id-ID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643602"/>
          </a:xfrm>
        </p:spPr>
        <p:txBody>
          <a:bodyPr>
            <a:normAutofit fontScale="92500" lnSpcReduction="20000"/>
          </a:bodyPr>
          <a:lstStyle/>
          <a:p>
            <a:pPr marL="360363" indent="-360363">
              <a:buFont typeface="Wingdings" pitchFamily="2" charset="2"/>
              <a:buChar char="Ø"/>
            </a:pPr>
            <a:r>
              <a:rPr lang="id-ID" sz="3200" b="1" dirty="0" smtClean="0">
                <a:latin typeface="Arial" pitchFamily="34" charset="0"/>
                <a:cs typeface="Arial" pitchFamily="34" charset="0"/>
                <a:sym typeface="Wingdings"/>
              </a:rPr>
              <a:t>Pelayanan kesehatan wajib oleh Kab/Kota </a:t>
            </a:r>
          </a:p>
          <a:p>
            <a:pPr marL="360363" indent="-360363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id-ID" sz="3200" u="sng" dirty="0" smtClean="0">
                <a:latin typeface="Arial" pitchFamily="34" charset="0"/>
                <a:cs typeface="Arial" pitchFamily="34" charset="0"/>
                <a:sym typeface="Wingdings"/>
              </a:rPr>
              <a:t>A. Pelayanan Kesehatan Ibu dan Bayi </a:t>
            </a: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=</a:t>
            </a:r>
          </a:p>
          <a:p>
            <a:pPr marL="360363" indent="-360363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1. </a:t>
            </a:r>
            <a:r>
              <a:rPr lang="id-ID" sz="3200" u="sng" dirty="0" smtClean="0">
                <a:latin typeface="Arial" pitchFamily="34" charset="0"/>
                <a:cs typeface="Arial" pitchFamily="34" charset="0"/>
                <a:sym typeface="Wingdings"/>
              </a:rPr>
              <a:t>Cakupan Kunjungan Ibu Hamil K-4 </a:t>
            </a: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:</a:t>
            </a:r>
          </a:p>
          <a:p>
            <a:pPr marL="1619250" indent="-1619250">
              <a:buNone/>
              <a:tabLst>
                <a:tab pos="809625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- </a:t>
            </a:r>
            <a:r>
              <a:rPr lang="id-ID" sz="3200" u="sng" dirty="0" smtClean="0">
                <a:latin typeface="Arial" pitchFamily="34" charset="0"/>
                <a:cs typeface="Arial" pitchFamily="34" charset="0"/>
                <a:sym typeface="Wingdings"/>
              </a:rPr>
              <a:t>Cara perhitungan/rumus </a:t>
            </a: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=</a:t>
            </a:r>
          </a:p>
          <a:p>
            <a:pPr marL="1258888" indent="-1258888">
              <a:buNone/>
              <a:tabLst>
                <a:tab pos="809625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b) </a:t>
            </a:r>
            <a:r>
              <a:rPr lang="id-ID" sz="3200" u="sng" dirty="0" smtClean="0">
                <a:latin typeface="Arial" pitchFamily="34" charset="0"/>
                <a:cs typeface="Arial" pitchFamily="34" charset="0"/>
                <a:sym typeface="Wingdings"/>
              </a:rPr>
              <a:t>Pembilang</a:t>
            </a: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 = jumlah bumil yang memperoleh pelayanan antenatal sesuai standar min. 4 kali di satu wilayah kerja dan pada kurun waktu tertentu</a:t>
            </a:r>
          </a:p>
          <a:p>
            <a:pPr marL="1258888" indent="-1258888">
              <a:buNone/>
              <a:tabLst>
                <a:tab pos="809625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c) </a:t>
            </a:r>
            <a:r>
              <a:rPr lang="id-ID" sz="3200" u="sng" dirty="0" smtClean="0">
                <a:latin typeface="Arial" pitchFamily="34" charset="0"/>
                <a:cs typeface="Arial" pitchFamily="34" charset="0"/>
                <a:sym typeface="Wingdings"/>
              </a:rPr>
              <a:t>Penyebut</a:t>
            </a: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 = jumlah sasaran ibu hamil di satu wilayah kerja pada kurun waktu sama  perkiraan bumil dapat dihitung : </a:t>
            </a:r>
            <a:r>
              <a:rPr lang="id-ID" sz="3200" u="sng" dirty="0" smtClean="0">
                <a:latin typeface="Arial" pitchFamily="34" charset="0"/>
                <a:cs typeface="Arial" pitchFamily="34" charset="0"/>
                <a:sym typeface="Wingdings"/>
              </a:rPr>
              <a:t>1,1XCBR Kab/Kota (propinsi atau nasional)Xjumlah penduduk di wilayah kerja</a:t>
            </a: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	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398194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Petunjuk Teknis SPM</a:t>
            </a:r>
            <a:endParaRPr lang="id-ID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643602"/>
          </a:xfrm>
        </p:spPr>
        <p:txBody>
          <a:bodyPr>
            <a:normAutofit lnSpcReduction="10000"/>
          </a:bodyPr>
          <a:lstStyle/>
          <a:p>
            <a:pPr marL="360363" indent="-360363">
              <a:buFont typeface="Wingdings" pitchFamily="2" charset="2"/>
              <a:buChar char="Ø"/>
            </a:pPr>
            <a:r>
              <a:rPr lang="id-ID" sz="3200" b="1" dirty="0" smtClean="0">
                <a:latin typeface="Arial" pitchFamily="34" charset="0"/>
                <a:cs typeface="Arial" pitchFamily="34" charset="0"/>
                <a:sym typeface="Wingdings"/>
              </a:rPr>
              <a:t>Pelayanan kesehatan wajib oleh Kab/Kota </a:t>
            </a:r>
          </a:p>
          <a:p>
            <a:pPr marL="360363" indent="-360363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id-ID" sz="3200" u="sng" dirty="0" smtClean="0">
                <a:latin typeface="Arial" pitchFamily="34" charset="0"/>
                <a:cs typeface="Arial" pitchFamily="34" charset="0"/>
                <a:sym typeface="Wingdings"/>
              </a:rPr>
              <a:t>A. Pelayanan Kesehatan Ibu dan Bayi </a:t>
            </a: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=</a:t>
            </a:r>
          </a:p>
          <a:p>
            <a:pPr marL="360363" indent="-360363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1. </a:t>
            </a:r>
            <a:r>
              <a:rPr lang="id-ID" sz="3200" u="sng" dirty="0" smtClean="0">
                <a:latin typeface="Arial" pitchFamily="34" charset="0"/>
                <a:cs typeface="Arial" pitchFamily="34" charset="0"/>
                <a:sym typeface="Wingdings"/>
              </a:rPr>
              <a:t>Cakupan Kunjungan Ibu Hamil K-4 </a:t>
            </a: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:</a:t>
            </a:r>
          </a:p>
          <a:p>
            <a:pPr marL="360363" indent="-360363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	- standar Perhitungan/rumus =</a:t>
            </a:r>
          </a:p>
          <a:p>
            <a:pPr marL="360363" indent="-360363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	d) </a:t>
            </a:r>
            <a:r>
              <a:rPr lang="id-ID" sz="3200" u="sng" dirty="0" smtClean="0">
                <a:latin typeface="Arial" pitchFamily="34" charset="0"/>
                <a:cs typeface="Arial" pitchFamily="34" charset="0"/>
                <a:sym typeface="Wingdings"/>
              </a:rPr>
              <a:t>Ukuran/konstanta</a:t>
            </a: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 = %</a:t>
            </a:r>
          </a:p>
          <a:p>
            <a:pPr marL="360363" indent="-360363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	e) Contoh =</a:t>
            </a:r>
          </a:p>
          <a:p>
            <a:pPr marL="1349375" indent="-1349375">
              <a:buNone/>
              <a:tabLst>
                <a:tab pos="1349375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jumlah penduduk 500.000; CBR = 2,3%. Hasil pelayanan antenatal K-4 = 12.000 bumil Ja-Des 2005</a:t>
            </a:r>
          </a:p>
          <a:p>
            <a:pPr marL="360363" indent="-360363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	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/>
              </a:rPr>
              <a:t>Cakupan 		12.000  X 100%</a:t>
            </a:r>
          </a:p>
          <a:p>
            <a:pPr marL="360363" indent="-360363"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  <a:sym typeface="Wingdings"/>
              </a:rPr>
              <a:t>		kunjungan =	                             = 94,86%</a:t>
            </a:r>
          </a:p>
          <a:p>
            <a:pPr marL="360363" indent="-360363"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  <a:sym typeface="Wingdings"/>
              </a:rPr>
              <a:t>		bumil K-4	   1,1X2,3%X500.000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428992" y="5857892"/>
            <a:ext cx="335758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398194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Petunjuk Teknis SPM</a:t>
            </a:r>
            <a:endParaRPr lang="id-ID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643602"/>
          </a:xfrm>
        </p:spPr>
        <p:txBody>
          <a:bodyPr>
            <a:normAutofit lnSpcReduction="10000"/>
          </a:bodyPr>
          <a:lstStyle/>
          <a:p>
            <a:pPr marL="360363" indent="-360363">
              <a:buFont typeface="Wingdings" pitchFamily="2" charset="2"/>
              <a:buChar char="Ø"/>
            </a:pPr>
            <a:r>
              <a:rPr lang="id-ID" sz="3200" b="1" dirty="0" smtClean="0">
                <a:latin typeface="Arial" pitchFamily="34" charset="0"/>
                <a:cs typeface="Arial" pitchFamily="34" charset="0"/>
                <a:sym typeface="Wingdings"/>
              </a:rPr>
              <a:t>Pelayanan kesehatan wajib oleh Kab/Kota </a:t>
            </a:r>
          </a:p>
          <a:p>
            <a:pPr marL="360363" indent="-360363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id-ID" sz="3200" u="sng" dirty="0" smtClean="0">
                <a:latin typeface="Arial" pitchFamily="34" charset="0"/>
                <a:cs typeface="Arial" pitchFamily="34" charset="0"/>
                <a:sym typeface="Wingdings"/>
              </a:rPr>
              <a:t>A. Pelayanan Kesehatan Ibu dan Bayi </a:t>
            </a: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=</a:t>
            </a:r>
          </a:p>
          <a:p>
            <a:pPr marL="360363" indent="-360363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1. </a:t>
            </a:r>
            <a:r>
              <a:rPr lang="id-ID" sz="3200" u="sng" dirty="0" smtClean="0">
                <a:latin typeface="Arial" pitchFamily="34" charset="0"/>
                <a:cs typeface="Arial" pitchFamily="34" charset="0"/>
                <a:sym typeface="Wingdings"/>
              </a:rPr>
              <a:t>Cakupan Kunjungan Ibu Hamil K-4 </a:t>
            </a: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:</a:t>
            </a:r>
          </a:p>
          <a:p>
            <a:pPr marL="1619250" indent="-1619250">
              <a:buNone/>
              <a:tabLst>
                <a:tab pos="809625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- </a:t>
            </a:r>
            <a:r>
              <a:rPr lang="id-ID" sz="3200" u="sng" dirty="0" smtClean="0">
                <a:latin typeface="Arial" pitchFamily="34" charset="0"/>
                <a:cs typeface="Arial" pitchFamily="34" charset="0"/>
                <a:sym typeface="Wingdings"/>
              </a:rPr>
              <a:t>Sumber data =</a:t>
            </a: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 SIMPUS dan SIRS dan swasta</a:t>
            </a:r>
          </a:p>
          <a:p>
            <a:pPr marL="1619250" indent="-1619250">
              <a:buNone/>
              <a:tabLst>
                <a:tab pos="809625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- </a:t>
            </a:r>
            <a:r>
              <a:rPr lang="id-ID" sz="3200" u="sng" dirty="0" smtClean="0">
                <a:latin typeface="Arial" pitchFamily="34" charset="0"/>
                <a:cs typeface="Arial" pitchFamily="34" charset="0"/>
                <a:sym typeface="Wingdings"/>
              </a:rPr>
              <a:t>rujukan</a:t>
            </a: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 = </a:t>
            </a:r>
          </a:p>
          <a:p>
            <a:pPr marL="1619250" indent="-1619250">
              <a:buNone/>
              <a:tabLst>
                <a:tab pos="809625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	Buku pegangan praktis yankes maternal dan neonatal; Standar Pelayanan Kebidanan (SPK); Pelayanan Bidan Dasar; PWS-KIA</a:t>
            </a:r>
          </a:p>
          <a:p>
            <a:pPr marL="1619250" indent="-1619250">
              <a:buNone/>
              <a:tabLst>
                <a:tab pos="809625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</a:t>
            </a:r>
          </a:p>
          <a:p>
            <a:pPr marL="1619250" indent="-1619250">
              <a:buNone/>
              <a:tabLst>
                <a:tab pos="809625" algn="l"/>
              </a:tabLst>
            </a:pP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398194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Petunjuk Teknis SPM</a:t>
            </a:r>
            <a:endParaRPr lang="id-ID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643602"/>
          </a:xfrm>
        </p:spPr>
        <p:txBody>
          <a:bodyPr>
            <a:normAutofit lnSpcReduction="10000"/>
          </a:bodyPr>
          <a:lstStyle/>
          <a:p>
            <a:pPr marL="360363" indent="-360363">
              <a:buFont typeface="Wingdings" pitchFamily="2" charset="2"/>
              <a:buChar char="Ø"/>
            </a:pPr>
            <a:r>
              <a:rPr lang="id-ID" sz="3200" b="1" dirty="0" smtClean="0">
                <a:latin typeface="Arial" pitchFamily="34" charset="0"/>
                <a:cs typeface="Arial" pitchFamily="34" charset="0"/>
                <a:sym typeface="Wingdings"/>
              </a:rPr>
              <a:t>Pelayanan kesehatan wajib oleh Kab/Kota </a:t>
            </a:r>
          </a:p>
          <a:p>
            <a:pPr marL="360363" indent="-360363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id-ID" sz="3200" u="sng" dirty="0" smtClean="0">
                <a:latin typeface="Arial" pitchFamily="34" charset="0"/>
                <a:cs typeface="Arial" pitchFamily="34" charset="0"/>
                <a:sym typeface="Wingdings"/>
              </a:rPr>
              <a:t>A. Pelayanan Kesehatan Ibu dan Bayi </a:t>
            </a: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=</a:t>
            </a:r>
          </a:p>
          <a:p>
            <a:pPr marL="360363" indent="-360363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1. </a:t>
            </a:r>
            <a:r>
              <a:rPr lang="id-ID" sz="3200" u="sng" dirty="0" smtClean="0">
                <a:latin typeface="Arial" pitchFamily="34" charset="0"/>
                <a:cs typeface="Arial" pitchFamily="34" charset="0"/>
                <a:sym typeface="Wingdings"/>
              </a:rPr>
              <a:t>Cakupan Kunjungan Ibu Hamil K-4 </a:t>
            </a: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:</a:t>
            </a:r>
          </a:p>
          <a:p>
            <a:pPr marL="1619250" indent="-1619250">
              <a:buNone/>
              <a:tabLst>
                <a:tab pos="809625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- </a:t>
            </a:r>
            <a:r>
              <a:rPr lang="id-ID" sz="3200" u="sng" dirty="0" smtClean="0">
                <a:latin typeface="Arial" pitchFamily="34" charset="0"/>
                <a:cs typeface="Arial" pitchFamily="34" charset="0"/>
                <a:sym typeface="Wingdings"/>
              </a:rPr>
              <a:t>target</a:t>
            </a: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 : tahun 2005 = 78%</a:t>
            </a:r>
          </a:p>
          <a:p>
            <a:pPr marL="1619250" indent="-1619250">
              <a:buNone/>
              <a:tabLst>
                <a:tab pos="809625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		      tahun 2010 = 95%</a:t>
            </a:r>
          </a:p>
          <a:p>
            <a:pPr marL="1619250" indent="-1619250">
              <a:buNone/>
              <a:tabLst>
                <a:tab pos="809625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- </a:t>
            </a:r>
            <a:r>
              <a:rPr lang="id-ID" sz="3200" u="sng" dirty="0" smtClean="0">
                <a:latin typeface="Arial" pitchFamily="34" charset="0"/>
                <a:cs typeface="Arial" pitchFamily="34" charset="0"/>
                <a:sym typeface="Wingdings"/>
              </a:rPr>
              <a:t>langkah kegiatan </a:t>
            </a: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:</a:t>
            </a:r>
          </a:p>
          <a:p>
            <a:pPr marL="1619250" indent="-1619250">
              <a:buNone/>
              <a:tabLst>
                <a:tab pos="809625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 a) pendataan bumil</a:t>
            </a:r>
          </a:p>
          <a:p>
            <a:pPr marL="1619250" indent="-1619250">
              <a:buNone/>
              <a:tabLst>
                <a:tab pos="900113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b) pembuatan kantong persalinan</a:t>
            </a:r>
          </a:p>
          <a:p>
            <a:pPr marL="1619250" indent="-1619250">
              <a:buNone/>
              <a:tabLst>
                <a:tab pos="900113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c) pelayanan antenatal</a:t>
            </a:r>
          </a:p>
          <a:p>
            <a:pPr marL="1619250" indent="-1619250">
              <a:buNone/>
              <a:tabLst>
                <a:tab pos="900113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d) pencatatan dan pelaporan</a:t>
            </a:r>
          </a:p>
          <a:p>
            <a:pPr marL="1619250" indent="-1619250">
              <a:buNone/>
              <a:tabLst>
                <a:tab pos="900113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	e) monitoring dan evaluasi </a:t>
            </a:r>
          </a:p>
          <a:p>
            <a:pPr marL="1619250" indent="-1619250">
              <a:buNone/>
              <a:tabLst>
                <a:tab pos="809625" algn="l"/>
              </a:tabLst>
            </a:pP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398194" cy="714380"/>
          </a:xfrm>
        </p:spPr>
        <p:txBody>
          <a:bodyPr/>
          <a:lstStyle/>
          <a:p>
            <a:pPr algn="ctr"/>
            <a:r>
              <a:rPr lang="id-ID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Jenis Pelayanan Kesehatan </a:t>
            </a:r>
            <a:endParaRPr lang="id-ID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Pelayanan Kesehatan Ibu dan Bayi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- cakupan kunjungan Ibu hamil K4 (95%)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- cakupan pertolongan persalinan oleh bidan atau nakes yang memiliki kompetensi kebidanan (90%)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- Ibu hamil risiko tinggi yang dirujuk (100%) 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- cakupan kunjungan neonatus (90%)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- cakupan kunjungan bayi (90%)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- cakupan BBLR yang ditangani (100%)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398194" cy="714380"/>
          </a:xfrm>
        </p:spPr>
        <p:txBody>
          <a:bodyPr/>
          <a:lstStyle/>
          <a:p>
            <a:pPr algn="ctr"/>
            <a:r>
              <a:rPr lang="id-ID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Jenis Pelayanan Kesehatan </a:t>
            </a:r>
            <a:endParaRPr lang="id-ID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Pelayanan Imunisasi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: Desa/Kelurahan Universal Child Immunization (UCI) (100%)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Pelayanan Pengobatan/perawatan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cakupan rajal (15%); cakupan ranap (1,5%)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Pelayanan Kesehatan Jiwa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: pelayanan gangguan jiwa di sarana pelayanan kesehatan umum (15%)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Pencegahan dan Pemberantasan Penyakit TB Paru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 : kesembuhan penderita TBC BTA positif (&gt;85%)</a:t>
            </a:r>
          </a:p>
          <a:p>
            <a:pPr>
              <a:buNone/>
            </a:pP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398194" cy="714380"/>
          </a:xfrm>
        </p:spPr>
        <p:txBody>
          <a:bodyPr/>
          <a:lstStyle/>
          <a:p>
            <a:pPr algn="ctr"/>
            <a:r>
              <a:rPr lang="id-ID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Jenis Pelayanan Kesehatan </a:t>
            </a:r>
            <a:endParaRPr lang="id-ID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85860"/>
            <a:ext cx="8572560" cy="528641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Pelayanan tertentu sesuai kebutuhan :</a:t>
            </a:r>
          </a:p>
          <a:p>
            <a:pPr marL="449263" indent="-449263">
              <a:buNone/>
              <a:tabLst>
                <a:tab pos="179388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a. </a:t>
            </a: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Pelayanan Kesehatan Kerja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: cakupan pelayanan kesehatan kerja pada pekerja formal (80%)</a:t>
            </a:r>
          </a:p>
          <a:p>
            <a:pPr marL="449263" indent="-449263">
              <a:buNone/>
              <a:tabLst>
                <a:tab pos="179388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b. </a:t>
            </a: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Pelayanan kesehatan usia lanjut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: cakupan pelayanan kesehatan pra usia lanjut dan usia lanjut (70%)</a:t>
            </a:r>
          </a:p>
          <a:p>
            <a:pPr marL="449263" indent="-449263">
              <a:buNone/>
              <a:tabLst>
                <a:tab pos="179388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398194" cy="714380"/>
          </a:xfrm>
        </p:spPr>
        <p:txBody>
          <a:bodyPr/>
          <a:lstStyle/>
          <a:p>
            <a:pPr algn="ctr"/>
            <a:r>
              <a:rPr lang="id-ID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SPM Bidang Kesehatan</a:t>
            </a:r>
            <a:endParaRPr lang="id-ID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5429288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Pengawasan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>
              <a:buNone/>
            </a:pP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286248" y="1785926"/>
            <a:ext cx="785818" cy="642942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928662" y="2500306"/>
            <a:ext cx="7286676" cy="22145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Bupati/ Walikota : </a:t>
            </a:r>
            <a:endParaRPr lang="id-ID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id-ID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Melaksanakan pengawasan dalam penyelenggaraanSOM</a:t>
            </a:r>
          </a:p>
          <a:p>
            <a:pPr>
              <a:buFontTx/>
              <a:buChar char="-"/>
            </a:pPr>
            <a:r>
              <a:rPr lang="id-ID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melaporkan pencapaian kinerja yankes ke Mendagri dan Menkes</a:t>
            </a:r>
            <a:endParaRPr lang="id-ID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0100" y="5072074"/>
            <a:ext cx="7358114" cy="135732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Menkes : </a:t>
            </a:r>
            <a:r>
              <a:rPr lang="id-ID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mengevaluasi penyelenggaraan yankes sesuai SPM</a:t>
            </a:r>
            <a:endParaRPr lang="id-ID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398194" cy="714380"/>
          </a:xfrm>
        </p:spPr>
        <p:txBody>
          <a:bodyPr/>
          <a:lstStyle/>
          <a:p>
            <a:pPr algn="ctr"/>
            <a:r>
              <a:rPr lang="id-ID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Petunjuk Teknis SPM</a:t>
            </a:r>
            <a:endParaRPr lang="id-ID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85860"/>
            <a:ext cx="8572560" cy="52864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Kep. Menkes.No. 1091/MENKES/SK/X/2004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tindak lanjut Kep. Menteri Kesehatan RI No. 1457/Menkes/X/ 2003 </a:t>
            </a:r>
          </a:p>
          <a:p>
            <a:pPr>
              <a:buFont typeface="Wingdings" pitchFamily="2" charset="2"/>
              <a:buChar char="Ø"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Tujuan : persamaan pemahaman =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- DO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- indikator kinerja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- ukuran/satuan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- rujukan (pedoman, standar teknis)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- cara perhitungan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398194" cy="714380"/>
          </a:xfrm>
        </p:spPr>
        <p:txBody>
          <a:bodyPr/>
          <a:lstStyle/>
          <a:p>
            <a:pPr algn="ctr"/>
            <a:r>
              <a:rPr lang="id-ID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Petunjuk Teknis SPM</a:t>
            </a:r>
            <a:endParaRPr lang="id-ID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85860"/>
            <a:ext cx="8572560" cy="52864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Pengertian Umum :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Urusan wajib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= urusan dasar berkaitan hak dan pelayanan dasar oleh negara :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  	perlindungan hak konstitusional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	perlindungan kepentingan nasional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	kesejahteraan masyarakat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	ketentraman dan ketertiban umum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	pemenuhan komitmen nasional 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398194" cy="714380"/>
          </a:xfrm>
        </p:spPr>
        <p:txBody>
          <a:bodyPr/>
          <a:lstStyle/>
          <a:p>
            <a:pPr algn="ctr"/>
            <a:r>
              <a:rPr lang="id-ID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Petunjuk Teknis SPM</a:t>
            </a:r>
            <a:endParaRPr lang="id-ID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35785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Pengertian Umum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2. </a:t>
            </a: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Urusan pilihan :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urusan yang sudah nyata ada di daerah dan berpotensi untuk tingkatkan kesejahteraan masyarakat sesuai kondisi, kekhasan, produk unggulan daerah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3. </a:t>
            </a: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SPM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 : suatu standar dengan batas-batas tertentu untuk ukur kinerja penyelenggaraan kewenangan wajib daerah berkaitan dengan pelayanan dasar ke masyarakat yang cakup: jenis pelayanan, indikator, nilai (benchmark) 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907</TotalTime>
  <Words>331</Words>
  <Application>Microsoft Office PowerPoint</Application>
  <PresentationFormat>On-screen Show (4:3)</PresentationFormat>
  <Paragraphs>159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Verdana</vt:lpstr>
      <vt:lpstr>Wingdings</vt:lpstr>
      <vt:lpstr>Wingdings 2</vt:lpstr>
      <vt:lpstr>Aspect</vt:lpstr>
      <vt:lpstr>STANDAR PELAYANAN MINIMAL (SPM) BIDANG KESEHATAN DI KABUPATEN/KOTA</vt:lpstr>
      <vt:lpstr>SPM bidang Kesehatan di Kab/Kota</vt:lpstr>
      <vt:lpstr>Jenis Pelayanan Kesehatan </vt:lpstr>
      <vt:lpstr>Jenis Pelayanan Kesehatan </vt:lpstr>
      <vt:lpstr>Jenis Pelayanan Kesehatan </vt:lpstr>
      <vt:lpstr>SPM Bidang Kesehatan</vt:lpstr>
      <vt:lpstr>Petunjuk Teknis SPM</vt:lpstr>
      <vt:lpstr>Petunjuk Teknis SPM</vt:lpstr>
      <vt:lpstr>Petunjuk Teknis SPM</vt:lpstr>
      <vt:lpstr>Petunjuk Teknis SPM</vt:lpstr>
      <vt:lpstr>Petunjuk Teknis SPM</vt:lpstr>
      <vt:lpstr>Petunjuk Teknis SPM</vt:lpstr>
      <vt:lpstr>Petunjuk Teknis SPM</vt:lpstr>
      <vt:lpstr>Petunjuk Teknis SPM</vt:lpstr>
      <vt:lpstr>Petunjuk Teknis SPM</vt:lpstr>
      <vt:lpstr>Petunjuk Teknis SPM</vt:lpstr>
      <vt:lpstr>Petunjuk Teknis SPM</vt:lpstr>
      <vt:lpstr>Petunjuk Teknis SPM</vt:lpstr>
      <vt:lpstr>Petunjuk Teknis SPM</vt:lpstr>
      <vt:lpstr>Petunjuk Teknis SPM</vt:lpstr>
      <vt:lpstr>Petunjuk Teknis SPM</vt:lpstr>
      <vt:lpstr>Petunjuk Teknis SPM</vt:lpstr>
      <vt:lpstr>Petunjuk Teknis SPM</vt:lpstr>
      <vt:lpstr>Petunjuk Teknis SPM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 PELAYANAN MINIMAL (SPM) BIDANG KESEHATAN DI KABUPATEN/KOTA</dc:title>
  <dc:creator>Yani</dc:creator>
  <cp:lastModifiedBy>User</cp:lastModifiedBy>
  <cp:revision>115</cp:revision>
  <dcterms:created xsi:type="dcterms:W3CDTF">2010-05-30T17:02:21Z</dcterms:created>
  <dcterms:modified xsi:type="dcterms:W3CDTF">2018-06-05T06:54:06Z</dcterms:modified>
</cp:coreProperties>
</file>