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B646C1-D3A3-4DFA-8A35-16F8F2E2738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239C4B-0D90-482B-9DA6-4726417CA3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780108"/>
          </a:xfrm>
        </p:spPr>
        <p:txBody>
          <a:bodyPr/>
          <a:lstStyle/>
          <a:p>
            <a:r>
              <a:rPr lang="id-ID" dirty="0" smtClean="0"/>
              <a:t>STATISTIK NON PARAMETRIK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SIGN AND WILCOXON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5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Observasi harus independen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Pengukuran variabel dengan skala ordinal dan nominal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Data tidak berdistribusi normal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Jumlah sampel kecil (&lt; 30)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0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492896"/>
            <a:ext cx="7732381" cy="388843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Sign Test </a:t>
            </a:r>
            <a:r>
              <a:rPr lang="en-US" dirty="0" err="1"/>
              <a:t>mendasarkan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id-ID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</a:t>
            </a:r>
            <a:r>
              <a:rPr lang="en-US" dirty="0" smtClean="0"/>
              <a:t>rah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pengukuran</a:t>
            </a:r>
            <a:r>
              <a:rPr lang="id-ID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/>
              <a:t>mendasarkan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</a:t>
            </a:r>
            <a:r>
              <a:rPr lang="en-US" dirty="0" err="1" smtClean="0"/>
              <a:t>hususnya</a:t>
            </a:r>
            <a:r>
              <a:rPr lang="en-US" dirty="0" smtClean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manakah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</a:t>
            </a:r>
            <a:r>
              <a:rPr lang="sv-SE" dirty="0" smtClean="0"/>
              <a:t>emua </a:t>
            </a:r>
            <a:r>
              <a:rPr lang="sv-SE" dirty="0"/>
              <a:t>subyek tidak harus diambil dari populasi yang sama. Pasangan yang berbeda itu bisa berasal dari populasi yang berbeda dilihat dari umur, kelamin, intelegensia dst.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SIGN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8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dialkukan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.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Contoh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6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6304"/>
            <a:ext cx="8229600" cy="470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Ho </a:t>
            </a:r>
            <a:r>
              <a:rPr lang="id-ID" dirty="0" smtClean="0"/>
              <a:t>=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smtClean="0"/>
              <a:t>H1</a:t>
            </a:r>
            <a:r>
              <a:rPr lang="id-ID" dirty="0" smtClean="0"/>
              <a:t> =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istrinya</a:t>
            </a:r>
            <a:r>
              <a:rPr lang="en-US" dirty="0"/>
              <a:t> </a:t>
            </a:r>
            <a:endParaRPr lang="id-ID" dirty="0" smtClean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Tingkat </a:t>
            </a:r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l-GR" dirty="0"/>
              <a:t>α = 0.05 </a:t>
            </a:r>
            <a:endParaRPr lang="id-ID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/>
              <a:t>H1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(one tail) 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Hipotesis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9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Melalui Kuesioner dengan: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Rating 1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7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Pengambilan Sampel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72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 smtClean="0"/>
              <a:t>kecil</a:t>
            </a:r>
            <a:r>
              <a:rPr lang="id-ID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Wilcoxon Sign Rank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8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 smtClean="0"/>
              <a:t>Dengan Wilcoxon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</a:t>
            </a:r>
            <a:r>
              <a:rPr lang="en-US" dirty="0" err="1" smtClean="0"/>
              <a:t>enyatakan</a:t>
            </a:r>
            <a:r>
              <a:rPr lang="en-US" dirty="0" smtClean="0"/>
              <a:t> </a:t>
            </a:r>
            <a:r>
              <a:rPr lang="en-US" dirty="0" err="1"/>
              <a:t>anggota</a:t>
            </a:r>
            <a:r>
              <a:rPr lang="en-US" dirty="0"/>
              <a:t> mana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.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</a:t>
            </a:r>
            <a:r>
              <a:rPr lang="en-US" dirty="0" err="1" smtClean="0"/>
              <a:t>elakukan</a:t>
            </a:r>
            <a:r>
              <a:rPr lang="en-US" dirty="0" smtClean="0"/>
              <a:t> </a:t>
            </a:r>
            <a:r>
              <a:rPr lang="en-US" dirty="0"/>
              <a:t>ranking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absolut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mel</a:t>
            </a:r>
            <a:r>
              <a:rPr lang="id-ID" dirty="0" smtClean="0"/>
              <a:t>a</a:t>
            </a:r>
            <a:r>
              <a:rPr lang="en-US" dirty="0" err="1" smtClean="0"/>
              <a:t>kukan</a:t>
            </a:r>
            <a:r>
              <a:rPr lang="en-US" dirty="0" smtClean="0"/>
              <a:t> </a:t>
            </a:r>
            <a:r>
              <a:rPr lang="en-US" dirty="0"/>
              <a:t>judgement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Kegunaan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0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H0</a:t>
            </a:r>
            <a:r>
              <a:rPr lang="id-ID" dirty="0" smtClean="0"/>
              <a:t> =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TK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ranking </a:t>
            </a:r>
            <a:r>
              <a:rPr lang="en-US" dirty="0" err="1"/>
              <a:t>positif</a:t>
            </a:r>
            <a:r>
              <a:rPr lang="en-US" dirty="0"/>
              <a:t>=</a:t>
            </a:r>
            <a:r>
              <a:rPr lang="en-US" dirty="0" err="1"/>
              <a:t>jumlah</a:t>
            </a:r>
            <a:r>
              <a:rPr lang="en-US" dirty="0"/>
              <a:t> ranking </a:t>
            </a:r>
            <a:r>
              <a:rPr lang="en-US" dirty="0" err="1"/>
              <a:t>negatif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smtClean="0"/>
              <a:t>H1 </a:t>
            </a:r>
            <a:r>
              <a:rPr lang="id-ID" dirty="0" smtClean="0"/>
              <a:t>=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 </a:t>
            </a:r>
            <a:endParaRPr lang="id-ID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Tingkat </a:t>
            </a:r>
            <a:r>
              <a:rPr lang="en-US" dirty="0" err="1" smtClean="0"/>
              <a:t>Signifikansi</a:t>
            </a:r>
            <a:r>
              <a:rPr lang="id-ID" dirty="0" smtClean="0"/>
              <a:t> </a:t>
            </a:r>
            <a:r>
              <a:rPr lang="el-GR" dirty="0" smtClean="0"/>
              <a:t>α </a:t>
            </a:r>
            <a:r>
              <a:rPr lang="el-GR" dirty="0"/>
              <a:t>0.05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Hipotesis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76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343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STATISTIK NON PARAMETRIK</vt:lpstr>
      <vt:lpstr>ASUMSI</vt:lpstr>
      <vt:lpstr>SIGN TEST</vt:lpstr>
      <vt:lpstr>Contoh</vt:lpstr>
      <vt:lpstr>Hipotesis</vt:lpstr>
      <vt:lpstr>Pengambilan Sampel</vt:lpstr>
      <vt:lpstr>Wilcoxon Sign Rank Test</vt:lpstr>
      <vt:lpstr>Kegunaan</vt:lpstr>
      <vt:lpstr>Hipotesis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NON PARAMETRIK</dc:title>
  <dc:creator>Wikan Isthika</dc:creator>
  <cp:lastModifiedBy>Wikan Isthika</cp:lastModifiedBy>
  <cp:revision>4</cp:revision>
  <dcterms:created xsi:type="dcterms:W3CDTF">2015-12-03T03:51:07Z</dcterms:created>
  <dcterms:modified xsi:type="dcterms:W3CDTF">2015-12-03T04:33:15Z</dcterms:modified>
</cp:coreProperties>
</file>