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68" r:id="rId5"/>
    <p:sldId id="259" r:id="rId6"/>
    <p:sldId id="263" r:id="rId7"/>
    <p:sldId id="265" r:id="rId8"/>
    <p:sldId id="269" r:id="rId9"/>
    <p:sldId id="270" r:id="rId10"/>
    <p:sldId id="271" r:id="rId11"/>
    <p:sldId id="264" r:id="rId12"/>
    <p:sldId id="266" r:id="rId13"/>
    <p:sldId id="267" r:id="rId14"/>
    <p:sldId id="260" r:id="rId15"/>
    <p:sldId id="261" r:id="rId16"/>
    <p:sldId id="262" r:id="rId17"/>
    <p:sldId id="27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FF66"/>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41" autoAdjust="0"/>
    <p:restoredTop sz="92757" autoAdjust="0"/>
  </p:normalViewPr>
  <p:slideViewPr>
    <p:cSldViewPr snapToGrid="0">
      <p:cViewPr varScale="1">
        <p:scale>
          <a:sx n="64" d="100"/>
          <a:sy n="64" d="100"/>
        </p:scale>
        <p:origin x="-6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id-ID"/>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d-ID" b="1" dirty="0" smtClean="0"/>
              <a:t>MORTALITAS</a:t>
            </a:r>
            <a:r>
              <a:rPr lang="id-ID" b="1" baseline="0" dirty="0" smtClean="0"/>
              <a:t> STROKE MENURUT WHO (2005) </a:t>
            </a:r>
            <a:endParaRPr lang="id-ID" b="1" dirty="0"/>
          </a:p>
        </c:rich>
      </c:tx>
      <c:layout/>
      <c:spPr>
        <a:noFill/>
        <a:ln>
          <a:noFill/>
        </a:ln>
        <a:effectLst/>
      </c:spPr>
    </c:title>
    <c:plotArea>
      <c:layout>
        <c:manualLayout>
          <c:layoutTarget val="inner"/>
          <c:xMode val="edge"/>
          <c:yMode val="edge"/>
          <c:x val="5.2011755979252679E-2"/>
          <c:y val="0.19033147048776819"/>
          <c:w val="0.70835834425436228"/>
          <c:h val="0.72707376183409911"/>
        </c:manualLayout>
      </c:layout>
      <c:barChart>
        <c:barDir val="col"/>
        <c:grouping val="clustered"/>
        <c:ser>
          <c:idx val="0"/>
          <c:order val="0"/>
          <c:tx>
            <c:strRef>
              <c:f>Sheet1!$B$1</c:f>
              <c:strCache>
                <c:ptCount val="1"/>
                <c:pt idx="0">
                  <c:v>2005</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d-ID"/>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Dalam juta</c:v>
                </c:pt>
              </c:strCache>
            </c:strRef>
          </c:cat>
          <c:val>
            <c:numRef>
              <c:f>Sheet1!$B$2:$B$5</c:f>
              <c:numCache>
                <c:formatCode>General</c:formatCode>
                <c:ptCount val="4"/>
                <c:pt idx="0">
                  <c:v>5.7</c:v>
                </c:pt>
              </c:numCache>
            </c:numRef>
          </c:val>
        </c:ser>
        <c:ser>
          <c:idx val="1"/>
          <c:order val="1"/>
          <c:tx>
            <c:strRef>
              <c:f>Sheet1!$C$1</c:f>
              <c:strCache>
                <c:ptCount val="1"/>
                <c:pt idx="0">
                  <c:v>2015</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d-ID"/>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Dalam juta</c:v>
                </c:pt>
              </c:strCache>
            </c:strRef>
          </c:cat>
          <c:val>
            <c:numRef>
              <c:f>Sheet1!$C$2:$C$5</c:f>
              <c:numCache>
                <c:formatCode>General</c:formatCode>
                <c:ptCount val="4"/>
                <c:pt idx="0">
                  <c:v>6.5</c:v>
                </c:pt>
              </c:numCache>
            </c:numRef>
          </c:val>
        </c:ser>
        <c:ser>
          <c:idx val="2"/>
          <c:order val="2"/>
          <c:tx>
            <c:strRef>
              <c:f>Sheet1!$D$1</c:f>
              <c:strCache>
                <c:ptCount val="1"/>
                <c:pt idx="0">
                  <c:v>2030</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d-ID"/>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Dalam juta</c:v>
                </c:pt>
              </c:strCache>
            </c:strRef>
          </c:cat>
          <c:val>
            <c:numRef>
              <c:f>Sheet1!$D$2:$D$5</c:f>
              <c:numCache>
                <c:formatCode>General</c:formatCode>
                <c:ptCount val="4"/>
                <c:pt idx="0">
                  <c:v>7.8</c:v>
                </c:pt>
              </c:numCache>
            </c:numRef>
          </c:val>
        </c:ser>
        <c:dLbls>
          <c:showVal val="1"/>
        </c:dLbls>
        <c:gapWidth val="219"/>
        <c:overlap val="-27"/>
        <c:axId val="83798656"/>
        <c:axId val="83817216"/>
      </c:barChart>
      <c:catAx>
        <c:axId val="83798656"/>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id-ID" dirty="0" smtClean="0"/>
                  <a:t>Tahun</a:t>
                </a:r>
              </a:p>
            </c:rich>
          </c:tx>
          <c:layout/>
          <c:spPr>
            <a:noFill/>
            <a:ln>
              <a:noFill/>
            </a:ln>
            <a:effectLst/>
          </c:spPr>
        </c:title>
        <c:numFmt formatCode="General" sourceLinked="1"/>
        <c:tickLblPos val="nextTo"/>
        <c:crossAx val="83817216"/>
        <c:crosses val="autoZero"/>
        <c:auto val="1"/>
        <c:lblAlgn val="ctr"/>
        <c:lblOffset val="100"/>
      </c:catAx>
      <c:valAx>
        <c:axId val="838172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83798656"/>
        <c:crosses val="autoZero"/>
        <c:crossBetween val="between"/>
      </c:valAx>
      <c:spPr>
        <a:noFill/>
        <a:ln>
          <a:noFill/>
        </a:ln>
        <a:effectLst/>
      </c:spPr>
    </c:plotArea>
    <c:legend>
      <c:legendPos val="r"/>
      <c:layout>
        <c:manualLayout>
          <c:xMode val="edge"/>
          <c:yMode val="edge"/>
          <c:x val="0.81479892401385201"/>
          <c:y val="0.5124010117172394"/>
          <c:w val="0.11597105784766336"/>
          <c:h val="0.16488300688378876"/>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chart>
  <c:spPr>
    <a:noFill/>
    <a:ln>
      <a:noFill/>
    </a:ln>
    <a:effectLst/>
  </c:spPr>
  <c:txPr>
    <a:bodyPr/>
    <a:lstStyle/>
    <a:p>
      <a:pPr>
        <a:defRPr/>
      </a:pPr>
      <a:endParaRPr lang="id-ID"/>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03492-8EAB-43E6-BEEF-75CF48758D80}" type="doc">
      <dgm:prSet loTypeId="urn:microsoft.com/office/officeart/2011/layout/RadialPictureList" loCatId="picture" qsTypeId="urn:microsoft.com/office/officeart/2005/8/quickstyle/simple1" qsCatId="simple" csTypeId="urn:microsoft.com/office/officeart/2005/8/colors/colorful1#1" csCatId="colorful" phldr="1"/>
      <dgm:spPr/>
      <dgm:t>
        <a:bodyPr/>
        <a:lstStyle/>
        <a:p>
          <a:endParaRPr lang="id-ID"/>
        </a:p>
      </dgm:t>
    </dgm:pt>
    <dgm:pt modelId="{3CCC2101-AEB7-45DD-8FDB-353B121D79EF}">
      <dgm:prSet phldrT="[Text]" custT="1"/>
      <dgm:spPr/>
      <dgm:t>
        <a:bodyPr/>
        <a:lstStyle/>
        <a:p>
          <a:r>
            <a:rPr lang="id-ID" sz="1800" b="1" dirty="0" smtClean="0"/>
            <a:t>PENCEGAHAN</a:t>
          </a:r>
          <a:endParaRPr lang="id-ID" sz="1800" b="1" dirty="0"/>
        </a:p>
      </dgm:t>
    </dgm:pt>
    <dgm:pt modelId="{AEC0AA2A-B90B-4D7C-9BDC-FDD6A4E04175}" type="parTrans" cxnId="{B6B5E934-7319-4CB0-B8E5-F54FCFFFDF89}">
      <dgm:prSet/>
      <dgm:spPr/>
      <dgm:t>
        <a:bodyPr/>
        <a:lstStyle/>
        <a:p>
          <a:endParaRPr lang="id-ID"/>
        </a:p>
      </dgm:t>
    </dgm:pt>
    <dgm:pt modelId="{408AF9B9-863B-43A2-95F0-C6E6A00608C3}" type="sibTrans" cxnId="{B6B5E934-7319-4CB0-B8E5-F54FCFFFDF89}">
      <dgm:prSet/>
      <dgm:spPr/>
      <dgm:t>
        <a:bodyPr/>
        <a:lstStyle/>
        <a:p>
          <a:endParaRPr lang="id-ID"/>
        </a:p>
      </dgm:t>
    </dgm:pt>
    <dgm:pt modelId="{120DA9F7-811D-4157-A0E0-A625BE75C47E}">
      <dgm:prSet phldrT="[Text]" custT="1"/>
      <dgm:spPr/>
      <dgm:t>
        <a:bodyPr/>
        <a:lstStyle/>
        <a:p>
          <a:pPr algn="ctr"/>
          <a:r>
            <a:rPr lang="id-ID" sz="1600" b="1" dirty="0" smtClean="0">
              <a:solidFill>
                <a:schemeClr val="bg1"/>
              </a:solidFill>
            </a:rPr>
            <a:t>PRIMER</a:t>
          </a:r>
          <a:endParaRPr lang="id-ID" sz="1600" b="1" dirty="0">
            <a:solidFill>
              <a:schemeClr val="bg1"/>
            </a:solidFill>
          </a:endParaRPr>
        </a:p>
      </dgm:t>
    </dgm:pt>
    <dgm:pt modelId="{8FB558EE-2636-4C99-ACBE-ACBD945584F5}" type="parTrans" cxnId="{915070CB-383B-42A1-B7C6-64FF0BFED7C6}">
      <dgm:prSet/>
      <dgm:spPr/>
      <dgm:t>
        <a:bodyPr/>
        <a:lstStyle/>
        <a:p>
          <a:endParaRPr lang="id-ID"/>
        </a:p>
      </dgm:t>
    </dgm:pt>
    <dgm:pt modelId="{14971267-C9D1-436A-87E5-20C4B701584A}" type="sibTrans" cxnId="{915070CB-383B-42A1-B7C6-64FF0BFED7C6}">
      <dgm:prSet/>
      <dgm:spPr/>
      <dgm:t>
        <a:bodyPr/>
        <a:lstStyle/>
        <a:p>
          <a:endParaRPr lang="id-ID"/>
        </a:p>
      </dgm:t>
    </dgm:pt>
    <dgm:pt modelId="{0B35A5A3-44E4-4FA9-929E-1D86F084FBD7}">
      <dgm:prSet phldrT="[Text]" custT="1"/>
      <dgm:spPr/>
      <dgm:t>
        <a:bodyPr/>
        <a:lstStyle/>
        <a:p>
          <a:r>
            <a:rPr lang="id-ID" sz="1400" b="1" dirty="0" smtClean="0">
              <a:solidFill>
                <a:schemeClr val="bg1"/>
              </a:solidFill>
            </a:rPr>
            <a:t>SEKUNDER</a:t>
          </a:r>
          <a:endParaRPr lang="id-ID" sz="1400" b="1" dirty="0">
            <a:solidFill>
              <a:schemeClr val="bg1"/>
            </a:solidFill>
          </a:endParaRPr>
        </a:p>
      </dgm:t>
    </dgm:pt>
    <dgm:pt modelId="{DFBFF92C-3D30-441E-9763-2EBB6FE49256}" type="parTrans" cxnId="{5BAC89C4-40A0-4981-A5E4-166EDA4883C3}">
      <dgm:prSet/>
      <dgm:spPr/>
      <dgm:t>
        <a:bodyPr/>
        <a:lstStyle/>
        <a:p>
          <a:endParaRPr lang="id-ID"/>
        </a:p>
      </dgm:t>
    </dgm:pt>
    <dgm:pt modelId="{1FCEAC4B-B0E6-4D6F-8E70-B0FFC8C017D8}" type="sibTrans" cxnId="{5BAC89C4-40A0-4981-A5E4-166EDA4883C3}">
      <dgm:prSet/>
      <dgm:spPr/>
      <dgm:t>
        <a:bodyPr/>
        <a:lstStyle/>
        <a:p>
          <a:endParaRPr lang="id-ID"/>
        </a:p>
      </dgm:t>
    </dgm:pt>
    <dgm:pt modelId="{F291C72B-E48C-493A-99CD-D030E4FDECAF}">
      <dgm:prSet phldrT="[Text]" custT="1"/>
      <dgm:spPr/>
      <dgm:t>
        <a:bodyPr/>
        <a:lstStyle/>
        <a:p>
          <a:pPr algn="ctr"/>
          <a:r>
            <a:rPr lang="id-ID" sz="1400" b="1" dirty="0" smtClean="0">
              <a:solidFill>
                <a:schemeClr val="bg1"/>
              </a:solidFill>
            </a:rPr>
            <a:t>TERSIER</a:t>
          </a:r>
          <a:endParaRPr lang="id-ID" sz="1400" b="1" dirty="0">
            <a:solidFill>
              <a:schemeClr val="bg1"/>
            </a:solidFill>
          </a:endParaRPr>
        </a:p>
      </dgm:t>
    </dgm:pt>
    <dgm:pt modelId="{DFBEE53E-7509-4373-AC63-7A84E26D2DB7}" type="parTrans" cxnId="{BB1E49A9-79DD-4E61-8EC2-49A4E86492CD}">
      <dgm:prSet/>
      <dgm:spPr/>
      <dgm:t>
        <a:bodyPr/>
        <a:lstStyle/>
        <a:p>
          <a:endParaRPr lang="id-ID"/>
        </a:p>
      </dgm:t>
    </dgm:pt>
    <dgm:pt modelId="{DA847E1D-1556-4CB6-843A-AC7582F77B10}" type="sibTrans" cxnId="{BB1E49A9-79DD-4E61-8EC2-49A4E86492CD}">
      <dgm:prSet/>
      <dgm:spPr/>
      <dgm:t>
        <a:bodyPr/>
        <a:lstStyle/>
        <a:p>
          <a:endParaRPr lang="id-ID"/>
        </a:p>
      </dgm:t>
    </dgm:pt>
    <dgm:pt modelId="{4E91465A-2678-441B-8199-EB9403DE9AD9}" type="pres">
      <dgm:prSet presAssocID="{89503492-8EAB-43E6-BEEF-75CF48758D80}" presName="Name0" presStyleCnt="0">
        <dgm:presLayoutVars>
          <dgm:chMax val="1"/>
          <dgm:chPref val="1"/>
          <dgm:dir/>
          <dgm:resizeHandles/>
        </dgm:presLayoutVars>
      </dgm:prSet>
      <dgm:spPr/>
      <dgm:t>
        <a:bodyPr/>
        <a:lstStyle/>
        <a:p>
          <a:endParaRPr lang="id-ID"/>
        </a:p>
      </dgm:t>
    </dgm:pt>
    <dgm:pt modelId="{A25D4C4A-0EEE-4013-800F-1653CD4A4BA2}" type="pres">
      <dgm:prSet presAssocID="{3CCC2101-AEB7-45DD-8FDB-353B121D79EF}" presName="Parent" presStyleLbl="node1" presStyleIdx="0" presStyleCnt="2" custScaleX="114825" custScaleY="84794" custLinFactNeighborX="-31598" custLinFactNeighborY="771">
        <dgm:presLayoutVars>
          <dgm:chMax val="4"/>
          <dgm:chPref val="3"/>
        </dgm:presLayoutVars>
      </dgm:prSet>
      <dgm:spPr/>
      <dgm:t>
        <a:bodyPr/>
        <a:lstStyle/>
        <a:p>
          <a:endParaRPr lang="id-ID"/>
        </a:p>
      </dgm:t>
    </dgm:pt>
    <dgm:pt modelId="{0AA453C9-EE3B-402E-8509-62FC1C8DF18A}" type="pres">
      <dgm:prSet presAssocID="{120DA9F7-811D-4157-A0E0-A625BE75C47E}" presName="Accent" presStyleLbl="node1" presStyleIdx="1" presStyleCnt="2"/>
      <dgm:spPr/>
    </dgm:pt>
    <dgm:pt modelId="{9170A7AE-960A-438B-8D2B-0ED759929C5C}" type="pres">
      <dgm:prSet presAssocID="{120DA9F7-811D-4157-A0E0-A625BE75C47E}" presName="Image1" presStyleLbl="fgImgPlace1" presStyleIdx="0" presStyleCnt="3"/>
      <dgm:spPr/>
    </dgm:pt>
    <dgm:pt modelId="{F3B5B3F0-3CBB-4E7F-B845-FDD195509615}" type="pres">
      <dgm:prSet presAssocID="{120DA9F7-811D-4157-A0E0-A625BE75C47E}" presName="Child1" presStyleLbl="revTx" presStyleIdx="0" presStyleCnt="3" custScaleX="62434" custScaleY="57620" custLinFactNeighborX="-91625" custLinFactNeighborY="0">
        <dgm:presLayoutVars>
          <dgm:chMax val="0"/>
          <dgm:chPref val="0"/>
          <dgm:bulletEnabled val="1"/>
        </dgm:presLayoutVars>
      </dgm:prSet>
      <dgm:spPr/>
      <dgm:t>
        <a:bodyPr/>
        <a:lstStyle/>
        <a:p>
          <a:endParaRPr lang="id-ID"/>
        </a:p>
      </dgm:t>
    </dgm:pt>
    <dgm:pt modelId="{B39A2AA7-89DF-4EB3-8238-0A8C89184E29}" type="pres">
      <dgm:prSet presAssocID="{0B35A5A3-44E4-4FA9-929E-1D86F084FBD7}" presName="Image2" presStyleCnt="0"/>
      <dgm:spPr/>
    </dgm:pt>
    <dgm:pt modelId="{AD390762-110B-480F-B700-EB21BE89323C}" type="pres">
      <dgm:prSet presAssocID="{0B35A5A3-44E4-4FA9-929E-1D86F084FBD7}" presName="Image" presStyleLbl="fgImgPlace1" presStyleIdx="1" presStyleCnt="3" custLinFactNeighborX="-11164" custLinFactNeighborY="873"/>
      <dgm:spPr>
        <a:blipFill rotWithShape="1">
          <a:blip xmlns:r="http://schemas.openxmlformats.org/officeDocument/2006/relationships" r:embed="rId1"/>
          <a:stretch>
            <a:fillRect/>
          </a:stretch>
        </a:blipFill>
      </dgm:spPr>
      <dgm:t>
        <a:bodyPr/>
        <a:lstStyle/>
        <a:p>
          <a:endParaRPr lang="id-ID"/>
        </a:p>
      </dgm:t>
    </dgm:pt>
    <dgm:pt modelId="{5E6A79BA-38BC-48D6-8686-40E375649AA2}" type="pres">
      <dgm:prSet presAssocID="{0B35A5A3-44E4-4FA9-929E-1D86F084FBD7}" presName="Child2" presStyleLbl="revTx" presStyleIdx="1" presStyleCnt="3" custScaleX="65520" custScaleY="34531" custLinFactNeighborX="-98882" custLinFactNeighborY="1486">
        <dgm:presLayoutVars>
          <dgm:chMax val="0"/>
          <dgm:chPref val="0"/>
          <dgm:bulletEnabled val="1"/>
        </dgm:presLayoutVars>
      </dgm:prSet>
      <dgm:spPr/>
      <dgm:t>
        <a:bodyPr/>
        <a:lstStyle/>
        <a:p>
          <a:endParaRPr lang="id-ID"/>
        </a:p>
      </dgm:t>
    </dgm:pt>
    <dgm:pt modelId="{0D49F68F-007F-4DBC-955F-56D38E9F8E36}" type="pres">
      <dgm:prSet presAssocID="{F291C72B-E48C-493A-99CD-D030E4FDECAF}" presName="Image3" presStyleCnt="0"/>
      <dgm:spPr/>
    </dgm:pt>
    <dgm:pt modelId="{D5325F1F-FD9C-43DD-BCCB-91EAD84DC373}" type="pres">
      <dgm:prSet presAssocID="{F291C72B-E48C-493A-99CD-D030E4FDECAF}" presName="Image" presStyleLbl="fgImgPlace1" presStyleIdx="2" presStyleCnt="3"/>
      <dgm:spPr/>
    </dgm:pt>
    <dgm:pt modelId="{55BE38A4-2D12-4536-956B-0BF01C0AFA37}" type="pres">
      <dgm:prSet presAssocID="{F291C72B-E48C-493A-99CD-D030E4FDECAF}" presName="Child3" presStyleLbl="revTx" presStyleIdx="2" presStyleCnt="3" custScaleX="59658" custScaleY="20703" custLinFactNeighborX="-95114" custLinFactNeighborY="-1486">
        <dgm:presLayoutVars>
          <dgm:chMax val="0"/>
          <dgm:chPref val="0"/>
          <dgm:bulletEnabled val="1"/>
        </dgm:presLayoutVars>
      </dgm:prSet>
      <dgm:spPr/>
      <dgm:t>
        <a:bodyPr/>
        <a:lstStyle/>
        <a:p>
          <a:endParaRPr lang="id-ID"/>
        </a:p>
      </dgm:t>
    </dgm:pt>
  </dgm:ptLst>
  <dgm:cxnLst>
    <dgm:cxn modelId="{BB1E49A9-79DD-4E61-8EC2-49A4E86492CD}" srcId="{3CCC2101-AEB7-45DD-8FDB-353B121D79EF}" destId="{F291C72B-E48C-493A-99CD-D030E4FDECAF}" srcOrd="2" destOrd="0" parTransId="{DFBEE53E-7509-4373-AC63-7A84E26D2DB7}" sibTransId="{DA847E1D-1556-4CB6-843A-AC7582F77B10}"/>
    <dgm:cxn modelId="{B6B5E934-7319-4CB0-B8E5-F54FCFFFDF89}" srcId="{89503492-8EAB-43E6-BEEF-75CF48758D80}" destId="{3CCC2101-AEB7-45DD-8FDB-353B121D79EF}" srcOrd="0" destOrd="0" parTransId="{AEC0AA2A-B90B-4D7C-9BDC-FDD6A4E04175}" sibTransId="{408AF9B9-863B-43A2-95F0-C6E6A00608C3}"/>
    <dgm:cxn modelId="{9A5B6B70-E4C0-4B31-92E9-18F2040044F4}" type="presOf" srcId="{89503492-8EAB-43E6-BEEF-75CF48758D80}" destId="{4E91465A-2678-441B-8199-EB9403DE9AD9}" srcOrd="0" destOrd="0" presId="urn:microsoft.com/office/officeart/2011/layout/RadialPictureList"/>
    <dgm:cxn modelId="{5BAC89C4-40A0-4981-A5E4-166EDA4883C3}" srcId="{3CCC2101-AEB7-45DD-8FDB-353B121D79EF}" destId="{0B35A5A3-44E4-4FA9-929E-1D86F084FBD7}" srcOrd="1" destOrd="0" parTransId="{DFBFF92C-3D30-441E-9763-2EBB6FE49256}" sibTransId="{1FCEAC4B-B0E6-4D6F-8E70-B0FFC8C017D8}"/>
    <dgm:cxn modelId="{E7AACB08-E4FC-439C-AE5B-2C2D707E8F29}" type="presOf" srcId="{0B35A5A3-44E4-4FA9-929E-1D86F084FBD7}" destId="{5E6A79BA-38BC-48D6-8686-40E375649AA2}" srcOrd="0" destOrd="0" presId="urn:microsoft.com/office/officeart/2011/layout/RadialPictureList"/>
    <dgm:cxn modelId="{C176D65B-3E16-49A1-AB04-23C74B34385F}" type="presOf" srcId="{F291C72B-E48C-493A-99CD-D030E4FDECAF}" destId="{55BE38A4-2D12-4536-956B-0BF01C0AFA37}" srcOrd="0" destOrd="0" presId="urn:microsoft.com/office/officeart/2011/layout/RadialPictureList"/>
    <dgm:cxn modelId="{BEEF63EA-D75F-478A-B166-111FA1F72C84}" type="presOf" srcId="{3CCC2101-AEB7-45DD-8FDB-353B121D79EF}" destId="{A25D4C4A-0EEE-4013-800F-1653CD4A4BA2}" srcOrd="0" destOrd="0" presId="urn:microsoft.com/office/officeart/2011/layout/RadialPictureList"/>
    <dgm:cxn modelId="{6309DB52-BC06-467A-9BD5-45B5FBA60A1F}" type="presOf" srcId="{120DA9F7-811D-4157-A0E0-A625BE75C47E}" destId="{F3B5B3F0-3CBB-4E7F-B845-FDD195509615}" srcOrd="0" destOrd="0" presId="urn:microsoft.com/office/officeart/2011/layout/RadialPictureList"/>
    <dgm:cxn modelId="{915070CB-383B-42A1-B7C6-64FF0BFED7C6}" srcId="{3CCC2101-AEB7-45DD-8FDB-353B121D79EF}" destId="{120DA9F7-811D-4157-A0E0-A625BE75C47E}" srcOrd="0" destOrd="0" parTransId="{8FB558EE-2636-4C99-ACBE-ACBD945584F5}" sibTransId="{14971267-C9D1-436A-87E5-20C4B701584A}"/>
    <dgm:cxn modelId="{234FAEC9-E334-48F9-B8BA-44279AAFC511}" type="presParOf" srcId="{4E91465A-2678-441B-8199-EB9403DE9AD9}" destId="{A25D4C4A-0EEE-4013-800F-1653CD4A4BA2}" srcOrd="0" destOrd="0" presId="urn:microsoft.com/office/officeart/2011/layout/RadialPictureList"/>
    <dgm:cxn modelId="{75D73D5D-A0A1-4A24-823F-BE1A8D51C1C7}" type="presParOf" srcId="{4E91465A-2678-441B-8199-EB9403DE9AD9}" destId="{0AA453C9-EE3B-402E-8509-62FC1C8DF18A}" srcOrd="1" destOrd="0" presId="urn:microsoft.com/office/officeart/2011/layout/RadialPictureList"/>
    <dgm:cxn modelId="{B165C74A-320A-4CD0-A47A-07273D2F8ED3}" type="presParOf" srcId="{4E91465A-2678-441B-8199-EB9403DE9AD9}" destId="{9170A7AE-960A-438B-8D2B-0ED759929C5C}" srcOrd="2" destOrd="0" presId="urn:microsoft.com/office/officeart/2011/layout/RadialPictureList"/>
    <dgm:cxn modelId="{EE639D9E-8083-4D8F-9D22-86E7B8CF734C}" type="presParOf" srcId="{4E91465A-2678-441B-8199-EB9403DE9AD9}" destId="{F3B5B3F0-3CBB-4E7F-B845-FDD195509615}" srcOrd="3" destOrd="0" presId="urn:microsoft.com/office/officeart/2011/layout/RadialPictureList"/>
    <dgm:cxn modelId="{039AE698-02B8-4B62-89BB-1CEC9B4CAE39}" type="presParOf" srcId="{4E91465A-2678-441B-8199-EB9403DE9AD9}" destId="{B39A2AA7-89DF-4EB3-8238-0A8C89184E29}" srcOrd="4" destOrd="0" presId="urn:microsoft.com/office/officeart/2011/layout/RadialPictureList"/>
    <dgm:cxn modelId="{E34A37AC-FC1F-4C0D-BCF1-9DEF70E88B48}" type="presParOf" srcId="{B39A2AA7-89DF-4EB3-8238-0A8C89184E29}" destId="{AD390762-110B-480F-B700-EB21BE89323C}" srcOrd="0" destOrd="0" presId="urn:microsoft.com/office/officeart/2011/layout/RadialPictureList"/>
    <dgm:cxn modelId="{61FB3687-03C1-4A94-9729-7B41F152559E}" type="presParOf" srcId="{4E91465A-2678-441B-8199-EB9403DE9AD9}" destId="{5E6A79BA-38BC-48D6-8686-40E375649AA2}" srcOrd="5" destOrd="0" presId="urn:microsoft.com/office/officeart/2011/layout/RadialPictureList"/>
    <dgm:cxn modelId="{8B18AB4E-E777-4CC8-AE26-FDE195E2F267}" type="presParOf" srcId="{4E91465A-2678-441B-8199-EB9403DE9AD9}" destId="{0D49F68F-007F-4DBC-955F-56D38E9F8E36}" srcOrd="6" destOrd="0" presId="urn:microsoft.com/office/officeart/2011/layout/RadialPictureList"/>
    <dgm:cxn modelId="{B9DCC108-19E3-40B9-B456-05C17C4AF721}" type="presParOf" srcId="{0D49F68F-007F-4DBC-955F-56D38E9F8E36}" destId="{D5325F1F-FD9C-43DD-BCCB-91EAD84DC373}" srcOrd="0" destOrd="0" presId="urn:microsoft.com/office/officeart/2011/layout/RadialPictureList"/>
    <dgm:cxn modelId="{5B7E7B1B-8356-4733-ACA3-F34B5D2B0572}" type="presParOf" srcId="{4E91465A-2678-441B-8199-EB9403DE9AD9}" destId="{55BE38A4-2D12-4536-956B-0BF01C0AFA37}" srcOrd="7" destOrd="0" presId="urn:microsoft.com/office/officeart/2011/layout/RadialPicture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EBB13-7CD0-40AD-B179-FCB6C9F6303D}" type="datetimeFigureOut">
              <a:rPr lang="id-ID" smtClean="0"/>
              <a:pPr/>
              <a:t>05/04/2017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D5ADF-4B3B-4801-AEB4-6B1EAE26D86C}" type="slidenum">
              <a:rPr lang="id-ID" smtClean="0"/>
              <a:pPr/>
              <a:t>‹#›</a:t>
            </a:fld>
            <a:endParaRPr lang="id-ID"/>
          </a:p>
        </p:txBody>
      </p:sp>
    </p:spTree>
    <p:extLst>
      <p:ext uri="{BB962C8B-B14F-4D97-AF65-F5344CB8AC3E}">
        <p14:creationId xmlns="" xmlns:p14="http://schemas.microsoft.com/office/powerpoint/2010/main" val="46166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79D5ADF-4B3B-4801-AEB4-6B1EAE26D86C}" type="slidenum">
              <a:rPr lang="id-ID" smtClean="0"/>
              <a:pPr/>
              <a:t>1</a:t>
            </a:fld>
            <a:endParaRPr lang="id-ID"/>
          </a:p>
        </p:txBody>
      </p:sp>
    </p:spTree>
    <p:extLst>
      <p:ext uri="{BB962C8B-B14F-4D97-AF65-F5344CB8AC3E}">
        <p14:creationId xmlns="" xmlns:p14="http://schemas.microsoft.com/office/powerpoint/2010/main" val="90083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4/5/2017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663389"/>
            <a:ext cx="9001462" cy="1649506"/>
          </a:xfrm>
        </p:spPr>
        <p:txBody>
          <a:bodyPr>
            <a:normAutofit/>
          </a:bodyPr>
          <a:lstStyle/>
          <a:p>
            <a:endParaRPr lang="id-ID" sz="96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4930588"/>
          </a:xfrm>
          <a:prstGeom prst="rect">
            <a:avLst/>
          </a:prstGeom>
        </p:spPr>
      </p:pic>
      <p:sp>
        <p:nvSpPr>
          <p:cNvPr id="6" name="Subtitle 5"/>
          <p:cNvSpPr>
            <a:spLocks noGrp="1"/>
          </p:cNvSpPr>
          <p:nvPr>
            <p:ph type="subTitle" idx="1"/>
          </p:nvPr>
        </p:nvSpPr>
        <p:spPr/>
        <p:txBody>
          <a:bodyPr/>
          <a:lstStyle/>
          <a:p>
            <a:endParaRPr lang="id-ID"/>
          </a:p>
        </p:txBody>
      </p:sp>
    </p:spTree>
    <p:extLst>
      <p:ext uri="{BB962C8B-B14F-4D97-AF65-F5344CB8AC3E}">
        <p14:creationId xmlns="" xmlns:p14="http://schemas.microsoft.com/office/powerpoint/2010/main" val="1262601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istral" panose="03090702030407020403" pitchFamily="66" charset="0"/>
              </a:rPr>
              <a:t>PATOFISIOLOGI STROKE ISCHEMIC</a:t>
            </a:r>
            <a:endParaRPr lang="id-ID" sz="48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istral" panose="03090702030407020403" pitchFamily="66" charset="0"/>
            </a:endParaRPr>
          </a:p>
        </p:txBody>
      </p:sp>
      <p:sp>
        <p:nvSpPr>
          <p:cNvPr id="4" name="Rectangle 1"/>
          <p:cNvSpPr>
            <a:spLocks noGrp="1" noChangeArrowheads="1"/>
          </p:cNvSpPr>
          <p:nvPr>
            <p:ph idx="1"/>
          </p:nvPr>
        </p:nvSpPr>
        <p:spPr bwMode="auto">
          <a:xfrm>
            <a:off x="690880" y="2524120"/>
            <a:ext cx="1111504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Iskemik otak adalah suatu keadaan dimana terdapat gangguan pemasokan darah ke otak yang membahayakan fungsi euron. Infark otak terjadi jika ada daerah otak yang iskemik menjadi nekrosis akibat berkurangnya suplai darah sampai pada tingkat lebih rendahdan titik kritis yang diperlukan untuk kehidupan sel sehingga disertai gangguan fungsional dan struktural yang menetap.</a:t>
            </a:r>
            <a:endParaRPr kumimoji="0" lang="id-ID"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Terdapat 2 penyebab utama infark otak yaitu trombus dan emboli. Kebanyakan kasus infark otak terjadi setelah adanya trombosis pada pembuluh darah yang aterosklerotik. Dengan demikian trombosis menyerang individu-individu yang memiliki satu atau lebih faktor risiko yang memacu terbentuknya terosklerosis</a:t>
            </a:r>
            <a:r>
              <a:rPr kumimoji="0" lang="id-ID"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id-ID"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33338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65" y="340659"/>
            <a:ext cx="7125863" cy="1004047"/>
          </a:xfrm>
        </p:spPr>
        <p:txBody>
          <a:bodyPr>
            <a:noAutofit/>
          </a:bodyPr>
          <a:lstStyle/>
          <a:p>
            <a:r>
              <a:rPr lang="id-ID" sz="3600" cap="none" dirty="0" smtClean="0">
                <a:ln w="22225">
                  <a:solidFill>
                    <a:schemeClr val="accent2"/>
                  </a:solidFill>
                  <a:prstDash val="solid"/>
                </a:ln>
                <a:solidFill>
                  <a:schemeClr val="accent2">
                    <a:lumMod val="40000"/>
                    <a:lumOff val="60000"/>
                  </a:schemeClr>
                </a:solidFill>
                <a:effectLst/>
                <a:latin typeface="NSimSun" panose="02010609030101010101" pitchFamily="49" charset="-122"/>
                <a:ea typeface="NSimSun" panose="02010609030101010101" pitchFamily="49" charset="-122"/>
              </a:rPr>
              <a:t>HUBUNGAN HIPERTENSI &amp; STROKE</a:t>
            </a:r>
            <a:endParaRPr lang="id-ID" sz="3600" cap="none" dirty="0">
              <a:ln w="22225">
                <a:solidFill>
                  <a:schemeClr val="accent2"/>
                </a:solidFill>
                <a:prstDash val="solid"/>
              </a:ln>
              <a:solidFill>
                <a:schemeClr val="accent2">
                  <a:lumMod val="40000"/>
                  <a:lumOff val="60000"/>
                </a:schemeClr>
              </a:solidFill>
              <a:effectLst/>
              <a:latin typeface="NSimSun" panose="02010609030101010101" pitchFamily="49" charset="-122"/>
              <a:ea typeface="NSimSun" panose="02010609030101010101" pitchFamily="49" charset="-122"/>
            </a:endParaRPr>
          </a:p>
        </p:txBody>
      </p:sp>
      <p:sp>
        <p:nvSpPr>
          <p:cNvPr id="3" name="Content Placeholder 2"/>
          <p:cNvSpPr>
            <a:spLocks noGrp="1"/>
          </p:cNvSpPr>
          <p:nvPr>
            <p:ph idx="1"/>
          </p:nvPr>
        </p:nvSpPr>
        <p:spPr>
          <a:xfrm>
            <a:off x="399953" y="2886635"/>
            <a:ext cx="11459274" cy="2814918"/>
          </a:xfrm>
        </p:spPr>
        <p:txBody>
          <a:bodyPr>
            <a:noAutofit/>
          </a:bodyPr>
          <a:lstStyle/>
          <a:p>
            <a:pPr marL="0" indent="0" algn="just">
              <a:buNone/>
            </a:pPr>
            <a:r>
              <a:rPr lang="id-ID" sz="2400" dirty="0" smtClean="0">
                <a:solidFill>
                  <a:schemeClr val="accent4">
                    <a:lumMod val="75000"/>
                  </a:schemeClr>
                </a:solidFill>
              </a:rPr>
              <a:t>Penelitian epidemiologi menunjukkan hipertensi dijumpai pada 50-70% pasien stroke. </a:t>
            </a:r>
          </a:p>
          <a:p>
            <a:pPr algn="just"/>
            <a:r>
              <a:rPr lang="id-ID" sz="2400" dirty="0" smtClean="0">
                <a:solidFill>
                  <a:schemeClr val="accent4">
                    <a:lumMod val="75000"/>
                  </a:schemeClr>
                </a:solidFill>
              </a:rPr>
              <a:t>Hipertensi </a:t>
            </a:r>
            <a:r>
              <a:rPr lang="id-ID" sz="2400" dirty="0">
                <a:solidFill>
                  <a:schemeClr val="accent4">
                    <a:lumMod val="75000"/>
                  </a:schemeClr>
                </a:solidFill>
              </a:rPr>
              <a:t>merupakan faktor utama penyebab stroke, terutama ishemic stroke dimana tekanan darah yang tinggi dapat menyebabkan tegangan dan kerusakan pada pembuluh darah yang menuju ke otak, sehingga pembuluh darah mudah tersumbat dan aliran darah ke otak </a:t>
            </a:r>
            <a:r>
              <a:rPr lang="id-ID" sz="2400" dirty="0" smtClean="0">
                <a:solidFill>
                  <a:schemeClr val="accent4">
                    <a:lumMod val="75000"/>
                  </a:schemeClr>
                </a:solidFill>
              </a:rPr>
              <a:t>terhenti.</a:t>
            </a:r>
          </a:p>
          <a:p>
            <a:pPr algn="just"/>
            <a:r>
              <a:rPr lang="id-ID" sz="2400" dirty="0" smtClean="0">
                <a:solidFill>
                  <a:schemeClr val="accent4">
                    <a:lumMod val="75000"/>
                  </a:schemeClr>
                </a:solidFill>
              </a:rPr>
              <a:t>Hipertensi </a:t>
            </a:r>
            <a:r>
              <a:rPr lang="id-ID" sz="2400" dirty="0">
                <a:solidFill>
                  <a:schemeClr val="accent4">
                    <a:lumMod val="75000"/>
                  </a:schemeClr>
                </a:solidFill>
              </a:rPr>
              <a:t>juga dapat menyebabkan hemorrhagic stroke karena tekanan darah yang terlampau tinggi dapat menyebabkan pecahnya pembuluh darah di otak</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9953" y="340659"/>
            <a:ext cx="3383153" cy="2312894"/>
          </a:xfrm>
          <a:prstGeom prst="rect">
            <a:avLst/>
          </a:prstGeom>
        </p:spPr>
      </p:pic>
    </p:spTree>
    <p:extLst>
      <p:ext uri="{BB962C8B-B14F-4D97-AF65-F5344CB8AC3E}">
        <p14:creationId xmlns="" xmlns:p14="http://schemas.microsoft.com/office/powerpoint/2010/main" val="3029756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667160251"/>
              </p:ext>
            </p:extLst>
          </p:nvPr>
        </p:nvGraphicFramePr>
        <p:xfrm>
          <a:off x="5952565" y="959224"/>
          <a:ext cx="6950635" cy="5898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8086165" y="796369"/>
            <a:ext cx="1344706" cy="1398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extBox 6"/>
          <p:cNvSpPr txBox="1"/>
          <p:nvPr/>
        </p:nvSpPr>
        <p:spPr>
          <a:xfrm>
            <a:off x="7960659" y="1341728"/>
            <a:ext cx="1595718" cy="307777"/>
          </a:xfrm>
          <a:prstGeom prst="rect">
            <a:avLst/>
          </a:prstGeom>
          <a:noFill/>
        </p:spPr>
        <p:txBody>
          <a:bodyPr wrap="square" rtlCol="0">
            <a:spAutoFit/>
          </a:bodyPr>
          <a:lstStyle/>
          <a:p>
            <a:pPr algn="ctr"/>
            <a:r>
              <a:rPr lang="id-ID" sz="1400" b="1" dirty="0" smtClean="0">
                <a:solidFill>
                  <a:schemeClr val="bg1"/>
                </a:solidFill>
              </a:rPr>
              <a:t>PRIMORDIAL</a:t>
            </a:r>
            <a:endParaRPr lang="id-ID" sz="1400" b="1" dirty="0">
              <a:solidFill>
                <a:schemeClr val="bg1"/>
              </a:solidFill>
            </a:endParaRPr>
          </a:p>
        </p:txBody>
      </p:sp>
    </p:spTree>
    <p:extLst>
      <p:ext uri="{BB962C8B-B14F-4D97-AF65-F5344CB8AC3E}">
        <p14:creationId xmlns="" xmlns:p14="http://schemas.microsoft.com/office/powerpoint/2010/main" val="3909717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096064"/>
            <a:ext cx="7100652" cy="3695136"/>
          </a:xfrm>
        </p:spPr>
        <p:txBody>
          <a:bodyPr>
            <a:normAutofit/>
          </a:bodyPr>
          <a:lstStyle/>
          <a:p>
            <a:r>
              <a:rPr lang="id-ID" sz="2400" dirty="0" smtClean="0"/>
              <a:t>Promosi kesehatan seperti  kampanye bahaya rokok terhadap stroke dengan membuat selebaran atau poster</a:t>
            </a:r>
          </a:p>
          <a:p>
            <a:r>
              <a:rPr lang="id-ID" sz="2400" dirty="0" smtClean="0"/>
              <a:t>Program pendidikan kesehatan masyarakat dengan memberikan informasi tentang stroke pada media cetak maupun elektronik</a:t>
            </a:r>
          </a:p>
          <a:p>
            <a:endParaRPr lang="id-ID" dirty="0"/>
          </a:p>
        </p:txBody>
      </p:sp>
      <p:sp>
        <p:nvSpPr>
          <p:cNvPr id="4" name="Title 1"/>
          <p:cNvSpPr txBox="1">
            <a:spLocks/>
          </p:cNvSpPr>
          <p:nvPr/>
        </p:nvSpPr>
        <p:spPr>
          <a:xfrm>
            <a:off x="9699814" y="753035"/>
            <a:ext cx="412376" cy="5576046"/>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d-ID" dirty="0" smtClean="0">
                <a:solidFill>
                  <a:srgbClr val="99FF33"/>
                </a:solidFill>
                <a:latin typeface="Maiandra GD" panose="020E0502030308020204" pitchFamily="34" charset="0"/>
              </a:rPr>
              <a:t>P</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E</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N</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C</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E</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G</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A</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H</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A</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N </a:t>
            </a:r>
          </a:p>
          <a:p>
            <a:endParaRPr lang="id-ID" dirty="0">
              <a:solidFill>
                <a:srgbClr val="99FF33"/>
              </a:solidFill>
              <a:latin typeface="Maiandra GD" panose="020E0502030308020204" pitchFamily="34" charset="0"/>
            </a:endParaRPr>
          </a:p>
          <a:p>
            <a:r>
              <a:rPr lang="id-ID" dirty="0" smtClean="0">
                <a:solidFill>
                  <a:srgbClr val="99FF33"/>
                </a:solidFill>
                <a:latin typeface="Maiandra GD" panose="020E0502030308020204" pitchFamily="34" charset="0"/>
              </a:rPr>
              <a:t>PRIMORDIAL</a:t>
            </a:r>
            <a:endParaRPr lang="id-ID" dirty="0">
              <a:solidFill>
                <a:srgbClr val="99FF33"/>
              </a:solidFill>
              <a:latin typeface="Maiandra GD" panose="020E0502030308020204" pitchFamily="34" charset="0"/>
            </a:endParaRPr>
          </a:p>
        </p:txBody>
      </p:sp>
    </p:spTree>
    <p:extLst>
      <p:ext uri="{BB962C8B-B14F-4D97-AF65-F5344CB8AC3E}">
        <p14:creationId xmlns="" xmlns:p14="http://schemas.microsoft.com/office/powerpoint/2010/main" val="28431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0" y="492222"/>
            <a:ext cx="3119717" cy="5576046"/>
          </a:xfrm>
        </p:spPr>
        <p:txBody>
          <a:bodyPr>
            <a:normAutofit/>
          </a:bodyPr>
          <a:lstStyle/>
          <a:p>
            <a:r>
              <a:rPr lang="id-ID" dirty="0" smtClean="0">
                <a:solidFill>
                  <a:srgbClr val="99FF33"/>
                </a:solidFill>
                <a:latin typeface="Maiandra GD" panose="020E0502030308020204" pitchFamily="34" charset="0"/>
              </a:rPr>
              <a:t>Pencegahan primer</a:t>
            </a:r>
            <a:endParaRPr lang="id-ID" dirty="0">
              <a:solidFill>
                <a:srgbClr val="99FF33"/>
              </a:solidFill>
              <a:latin typeface="Maiandra GD" panose="020E0502030308020204" pitchFamily="34" charset="0"/>
            </a:endParaRPr>
          </a:p>
        </p:txBody>
      </p:sp>
      <p:sp>
        <p:nvSpPr>
          <p:cNvPr id="3" name="Content Placeholder 2"/>
          <p:cNvSpPr>
            <a:spLocks noGrp="1"/>
          </p:cNvSpPr>
          <p:nvPr>
            <p:ph idx="1"/>
          </p:nvPr>
        </p:nvSpPr>
        <p:spPr>
          <a:xfrm>
            <a:off x="3639671" y="1201271"/>
            <a:ext cx="7888941" cy="4697506"/>
          </a:xfrm>
        </p:spPr>
        <p:txBody>
          <a:bodyPr>
            <a:normAutofit/>
          </a:bodyPr>
          <a:lstStyle/>
          <a:p>
            <a:r>
              <a:rPr lang="id-ID" dirty="0" smtClean="0"/>
              <a:t>Menghindari : Rokok</a:t>
            </a:r>
            <a:r>
              <a:rPr lang="id-ID" dirty="0"/>
              <a:t>, stress, alkohol, kegemukan, </a:t>
            </a:r>
            <a:r>
              <a:rPr lang="id-ID" dirty="0" smtClean="0"/>
              <a:t>konsumsi</a:t>
            </a:r>
          </a:p>
          <a:p>
            <a:pPr marL="0" indent="0">
              <a:buNone/>
            </a:pPr>
            <a:r>
              <a:rPr lang="id-ID" dirty="0"/>
              <a:t> </a:t>
            </a:r>
            <a:r>
              <a:rPr lang="id-ID" dirty="0" smtClean="0"/>
              <a:t>                              garam berlebihan, obat-obatan</a:t>
            </a:r>
            <a:endParaRPr lang="id-ID" dirty="0"/>
          </a:p>
          <a:p>
            <a:r>
              <a:rPr lang="id-ID" dirty="0" smtClean="0"/>
              <a:t>Mengurangi : Kolesterol </a:t>
            </a:r>
            <a:r>
              <a:rPr lang="id-ID" dirty="0"/>
              <a:t>dan lemak dalam </a:t>
            </a:r>
            <a:r>
              <a:rPr lang="id-ID" dirty="0" smtClean="0"/>
              <a:t>makanan</a:t>
            </a:r>
            <a:endParaRPr lang="id-ID" dirty="0"/>
          </a:p>
          <a:p>
            <a:r>
              <a:rPr lang="sv-SE" dirty="0" smtClean="0"/>
              <a:t>Mengendalikan</a:t>
            </a:r>
            <a:r>
              <a:rPr lang="id-ID" dirty="0" smtClean="0"/>
              <a:t> </a:t>
            </a:r>
            <a:r>
              <a:rPr lang="sv-SE" dirty="0" smtClean="0"/>
              <a:t>: </a:t>
            </a:r>
            <a:r>
              <a:rPr lang="sv-SE" dirty="0"/>
              <a:t>Hipertensi, DM, penyakit jantung </a:t>
            </a:r>
            <a:r>
              <a:rPr lang="id-ID" dirty="0" smtClean="0"/>
              <a:t>dan penyakit</a:t>
            </a:r>
          </a:p>
          <a:p>
            <a:pPr marL="0" indent="0">
              <a:buNone/>
            </a:pPr>
            <a:r>
              <a:rPr lang="id-ID" dirty="0"/>
              <a:t> </a:t>
            </a:r>
            <a:r>
              <a:rPr lang="id-ID" dirty="0" smtClean="0"/>
              <a:t>                                   vaskular</a:t>
            </a:r>
            <a:endParaRPr lang="id-ID" dirty="0"/>
          </a:p>
          <a:p>
            <a:r>
              <a:rPr lang="id-ID" dirty="0" smtClean="0"/>
              <a:t>Menganjurkan </a:t>
            </a:r>
            <a:r>
              <a:rPr lang="id-ID" dirty="0"/>
              <a:t>konsumsi gizi yang seimbang seperti, makan banyak </a:t>
            </a:r>
            <a:r>
              <a:rPr lang="id-ID" dirty="0" smtClean="0"/>
              <a:t>sayuran, buah-buahan</a:t>
            </a:r>
            <a:r>
              <a:rPr lang="id-ID" dirty="0"/>
              <a:t>, ikan </a:t>
            </a:r>
            <a:r>
              <a:rPr lang="id-ID" dirty="0" smtClean="0"/>
              <a:t>minimalkan </a:t>
            </a:r>
            <a:r>
              <a:rPr lang="id-ID" i="1" dirty="0"/>
              <a:t>junk </a:t>
            </a:r>
            <a:r>
              <a:rPr lang="id-ID" i="1" dirty="0" smtClean="0"/>
              <a:t>food</a:t>
            </a:r>
          </a:p>
          <a:p>
            <a:r>
              <a:rPr lang="id-ID" dirty="0"/>
              <a:t>B</a:t>
            </a:r>
            <a:r>
              <a:rPr lang="id-ID" dirty="0" smtClean="0"/>
              <a:t>erolah </a:t>
            </a:r>
            <a:r>
              <a:rPr lang="id-ID" dirty="0"/>
              <a:t>raga secara teratur</a:t>
            </a:r>
          </a:p>
        </p:txBody>
      </p:sp>
    </p:spTree>
    <p:extLst>
      <p:ext uri="{BB962C8B-B14F-4D97-AF65-F5344CB8AC3E}">
        <p14:creationId xmlns="" xmlns:p14="http://schemas.microsoft.com/office/powerpoint/2010/main" val="565435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865" y="1326775"/>
            <a:ext cx="6939287" cy="4715435"/>
          </a:xfrm>
        </p:spPr>
        <p:txBody>
          <a:bodyPr>
            <a:normAutofit/>
          </a:bodyPr>
          <a:lstStyle/>
          <a:p>
            <a:pPr lvl="0" algn="just"/>
            <a:r>
              <a:rPr lang="en-US" dirty="0" err="1" smtClean="0">
                <a:effectLst/>
              </a:rPr>
              <a:t>Obat-obatan</a:t>
            </a:r>
            <a:r>
              <a:rPr lang="id-ID" dirty="0" smtClean="0">
                <a:effectLst/>
              </a:rPr>
              <a:t> </a:t>
            </a:r>
            <a:r>
              <a:rPr lang="en-US" dirty="0" smtClean="0">
                <a:effectLst/>
              </a:rPr>
              <a:t>: </a:t>
            </a:r>
            <a:r>
              <a:rPr lang="id-ID" dirty="0">
                <a:effectLst/>
              </a:rPr>
              <a:t>A</a:t>
            </a:r>
            <a:r>
              <a:rPr lang="en-US" dirty="0" err="1" smtClean="0">
                <a:effectLst/>
              </a:rPr>
              <a:t>setosal</a:t>
            </a:r>
            <a:r>
              <a:rPr lang="id-ID" dirty="0" smtClean="0">
                <a:effectLst/>
              </a:rPr>
              <a:t>, antikoagulan oral bagi penderita dengan faktor resiko jantung, c</a:t>
            </a:r>
            <a:r>
              <a:rPr lang="en-US" dirty="0" err="1" smtClean="0">
                <a:effectLst/>
              </a:rPr>
              <a:t>lopidogrel</a:t>
            </a:r>
            <a:r>
              <a:rPr lang="en-US" dirty="0" smtClean="0">
                <a:effectLst/>
              </a:rPr>
              <a:t> </a:t>
            </a:r>
            <a:endParaRPr lang="id-ID" dirty="0" smtClean="0">
              <a:effectLst/>
            </a:endParaRPr>
          </a:p>
          <a:p>
            <a:pPr lvl="0" algn="just"/>
            <a:r>
              <a:rPr lang="en-US" dirty="0" err="1" smtClean="0">
                <a:effectLst/>
              </a:rPr>
              <a:t>Modifikasi</a:t>
            </a:r>
            <a:r>
              <a:rPr lang="en-US" dirty="0" smtClean="0">
                <a:effectLst/>
              </a:rPr>
              <a:t> </a:t>
            </a:r>
            <a:r>
              <a:rPr lang="en-US" dirty="0" err="1">
                <a:effectLst/>
              </a:rPr>
              <a:t>gaya</a:t>
            </a:r>
            <a:r>
              <a:rPr lang="en-US" dirty="0">
                <a:effectLst/>
              </a:rPr>
              <a:t> </a:t>
            </a:r>
            <a:r>
              <a:rPr lang="en-US" dirty="0" err="1">
                <a:effectLst/>
              </a:rPr>
              <a:t>hidup</a:t>
            </a:r>
            <a:r>
              <a:rPr lang="en-US" dirty="0">
                <a:effectLst/>
              </a:rPr>
              <a:t> </a:t>
            </a:r>
            <a:r>
              <a:rPr lang="en-US" dirty="0" err="1">
                <a:effectLst/>
              </a:rPr>
              <a:t>dan</a:t>
            </a:r>
            <a:r>
              <a:rPr lang="en-US" dirty="0">
                <a:effectLst/>
              </a:rPr>
              <a:t> </a:t>
            </a:r>
            <a:r>
              <a:rPr lang="en-US" dirty="0" err="1">
                <a:effectLst/>
              </a:rPr>
              <a:t>faktor</a:t>
            </a:r>
            <a:r>
              <a:rPr lang="en-US" dirty="0">
                <a:effectLst/>
              </a:rPr>
              <a:t> </a:t>
            </a:r>
            <a:r>
              <a:rPr lang="en-US" dirty="0" err="1">
                <a:effectLst/>
              </a:rPr>
              <a:t>risiko</a:t>
            </a:r>
            <a:r>
              <a:rPr lang="en-US" dirty="0">
                <a:effectLst/>
              </a:rPr>
              <a:t> stroke, </a:t>
            </a:r>
            <a:r>
              <a:rPr lang="en-US" dirty="0" err="1">
                <a:effectLst/>
              </a:rPr>
              <a:t>misalnya</a:t>
            </a:r>
            <a:r>
              <a:rPr lang="en-US" dirty="0">
                <a:effectLst/>
              </a:rPr>
              <a:t> </a:t>
            </a:r>
            <a:r>
              <a:rPr lang="en-US" dirty="0" err="1">
                <a:effectLst/>
              </a:rPr>
              <a:t>mengkonsumsi</a:t>
            </a:r>
            <a:r>
              <a:rPr lang="en-US" dirty="0">
                <a:effectLst/>
              </a:rPr>
              <a:t> </a:t>
            </a:r>
            <a:r>
              <a:rPr lang="en-US" dirty="0" err="1">
                <a:effectLst/>
              </a:rPr>
              <a:t>obat</a:t>
            </a:r>
            <a:r>
              <a:rPr lang="en-US" dirty="0">
                <a:effectLst/>
              </a:rPr>
              <a:t> </a:t>
            </a:r>
            <a:r>
              <a:rPr lang="en-US" dirty="0" err="1">
                <a:effectLst/>
              </a:rPr>
              <a:t>antihipertensi</a:t>
            </a:r>
            <a:r>
              <a:rPr lang="en-US" dirty="0">
                <a:effectLst/>
              </a:rPr>
              <a:t> yang </a:t>
            </a:r>
            <a:r>
              <a:rPr lang="en-US" dirty="0" err="1">
                <a:effectLst/>
              </a:rPr>
              <a:t>sesuai</a:t>
            </a:r>
            <a:r>
              <a:rPr lang="en-US" dirty="0">
                <a:effectLst/>
              </a:rPr>
              <a:t> </a:t>
            </a:r>
            <a:r>
              <a:rPr lang="en-US" dirty="0" err="1">
                <a:effectLst/>
              </a:rPr>
              <a:t>pada</a:t>
            </a:r>
            <a:r>
              <a:rPr lang="en-US" dirty="0">
                <a:effectLst/>
              </a:rPr>
              <a:t> </a:t>
            </a:r>
            <a:r>
              <a:rPr lang="en-US" dirty="0" err="1">
                <a:effectLst/>
              </a:rPr>
              <a:t>penderita</a:t>
            </a:r>
            <a:r>
              <a:rPr lang="en-US" dirty="0">
                <a:effectLst/>
              </a:rPr>
              <a:t> </a:t>
            </a:r>
            <a:r>
              <a:rPr lang="en-US" dirty="0" err="1">
                <a:effectLst/>
              </a:rPr>
              <a:t>hipertensi</a:t>
            </a:r>
            <a:r>
              <a:rPr lang="en-US" dirty="0">
                <a:effectLst/>
              </a:rPr>
              <a:t>, </a:t>
            </a:r>
            <a:r>
              <a:rPr lang="en-US" dirty="0" err="1">
                <a:effectLst/>
              </a:rPr>
              <a:t>mengkonsumsi</a:t>
            </a:r>
            <a:r>
              <a:rPr lang="en-US" dirty="0">
                <a:effectLst/>
              </a:rPr>
              <a:t> </a:t>
            </a:r>
            <a:r>
              <a:rPr lang="en-US" dirty="0" err="1">
                <a:effectLst/>
              </a:rPr>
              <a:t>obat</a:t>
            </a:r>
            <a:r>
              <a:rPr lang="en-US" dirty="0">
                <a:effectLst/>
              </a:rPr>
              <a:t> </a:t>
            </a:r>
            <a:r>
              <a:rPr lang="en-US" dirty="0" err="1">
                <a:effectLst/>
              </a:rPr>
              <a:t>hipoglikemik</a:t>
            </a:r>
            <a:r>
              <a:rPr lang="en-US" dirty="0">
                <a:effectLst/>
              </a:rPr>
              <a:t> </a:t>
            </a:r>
            <a:r>
              <a:rPr lang="en-US" dirty="0" err="1">
                <a:effectLst/>
              </a:rPr>
              <a:t>pada</a:t>
            </a:r>
            <a:r>
              <a:rPr lang="en-US" dirty="0">
                <a:effectLst/>
              </a:rPr>
              <a:t> </a:t>
            </a:r>
            <a:r>
              <a:rPr lang="en-US" dirty="0" err="1">
                <a:effectLst/>
              </a:rPr>
              <a:t>penderita</a:t>
            </a:r>
            <a:r>
              <a:rPr lang="en-US" dirty="0">
                <a:effectLst/>
              </a:rPr>
              <a:t> diabetes, diet </a:t>
            </a:r>
            <a:r>
              <a:rPr lang="en-US" dirty="0" err="1">
                <a:effectLst/>
              </a:rPr>
              <a:t>rendah</a:t>
            </a:r>
            <a:r>
              <a:rPr lang="en-US" dirty="0">
                <a:effectLst/>
              </a:rPr>
              <a:t> </a:t>
            </a:r>
            <a:r>
              <a:rPr lang="en-US" dirty="0" err="1">
                <a:effectLst/>
              </a:rPr>
              <a:t>lemak</a:t>
            </a:r>
            <a:r>
              <a:rPr lang="en-US" dirty="0">
                <a:effectLst/>
              </a:rPr>
              <a:t> </a:t>
            </a:r>
            <a:r>
              <a:rPr lang="en-US" dirty="0" err="1">
                <a:effectLst/>
              </a:rPr>
              <a:t>dan</a:t>
            </a:r>
            <a:r>
              <a:rPr lang="en-US" dirty="0">
                <a:effectLst/>
              </a:rPr>
              <a:t> </a:t>
            </a:r>
            <a:r>
              <a:rPr lang="en-US" dirty="0" err="1">
                <a:effectLst/>
              </a:rPr>
              <a:t>mengkonsumsi</a:t>
            </a:r>
            <a:r>
              <a:rPr lang="en-US" dirty="0">
                <a:effectLst/>
              </a:rPr>
              <a:t> </a:t>
            </a:r>
            <a:r>
              <a:rPr lang="en-US" dirty="0" err="1">
                <a:effectLst/>
              </a:rPr>
              <a:t>obat</a:t>
            </a:r>
            <a:r>
              <a:rPr lang="en-US" dirty="0">
                <a:effectLst/>
              </a:rPr>
              <a:t> </a:t>
            </a:r>
            <a:r>
              <a:rPr lang="en-US" dirty="0" err="1">
                <a:effectLst/>
              </a:rPr>
              <a:t>antidislipidemia</a:t>
            </a:r>
            <a:r>
              <a:rPr lang="en-US" dirty="0">
                <a:effectLst/>
              </a:rPr>
              <a:t> </a:t>
            </a:r>
            <a:r>
              <a:rPr lang="en-US" dirty="0" err="1">
                <a:effectLst/>
              </a:rPr>
              <a:t>pada</a:t>
            </a:r>
            <a:r>
              <a:rPr lang="en-US" dirty="0">
                <a:effectLst/>
              </a:rPr>
              <a:t> </a:t>
            </a:r>
            <a:r>
              <a:rPr lang="en-US" dirty="0" err="1">
                <a:effectLst/>
              </a:rPr>
              <a:t>penderita</a:t>
            </a:r>
            <a:r>
              <a:rPr lang="en-US" dirty="0">
                <a:effectLst/>
              </a:rPr>
              <a:t> </a:t>
            </a:r>
            <a:r>
              <a:rPr lang="en-US" dirty="0" err="1">
                <a:effectLst/>
              </a:rPr>
              <a:t>dislipidemia</a:t>
            </a:r>
            <a:r>
              <a:rPr lang="en-US" dirty="0">
                <a:effectLst/>
              </a:rPr>
              <a:t>, </a:t>
            </a:r>
            <a:r>
              <a:rPr lang="en-US" dirty="0" err="1">
                <a:effectLst/>
              </a:rPr>
              <a:t>berhenti</a:t>
            </a:r>
            <a:r>
              <a:rPr lang="en-US" dirty="0">
                <a:effectLst/>
              </a:rPr>
              <a:t> </a:t>
            </a:r>
            <a:r>
              <a:rPr lang="en-US" dirty="0" err="1">
                <a:effectLst/>
              </a:rPr>
              <a:t>merokok</a:t>
            </a:r>
            <a:r>
              <a:rPr lang="en-US" dirty="0">
                <a:effectLst/>
              </a:rPr>
              <a:t>, </a:t>
            </a:r>
            <a:r>
              <a:rPr lang="en-US" dirty="0" err="1">
                <a:effectLst/>
              </a:rPr>
              <a:t>berhenti</a:t>
            </a:r>
            <a:r>
              <a:rPr lang="en-US" dirty="0">
                <a:effectLst/>
              </a:rPr>
              <a:t> </a:t>
            </a:r>
            <a:r>
              <a:rPr lang="en-US" dirty="0" err="1">
                <a:effectLst/>
              </a:rPr>
              <a:t>mengkonsumsi</a:t>
            </a:r>
            <a:r>
              <a:rPr lang="en-US" dirty="0">
                <a:effectLst/>
              </a:rPr>
              <a:t> </a:t>
            </a:r>
            <a:r>
              <a:rPr lang="en-US" dirty="0" err="1">
                <a:effectLst/>
              </a:rPr>
              <a:t>alkohol</a:t>
            </a:r>
            <a:r>
              <a:rPr lang="en-US" dirty="0">
                <a:effectLst/>
              </a:rPr>
              <a:t>, </a:t>
            </a:r>
            <a:r>
              <a:rPr lang="en-US" dirty="0" err="1">
                <a:effectLst/>
              </a:rPr>
              <a:t>hindari</a:t>
            </a:r>
            <a:r>
              <a:rPr lang="en-US" dirty="0">
                <a:effectLst/>
              </a:rPr>
              <a:t> </a:t>
            </a:r>
            <a:r>
              <a:rPr lang="en-US" dirty="0" err="1">
                <a:effectLst/>
              </a:rPr>
              <a:t>kelebihan</a:t>
            </a:r>
            <a:r>
              <a:rPr lang="en-US" dirty="0">
                <a:effectLst/>
              </a:rPr>
              <a:t> </a:t>
            </a:r>
            <a:r>
              <a:rPr lang="en-US" dirty="0" err="1">
                <a:effectLst/>
              </a:rPr>
              <a:t>berat</a:t>
            </a:r>
            <a:r>
              <a:rPr lang="en-US" dirty="0">
                <a:effectLst/>
              </a:rPr>
              <a:t> </a:t>
            </a:r>
            <a:r>
              <a:rPr lang="en-US" dirty="0" err="1">
                <a:effectLst/>
              </a:rPr>
              <a:t>badan</a:t>
            </a:r>
            <a:r>
              <a:rPr lang="en-US" dirty="0">
                <a:effectLst/>
              </a:rPr>
              <a:t> </a:t>
            </a:r>
            <a:r>
              <a:rPr lang="en-US" dirty="0" err="1">
                <a:effectLst/>
              </a:rPr>
              <a:t>dan</a:t>
            </a:r>
            <a:r>
              <a:rPr lang="en-US" dirty="0">
                <a:effectLst/>
              </a:rPr>
              <a:t> </a:t>
            </a:r>
            <a:r>
              <a:rPr lang="en-US" dirty="0" err="1">
                <a:effectLst/>
              </a:rPr>
              <a:t>kurang</a:t>
            </a:r>
            <a:r>
              <a:rPr lang="en-US" dirty="0">
                <a:effectLst/>
              </a:rPr>
              <a:t> </a:t>
            </a:r>
            <a:r>
              <a:rPr lang="en-US" dirty="0" err="1">
                <a:effectLst/>
              </a:rPr>
              <a:t>gerak</a:t>
            </a:r>
            <a:r>
              <a:rPr lang="en-US" dirty="0">
                <a:effectLst/>
              </a:rPr>
              <a:t>.</a:t>
            </a:r>
            <a:endParaRPr lang="id-ID" dirty="0">
              <a:effectLst/>
            </a:endParaRPr>
          </a:p>
          <a:p>
            <a:pPr marL="0" indent="0">
              <a:buNone/>
            </a:pPr>
            <a:endParaRPr lang="id-ID" dirty="0"/>
          </a:p>
        </p:txBody>
      </p:sp>
      <p:sp>
        <p:nvSpPr>
          <p:cNvPr id="4" name="Title 1"/>
          <p:cNvSpPr txBox="1">
            <a:spLocks/>
          </p:cNvSpPr>
          <p:nvPr/>
        </p:nvSpPr>
        <p:spPr>
          <a:xfrm>
            <a:off x="9197789" y="860610"/>
            <a:ext cx="2169458" cy="500230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d-ID" dirty="0" smtClean="0">
                <a:solidFill>
                  <a:srgbClr val="99FF33"/>
                </a:solidFill>
                <a:latin typeface="Maiandra GD" panose="020E0502030308020204" pitchFamily="34" charset="0"/>
              </a:rPr>
              <a:t>P</a:t>
            </a:r>
          </a:p>
          <a:p>
            <a:r>
              <a:rPr lang="id-ID" dirty="0" smtClean="0">
                <a:solidFill>
                  <a:srgbClr val="99FF33"/>
                </a:solidFill>
                <a:latin typeface="Maiandra GD" panose="020E0502030308020204" pitchFamily="34" charset="0"/>
              </a:rPr>
              <a:t>E</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N</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C</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E</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G</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A</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H</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A</a:t>
            </a:r>
            <a:br>
              <a:rPr lang="id-ID" dirty="0" smtClean="0">
                <a:solidFill>
                  <a:srgbClr val="99FF33"/>
                </a:solidFill>
                <a:latin typeface="Maiandra GD" panose="020E0502030308020204" pitchFamily="34" charset="0"/>
              </a:rPr>
            </a:br>
            <a:r>
              <a:rPr lang="id-ID" dirty="0" smtClean="0">
                <a:solidFill>
                  <a:srgbClr val="99FF33"/>
                </a:solidFill>
                <a:latin typeface="Maiandra GD" panose="020E0502030308020204" pitchFamily="34" charset="0"/>
              </a:rPr>
              <a:t>N </a:t>
            </a:r>
          </a:p>
          <a:p>
            <a:r>
              <a:rPr lang="id-ID" dirty="0" smtClean="0">
                <a:solidFill>
                  <a:srgbClr val="99FF33"/>
                </a:solidFill>
                <a:latin typeface="Maiandra GD" panose="020E0502030308020204" pitchFamily="34" charset="0"/>
              </a:rPr>
              <a:t> SEKUNDER</a:t>
            </a:r>
            <a:endParaRPr lang="id-ID" dirty="0">
              <a:solidFill>
                <a:srgbClr val="99FF33"/>
              </a:solidFill>
              <a:latin typeface="Maiandra GD" panose="020E0502030308020204" pitchFamily="34" charset="0"/>
            </a:endParaRPr>
          </a:p>
        </p:txBody>
      </p:sp>
    </p:spTree>
    <p:extLst>
      <p:ext uri="{BB962C8B-B14F-4D97-AF65-F5344CB8AC3E}">
        <p14:creationId xmlns="" xmlns:p14="http://schemas.microsoft.com/office/powerpoint/2010/main" val="2607752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6942" y="1450605"/>
            <a:ext cx="7476564" cy="3695136"/>
          </a:xfrm>
        </p:spPr>
        <p:txBody>
          <a:bodyPr>
            <a:normAutofit/>
          </a:bodyPr>
          <a:lstStyle/>
          <a:p>
            <a:pPr marL="0" indent="0">
              <a:buNone/>
            </a:pPr>
            <a:endParaRPr lang="id-ID" sz="2800" dirty="0" smtClean="0">
              <a:solidFill>
                <a:srgbClr val="99FF33"/>
              </a:solidFill>
            </a:endParaRPr>
          </a:p>
          <a:p>
            <a:pPr marL="3854450" indent="-358775"/>
            <a:r>
              <a:rPr lang="id-ID" sz="2400" dirty="0" smtClean="0"/>
              <a:t>Rehabilitasi Fisik</a:t>
            </a:r>
          </a:p>
          <a:p>
            <a:pPr marL="3854450" indent="-358775"/>
            <a:r>
              <a:rPr lang="id-ID" sz="2400" dirty="0" smtClean="0"/>
              <a:t>Rehabilitasi Mental </a:t>
            </a:r>
          </a:p>
          <a:p>
            <a:pPr marL="3854450" indent="-358775"/>
            <a:r>
              <a:rPr lang="id-ID" sz="2400" dirty="0" smtClean="0"/>
              <a:t>Rehabilitasi Sosial </a:t>
            </a:r>
            <a:endParaRPr lang="id-ID" sz="2400" dirty="0"/>
          </a:p>
        </p:txBody>
      </p:sp>
      <p:sp>
        <p:nvSpPr>
          <p:cNvPr id="4" name="Title 1"/>
          <p:cNvSpPr txBox="1">
            <a:spLocks/>
          </p:cNvSpPr>
          <p:nvPr/>
        </p:nvSpPr>
        <p:spPr>
          <a:xfrm>
            <a:off x="502024" y="3943632"/>
            <a:ext cx="3299011" cy="15419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d-ID" dirty="0" smtClean="0">
                <a:solidFill>
                  <a:srgbClr val="99FF33"/>
                </a:solidFill>
                <a:latin typeface="Maiandra GD" panose="020E0502030308020204" pitchFamily="34" charset="0"/>
              </a:rPr>
              <a:t>PENCEGAHAN </a:t>
            </a:r>
          </a:p>
          <a:p>
            <a:r>
              <a:rPr lang="id-ID" dirty="0" smtClean="0">
                <a:solidFill>
                  <a:srgbClr val="99FF33"/>
                </a:solidFill>
                <a:latin typeface="Maiandra GD" panose="020E0502030308020204" pitchFamily="34" charset="0"/>
              </a:rPr>
              <a:t> SEKUNDER</a:t>
            </a:r>
            <a:endParaRPr lang="id-ID" dirty="0">
              <a:solidFill>
                <a:srgbClr val="99FF33"/>
              </a:solidFill>
              <a:latin typeface="Maiandra GD" panose="020E0502030308020204" pitchFamily="34" charset="0"/>
            </a:endParaRPr>
          </a:p>
        </p:txBody>
      </p:sp>
    </p:spTree>
    <p:extLst>
      <p:ext uri="{BB962C8B-B14F-4D97-AF65-F5344CB8AC3E}">
        <p14:creationId xmlns="" xmlns:p14="http://schemas.microsoft.com/office/powerpoint/2010/main" val="303546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40" y="298315"/>
            <a:ext cx="3602160" cy="849549"/>
          </a:xfrm>
        </p:spPr>
        <p:txBody>
          <a:bodyPr/>
          <a:lstStyle/>
          <a:p>
            <a:r>
              <a:rPr lang="id-ID" dirty="0" smtClean="0">
                <a:solidFill>
                  <a:srgbClr val="FFC000"/>
                </a:solidFill>
                <a:latin typeface="Gungsuh" panose="02030600000101010101" pitchFamily="18" charset="-127"/>
                <a:ea typeface="Gungsuh" panose="02030600000101010101" pitchFamily="18" charset="-127"/>
              </a:rPr>
              <a:t>PENELITIAN</a:t>
            </a:r>
            <a:endParaRPr lang="id-ID" dirty="0">
              <a:solidFill>
                <a:srgbClr val="FFC000"/>
              </a:solidFill>
              <a:latin typeface="Gungsuh" panose="02030600000101010101" pitchFamily="18" charset="-127"/>
              <a:ea typeface="Gungsuh" panose="02030600000101010101" pitchFamily="18" charset="-127"/>
            </a:endParaRPr>
          </a:p>
        </p:txBody>
      </p:sp>
      <p:sp>
        <p:nvSpPr>
          <p:cNvPr id="3" name="Content Placeholder 2"/>
          <p:cNvSpPr>
            <a:spLocks noGrp="1"/>
          </p:cNvSpPr>
          <p:nvPr>
            <p:ph idx="1"/>
          </p:nvPr>
        </p:nvSpPr>
        <p:spPr>
          <a:xfrm>
            <a:off x="369650" y="1342416"/>
            <a:ext cx="11459183" cy="4448783"/>
          </a:xfrm>
        </p:spPr>
        <p:txBody>
          <a:bodyPr/>
          <a:lstStyle/>
          <a:p>
            <a:r>
              <a:rPr lang="id-ID" dirty="0"/>
              <a:t>Menurut penelitian Tsong Hai Lee di Taiwan pada tahun 1997-2001, </a:t>
            </a:r>
            <a:r>
              <a:rPr lang="id-ID" dirty="0" smtClean="0"/>
              <a:t>terdapat 264 </a:t>
            </a:r>
            <a:r>
              <a:rPr lang="id-ID" dirty="0"/>
              <a:t>orang penderita stroke iskemik pada usia 18-45 tahun, yang disebabkan </a:t>
            </a:r>
            <a:r>
              <a:rPr lang="id-ID" dirty="0" smtClean="0"/>
              <a:t>oleh kelebihan </a:t>
            </a:r>
            <a:r>
              <a:rPr lang="id-ID" dirty="0"/>
              <a:t>lemak, merokok, hipertensi dan riwayat </a:t>
            </a:r>
            <a:r>
              <a:rPr lang="id-ID" dirty="0" smtClean="0"/>
              <a:t>stroke</a:t>
            </a:r>
          </a:p>
          <a:p>
            <a:pPr marL="0" indent="0">
              <a:buNone/>
            </a:pPr>
            <a:endParaRPr lang="id-ID" dirty="0" smtClean="0"/>
          </a:p>
          <a:p>
            <a:r>
              <a:rPr lang="id-ID" dirty="0"/>
              <a:t>Berdasarkan data penderita stroke yang dirawat oleh Pusat Pengembangan </a:t>
            </a:r>
            <a:r>
              <a:rPr lang="id-ID" dirty="0" smtClean="0"/>
              <a:t>dan Penanggulangan </a:t>
            </a:r>
            <a:r>
              <a:rPr lang="id-ID" dirty="0"/>
              <a:t>Stroke Nasional (P3SN) RSUP Bukittinggi pada tahun </a:t>
            </a:r>
            <a:r>
              <a:rPr lang="id-ID" dirty="0" smtClean="0"/>
              <a:t>2002, </a:t>
            </a:r>
            <a:r>
              <a:rPr lang="nb-NO" dirty="0" smtClean="0"/>
              <a:t>terdapat </a:t>
            </a:r>
            <a:r>
              <a:rPr lang="nb-NO" dirty="0"/>
              <a:t>501 pasien, yang terdiri dari usia 20-30 tahun sebesar 3,59%, usia </a:t>
            </a:r>
            <a:r>
              <a:rPr lang="nb-NO" dirty="0" smtClean="0"/>
              <a:t>30-50</a:t>
            </a:r>
            <a:r>
              <a:rPr lang="id-ID" dirty="0" smtClean="0"/>
              <a:t> tahun </a:t>
            </a:r>
            <a:r>
              <a:rPr lang="id-ID" dirty="0"/>
              <a:t>sebesar 20,76%, usia 51-70 tahun sebesar 52,69% dan usia 71-90 tahun </a:t>
            </a:r>
            <a:r>
              <a:rPr lang="id-ID" dirty="0" smtClean="0"/>
              <a:t>sebesar 22,95</a:t>
            </a:r>
            <a:r>
              <a:rPr lang="id-ID" dirty="0"/>
              <a:t>%</a:t>
            </a:r>
          </a:p>
        </p:txBody>
      </p:sp>
    </p:spTree>
    <p:extLst>
      <p:ext uri="{BB962C8B-B14F-4D97-AF65-F5344CB8AC3E}">
        <p14:creationId xmlns="" xmlns:p14="http://schemas.microsoft.com/office/powerpoint/2010/main" val="87907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913795" y="2470825"/>
            <a:ext cx="10353762" cy="3009089"/>
          </a:xfrm>
        </p:spPr>
        <p:txBody>
          <a:bodyPr>
            <a:normAutofit/>
            <a:scene3d>
              <a:camera prst="orthographicFront"/>
              <a:lightRig rig="soft" dir="t">
                <a:rot lat="0" lon="0" rev="15600000"/>
              </a:lightRig>
            </a:scene3d>
            <a:sp3d extrusionH="57150" prstMaterial="softEdge">
              <a:bevelT w="25400" h="38100"/>
            </a:sp3d>
          </a:bodyPr>
          <a:lstStyle/>
          <a:p>
            <a:pPr marL="0" indent="0">
              <a:buNone/>
            </a:pPr>
            <a:r>
              <a:rPr lang="id-ID" sz="8000" b="1" dirty="0" smtClean="0">
                <a:ln/>
                <a:solidFill>
                  <a:schemeClr val="accent4"/>
                </a:solidFill>
                <a:effectLst/>
                <a:latin typeface="Juice ITC" panose="04040403040A02020202" pitchFamily="82" charset="0"/>
              </a:rPr>
              <a:t>Sekian dan terima kasih......</a:t>
            </a:r>
            <a:endParaRPr lang="id-ID" sz="8000" b="1" dirty="0">
              <a:ln/>
              <a:solidFill>
                <a:schemeClr val="accent4"/>
              </a:solidFill>
              <a:effectLst/>
              <a:latin typeface="Juice ITC" panose="04040403040A02020202" pitchFamily="82" charset="0"/>
            </a:endParaRPr>
          </a:p>
        </p:txBody>
      </p:sp>
    </p:spTree>
    <p:extLst>
      <p:ext uri="{BB962C8B-B14F-4D97-AF65-F5344CB8AC3E}">
        <p14:creationId xmlns="" xmlns:p14="http://schemas.microsoft.com/office/powerpoint/2010/main" val="12511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65" y="304800"/>
            <a:ext cx="5279132" cy="2205317"/>
          </a:xfrm>
        </p:spPr>
        <p:txBody>
          <a:bodyPr>
            <a:noAutofit/>
          </a:bodyPr>
          <a:lstStyle/>
          <a:p>
            <a:r>
              <a:rPr lang="id-ID" sz="4800"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Gill Sans Ultra Bold Condensed" panose="020B0A06020104020203" pitchFamily="34" charset="0"/>
              </a:rPr>
              <a:t>GAMBARAN UMUM STROKE</a:t>
            </a:r>
            <a:endParaRPr lang="id-ID" sz="48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Gill Sans Ultra Bold Condensed" panose="020B0A06020104020203" pitchFamily="34" charset="0"/>
            </a:endParaRPr>
          </a:p>
        </p:txBody>
      </p:sp>
      <p:sp>
        <p:nvSpPr>
          <p:cNvPr id="3" name="Content Placeholder 2"/>
          <p:cNvSpPr>
            <a:spLocks noGrp="1"/>
          </p:cNvSpPr>
          <p:nvPr>
            <p:ph idx="1"/>
          </p:nvPr>
        </p:nvSpPr>
        <p:spPr>
          <a:xfrm>
            <a:off x="537882" y="2922494"/>
            <a:ext cx="6992471" cy="3729318"/>
          </a:xfrm>
        </p:spPr>
        <p:txBody>
          <a:bodyPr>
            <a:normAutofit lnSpcReduction="10000"/>
          </a:bodyPr>
          <a:lstStyle/>
          <a:p>
            <a:pPr marL="0" indent="0" algn="just">
              <a:buNone/>
            </a:pPr>
            <a:r>
              <a:rPr lang="id-ID" dirty="0" smtClean="0">
                <a:effectLst/>
              </a:rPr>
              <a:t>	</a:t>
            </a:r>
            <a:r>
              <a:rPr lang="en-US" dirty="0" smtClean="0">
                <a:effectLst/>
              </a:rPr>
              <a:t>Stroke </a:t>
            </a:r>
            <a:r>
              <a:rPr lang="en-US" dirty="0" err="1">
                <a:effectLst/>
              </a:rPr>
              <a:t>adalah</a:t>
            </a:r>
            <a:r>
              <a:rPr lang="en-US" dirty="0">
                <a:effectLst/>
              </a:rPr>
              <a:t> </a:t>
            </a:r>
            <a:r>
              <a:rPr lang="en-US" dirty="0" err="1">
                <a:effectLst/>
              </a:rPr>
              <a:t>suatu</a:t>
            </a:r>
            <a:r>
              <a:rPr lang="en-US" dirty="0">
                <a:effectLst/>
              </a:rPr>
              <a:t> </a:t>
            </a:r>
            <a:r>
              <a:rPr lang="en-US" dirty="0" err="1">
                <a:effectLst/>
              </a:rPr>
              <a:t>penyakit</a:t>
            </a:r>
            <a:r>
              <a:rPr lang="en-US" dirty="0">
                <a:effectLst/>
              </a:rPr>
              <a:t> deposit </a:t>
            </a:r>
            <a:r>
              <a:rPr lang="en-US" dirty="0" err="1">
                <a:effectLst/>
              </a:rPr>
              <a:t>neurologis</a:t>
            </a:r>
            <a:r>
              <a:rPr lang="en-US" dirty="0">
                <a:effectLst/>
              </a:rPr>
              <a:t> </a:t>
            </a:r>
            <a:r>
              <a:rPr lang="en-US" dirty="0" err="1">
                <a:effectLst/>
              </a:rPr>
              <a:t>akut</a:t>
            </a:r>
            <a:r>
              <a:rPr lang="en-US" dirty="0">
                <a:effectLst/>
              </a:rPr>
              <a:t> yang </a:t>
            </a:r>
            <a:r>
              <a:rPr lang="en-US" dirty="0" err="1">
                <a:effectLst/>
              </a:rPr>
              <a:t>disabkan</a:t>
            </a:r>
            <a:r>
              <a:rPr lang="en-US" dirty="0">
                <a:effectLst/>
              </a:rPr>
              <a:t> </a:t>
            </a:r>
            <a:r>
              <a:rPr lang="en-US" dirty="0" err="1">
                <a:effectLst/>
              </a:rPr>
              <a:t>oleh</a:t>
            </a:r>
            <a:r>
              <a:rPr lang="en-US" dirty="0">
                <a:effectLst/>
              </a:rPr>
              <a:t> </a:t>
            </a:r>
            <a:r>
              <a:rPr lang="en-US" dirty="0" err="1">
                <a:effectLst/>
              </a:rPr>
              <a:t>gangguan</a:t>
            </a:r>
            <a:r>
              <a:rPr lang="en-US" dirty="0">
                <a:effectLst/>
              </a:rPr>
              <a:t> </a:t>
            </a:r>
            <a:r>
              <a:rPr lang="en-US" dirty="0" err="1" smtClean="0">
                <a:effectLst/>
              </a:rPr>
              <a:t>pembulu</a:t>
            </a:r>
            <a:r>
              <a:rPr lang="id-ID" dirty="0" smtClean="0">
                <a:effectLst/>
              </a:rPr>
              <a:t>h</a:t>
            </a:r>
            <a:r>
              <a:rPr lang="en-US" dirty="0" smtClean="0">
                <a:effectLst/>
              </a:rPr>
              <a:t> </a:t>
            </a:r>
            <a:r>
              <a:rPr lang="en-US" dirty="0" err="1" smtClean="0">
                <a:effectLst/>
              </a:rPr>
              <a:t>darah</a:t>
            </a:r>
            <a:r>
              <a:rPr lang="en-US" dirty="0" smtClean="0">
                <a:effectLst/>
              </a:rPr>
              <a:t> </a:t>
            </a:r>
            <a:r>
              <a:rPr lang="en-US" dirty="0" err="1">
                <a:effectLst/>
              </a:rPr>
              <a:t>otak</a:t>
            </a:r>
            <a:r>
              <a:rPr lang="en-US" dirty="0">
                <a:effectLst/>
              </a:rPr>
              <a:t> yang </a:t>
            </a:r>
            <a:r>
              <a:rPr lang="en-US" dirty="0" err="1">
                <a:effectLst/>
              </a:rPr>
              <a:t>terjadi</a:t>
            </a:r>
            <a:r>
              <a:rPr lang="en-US" dirty="0">
                <a:effectLst/>
              </a:rPr>
              <a:t> </a:t>
            </a:r>
            <a:r>
              <a:rPr lang="en-US" dirty="0" err="1">
                <a:effectLst/>
              </a:rPr>
              <a:t>secara</a:t>
            </a:r>
            <a:r>
              <a:rPr lang="en-US" dirty="0">
                <a:effectLst/>
              </a:rPr>
              <a:t> </a:t>
            </a:r>
            <a:r>
              <a:rPr lang="en-US" dirty="0" err="1">
                <a:effectLst/>
              </a:rPr>
              <a:t>mendadak</a:t>
            </a:r>
            <a:r>
              <a:rPr lang="en-US" dirty="0">
                <a:effectLst/>
              </a:rPr>
              <a:t> </a:t>
            </a:r>
            <a:r>
              <a:rPr lang="en-US" dirty="0" err="1">
                <a:effectLst/>
              </a:rPr>
              <a:t>dan</a:t>
            </a:r>
            <a:r>
              <a:rPr lang="en-US" dirty="0">
                <a:effectLst/>
              </a:rPr>
              <a:t> </a:t>
            </a:r>
            <a:r>
              <a:rPr lang="en-US" dirty="0" err="1">
                <a:effectLst/>
              </a:rPr>
              <a:t>menimbulkan</a:t>
            </a:r>
            <a:r>
              <a:rPr lang="en-US" dirty="0">
                <a:effectLst/>
              </a:rPr>
              <a:t> </a:t>
            </a:r>
            <a:r>
              <a:rPr lang="en-US" dirty="0" err="1">
                <a:effectLst/>
              </a:rPr>
              <a:t>gejala</a:t>
            </a:r>
            <a:r>
              <a:rPr lang="en-US" dirty="0">
                <a:effectLst/>
              </a:rPr>
              <a:t> </a:t>
            </a:r>
            <a:r>
              <a:rPr lang="en-US" dirty="0" err="1">
                <a:effectLst/>
              </a:rPr>
              <a:t>dan</a:t>
            </a:r>
            <a:r>
              <a:rPr lang="en-US" dirty="0">
                <a:effectLst/>
              </a:rPr>
              <a:t> </a:t>
            </a:r>
            <a:r>
              <a:rPr lang="en-US" dirty="0" err="1">
                <a:effectLst/>
              </a:rPr>
              <a:t>tanda</a:t>
            </a:r>
            <a:r>
              <a:rPr lang="en-US" dirty="0">
                <a:effectLst/>
              </a:rPr>
              <a:t> yang </a:t>
            </a:r>
            <a:r>
              <a:rPr lang="en-US" dirty="0" err="1">
                <a:effectLst/>
              </a:rPr>
              <a:t>sesuai</a:t>
            </a:r>
            <a:r>
              <a:rPr lang="en-US" dirty="0">
                <a:effectLst/>
              </a:rPr>
              <a:t> </a:t>
            </a:r>
            <a:r>
              <a:rPr lang="en-US" dirty="0" err="1">
                <a:effectLst/>
              </a:rPr>
              <a:t>dengan</a:t>
            </a:r>
            <a:r>
              <a:rPr lang="en-US" dirty="0">
                <a:effectLst/>
              </a:rPr>
              <a:t> </a:t>
            </a:r>
            <a:r>
              <a:rPr lang="en-US" dirty="0" err="1">
                <a:effectLst/>
              </a:rPr>
              <a:t>daerah</a:t>
            </a:r>
            <a:r>
              <a:rPr lang="en-US" dirty="0">
                <a:effectLst/>
              </a:rPr>
              <a:t> </a:t>
            </a:r>
            <a:r>
              <a:rPr lang="en-US" dirty="0" err="1">
                <a:effectLst/>
              </a:rPr>
              <a:t>otak</a:t>
            </a:r>
            <a:r>
              <a:rPr lang="en-US" dirty="0">
                <a:effectLst/>
              </a:rPr>
              <a:t> yang </a:t>
            </a:r>
            <a:r>
              <a:rPr lang="en-US" dirty="0" err="1">
                <a:effectLst/>
              </a:rPr>
              <a:t>terganggu</a:t>
            </a:r>
            <a:r>
              <a:rPr lang="en-US" dirty="0">
                <a:effectLst/>
              </a:rPr>
              <a:t>. </a:t>
            </a:r>
            <a:endParaRPr lang="id-ID" dirty="0" smtClean="0">
              <a:effectLst/>
            </a:endParaRPr>
          </a:p>
          <a:p>
            <a:pPr marL="0" indent="0" algn="just">
              <a:buNone/>
            </a:pPr>
            <a:r>
              <a:rPr lang="id-ID" dirty="0" smtClean="0">
                <a:effectLst/>
              </a:rPr>
              <a:t>	</a:t>
            </a:r>
            <a:r>
              <a:rPr lang="en-US" dirty="0" smtClean="0">
                <a:effectLst/>
              </a:rPr>
              <a:t>Stroke </a:t>
            </a:r>
            <a:r>
              <a:rPr lang="en-US" dirty="0" err="1">
                <a:effectLst/>
              </a:rPr>
              <a:t>menempati</a:t>
            </a:r>
            <a:r>
              <a:rPr lang="en-US" dirty="0">
                <a:effectLst/>
              </a:rPr>
              <a:t> </a:t>
            </a:r>
            <a:r>
              <a:rPr lang="en-US" dirty="0" err="1">
                <a:effectLst/>
              </a:rPr>
              <a:t>kedudukan</a:t>
            </a:r>
            <a:r>
              <a:rPr lang="en-US" dirty="0">
                <a:effectLst/>
              </a:rPr>
              <a:t> </a:t>
            </a:r>
            <a:r>
              <a:rPr lang="en-US" dirty="0" err="1">
                <a:effectLst/>
              </a:rPr>
              <a:t>ketiga</a:t>
            </a:r>
            <a:r>
              <a:rPr lang="en-US" dirty="0">
                <a:effectLst/>
              </a:rPr>
              <a:t> </a:t>
            </a:r>
            <a:r>
              <a:rPr lang="en-US" dirty="0" err="1">
                <a:effectLst/>
              </a:rPr>
              <a:t>dalam</a:t>
            </a:r>
            <a:r>
              <a:rPr lang="en-US" dirty="0">
                <a:effectLst/>
              </a:rPr>
              <a:t> </a:t>
            </a:r>
            <a:r>
              <a:rPr lang="en-US" dirty="0" err="1">
                <a:effectLst/>
              </a:rPr>
              <a:t>dalam</a:t>
            </a:r>
            <a:r>
              <a:rPr lang="en-US" dirty="0">
                <a:effectLst/>
              </a:rPr>
              <a:t> </a:t>
            </a:r>
            <a:r>
              <a:rPr lang="en-US" dirty="0" err="1">
                <a:effectLst/>
              </a:rPr>
              <a:t>ukuran</a:t>
            </a:r>
            <a:r>
              <a:rPr lang="en-US" dirty="0">
                <a:effectLst/>
              </a:rPr>
              <a:t> </a:t>
            </a:r>
            <a:r>
              <a:rPr lang="en-US" dirty="0" err="1">
                <a:effectLst/>
              </a:rPr>
              <a:t>penebab</a:t>
            </a:r>
            <a:r>
              <a:rPr lang="en-US" dirty="0">
                <a:effectLst/>
              </a:rPr>
              <a:t> </a:t>
            </a:r>
            <a:r>
              <a:rPr lang="en-US" dirty="0" err="1">
                <a:effectLst/>
              </a:rPr>
              <a:t>kematian</a:t>
            </a:r>
            <a:r>
              <a:rPr lang="en-US" dirty="0">
                <a:effectLst/>
              </a:rPr>
              <a:t>, </a:t>
            </a:r>
            <a:r>
              <a:rPr lang="en-US" dirty="0" err="1">
                <a:effectLst/>
              </a:rPr>
              <a:t>setelah</a:t>
            </a:r>
            <a:r>
              <a:rPr lang="en-US" dirty="0">
                <a:effectLst/>
              </a:rPr>
              <a:t> </a:t>
            </a:r>
            <a:r>
              <a:rPr lang="en-US" dirty="0" err="1">
                <a:effectLst/>
              </a:rPr>
              <a:t>penyakit</a:t>
            </a:r>
            <a:r>
              <a:rPr lang="en-US" dirty="0">
                <a:effectLst/>
              </a:rPr>
              <a:t> </a:t>
            </a:r>
            <a:r>
              <a:rPr lang="en-US" dirty="0" err="1">
                <a:effectLst/>
              </a:rPr>
              <a:t>jantung</a:t>
            </a:r>
            <a:r>
              <a:rPr lang="en-US" dirty="0">
                <a:effectLst/>
              </a:rPr>
              <a:t> </a:t>
            </a:r>
            <a:r>
              <a:rPr lang="en-US" dirty="0" err="1">
                <a:effectLst/>
              </a:rPr>
              <a:t>dan</a:t>
            </a:r>
            <a:r>
              <a:rPr lang="en-US" dirty="0">
                <a:effectLst/>
              </a:rPr>
              <a:t> </a:t>
            </a:r>
            <a:r>
              <a:rPr lang="en-US" dirty="0" err="1">
                <a:effectLst/>
              </a:rPr>
              <a:t>keganasan</a:t>
            </a:r>
            <a:r>
              <a:rPr lang="en-US" dirty="0">
                <a:effectLst/>
              </a:rPr>
              <a:t> </a:t>
            </a:r>
            <a:r>
              <a:rPr lang="en-US" dirty="0" err="1">
                <a:effectLst/>
              </a:rPr>
              <a:t>dinegara</a:t>
            </a:r>
            <a:r>
              <a:rPr lang="en-US" dirty="0">
                <a:effectLst/>
              </a:rPr>
              <a:t> </a:t>
            </a:r>
            <a:r>
              <a:rPr lang="en-US" dirty="0" err="1">
                <a:effectLst/>
              </a:rPr>
              <a:t>maju</a:t>
            </a:r>
            <a:r>
              <a:rPr lang="en-US" dirty="0">
                <a:effectLst/>
              </a:rPr>
              <a:t>, </a:t>
            </a:r>
            <a:r>
              <a:rPr lang="en-US" dirty="0" err="1">
                <a:effectLst/>
              </a:rPr>
              <a:t>dinegara</a:t>
            </a:r>
            <a:r>
              <a:rPr lang="en-US" dirty="0">
                <a:effectLst/>
              </a:rPr>
              <a:t> </a:t>
            </a:r>
            <a:r>
              <a:rPr lang="en-US" dirty="0" err="1">
                <a:effectLst/>
              </a:rPr>
              <a:t>sedang</a:t>
            </a:r>
            <a:r>
              <a:rPr lang="en-US" dirty="0">
                <a:effectLst/>
              </a:rPr>
              <a:t> </a:t>
            </a:r>
            <a:r>
              <a:rPr lang="en-US" dirty="0" err="1">
                <a:effectLst/>
              </a:rPr>
              <a:t>berkembang</a:t>
            </a:r>
            <a:r>
              <a:rPr lang="en-US" dirty="0">
                <a:effectLst/>
              </a:rPr>
              <a:t>, </a:t>
            </a:r>
            <a:r>
              <a:rPr lang="en-US" dirty="0" err="1">
                <a:effectLst/>
              </a:rPr>
              <a:t>selain</a:t>
            </a:r>
            <a:r>
              <a:rPr lang="en-US" dirty="0">
                <a:effectLst/>
              </a:rPr>
              <a:t> </a:t>
            </a:r>
            <a:r>
              <a:rPr lang="en-US" dirty="0" err="1">
                <a:effectLst/>
              </a:rPr>
              <a:t>itu</a:t>
            </a:r>
            <a:r>
              <a:rPr lang="en-US" dirty="0">
                <a:effectLst/>
              </a:rPr>
              <a:t> </a:t>
            </a:r>
            <a:r>
              <a:rPr lang="en-US" dirty="0" err="1">
                <a:effectLst/>
              </a:rPr>
              <a:t>jumlah</a:t>
            </a:r>
            <a:r>
              <a:rPr lang="en-US" dirty="0">
                <a:effectLst/>
              </a:rPr>
              <a:t> yang </a:t>
            </a:r>
            <a:r>
              <a:rPr lang="en-US" dirty="0" err="1">
                <a:effectLst/>
              </a:rPr>
              <a:t>banyak</a:t>
            </a:r>
            <a:r>
              <a:rPr lang="en-US" dirty="0">
                <a:effectLst/>
              </a:rPr>
              <a:t> </a:t>
            </a:r>
            <a:r>
              <a:rPr lang="en-US" dirty="0" err="1">
                <a:effectLst/>
              </a:rPr>
              <a:t>angka</a:t>
            </a:r>
            <a:r>
              <a:rPr lang="en-US" dirty="0">
                <a:effectLst/>
              </a:rPr>
              <a:t> </a:t>
            </a:r>
            <a:r>
              <a:rPr lang="en-US" dirty="0" err="1">
                <a:effectLst/>
              </a:rPr>
              <a:t>kematiannya</a:t>
            </a:r>
            <a:r>
              <a:rPr lang="en-US" dirty="0">
                <a:effectLst/>
              </a:rPr>
              <a:t> </a:t>
            </a:r>
            <a:r>
              <a:rPr lang="en-US" dirty="0" err="1">
                <a:effectLst/>
              </a:rPr>
              <a:t>masih</a:t>
            </a:r>
            <a:r>
              <a:rPr lang="en-US" dirty="0">
                <a:effectLst/>
              </a:rPr>
              <a:t> </a:t>
            </a:r>
            <a:r>
              <a:rPr lang="en-US" dirty="0" err="1">
                <a:effectLst/>
              </a:rPr>
              <a:t>cukup</a:t>
            </a:r>
            <a:r>
              <a:rPr lang="en-US" dirty="0">
                <a:effectLst/>
              </a:rPr>
              <a:t> </a:t>
            </a:r>
            <a:r>
              <a:rPr lang="en-US" dirty="0" err="1" smtClean="0">
                <a:effectLst/>
              </a:rPr>
              <a:t>tinggi</a:t>
            </a:r>
            <a:r>
              <a:rPr lang="id-ID" dirty="0" smtClean="0">
                <a:effectLst/>
              </a:rPr>
              <a:t>.</a:t>
            </a:r>
            <a:endParaRPr lang="id-ID" dirty="0">
              <a:effectLst/>
            </a:endParaRPr>
          </a:p>
          <a:p>
            <a:pPr marL="0" indent="0" algn="just">
              <a:buNone/>
            </a:pPr>
            <a:endParaRPr lang="id-ID" dirty="0">
              <a:effectLst/>
            </a:endParaRPr>
          </a:p>
          <a:p>
            <a:endParaRPr lang="id-ID" dirty="0"/>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13351" r="26700" b="30907"/>
          <a:stretch/>
        </p:blipFill>
        <p:spPr>
          <a:xfrm>
            <a:off x="7871011" y="3173504"/>
            <a:ext cx="3970285" cy="29224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285072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077" y="537881"/>
            <a:ext cx="4716040" cy="860613"/>
          </a:xfrm>
        </p:spPr>
        <p:style>
          <a:lnRef idx="1">
            <a:schemeClr val="accent3"/>
          </a:lnRef>
          <a:fillRef idx="2">
            <a:schemeClr val="accent3"/>
          </a:fillRef>
          <a:effectRef idx="1">
            <a:schemeClr val="accent3"/>
          </a:effectRef>
          <a:fontRef idx="minor">
            <a:schemeClr val="dk1"/>
          </a:fontRef>
        </p:style>
        <p:txBody>
          <a:bodyPr>
            <a:normAutofit/>
          </a:bodyPr>
          <a:lstStyle/>
          <a:p>
            <a:r>
              <a:rPr lang="id-ID" sz="3600" cap="none" dirty="0" smtClean="0">
                <a:ln w="12700">
                  <a:solidFill>
                    <a:schemeClr val="accent5"/>
                  </a:solidFill>
                  <a:prstDash val="solid"/>
                </a:ln>
                <a:solidFill>
                  <a:schemeClr val="bg2">
                    <a:lumMod val="60000"/>
                    <a:lumOff val="40000"/>
                  </a:schemeClr>
                </a:solidFill>
                <a:effectLst/>
                <a:latin typeface="Jokerman" panose="04090605060D06020702" pitchFamily="82" charset="0"/>
              </a:rPr>
              <a:t>BESAR MASALAH</a:t>
            </a:r>
            <a:endParaRPr lang="id-ID" sz="3600" cap="none" dirty="0">
              <a:ln w="12700">
                <a:solidFill>
                  <a:schemeClr val="accent5"/>
                </a:solidFill>
                <a:prstDash val="solid"/>
              </a:ln>
              <a:solidFill>
                <a:schemeClr val="bg2">
                  <a:lumMod val="60000"/>
                  <a:lumOff val="40000"/>
                </a:schemeClr>
              </a:solidFill>
              <a:effectLst/>
              <a:latin typeface="Jokerman" panose="04090605060D06020702" pitchFamily="82" charset="0"/>
            </a:endParaRPr>
          </a:p>
        </p:txBody>
      </p:sp>
      <p:graphicFrame>
        <p:nvGraphicFramePr>
          <p:cNvPr id="29" name="Chart 28"/>
          <p:cNvGraphicFramePr/>
          <p:nvPr>
            <p:extLst>
              <p:ext uri="{D42A27DB-BD31-4B8C-83A1-F6EECF244321}">
                <p14:modId xmlns="" xmlns:p14="http://schemas.microsoft.com/office/powerpoint/2010/main" val="3356146834"/>
              </p:ext>
            </p:extLst>
          </p:nvPr>
        </p:nvGraphicFramePr>
        <p:xfrm>
          <a:off x="1264595" y="1945532"/>
          <a:ext cx="4885193" cy="460168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49789" y="2384612"/>
            <a:ext cx="5486400" cy="3854824"/>
          </a:xfrm>
          <a:prstGeom prst="rect">
            <a:avLst/>
          </a:prstGeom>
        </p:spPr>
      </p:pic>
      <p:sp>
        <p:nvSpPr>
          <p:cNvPr id="4" name="TextBox 3"/>
          <p:cNvSpPr txBox="1"/>
          <p:nvPr/>
        </p:nvSpPr>
        <p:spPr>
          <a:xfrm>
            <a:off x="9628094" y="6239436"/>
            <a:ext cx="2187388" cy="307777"/>
          </a:xfrm>
          <a:prstGeom prst="rect">
            <a:avLst/>
          </a:prstGeom>
          <a:noFill/>
          <a:ln>
            <a:noFill/>
          </a:ln>
        </p:spPr>
        <p:txBody>
          <a:bodyPr wrap="square" rtlCol="0">
            <a:spAutoFit/>
          </a:bodyPr>
          <a:lstStyle/>
          <a:p>
            <a:r>
              <a:rPr lang="id-ID" sz="1400" dirty="0" smtClean="0"/>
              <a:t>Sumber : Anthony, 2011</a:t>
            </a:r>
            <a:endParaRPr lang="id-ID" sz="1400" dirty="0"/>
          </a:p>
        </p:txBody>
      </p:sp>
      <p:sp>
        <p:nvSpPr>
          <p:cNvPr id="5" name="TextBox 4"/>
          <p:cNvSpPr txBox="1"/>
          <p:nvPr/>
        </p:nvSpPr>
        <p:spPr>
          <a:xfrm>
            <a:off x="758758" y="3677055"/>
            <a:ext cx="194553" cy="1384995"/>
          </a:xfrm>
          <a:prstGeom prst="rect">
            <a:avLst/>
          </a:prstGeom>
          <a:noFill/>
        </p:spPr>
        <p:txBody>
          <a:bodyPr wrap="square" rtlCol="0">
            <a:spAutoFit/>
          </a:bodyPr>
          <a:lstStyle/>
          <a:p>
            <a:r>
              <a:rPr lang="id-ID" sz="1400" dirty="0" smtClean="0">
                <a:latin typeface="Times New Roman" panose="02020603050405020304" pitchFamily="18" charset="0"/>
                <a:cs typeface="Times New Roman" panose="02020603050405020304" pitchFamily="18" charset="0"/>
              </a:rPr>
              <a:t>Jumlah</a:t>
            </a:r>
          </a:p>
        </p:txBody>
      </p:sp>
    </p:spTree>
    <p:extLst>
      <p:ext uri="{BB962C8B-B14F-4D97-AF65-F5344CB8AC3E}">
        <p14:creationId xmlns="" xmlns:p14="http://schemas.microsoft.com/office/powerpoint/2010/main" val="3045745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78" y="467261"/>
            <a:ext cx="3602221" cy="1326321"/>
          </a:xfrm>
        </p:spPr>
        <p:txBody>
          <a:bodyPr>
            <a:normAutofit/>
          </a:bodyPr>
          <a:lstStyle/>
          <a:p>
            <a:r>
              <a:rPr lang="id-ID" sz="4400"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Ultra Bold" panose="020B0A02020104020203" pitchFamily="34" charset="0"/>
              </a:rPr>
              <a:t>BATASAN STROKE</a:t>
            </a:r>
            <a:endParaRPr lang="id-ID" sz="4400"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Ultra Bold" panose="020B0A02020104020203" pitchFamily="34" charset="0"/>
            </a:endParaRPr>
          </a:p>
        </p:txBody>
      </p:sp>
      <p:sp>
        <p:nvSpPr>
          <p:cNvPr id="4" name="Rectangle 1"/>
          <p:cNvSpPr>
            <a:spLocks noGrp="1" noChangeArrowheads="1"/>
          </p:cNvSpPr>
          <p:nvPr>
            <p:ph idx="1"/>
          </p:nvPr>
        </p:nvSpPr>
        <p:spPr bwMode="auto">
          <a:xfrm>
            <a:off x="3675531" y="1793582"/>
            <a:ext cx="8229600" cy="4847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1" i="0" u="none" strike="noStrike" normalizeH="0" baseline="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Batasan yang dikemukakan oleh WHO Task Force in Stroke and Other Cerebrovascular Disease tahun 1989, stroke secara klinis adalah sebagai berikut :</a:t>
            </a:r>
            <a:endParaRPr lang="id-ID" sz="2400" b="1" dirty="0">
              <a:ln w="10160">
                <a:solidFill>
                  <a:schemeClr val="accent5"/>
                </a:solidFill>
                <a:prstDash val="solid"/>
              </a:ln>
              <a:solidFill>
                <a:srgbClr val="99FF33"/>
              </a:solidFill>
              <a:effectLst>
                <a:outerShdw blurRad="38100" dist="22860" dir="5400000" algn="tl" rotWithShape="0">
                  <a:srgbClr val="000000">
                    <a:alpha val="30000"/>
                  </a:srgbClr>
                </a:outerShdw>
              </a:effectLst>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id-ID" sz="2400" b="1" i="0" u="none" strike="noStrike" normalizeH="0" baseline="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Stroke adalah disfungsi neurologis akut yang disebabkan oleh gangguan pembuluh darah dan timbul secara mendadak atau cepat (dalam beberapa detik</a:t>
            </a:r>
            <a:r>
              <a:rPr kumimoji="0" lang="id-ID" sz="2400" b="1" i="0" u="none" strike="noStrike" normalizeH="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atau </a:t>
            </a:r>
            <a:r>
              <a:rPr kumimoji="0" lang="id-ID" sz="2400" b="1" i="0" u="none" strike="noStrike" normalizeH="0" baseline="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jam ) dengan gejala-gejala dan tanda-tanda yang sesuai dengan daerah otak yang terganggu.</a:t>
            </a:r>
            <a:endParaRPr lang="id-ID" sz="2400" b="1" dirty="0">
              <a:ln w="10160">
                <a:solidFill>
                  <a:schemeClr val="accent5"/>
                </a:solidFill>
                <a:prstDash val="solid"/>
              </a:ln>
              <a:solidFill>
                <a:srgbClr val="99FF33"/>
              </a:solidFill>
              <a:effectLst>
                <a:outerShdw blurRad="38100" dist="22860" dir="5400000" algn="tl" rotWithShape="0">
                  <a:srgbClr val="000000">
                    <a:alpha val="30000"/>
                  </a:srgbClr>
                </a:outerShdw>
              </a:effectLst>
            </a:endParaRPr>
          </a:p>
          <a:p>
            <a:pPr marR="0" lvl="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id-ID" sz="2400" b="1" i="0" u="none" strike="noStrike" normalizeH="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kumimoji="0" lang="id-ID" sz="2400" b="1" i="0" u="none" strike="noStrike" normalizeH="0" baseline="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Di dalam praktek, stroke (bahasa inggris) umum di gunakan sebagai sinonim Cerebrow Vascular Disease ( CVD) dan Kurikilum Inti Pendidikan Dokter di Indonnesia ( KIPDI) mengistilahkan stroke sebagai penyakit akibat gangguan peredaran darah otak (GPDO).</a:t>
            </a:r>
            <a:endParaRPr kumimoji="0" lang="id-ID" sz="2400" b="1" i="0" u="none" strike="noStrike" normalizeH="0" baseline="0" dirty="0" smtClean="0">
              <a:ln w="10160">
                <a:solidFill>
                  <a:schemeClr val="accent5"/>
                </a:solidFill>
                <a:prstDash val="solid"/>
              </a:ln>
              <a:solidFill>
                <a:srgbClr val="99FF33"/>
              </a:solidFill>
              <a:effectLst>
                <a:outerShdw blurRad="38100" dist="22860" dir="5400000" algn="tl" rotWithShape="0">
                  <a:srgbClr val="000000">
                    <a:alpha val="30000"/>
                  </a:srgbClr>
                </a:outerShdw>
              </a:effectLst>
              <a:latin typeface="Arial" panose="020B0604020202020204" pitchFamily="34" charset="0"/>
            </a:endParaRPr>
          </a:p>
        </p:txBody>
      </p:sp>
    </p:spTree>
    <p:extLst>
      <p:ext uri="{BB962C8B-B14F-4D97-AF65-F5344CB8AC3E}">
        <p14:creationId xmlns="" xmlns:p14="http://schemas.microsoft.com/office/powerpoint/2010/main" val="997405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15154"/>
            <a:ext cx="10353761" cy="663388"/>
          </a:xfrm>
        </p:spPr>
        <p:txBody>
          <a:bodyPr>
            <a:noAutofit/>
          </a:bodyPr>
          <a:lstStyle/>
          <a:p>
            <a:r>
              <a:rPr lang="id-ID" sz="4800" cap="none" dirty="0" smtClean="0">
                <a:ln w="22225">
                  <a:solidFill>
                    <a:schemeClr val="accent2"/>
                  </a:solidFill>
                  <a:prstDash val="solid"/>
                </a:ln>
                <a:solidFill>
                  <a:srgbClr val="FFFF00"/>
                </a:solidFill>
                <a:effectLst/>
                <a:latin typeface="Pristina" panose="03060402040406080204" pitchFamily="66" charset="0"/>
              </a:rPr>
              <a:t>KLASIFIKASI STROKE</a:t>
            </a:r>
            <a:endParaRPr lang="id-ID" sz="4800" cap="none" dirty="0">
              <a:ln w="22225">
                <a:solidFill>
                  <a:schemeClr val="accent2"/>
                </a:solidFill>
                <a:prstDash val="solid"/>
              </a:ln>
              <a:solidFill>
                <a:srgbClr val="FFFF00"/>
              </a:solidFill>
              <a:effectLst/>
              <a:latin typeface="Pristina" panose="03060402040406080204" pitchFamily="66" charset="0"/>
            </a:endParaRPr>
          </a:p>
        </p:txBody>
      </p:sp>
      <p:sp>
        <p:nvSpPr>
          <p:cNvPr id="3" name="Content Placeholder 2"/>
          <p:cNvSpPr>
            <a:spLocks noGrp="1"/>
          </p:cNvSpPr>
          <p:nvPr>
            <p:ph idx="1"/>
          </p:nvPr>
        </p:nvSpPr>
        <p:spPr>
          <a:xfrm>
            <a:off x="1128341" y="1219200"/>
            <a:ext cx="10830577" cy="5378824"/>
          </a:xfrm>
        </p:spPr>
        <p:txBody>
          <a:bodyPr>
            <a:noAutofit/>
          </a:bodyPr>
          <a:lstStyle/>
          <a:p>
            <a:pPr marL="0" lvl="0" indent="0">
              <a:buNone/>
            </a:pPr>
            <a:r>
              <a:rPr lang="id-ID" sz="2800" dirty="0" smtClean="0">
                <a:effectLst/>
                <a:latin typeface="Agency FB" panose="020B0503020202020204" pitchFamily="34" charset="0"/>
              </a:rPr>
              <a:t> 	     STROKE NON HEMORAGIC				 STROKE HEMORAGIC</a:t>
            </a:r>
            <a:endParaRPr lang="id-ID" sz="2800" dirty="0">
              <a:latin typeface="Agency FB" panose="020B0503020202020204" pitchFamily="34" charset="0"/>
            </a:endParaRPr>
          </a:p>
          <a:p>
            <a:pPr marL="0" lvl="0" indent="0">
              <a:buNone/>
            </a:pPr>
            <a:r>
              <a:rPr lang="id-ID" sz="2800" dirty="0" smtClean="0">
                <a:effectLst/>
                <a:latin typeface="Agency FB" panose="020B0503020202020204" pitchFamily="34" charset="0"/>
              </a:rPr>
              <a:t>MANIFESTASI KLINIK		          PENYEBAB</a:t>
            </a:r>
            <a:endParaRPr lang="id-ID" dirty="0" smtClean="0">
              <a:effectLst/>
              <a:latin typeface="Agency FB" panose="020B0503020202020204" pitchFamily="34" charset="0"/>
            </a:endParaRPr>
          </a:p>
          <a:p>
            <a:pPr marL="0" lvl="0" indent="0">
              <a:buNone/>
            </a:pPr>
            <a:r>
              <a:rPr lang="id-ID" dirty="0" smtClean="0">
                <a:effectLst/>
                <a:latin typeface="Agency FB" panose="020B0503020202020204" pitchFamily="34" charset="0"/>
              </a:rPr>
              <a:t>Serangan Iskemik Sepintas/		            Stroke Trombotik		Perdarahan Intraserebral (PIS)</a:t>
            </a:r>
          </a:p>
          <a:p>
            <a:pPr marL="0" lvl="0" indent="0">
              <a:buNone/>
            </a:pPr>
            <a:r>
              <a:rPr lang="id-ID" dirty="0" smtClean="0">
                <a:effectLst/>
                <a:latin typeface="Agency FB" panose="020B0503020202020204" pitchFamily="34" charset="0"/>
              </a:rPr>
              <a:t>Transient Ischemic Attack (TIA)						</a:t>
            </a:r>
            <a:endParaRPr lang="id-ID" dirty="0">
              <a:effectLst/>
              <a:latin typeface="Agency FB" panose="020B0503020202020204" pitchFamily="34" charset="0"/>
            </a:endParaRPr>
          </a:p>
          <a:p>
            <a:pPr marL="0" lvl="0" indent="0">
              <a:buNone/>
            </a:pPr>
            <a:endParaRPr lang="id-ID" dirty="0" smtClean="0">
              <a:effectLst/>
              <a:latin typeface="Agency FB" panose="020B0503020202020204" pitchFamily="34" charset="0"/>
            </a:endParaRPr>
          </a:p>
          <a:p>
            <a:pPr marL="0" lvl="0" indent="0">
              <a:buNone/>
            </a:pPr>
            <a:r>
              <a:rPr lang="id-ID" dirty="0" smtClean="0">
                <a:effectLst/>
                <a:latin typeface="Agency FB" panose="020B0503020202020204" pitchFamily="34" charset="0"/>
              </a:rPr>
              <a:t>Defisit Neurologik Iskemik Sepintas/	               Stroke Emboli		Perdarahan Subarakhnoidal</a:t>
            </a:r>
          </a:p>
          <a:p>
            <a:pPr marL="0" lvl="0" indent="0">
              <a:buNone/>
            </a:pPr>
            <a:r>
              <a:rPr lang="id-ID" dirty="0" smtClean="0">
                <a:effectLst/>
                <a:latin typeface="Agency FB" panose="020B0503020202020204" pitchFamily="34" charset="0"/>
              </a:rPr>
              <a:t>Reversible Ischemic Neurogical Defisit (RIND)	</a:t>
            </a:r>
            <a:endParaRPr lang="id-ID" dirty="0">
              <a:effectLst/>
              <a:latin typeface="Agency FB" panose="020B0503020202020204" pitchFamily="34" charset="0"/>
            </a:endParaRPr>
          </a:p>
          <a:p>
            <a:pPr marL="0" lvl="0" indent="0">
              <a:buNone/>
            </a:pPr>
            <a:endParaRPr lang="id-ID" dirty="0" smtClean="0">
              <a:effectLst/>
              <a:latin typeface="Agency FB" panose="020B0503020202020204" pitchFamily="34" charset="0"/>
            </a:endParaRPr>
          </a:p>
          <a:p>
            <a:pPr marL="0" lvl="0" indent="0">
              <a:buNone/>
            </a:pPr>
            <a:r>
              <a:rPr lang="id-ID" dirty="0" smtClean="0">
                <a:effectLst/>
                <a:latin typeface="Agency FB" panose="020B0503020202020204" pitchFamily="34" charset="0"/>
              </a:rPr>
              <a:t>Stroke Progresif							     Perdarahan Subdural</a:t>
            </a:r>
          </a:p>
          <a:p>
            <a:pPr marL="0" lvl="0" indent="0">
              <a:buNone/>
            </a:pPr>
            <a:endParaRPr lang="id-ID" dirty="0">
              <a:effectLst/>
              <a:latin typeface="Agency FB" panose="020B0503020202020204" pitchFamily="34" charset="0"/>
            </a:endParaRPr>
          </a:p>
          <a:p>
            <a:pPr marL="0" lvl="0" indent="0">
              <a:buNone/>
            </a:pPr>
            <a:r>
              <a:rPr lang="id-ID" dirty="0" smtClean="0">
                <a:effectLst/>
                <a:latin typeface="Agency FB" panose="020B0503020202020204" pitchFamily="34" charset="0"/>
              </a:rPr>
              <a:t>Stroke Komplit/Permanen</a:t>
            </a:r>
          </a:p>
          <a:p>
            <a:pPr marL="0" lvl="0" indent="0">
              <a:buNone/>
            </a:pPr>
            <a:endParaRPr lang="id-ID" dirty="0" smtClean="0">
              <a:effectLst/>
              <a:latin typeface="Agency FB" panose="020B0503020202020204" pitchFamily="34" charset="0"/>
            </a:endParaRPr>
          </a:p>
          <a:p>
            <a:pPr marL="0" lvl="0" indent="0">
              <a:buNone/>
            </a:pPr>
            <a:endParaRPr lang="id-ID" dirty="0" smtClean="0">
              <a:effectLst/>
              <a:latin typeface="Agency FB" panose="020B0503020202020204" pitchFamily="34" charset="0"/>
            </a:endParaRPr>
          </a:p>
        </p:txBody>
      </p:sp>
      <p:cxnSp>
        <p:nvCxnSpPr>
          <p:cNvPr id="10" name="Straight Arrow Connector 9"/>
          <p:cNvCxnSpPr/>
          <p:nvPr/>
        </p:nvCxnSpPr>
        <p:spPr>
          <a:xfrm flipH="1">
            <a:off x="1994339" y="1721204"/>
            <a:ext cx="1308846" cy="1972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3299313" y="1721204"/>
            <a:ext cx="1882588" cy="1972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6" name="Bent-Up Arrow 15"/>
          <p:cNvSpPr/>
          <p:nvPr/>
        </p:nvSpPr>
        <p:spPr>
          <a:xfrm flipH="1" flipV="1">
            <a:off x="913792" y="2079810"/>
            <a:ext cx="214548" cy="1129553"/>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18" name="Bent-Up Arrow 17"/>
          <p:cNvSpPr/>
          <p:nvPr/>
        </p:nvSpPr>
        <p:spPr>
          <a:xfrm flipH="1" flipV="1">
            <a:off x="466908" y="2259085"/>
            <a:ext cx="232335" cy="355000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p>
        </p:txBody>
      </p:sp>
      <p:sp>
        <p:nvSpPr>
          <p:cNvPr id="19" name="Bent-Up Arrow 18"/>
          <p:cNvSpPr/>
          <p:nvPr/>
        </p:nvSpPr>
        <p:spPr>
          <a:xfrm flipH="1" flipV="1">
            <a:off x="269383" y="2357708"/>
            <a:ext cx="240984" cy="4240315"/>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d-ID"/>
          </a:p>
        </p:txBody>
      </p:sp>
      <p:sp>
        <p:nvSpPr>
          <p:cNvPr id="20" name="Bent-Up Arrow 19"/>
          <p:cNvSpPr/>
          <p:nvPr/>
        </p:nvSpPr>
        <p:spPr>
          <a:xfrm flipH="1" flipV="1">
            <a:off x="5262586" y="2115660"/>
            <a:ext cx="277906" cy="788901"/>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21" name="Bent-Up Arrow 20"/>
          <p:cNvSpPr/>
          <p:nvPr/>
        </p:nvSpPr>
        <p:spPr>
          <a:xfrm flipH="1" flipV="1">
            <a:off x="4994851" y="2259086"/>
            <a:ext cx="331092" cy="2169462"/>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3" name="Bent-Up Arrow 22"/>
          <p:cNvSpPr/>
          <p:nvPr/>
        </p:nvSpPr>
        <p:spPr>
          <a:xfrm flipH="1" flipV="1">
            <a:off x="8175807" y="1497100"/>
            <a:ext cx="420452" cy="1264028"/>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sp>
        <p:nvSpPr>
          <p:cNvPr id="24" name="Bent-Up Arrow 23"/>
          <p:cNvSpPr/>
          <p:nvPr/>
        </p:nvSpPr>
        <p:spPr>
          <a:xfrm flipH="1" flipV="1">
            <a:off x="7934668" y="1667432"/>
            <a:ext cx="241138" cy="2599767"/>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5" name="Bent-Up Arrow 24"/>
          <p:cNvSpPr/>
          <p:nvPr/>
        </p:nvSpPr>
        <p:spPr>
          <a:xfrm flipH="1" flipV="1">
            <a:off x="7759546" y="1819816"/>
            <a:ext cx="254890" cy="398927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p>
        </p:txBody>
      </p:sp>
      <p:sp>
        <p:nvSpPr>
          <p:cNvPr id="26" name="Bent-Up Arrow 25"/>
          <p:cNvSpPr/>
          <p:nvPr/>
        </p:nvSpPr>
        <p:spPr>
          <a:xfrm flipH="1" flipV="1">
            <a:off x="671738" y="2133582"/>
            <a:ext cx="295232" cy="2420469"/>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1458577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77" y="1846728"/>
            <a:ext cx="2366682" cy="4410635"/>
          </a:xfrm>
        </p:spPr>
        <p:txBody>
          <a:bodyPr>
            <a:normAutofit/>
          </a:bodyPr>
          <a:lstStyle/>
          <a:p>
            <a:r>
              <a:rPr lang="id-ID" sz="5400" cap="none" dirty="0" smtClean="0">
                <a:ln w="22225">
                  <a:solidFill>
                    <a:schemeClr val="accent2"/>
                  </a:solidFill>
                  <a:prstDash val="solid"/>
                </a:ln>
                <a:solidFill>
                  <a:schemeClr val="accent2">
                    <a:lumMod val="40000"/>
                    <a:lumOff val="60000"/>
                  </a:schemeClr>
                </a:solidFill>
                <a:effectLst/>
                <a:latin typeface="Rockwell Condensed" panose="02060603050405020104" pitchFamily="18" charset="0"/>
                <a:ea typeface="MingLiU_HKSCS" panose="02020500000000000000" pitchFamily="18" charset="-120"/>
              </a:rPr>
              <a:t>FAKTOR RESIKO</a:t>
            </a:r>
            <a:endParaRPr lang="id-ID" sz="5400" cap="none" dirty="0">
              <a:ln w="22225">
                <a:solidFill>
                  <a:schemeClr val="accent2"/>
                </a:solidFill>
                <a:prstDash val="solid"/>
              </a:ln>
              <a:solidFill>
                <a:schemeClr val="accent2">
                  <a:lumMod val="40000"/>
                  <a:lumOff val="60000"/>
                </a:schemeClr>
              </a:solidFill>
              <a:effectLst/>
              <a:latin typeface="Rockwell Condensed" panose="02060603050405020104" pitchFamily="18" charset="0"/>
              <a:ea typeface="MingLiU_HKSCS" panose="02020500000000000000" pitchFamily="18" charset="-120"/>
            </a:endParaRPr>
          </a:p>
        </p:txBody>
      </p:sp>
      <p:sp>
        <p:nvSpPr>
          <p:cNvPr id="3" name="Content Placeholder 2"/>
          <p:cNvSpPr>
            <a:spLocks noGrp="1"/>
          </p:cNvSpPr>
          <p:nvPr>
            <p:ph idx="1"/>
          </p:nvPr>
        </p:nvSpPr>
        <p:spPr>
          <a:xfrm>
            <a:off x="268941" y="1416424"/>
            <a:ext cx="11654118" cy="4374776"/>
          </a:xfrm>
        </p:spPr>
        <p:txBody>
          <a:bodyPr>
            <a:normAutofit/>
          </a:bodyPr>
          <a:lstStyle/>
          <a:p>
            <a:pPr marL="0" indent="0">
              <a:buNone/>
            </a:pPr>
            <a:endParaRPr lang="id-ID" dirty="0" smtClean="0">
              <a:solidFill>
                <a:srgbClr val="FFFF66"/>
              </a:solidFill>
              <a:effectLst/>
            </a:endParaRPr>
          </a:p>
          <a:p>
            <a:pPr marL="0" indent="0">
              <a:buNone/>
            </a:pPr>
            <a:r>
              <a:rPr lang="id-ID" dirty="0" smtClean="0">
                <a:solidFill>
                  <a:srgbClr val="FFFF66"/>
                </a:solidFill>
                <a:effectLst/>
              </a:rPr>
              <a:t>	</a:t>
            </a:r>
            <a:endParaRPr lang="id-ID" dirty="0"/>
          </a:p>
        </p:txBody>
      </p:sp>
      <p:graphicFrame>
        <p:nvGraphicFramePr>
          <p:cNvPr id="5" name="Table 4"/>
          <p:cNvGraphicFramePr>
            <a:graphicFrameLocks noGrp="1"/>
          </p:cNvGraphicFramePr>
          <p:nvPr>
            <p:extLst>
              <p:ext uri="{D42A27DB-BD31-4B8C-83A1-F6EECF244321}">
                <p14:modId xmlns="" xmlns:p14="http://schemas.microsoft.com/office/powerpoint/2010/main" val="2653804926"/>
              </p:ext>
            </p:extLst>
          </p:nvPr>
        </p:nvGraphicFramePr>
        <p:xfrm>
          <a:off x="3209365" y="651946"/>
          <a:ext cx="8438776" cy="5394960"/>
        </p:xfrm>
        <a:graphic>
          <a:graphicData uri="http://schemas.openxmlformats.org/drawingml/2006/table">
            <a:tbl>
              <a:tblPr firstRow="1" bandRow="1">
                <a:tableStyleId>{E8B1032C-EA38-4F05-BA0D-38AFFFC7BED3}</a:tableStyleId>
              </a:tblPr>
              <a:tblGrid>
                <a:gridCol w="4219388"/>
                <a:gridCol w="4219388"/>
              </a:tblGrid>
              <a:tr h="370840">
                <a:tc>
                  <a:txBody>
                    <a:bodyPr/>
                    <a:lstStyle/>
                    <a:p>
                      <a:pPr algn="ctr"/>
                      <a:r>
                        <a:rPr lang="id-ID" sz="2400" cap="none" spc="0" dirty="0" smtClean="0">
                          <a:ln/>
                          <a:solidFill>
                            <a:srgbClr val="FFFF00"/>
                          </a:solidFill>
                          <a:effectLst/>
                        </a:rPr>
                        <a:t>Tidak</a:t>
                      </a:r>
                      <a:r>
                        <a:rPr lang="id-ID" sz="2400" cap="none" spc="0" baseline="0" dirty="0" smtClean="0">
                          <a:ln/>
                          <a:solidFill>
                            <a:srgbClr val="FFFF00"/>
                          </a:solidFill>
                          <a:effectLst/>
                        </a:rPr>
                        <a:t> Dapat Dimodifikasi</a:t>
                      </a:r>
                      <a:endParaRPr lang="id-ID" sz="2400" b="1" cap="none" spc="0" dirty="0">
                        <a:ln/>
                        <a:solidFill>
                          <a:srgbClr val="FFFF00"/>
                        </a:solidFill>
                        <a:effectLst/>
                      </a:endParaRPr>
                    </a:p>
                  </a:txBody>
                  <a:tcPr/>
                </a:tc>
                <a:tc>
                  <a:txBody>
                    <a:bodyPr/>
                    <a:lstStyle/>
                    <a:p>
                      <a:pPr algn="ctr"/>
                      <a:r>
                        <a:rPr lang="id-ID" sz="2400" cap="none" spc="0" dirty="0" smtClean="0">
                          <a:ln/>
                          <a:solidFill>
                            <a:srgbClr val="FFFF00"/>
                          </a:solidFill>
                          <a:effectLst/>
                        </a:rPr>
                        <a:t>Dapat Dimodifikasi</a:t>
                      </a:r>
                      <a:endParaRPr lang="id-ID" sz="2400" b="1" cap="none" spc="0" dirty="0">
                        <a:ln/>
                        <a:solidFill>
                          <a:srgbClr val="FFFF00"/>
                        </a:solidFill>
                        <a:effectLst/>
                      </a:endParaRPr>
                    </a:p>
                  </a:txBody>
                  <a:tcPr/>
                </a:tc>
              </a:tr>
              <a:tr h="370840">
                <a:tc>
                  <a:txBody>
                    <a:bodyPr/>
                    <a:lstStyle/>
                    <a:p>
                      <a:pPr algn="ctr"/>
                      <a:r>
                        <a:rPr lang="id-ID" sz="2400" dirty="0" smtClean="0">
                          <a:solidFill>
                            <a:srgbClr val="00B050"/>
                          </a:solidFill>
                        </a:rPr>
                        <a:t>Umur</a:t>
                      </a:r>
                      <a:endParaRPr lang="id-ID" sz="2400" dirty="0">
                        <a:solidFill>
                          <a:srgbClr val="00B050"/>
                        </a:solidFill>
                      </a:endParaRPr>
                    </a:p>
                  </a:txBody>
                  <a:tcPr/>
                </a:tc>
                <a:tc>
                  <a:txBody>
                    <a:bodyPr/>
                    <a:lstStyle/>
                    <a:p>
                      <a:pPr algn="ctr"/>
                      <a:r>
                        <a:rPr lang="id-ID" sz="2400" dirty="0" smtClean="0">
                          <a:solidFill>
                            <a:srgbClr val="00B050"/>
                          </a:solidFill>
                        </a:rPr>
                        <a:t>Hipertensi</a:t>
                      </a:r>
                      <a:endParaRPr lang="id-ID" sz="2400" dirty="0">
                        <a:solidFill>
                          <a:srgbClr val="00B050"/>
                        </a:solidFill>
                      </a:endParaRPr>
                    </a:p>
                  </a:txBody>
                  <a:tcPr/>
                </a:tc>
              </a:tr>
              <a:tr h="370840">
                <a:tc>
                  <a:txBody>
                    <a:bodyPr/>
                    <a:lstStyle/>
                    <a:p>
                      <a:pPr algn="ctr"/>
                      <a:r>
                        <a:rPr lang="id-ID" sz="2400" dirty="0" smtClean="0">
                          <a:solidFill>
                            <a:srgbClr val="00B050"/>
                          </a:solidFill>
                        </a:rPr>
                        <a:t>Jenis Kelamin</a:t>
                      </a:r>
                      <a:endParaRPr lang="id-ID" sz="2400" dirty="0">
                        <a:solidFill>
                          <a:srgbClr val="00B050"/>
                        </a:solidFill>
                      </a:endParaRPr>
                    </a:p>
                  </a:txBody>
                  <a:tcPr/>
                </a:tc>
                <a:tc>
                  <a:txBody>
                    <a:bodyPr/>
                    <a:lstStyle/>
                    <a:p>
                      <a:pPr algn="ctr"/>
                      <a:r>
                        <a:rPr lang="id-ID" sz="2400" dirty="0" smtClean="0">
                          <a:solidFill>
                            <a:srgbClr val="00B050"/>
                          </a:solidFill>
                        </a:rPr>
                        <a:t>DM</a:t>
                      </a:r>
                      <a:endParaRPr lang="id-ID" sz="2400" dirty="0">
                        <a:solidFill>
                          <a:srgbClr val="00B050"/>
                        </a:solidFill>
                      </a:endParaRPr>
                    </a:p>
                  </a:txBody>
                  <a:tcPr/>
                </a:tc>
              </a:tr>
              <a:tr h="370840">
                <a:tc>
                  <a:txBody>
                    <a:bodyPr/>
                    <a:lstStyle/>
                    <a:p>
                      <a:pPr algn="ctr"/>
                      <a:r>
                        <a:rPr lang="id-ID" sz="2400" dirty="0" smtClean="0">
                          <a:solidFill>
                            <a:srgbClr val="00B050"/>
                          </a:solidFill>
                        </a:rPr>
                        <a:t>Ras/Bangsa</a:t>
                      </a:r>
                      <a:endParaRPr lang="id-ID" sz="2400" dirty="0">
                        <a:solidFill>
                          <a:srgbClr val="00B050"/>
                        </a:solidFill>
                      </a:endParaRPr>
                    </a:p>
                  </a:txBody>
                  <a:tcPr/>
                </a:tc>
                <a:tc>
                  <a:txBody>
                    <a:bodyPr/>
                    <a:lstStyle/>
                    <a:p>
                      <a:pPr algn="ctr"/>
                      <a:r>
                        <a:rPr lang="id-ID" sz="2400" dirty="0" smtClean="0">
                          <a:solidFill>
                            <a:srgbClr val="00B050"/>
                          </a:solidFill>
                        </a:rPr>
                        <a:t>Penyakit Jantung</a:t>
                      </a:r>
                      <a:endParaRPr lang="id-ID" sz="2400" dirty="0">
                        <a:solidFill>
                          <a:srgbClr val="00B050"/>
                        </a:solidFill>
                      </a:endParaRPr>
                    </a:p>
                  </a:txBody>
                  <a:tcPr/>
                </a:tc>
              </a:tr>
              <a:tr h="370840">
                <a:tc>
                  <a:txBody>
                    <a:bodyPr/>
                    <a:lstStyle/>
                    <a:p>
                      <a:pPr algn="ctr"/>
                      <a:r>
                        <a:rPr lang="id-ID" sz="2400" dirty="0" smtClean="0">
                          <a:solidFill>
                            <a:srgbClr val="00B050"/>
                          </a:solidFill>
                        </a:rPr>
                        <a:t>Genetik</a:t>
                      </a:r>
                      <a:endParaRPr lang="id-ID" sz="2400" dirty="0">
                        <a:solidFill>
                          <a:srgbClr val="00B050"/>
                        </a:solidFill>
                      </a:endParaRPr>
                    </a:p>
                  </a:txBody>
                  <a:tcPr/>
                </a:tc>
                <a:tc>
                  <a:txBody>
                    <a:bodyPr/>
                    <a:lstStyle/>
                    <a:p>
                      <a:pPr algn="ctr"/>
                      <a:r>
                        <a:rPr lang="id-ID" sz="2400" u="none" strike="noStrike" kern="1200" baseline="0" dirty="0" smtClean="0">
                          <a:solidFill>
                            <a:srgbClr val="00B050"/>
                          </a:solidFill>
                        </a:rPr>
                        <a:t>Transient Ischemic Attack (TIA)</a:t>
                      </a:r>
                      <a:endParaRPr lang="id-ID" sz="2400" dirty="0">
                        <a:solidFill>
                          <a:srgbClr val="00B050"/>
                        </a:solidFill>
                      </a:endParaRPr>
                    </a:p>
                  </a:txBody>
                  <a:tcPr/>
                </a:tc>
              </a:tr>
              <a:tr h="370840">
                <a:tc>
                  <a:txBody>
                    <a:bodyPr/>
                    <a:lstStyle/>
                    <a:p>
                      <a:endParaRPr lang="id-ID" sz="2400" dirty="0">
                        <a:solidFill>
                          <a:srgbClr val="00B050"/>
                        </a:solidFill>
                      </a:endParaRPr>
                    </a:p>
                  </a:txBody>
                  <a:tcPr/>
                </a:tc>
                <a:tc>
                  <a:txBody>
                    <a:bodyPr/>
                    <a:lstStyle/>
                    <a:p>
                      <a:pPr algn="ctr"/>
                      <a:r>
                        <a:rPr lang="id-ID" sz="2400" dirty="0" smtClean="0">
                          <a:solidFill>
                            <a:srgbClr val="00B050"/>
                          </a:solidFill>
                        </a:rPr>
                        <a:t>Obesitas</a:t>
                      </a:r>
                      <a:endParaRPr lang="id-ID" sz="2400" dirty="0">
                        <a:solidFill>
                          <a:srgbClr val="00B050"/>
                        </a:solidFill>
                      </a:endParaRPr>
                    </a:p>
                  </a:txBody>
                  <a:tcPr/>
                </a:tc>
              </a:tr>
              <a:tr h="370840">
                <a:tc>
                  <a:txBody>
                    <a:bodyPr/>
                    <a:lstStyle/>
                    <a:p>
                      <a:endParaRPr lang="id-ID" sz="2400" dirty="0">
                        <a:solidFill>
                          <a:srgbClr val="00B050"/>
                        </a:solidFill>
                      </a:endParaRPr>
                    </a:p>
                  </a:txBody>
                  <a:tcPr/>
                </a:tc>
                <a:tc>
                  <a:txBody>
                    <a:bodyPr/>
                    <a:lstStyle/>
                    <a:p>
                      <a:pPr algn="ctr"/>
                      <a:r>
                        <a:rPr lang="id-ID" sz="2400" dirty="0" smtClean="0">
                          <a:solidFill>
                            <a:srgbClr val="00B050"/>
                          </a:solidFill>
                        </a:rPr>
                        <a:t>Hiperkolesterolemia</a:t>
                      </a:r>
                      <a:endParaRPr lang="id-ID" sz="2400" dirty="0">
                        <a:solidFill>
                          <a:srgbClr val="00B050"/>
                        </a:solidFill>
                      </a:endParaRPr>
                    </a:p>
                  </a:txBody>
                  <a:tcPr/>
                </a:tc>
              </a:tr>
              <a:tr h="370840">
                <a:tc>
                  <a:txBody>
                    <a:bodyPr/>
                    <a:lstStyle/>
                    <a:p>
                      <a:endParaRPr lang="id-ID" sz="2400" dirty="0">
                        <a:solidFill>
                          <a:srgbClr val="00B050"/>
                        </a:solidFill>
                      </a:endParaRPr>
                    </a:p>
                  </a:txBody>
                  <a:tcPr/>
                </a:tc>
                <a:tc>
                  <a:txBody>
                    <a:bodyPr/>
                    <a:lstStyle/>
                    <a:p>
                      <a:pPr algn="ctr"/>
                      <a:r>
                        <a:rPr lang="id-ID" sz="2400" dirty="0" smtClean="0">
                          <a:solidFill>
                            <a:srgbClr val="00B050"/>
                          </a:solidFill>
                        </a:rPr>
                        <a:t>Merokok</a:t>
                      </a:r>
                      <a:endParaRPr lang="id-ID" sz="2400" dirty="0">
                        <a:solidFill>
                          <a:srgbClr val="00B050"/>
                        </a:solidFill>
                      </a:endParaRPr>
                    </a:p>
                  </a:txBody>
                  <a:tcPr/>
                </a:tc>
              </a:tr>
              <a:tr h="370840">
                <a:tc>
                  <a:txBody>
                    <a:bodyPr/>
                    <a:lstStyle/>
                    <a:p>
                      <a:endParaRPr lang="id-ID" sz="2400" dirty="0">
                        <a:solidFill>
                          <a:srgbClr val="00B050"/>
                        </a:solidFill>
                      </a:endParaRPr>
                    </a:p>
                  </a:txBody>
                  <a:tcPr/>
                </a:tc>
                <a:tc>
                  <a:txBody>
                    <a:bodyPr/>
                    <a:lstStyle/>
                    <a:p>
                      <a:pPr algn="ctr"/>
                      <a:r>
                        <a:rPr lang="id-ID" sz="2400" dirty="0" smtClean="0">
                          <a:solidFill>
                            <a:srgbClr val="00B050"/>
                          </a:solidFill>
                        </a:rPr>
                        <a:t>Alkohol</a:t>
                      </a:r>
                      <a:endParaRPr lang="id-ID" sz="2400" dirty="0">
                        <a:solidFill>
                          <a:srgbClr val="00B050"/>
                        </a:solidFill>
                      </a:endParaRPr>
                    </a:p>
                  </a:txBody>
                  <a:tcPr/>
                </a:tc>
              </a:tr>
              <a:tr h="370840">
                <a:tc>
                  <a:txBody>
                    <a:bodyPr/>
                    <a:lstStyle/>
                    <a:p>
                      <a:endParaRPr lang="id-ID" sz="2400" dirty="0">
                        <a:solidFill>
                          <a:srgbClr val="00B050"/>
                        </a:solidFill>
                      </a:endParaRPr>
                    </a:p>
                  </a:txBody>
                  <a:tcPr/>
                </a:tc>
                <a:tc>
                  <a:txBody>
                    <a:bodyPr/>
                    <a:lstStyle/>
                    <a:p>
                      <a:pPr algn="ctr"/>
                      <a:r>
                        <a:rPr lang="id-ID" sz="2400" dirty="0" smtClean="0">
                          <a:solidFill>
                            <a:srgbClr val="00B050"/>
                          </a:solidFill>
                        </a:rPr>
                        <a:t>Stres</a:t>
                      </a:r>
                      <a:endParaRPr lang="id-ID" sz="2400" dirty="0">
                        <a:solidFill>
                          <a:srgbClr val="00B050"/>
                        </a:solidFill>
                      </a:endParaRPr>
                    </a:p>
                  </a:txBody>
                  <a:tcPr/>
                </a:tc>
              </a:tr>
              <a:tr h="370840">
                <a:tc>
                  <a:txBody>
                    <a:bodyPr/>
                    <a:lstStyle/>
                    <a:p>
                      <a:endParaRPr lang="id-ID" sz="2400" dirty="0">
                        <a:solidFill>
                          <a:srgbClr val="00B050"/>
                        </a:solidFill>
                      </a:endParaRPr>
                    </a:p>
                  </a:txBody>
                  <a:tcPr/>
                </a:tc>
                <a:tc>
                  <a:txBody>
                    <a:bodyPr/>
                    <a:lstStyle/>
                    <a:p>
                      <a:pPr algn="ctr"/>
                      <a:r>
                        <a:rPr lang="id-ID" sz="2400" dirty="0" smtClean="0">
                          <a:solidFill>
                            <a:srgbClr val="00B050"/>
                          </a:solidFill>
                        </a:rPr>
                        <a:t>Penyalahgunaan Obat</a:t>
                      </a:r>
                      <a:endParaRPr lang="id-ID" sz="2400" dirty="0">
                        <a:solidFill>
                          <a:srgbClr val="00B050"/>
                        </a:solidFill>
                      </a:endParaRPr>
                    </a:p>
                  </a:txBody>
                  <a:tcPr/>
                </a:tc>
              </a:tr>
            </a:tbl>
          </a:graphicData>
        </a:graphic>
      </p:graphicFrame>
    </p:spTree>
    <p:extLst>
      <p:ext uri="{BB962C8B-B14F-4D97-AF65-F5344CB8AC3E}">
        <p14:creationId xmlns="" xmlns:p14="http://schemas.microsoft.com/office/powerpoint/2010/main" val="177895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131858"/>
            <a:ext cx="10120073" cy="466165"/>
          </a:xfrm>
        </p:spPr>
        <p:txBody>
          <a:bodyPr>
            <a:noAutofit/>
          </a:bodyPr>
          <a:lstStyle/>
          <a:p>
            <a:r>
              <a:rPr lang="id-ID" sz="2000"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rPr>
              <a:t>GAMBARAN KLINIS </a:t>
            </a:r>
            <a:r>
              <a:rPr lang="id-ID" sz="20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rPr>
              <a:t>&amp; DIAGNOSA 	GAMBARAN KLINIS &amp; DIAGNOSA</a:t>
            </a:r>
          </a:p>
        </p:txBody>
      </p:sp>
      <p:sp>
        <p:nvSpPr>
          <p:cNvPr id="3" name="Content Placeholder 2"/>
          <p:cNvSpPr>
            <a:spLocks noGrp="1"/>
          </p:cNvSpPr>
          <p:nvPr>
            <p:ph idx="1"/>
          </p:nvPr>
        </p:nvSpPr>
        <p:spPr>
          <a:xfrm>
            <a:off x="788287" y="652747"/>
            <a:ext cx="10748209" cy="5479111"/>
          </a:xfrm>
        </p:spPr>
        <p:txBody>
          <a:bodyPr>
            <a:normAutofit fontScale="40000" lnSpcReduction="20000"/>
          </a:bodyPr>
          <a:lstStyle/>
          <a:p>
            <a:pPr marL="0" indent="0" algn="ctr">
              <a:buNone/>
            </a:pPr>
            <a:r>
              <a:rPr lang="id-ID" sz="6700" b="1" i="1" dirty="0" smtClean="0">
                <a:solidFill>
                  <a:srgbClr val="FF0000"/>
                </a:solidFill>
                <a:effectLst/>
                <a:latin typeface="Gisha" panose="020B0502040204020203" pitchFamily="34" charset="-79"/>
                <a:cs typeface="Gisha" panose="020B0502040204020203" pitchFamily="34" charset="-79"/>
              </a:rPr>
              <a:t>DANGER</a:t>
            </a:r>
          </a:p>
          <a:p>
            <a:endParaRPr lang="id-ID" sz="3600" b="1" i="1" dirty="0">
              <a:effectLst/>
              <a:latin typeface="Gisha" panose="020B0502040204020203" pitchFamily="34" charset="-79"/>
              <a:cs typeface="Gisha" panose="020B0502040204020203" pitchFamily="34" charset="-79"/>
            </a:endParaRPr>
          </a:p>
          <a:p>
            <a:r>
              <a:rPr lang="id-ID" sz="4500" b="1" i="1" dirty="0" smtClean="0">
                <a:solidFill>
                  <a:srgbClr val="FF0000"/>
                </a:solidFill>
                <a:effectLst/>
                <a:latin typeface="Gisha" panose="020B0502040204020203" pitchFamily="34" charset="-79"/>
                <a:cs typeface="Gisha" panose="020B0502040204020203" pitchFamily="34" charset="-79"/>
              </a:rPr>
              <a:t>Dizziness </a:t>
            </a:r>
            <a:r>
              <a:rPr lang="id-ID" sz="4500" b="1" i="1" dirty="0">
                <a:solidFill>
                  <a:srgbClr val="FF0000"/>
                </a:solidFill>
                <a:effectLst/>
                <a:latin typeface="Gisha" panose="020B0502040204020203" pitchFamily="34" charset="-79"/>
                <a:cs typeface="Gisha" panose="020B0502040204020203" pitchFamily="34" charset="-79"/>
              </a:rPr>
              <a:t>or U</a:t>
            </a:r>
            <a:r>
              <a:rPr lang="id-ID" sz="4500" b="1" i="1" dirty="0" smtClean="0">
                <a:solidFill>
                  <a:srgbClr val="FF0000"/>
                </a:solidFill>
                <a:effectLst/>
                <a:latin typeface="Gisha" panose="020B0502040204020203" pitchFamily="34" charset="-79"/>
                <a:cs typeface="Gisha" panose="020B0502040204020203" pitchFamily="34" charset="-79"/>
              </a:rPr>
              <a:t>nsteadiness </a:t>
            </a:r>
            <a:r>
              <a:rPr lang="id-ID" sz="4500" b="1" dirty="0" smtClean="0">
                <a:effectLst/>
                <a:latin typeface="Gisha" panose="020B0502040204020203" pitchFamily="34" charset="-79"/>
                <a:cs typeface="Gisha" panose="020B0502040204020203" pitchFamily="34" charset="-79"/>
              </a:rPr>
              <a:t>(</a:t>
            </a:r>
            <a:r>
              <a:rPr lang="id-ID" sz="4500" b="1" dirty="0">
                <a:effectLst/>
                <a:latin typeface="Gisha" panose="020B0502040204020203" pitchFamily="34" charset="-79"/>
                <a:cs typeface="Gisha" panose="020B0502040204020203" pitchFamily="34" charset="-79"/>
              </a:rPr>
              <a:t>R</a:t>
            </a:r>
            <a:r>
              <a:rPr lang="id-ID" sz="4500" b="1" dirty="0" smtClean="0">
                <a:effectLst/>
                <a:latin typeface="Gisha" panose="020B0502040204020203" pitchFamily="34" charset="-79"/>
                <a:cs typeface="Gisha" panose="020B0502040204020203" pitchFamily="34" charset="-79"/>
              </a:rPr>
              <a:t>asa </a:t>
            </a:r>
            <a:r>
              <a:rPr lang="id-ID" sz="4500" b="1" dirty="0">
                <a:effectLst/>
                <a:latin typeface="Gisha" panose="020B0502040204020203" pitchFamily="34" charset="-79"/>
                <a:cs typeface="Gisha" panose="020B0502040204020203" pitchFamily="34" charset="-79"/>
              </a:rPr>
              <a:t>pening atau rasa tidak tetap pada tangan atau pada tangan dan atau pandangan mata)</a:t>
            </a:r>
          </a:p>
          <a:p>
            <a:r>
              <a:rPr lang="id-ID" sz="4500" b="1" i="1" dirty="0" smtClean="0">
                <a:solidFill>
                  <a:srgbClr val="FF0000"/>
                </a:solidFill>
                <a:effectLst/>
                <a:latin typeface="Gisha" panose="020B0502040204020203" pitchFamily="34" charset="-79"/>
                <a:cs typeface="Gisha" panose="020B0502040204020203" pitchFamily="34" charset="-79"/>
              </a:rPr>
              <a:t>A </a:t>
            </a:r>
            <a:r>
              <a:rPr lang="id-ID" sz="4500" b="1" i="1" dirty="0">
                <a:solidFill>
                  <a:srgbClr val="FF0000"/>
                </a:solidFill>
                <a:effectLst/>
                <a:latin typeface="Gisha" panose="020B0502040204020203" pitchFamily="34" charset="-79"/>
                <a:cs typeface="Gisha" panose="020B0502040204020203" pitchFamily="34" charset="-79"/>
              </a:rPr>
              <a:t>change in mental </a:t>
            </a:r>
            <a:r>
              <a:rPr lang="id-ID" sz="4500" b="1" i="1" dirty="0" smtClean="0">
                <a:solidFill>
                  <a:srgbClr val="FF0000"/>
                </a:solidFill>
                <a:effectLst/>
                <a:latin typeface="Gisha" panose="020B0502040204020203" pitchFamily="34" charset="-79"/>
                <a:cs typeface="Gisha" panose="020B0502040204020203" pitchFamily="34" charset="-79"/>
              </a:rPr>
              <a:t>abilities </a:t>
            </a:r>
            <a:r>
              <a:rPr lang="id-ID" sz="4500" b="1" dirty="0" smtClean="0">
                <a:effectLst/>
                <a:latin typeface="Gisha" panose="020B0502040204020203" pitchFamily="34" charset="-79"/>
                <a:cs typeface="Gisha" panose="020B0502040204020203" pitchFamily="34" charset="-79"/>
              </a:rPr>
              <a:t>(</a:t>
            </a:r>
            <a:r>
              <a:rPr lang="id-ID" sz="4500" b="1" dirty="0">
                <a:effectLst/>
                <a:latin typeface="Gisha" panose="020B0502040204020203" pitchFamily="34" charset="-79"/>
                <a:cs typeface="Gisha" panose="020B0502040204020203" pitchFamily="34" charset="-79"/>
              </a:rPr>
              <a:t>S</a:t>
            </a:r>
            <a:r>
              <a:rPr lang="id-ID" sz="4500" b="1" dirty="0" smtClean="0">
                <a:effectLst/>
                <a:latin typeface="Gisha" panose="020B0502040204020203" pitchFamily="34" charset="-79"/>
                <a:cs typeface="Gisha" panose="020B0502040204020203" pitchFamily="34" charset="-79"/>
              </a:rPr>
              <a:t>uatu </a:t>
            </a:r>
            <a:r>
              <a:rPr lang="id-ID" sz="4500" b="1" dirty="0">
                <a:effectLst/>
                <a:latin typeface="Gisha" panose="020B0502040204020203" pitchFamily="34" charset="-79"/>
                <a:cs typeface="Gisha" panose="020B0502040204020203" pitchFamily="34" charset="-79"/>
              </a:rPr>
              <a:t>perubahan dalam kemampuan-kemampuan mental)</a:t>
            </a:r>
          </a:p>
          <a:p>
            <a:r>
              <a:rPr lang="id-ID" sz="4500" b="1" i="1" dirty="0" smtClean="0">
                <a:solidFill>
                  <a:srgbClr val="FF0000"/>
                </a:solidFill>
                <a:effectLst/>
                <a:latin typeface="Gisha" panose="020B0502040204020203" pitchFamily="34" charset="-79"/>
                <a:cs typeface="Gisha" panose="020B0502040204020203" pitchFamily="34" charset="-79"/>
              </a:rPr>
              <a:t>Numbness,weakness,or </a:t>
            </a:r>
            <a:r>
              <a:rPr lang="id-ID" sz="4500" b="1" i="1" dirty="0">
                <a:solidFill>
                  <a:srgbClr val="FF0000"/>
                </a:solidFill>
                <a:effectLst/>
                <a:latin typeface="Gisha" panose="020B0502040204020203" pitchFamily="34" charset="-79"/>
                <a:cs typeface="Gisha" panose="020B0502040204020203" pitchFamily="34" charset="-79"/>
              </a:rPr>
              <a:t>paralisys in the face,arm or leg on one side of the </a:t>
            </a:r>
            <a:r>
              <a:rPr lang="id-ID" sz="4500" b="1" i="1" dirty="0" smtClean="0">
                <a:solidFill>
                  <a:srgbClr val="FF0000"/>
                </a:solidFill>
                <a:effectLst/>
                <a:latin typeface="Gisha" panose="020B0502040204020203" pitchFamily="34" charset="-79"/>
                <a:cs typeface="Gisha" panose="020B0502040204020203" pitchFamily="34" charset="-79"/>
              </a:rPr>
              <a:t>body</a:t>
            </a:r>
            <a:r>
              <a:rPr lang="id-ID" sz="4500" b="1" i="1" dirty="0" smtClean="0">
                <a:effectLst/>
                <a:latin typeface="Gisha" panose="020B0502040204020203" pitchFamily="34" charset="-79"/>
                <a:cs typeface="Gisha" panose="020B0502040204020203" pitchFamily="34" charset="-79"/>
              </a:rPr>
              <a:t> </a:t>
            </a:r>
            <a:r>
              <a:rPr lang="id-ID" sz="4500" b="1" dirty="0" smtClean="0">
                <a:effectLst/>
                <a:latin typeface="Gisha" panose="020B0502040204020203" pitchFamily="34" charset="-79"/>
                <a:cs typeface="Gisha" panose="020B0502040204020203" pitchFamily="34" charset="-79"/>
              </a:rPr>
              <a:t>(</a:t>
            </a:r>
            <a:r>
              <a:rPr lang="id-ID" sz="4500" b="1" dirty="0">
                <a:effectLst/>
                <a:latin typeface="Gisha" panose="020B0502040204020203" pitchFamily="34" charset="-79"/>
                <a:cs typeface="Gisha" panose="020B0502040204020203" pitchFamily="34" charset="-79"/>
              </a:rPr>
              <a:t>M</a:t>
            </a:r>
            <a:r>
              <a:rPr lang="id-ID" sz="4500" b="1" dirty="0" smtClean="0">
                <a:effectLst/>
                <a:latin typeface="Gisha" panose="020B0502040204020203" pitchFamily="34" charset="-79"/>
                <a:cs typeface="Gisha" panose="020B0502040204020203" pitchFamily="34" charset="-79"/>
              </a:rPr>
              <a:t>ati </a:t>
            </a:r>
            <a:r>
              <a:rPr lang="id-ID" sz="4500" b="1" dirty="0">
                <a:effectLst/>
                <a:latin typeface="Gisha" panose="020B0502040204020203" pitchFamily="34" charset="-79"/>
                <a:cs typeface="Gisha" panose="020B0502040204020203" pitchFamily="34" charset="-79"/>
              </a:rPr>
              <a:t>rasa, rasa lemah,atau lumpuh wajah, atau tungkai pada satu sisi tubuh)</a:t>
            </a:r>
          </a:p>
          <a:p>
            <a:r>
              <a:rPr lang="id-ID" sz="4500" b="1" i="1" dirty="0" smtClean="0">
                <a:solidFill>
                  <a:srgbClr val="FF0000"/>
                </a:solidFill>
                <a:effectLst/>
                <a:latin typeface="Gisha" panose="020B0502040204020203" pitchFamily="34" charset="-79"/>
                <a:cs typeface="Gisha" panose="020B0502040204020203" pitchFamily="34" charset="-79"/>
              </a:rPr>
              <a:t>Garbled </a:t>
            </a:r>
            <a:r>
              <a:rPr lang="id-ID" sz="4500" b="1" i="1" dirty="0">
                <a:solidFill>
                  <a:srgbClr val="FF0000"/>
                </a:solidFill>
                <a:effectLst/>
                <a:latin typeface="Gisha" panose="020B0502040204020203" pitchFamily="34" charset="-79"/>
                <a:cs typeface="Gisha" panose="020B0502040204020203" pitchFamily="34" charset="-79"/>
              </a:rPr>
              <a:t>speech or inability to </a:t>
            </a:r>
            <a:r>
              <a:rPr lang="id-ID" sz="4500" b="1" i="1" dirty="0" smtClean="0">
                <a:solidFill>
                  <a:srgbClr val="FF0000"/>
                </a:solidFill>
                <a:effectLst/>
                <a:latin typeface="Gisha" panose="020B0502040204020203" pitchFamily="34" charset="-79"/>
                <a:cs typeface="Gisha" panose="020B0502040204020203" pitchFamily="34" charset="-79"/>
              </a:rPr>
              <a:t>speak </a:t>
            </a:r>
            <a:r>
              <a:rPr lang="id-ID" sz="4500" b="1" dirty="0" smtClean="0">
                <a:effectLst/>
                <a:latin typeface="Gisha" panose="020B0502040204020203" pitchFamily="34" charset="-79"/>
                <a:cs typeface="Gisha" panose="020B0502040204020203" pitchFamily="34" charset="-79"/>
              </a:rPr>
              <a:t>(</a:t>
            </a:r>
            <a:r>
              <a:rPr lang="id-ID" sz="4500" b="1" dirty="0">
                <a:effectLst/>
                <a:latin typeface="Gisha" panose="020B0502040204020203" pitchFamily="34" charset="-79"/>
                <a:cs typeface="Gisha" panose="020B0502040204020203" pitchFamily="34" charset="-79"/>
              </a:rPr>
              <a:t>B</a:t>
            </a:r>
            <a:r>
              <a:rPr lang="id-ID" sz="4500" b="1" dirty="0" smtClean="0">
                <a:effectLst/>
                <a:latin typeface="Gisha" panose="020B0502040204020203" pitchFamily="34" charset="-79"/>
                <a:cs typeface="Gisha" panose="020B0502040204020203" pitchFamily="34" charset="-79"/>
              </a:rPr>
              <a:t>icaranya </a:t>
            </a:r>
            <a:r>
              <a:rPr lang="id-ID" sz="4500" b="1" dirty="0">
                <a:effectLst/>
                <a:latin typeface="Gisha" panose="020B0502040204020203" pitchFamily="34" charset="-79"/>
                <a:cs typeface="Gisha" panose="020B0502040204020203" pitchFamily="34" charset="-79"/>
              </a:rPr>
              <a:t>kacau, atau kata katanya terbolak-balik</a:t>
            </a:r>
            <a:r>
              <a:rPr lang="id-ID" sz="4500" b="1" dirty="0" smtClean="0">
                <a:effectLst/>
                <a:latin typeface="Gisha" panose="020B0502040204020203" pitchFamily="34" charset="-79"/>
                <a:cs typeface="Gisha" panose="020B0502040204020203" pitchFamily="34" charset="-79"/>
              </a:rPr>
              <a:t>, atau </a:t>
            </a:r>
            <a:r>
              <a:rPr lang="id-ID" sz="4500" b="1" dirty="0">
                <a:effectLst/>
                <a:latin typeface="Gisha" panose="020B0502040204020203" pitchFamily="34" charset="-79"/>
                <a:cs typeface="Gisha" panose="020B0502040204020203" pitchFamily="34" charset="-79"/>
              </a:rPr>
              <a:t>ketidakmampuan untuk berbicara)</a:t>
            </a:r>
          </a:p>
          <a:p>
            <a:r>
              <a:rPr lang="id-ID" sz="4500" b="1" i="1" dirty="0" smtClean="0">
                <a:solidFill>
                  <a:srgbClr val="FF0000"/>
                </a:solidFill>
                <a:effectLst/>
                <a:latin typeface="Gisha" panose="020B0502040204020203" pitchFamily="34" charset="-79"/>
                <a:cs typeface="Gisha" panose="020B0502040204020203" pitchFamily="34" charset="-79"/>
              </a:rPr>
              <a:t>Eye problem </a:t>
            </a:r>
            <a:r>
              <a:rPr lang="id-ID" sz="4500" b="1" dirty="0" smtClean="0">
                <a:effectLst/>
                <a:latin typeface="Gisha" panose="020B0502040204020203" pitchFamily="34" charset="-79"/>
                <a:cs typeface="Gisha" panose="020B0502040204020203" pitchFamily="34" charset="-79"/>
              </a:rPr>
              <a:t>(</a:t>
            </a:r>
            <a:r>
              <a:rPr lang="id-ID" sz="4500" b="1" dirty="0">
                <a:effectLst/>
                <a:latin typeface="Gisha" panose="020B0502040204020203" pitchFamily="34" charset="-79"/>
                <a:cs typeface="Gisha" panose="020B0502040204020203" pitchFamily="34" charset="-79"/>
              </a:rPr>
              <a:t>M</a:t>
            </a:r>
            <a:r>
              <a:rPr lang="id-ID" sz="4500" b="1" dirty="0" smtClean="0">
                <a:effectLst/>
                <a:latin typeface="Gisha" panose="020B0502040204020203" pitchFamily="34" charset="-79"/>
                <a:cs typeface="Gisha" panose="020B0502040204020203" pitchFamily="34" charset="-79"/>
              </a:rPr>
              <a:t>asalah-masalah </a:t>
            </a:r>
            <a:r>
              <a:rPr lang="id-ID" sz="4500" b="1" dirty="0">
                <a:effectLst/>
                <a:latin typeface="Gisha" panose="020B0502040204020203" pitchFamily="34" charset="-79"/>
                <a:cs typeface="Gisha" panose="020B0502040204020203" pitchFamily="34" charset="-79"/>
              </a:rPr>
              <a:t>mata</a:t>
            </a:r>
            <a:r>
              <a:rPr lang="id-ID" sz="4500" b="1" dirty="0" smtClean="0">
                <a:effectLst/>
                <a:latin typeface="Gisha" panose="020B0502040204020203" pitchFamily="34" charset="-79"/>
                <a:cs typeface="Gisha" panose="020B0502040204020203" pitchFamily="34" charset="-79"/>
              </a:rPr>
              <a:t>) Penglihatan </a:t>
            </a:r>
            <a:r>
              <a:rPr lang="id-ID" sz="4500" b="1" dirty="0">
                <a:effectLst/>
                <a:latin typeface="Gisha" panose="020B0502040204020203" pitchFamily="34" charset="-79"/>
                <a:cs typeface="Gisha" panose="020B0502040204020203" pitchFamily="34" charset="-79"/>
              </a:rPr>
              <a:t>suram yang tiba-tiba pada satu mata atau terjadi penglihatan ganda.</a:t>
            </a:r>
          </a:p>
          <a:p>
            <a:r>
              <a:rPr lang="id-ID" sz="4500" b="1" i="1" dirty="0" smtClean="0">
                <a:solidFill>
                  <a:srgbClr val="FF0000"/>
                </a:solidFill>
                <a:effectLst/>
                <a:latin typeface="Gisha" panose="020B0502040204020203" pitchFamily="34" charset="-79"/>
                <a:cs typeface="Gisha" panose="020B0502040204020203" pitchFamily="34" charset="-79"/>
              </a:rPr>
              <a:t>Report </a:t>
            </a:r>
            <a:r>
              <a:rPr lang="id-ID" sz="4500" b="1" i="1" dirty="0">
                <a:solidFill>
                  <a:srgbClr val="FF0000"/>
                </a:solidFill>
                <a:effectLst/>
                <a:latin typeface="Gisha" panose="020B0502040204020203" pitchFamily="34" charset="-79"/>
                <a:cs typeface="Gisha" panose="020B0502040204020203" pitchFamily="34" charset="-79"/>
              </a:rPr>
              <a:t>to your doctor </a:t>
            </a:r>
            <a:r>
              <a:rPr lang="id-ID" sz="4500" b="1" i="1" dirty="0" smtClean="0">
                <a:solidFill>
                  <a:srgbClr val="FF0000"/>
                </a:solidFill>
                <a:effectLst/>
                <a:latin typeface="Gisha" panose="020B0502040204020203" pitchFamily="34" charset="-79"/>
                <a:cs typeface="Gisha" panose="020B0502040204020203" pitchFamily="34" charset="-79"/>
              </a:rPr>
              <a:t>immediately </a:t>
            </a:r>
            <a:r>
              <a:rPr lang="id-ID" sz="4500" b="1" dirty="0" smtClean="0">
                <a:effectLst/>
                <a:latin typeface="Gisha" panose="020B0502040204020203" pitchFamily="34" charset="-79"/>
                <a:cs typeface="Gisha" panose="020B0502040204020203" pitchFamily="34" charset="-79"/>
              </a:rPr>
              <a:t>(</a:t>
            </a:r>
            <a:r>
              <a:rPr lang="id-ID" sz="4500" b="1" dirty="0">
                <a:effectLst/>
                <a:latin typeface="Gisha" panose="020B0502040204020203" pitchFamily="34" charset="-79"/>
                <a:cs typeface="Gisha" panose="020B0502040204020203" pitchFamily="34" charset="-79"/>
              </a:rPr>
              <a:t>L</a:t>
            </a:r>
            <a:r>
              <a:rPr lang="id-ID" sz="4500" b="1" dirty="0" smtClean="0">
                <a:effectLst/>
                <a:latin typeface="Gisha" panose="020B0502040204020203" pitchFamily="34" charset="-79"/>
                <a:cs typeface="Gisha" panose="020B0502040204020203" pitchFamily="34" charset="-79"/>
              </a:rPr>
              <a:t>aporkan pada </a:t>
            </a:r>
            <a:r>
              <a:rPr lang="id-ID" sz="4500" b="1" dirty="0">
                <a:effectLst/>
                <a:latin typeface="Gisha" panose="020B0502040204020203" pitchFamily="34" charset="-79"/>
                <a:cs typeface="Gisha" panose="020B0502040204020203" pitchFamily="34" charset="-79"/>
              </a:rPr>
              <a:t>dokter dengan </a:t>
            </a:r>
            <a:r>
              <a:rPr lang="id-ID" sz="4500" b="1" dirty="0" smtClean="0">
                <a:effectLst/>
                <a:latin typeface="Gisha" panose="020B0502040204020203" pitchFamily="34" charset="-79"/>
                <a:cs typeface="Gisha" panose="020B0502040204020203" pitchFamily="34" charset="-79"/>
              </a:rPr>
              <a:t>segera karena </a:t>
            </a:r>
            <a:r>
              <a:rPr lang="id-ID" sz="4500" b="1" dirty="0">
                <a:effectLst/>
                <a:latin typeface="Gisha" panose="020B0502040204020203" pitchFamily="34" charset="-79"/>
                <a:cs typeface="Gisha" panose="020B0502040204020203" pitchFamily="34" charset="-79"/>
              </a:rPr>
              <a:t>gejala-gejala ini pulih dengan cepat dan barangkali tidak akan ada peringatan </a:t>
            </a:r>
            <a:r>
              <a:rPr lang="id-ID" sz="4500" b="1" dirty="0" smtClean="0">
                <a:effectLst/>
                <a:latin typeface="Gisha" panose="020B0502040204020203" pitchFamily="34" charset="-79"/>
                <a:cs typeface="Gisha" panose="020B0502040204020203" pitchFamily="34" charset="-79"/>
              </a:rPr>
              <a:t>kedua)</a:t>
            </a:r>
            <a:endParaRPr lang="id-ID" sz="4500" b="1" dirty="0">
              <a:effectLst/>
              <a:latin typeface="Gisha" panose="020B0502040204020203" pitchFamily="34" charset="-79"/>
              <a:cs typeface="Gisha" panose="020B0502040204020203" pitchFamily="34" charset="-79"/>
            </a:endParaRPr>
          </a:p>
          <a:p>
            <a:pPr marL="0" indent="0">
              <a:lnSpc>
                <a:spcPct val="150000"/>
              </a:lnSpc>
              <a:buNone/>
            </a:pPr>
            <a:endParaRPr lang="id-ID" sz="2400" b="1" dirty="0" smtClean="0">
              <a:solidFill>
                <a:srgbClr val="FFFF00"/>
              </a:solidFill>
              <a:latin typeface="Gisha" panose="020B0502040204020203" pitchFamily="34" charset="-79"/>
              <a:cs typeface="Gisha" panose="020B0502040204020203" pitchFamily="34" charset="-79"/>
            </a:endParaRPr>
          </a:p>
          <a:p>
            <a:pPr marL="0" indent="0">
              <a:lnSpc>
                <a:spcPct val="150000"/>
              </a:lnSpc>
              <a:buNone/>
            </a:pPr>
            <a:r>
              <a:rPr lang="id-ID" sz="4000" b="1" dirty="0" smtClean="0">
                <a:solidFill>
                  <a:srgbClr val="FFFF00"/>
                </a:solidFill>
                <a:latin typeface="Gisha" panose="020B0502040204020203" pitchFamily="34" charset="-79"/>
                <a:cs typeface="Gisha" panose="020B0502040204020203" pitchFamily="34" charset="-79"/>
              </a:rPr>
              <a:t>Penegakan diagnosa dengan pemeriksaan CT SCAN, MRI, Pemeriksaan Laboratorium, Pemeriksaan Neurologis</a:t>
            </a:r>
          </a:p>
        </p:txBody>
      </p:sp>
      <p:sp>
        <p:nvSpPr>
          <p:cNvPr id="6" name="Title 1"/>
          <p:cNvSpPr txBox="1">
            <a:spLocks/>
          </p:cNvSpPr>
          <p:nvPr/>
        </p:nvSpPr>
        <p:spPr>
          <a:xfrm>
            <a:off x="1021978" y="186582"/>
            <a:ext cx="10120073" cy="46616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d-ID" sz="2000"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rPr>
              <a:t>GAMBARAN KLINIS &amp; DIAGNOSA 	GAMBARAN KLINIS &amp; DIAGNOSA</a:t>
            </a:r>
            <a:endParaRPr lang="id-ID" sz="20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endParaRPr>
          </a:p>
        </p:txBody>
      </p:sp>
      <p:sp>
        <p:nvSpPr>
          <p:cNvPr id="7" name="Title 1"/>
          <p:cNvSpPr txBox="1">
            <a:spLocks/>
          </p:cNvSpPr>
          <p:nvPr/>
        </p:nvSpPr>
        <p:spPr>
          <a:xfrm rot="5400000">
            <a:off x="-2456947" y="3612765"/>
            <a:ext cx="6023698" cy="4667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d-ID" sz="2000"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rPr>
              <a:t>GAMBARAN KLINIS &amp; DIAGNOSA 	</a:t>
            </a:r>
            <a:endParaRPr lang="id-ID" sz="20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endParaRPr>
          </a:p>
        </p:txBody>
      </p:sp>
      <p:sp>
        <p:nvSpPr>
          <p:cNvPr id="8" name="Title 1"/>
          <p:cNvSpPr txBox="1">
            <a:spLocks/>
          </p:cNvSpPr>
          <p:nvPr/>
        </p:nvSpPr>
        <p:spPr>
          <a:xfrm rot="5400000">
            <a:off x="9154838" y="3666137"/>
            <a:ext cx="5123346" cy="3600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id-ID" sz="2000"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rPr>
              <a:t>GAMBARAN KLINIS &amp; DIAGNOSA 	</a:t>
            </a:r>
            <a:endParaRPr lang="id-ID" sz="20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Poor Richard" panose="02080502050505020702" pitchFamily="18" charset="0"/>
            </a:endParaRPr>
          </a:p>
        </p:txBody>
      </p:sp>
    </p:spTree>
    <p:extLst>
      <p:ext uri="{BB962C8B-B14F-4D97-AF65-F5344CB8AC3E}">
        <p14:creationId xmlns="" xmlns:p14="http://schemas.microsoft.com/office/powerpoint/2010/main" val="413491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247606">
            <a:off x="8612381" y="1771567"/>
            <a:ext cx="3479936" cy="3748391"/>
          </a:xfrm>
        </p:spPr>
        <p:txBody>
          <a:bodyPr>
            <a:normAutofit/>
          </a:bodyPr>
          <a:lstStyle/>
          <a:p>
            <a:r>
              <a:rPr lang="id-ID" sz="3200" b="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nap ITC" panose="04040A07060A02020202" pitchFamily="82" charset="0"/>
              </a:rPr>
              <a:t>REGISTRASI STROKE</a:t>
            </a:r>
            <a:endParaRPr lang="id-ID" sz="3200" b="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nap ITC" panose="04040A07060A02020202" pitchFamily="82" charset="0"/>
            </a:endParaRPr>
          </a:p>
        </p:txBody>
      </p:sp>
      <p:sp>
        <p:nvSpPr>
          <p:cNvPr id="4" name="Rectangle 1"/>
          <p:cNvSpPr>
            <a:spLocks noGrp="1" noChangeArrowheads="1"/>
          </p:cNvSpPr>
          <p:nvPr>
            <p:ph idx="1"/>
          </p:nvPr>
        </p:nvSpPr>
        <p:spPr bwMode="auto">
          <a:xfrm>
            <a:off x="428018" y="1751611"/>
            <a:ext cx="8307422"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FFC000"/>
                </a:solidFill>
                <a:effectLst/>
                <a:latin typeface="Monotype Corsiva" panose="03010101010201010101" pitchFamily="66" charset="0"/>
                <a:cs typeface="Times New Roman" panose="02020603050405020304" pitchFamily="18" charset="0"/>
              </a:rPr>
              <a:t>Salah satu masalah utama dalam mengetahui insidens sroke adalah tidak tersedianya data yang didukung oleh sistem pencatatan yang baik dan berkasinambungan (</a:t>
            </a:r>
            <a:r>
              <a:rPr kumimoji="0" lang="id-ID" sz="2400" b="0" i="1" u="none" strike="noStrike" cap="none" normalizeH="0" baseline="0" dirty="0" smtClean="0">
                <a:ln>
                  <a:noFill/>
                </a:ln>
                <a:solidFill>
                  <a:srgbClr val="FFC000"/>
                </a:solidFill>
                <a:effectLst/>
                <a:latin typeface="Monotype Corsiva" panose="03010101010201010101" pitchFamily="66" charset="0"/>
                <a:cs typeface="Times New Roman" panose="02020603050405020304" pitchFamily="18" charset="0"/>
              </a:rPr>
              <a:t>registration system)</a:t>
            </a:r>
            <a:r>
              <a:rPr kumimoji="0" lang="id-ID" sz="2400" b="0" i="0" u="none" strike="noStrike" cap="none" normalizeH="0" baseline="0" dirty="0" smtClean="0">
                <a:ln>
                  <a:noFill/>
                </a:ln>
                <a:solidFill>
                  <a:srgbClr val="FFC000"/>
                </a:solidFill>
                <a:effectLst/>
                <a:latin typeface="Monotype Corsiva" panose="03010101010201010101" pitchFamily="66" charset="0"/>
                <a:cs typeface="Times New Roman" panose="02020603050405020304" pitchFamily="18" charset="0"/>
              </a:rPr>
              <a:t>.</a:t>
            </a:r>
            <a:endParaRPr kumimoji="0" lang="id-ID" sz="2400" b="0" i="0" u="none" strike="noStrike" cap="none" normalizeH="0" baseline="0" dirty="0" smtClean="0">
              <a:ln>
                <a:noFill/>
              </a:ln>
              <a:solidFill>
                <a:srgbClr val="FFC000"/>
              </a:solidFill>
              <a:effectLst/>
              <a:latin typeface="Monotype Corsiva" panose="03010101010201010101"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0" i="0" u="none" strike="noStrike" cap="none" normalizeH="0" baseline="0" dirty="0" smtClean="0">
                <a:ln>
                  <a:noFill/>
                </a:ln>
                <a:solidFill>
                  <a:srgbClr val="FFC000"/>
                </a:solidFill>
                <a:effectLst/>
                <a:latin typeface="Monotype Corsiva" panose="03010101010201010101" pitchFamily="66" charset="0"/>
                <a:cs typeface="Times New Roman" panose="02020603050405020304" pitchFamily="18" charset="0"/>
              </a:rPr>
              <a:t>                        Pengumpulan data yang kontinu dan tersedianya data yang siap pakai merupakan bagian penting dari upaya untuk mengetahui keadaan stroke dan untuk melihat hal-hal baru, baik klinik maupun epidemiologis, yang terjadi pada kejadian stroke. Sampai saat ini belum dimiliki catatan (pencatatan dan pelaporan) stroke yang baik yang dilakukan di rumah sakit maupun di masyarakat atau instansi.</a:t>
            </a:r>
            <a:endParaRPr kumimoji="0" lang="id-ID" sz="2400" b="0" i="0" u="none" strike="noStrike" cap="none" normalizeH="0" baseline="0" dirty="0" smtClean="0">
              <a:ln>
                <a:noFill/>
              </a:ln>
              <a:solidFill>
                <a:srgbClr val="FFC000"/>
              </a:solidFill>
              <a:effectLst/>
              <a:latin typeface="Monotype Corsiva" panose="03010101010201010101" pitchFamily="66" charset="0"/>
            </a:endParaRPr>
          </a:p>
        </p:txBody>
      </p:sp>
    </p:spTree>
    <p:extLst>
      <p:ext uri="{BB962C8B-B14F-4D97-AF65-F5344CB8AC3E}">
        <p14:creationId xmlns="" xmlns:p14="http://schemas.microsoft.com/office/powerpoint/2010/main" val="3239481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cap="none" dirty="0" smtClean="0">
                <a:ln w="6600">
                  <a:solidFill>
                    <a:schemeClr val="accent2"/>
                  </a:solidFill>
                  <a:prstDash val="solid"/>
                </a:ln>
                <a:solidFill>
                  <a:srgbClr val="FFFFFF"/>
                </a:solidFill>
                <a:effectLst>
                  <a:outerShdw dist="38100" dir="2700000" algn="tl" rotWithShape="0">
                    <a:schemeClr val="accent2"/>
                  </a:outerShdw>
                </a:effectLst>
                <a:latin typeface="Rockwell Condensed" panose="02060603050405020104" pitchFamily="18" charset="0"/>
              </a:rPr>
              <a:t>WAKTU AWITAN STROKE</a:t>
            </a:r>
            <a:endParaRPr lang="id-ID" sz="4800" cap="none" dirty="0">
              <a:ln w="6600">
                <a:solidFill>
                  <a:schemeClr val="accent2"/>
                </a:solidFill>
                <a:prstDash val="solid"/>
              </a:ln>
              <a:solidFill>
                <a:srgbClr val="FFFFFF"/>
              </a:solidFill>
              <a:effectLst>
                <a:outerShdw dist="38100" dir="2700000" algn="tl" rotWithShape="0">
                  <a:schemeClr val="accent2"/>
                </a:outerShdw>
              </a:effectLst>
              <a:latin typeface="Rockwell Condensed" panose="02060603050405020104" pitchFamily="18" charset="0"/>
            </a:endParaRPr>
          </a:p>
        </p:txBody>
      </p:sp>
      <p:sp>
        <p:nvSpPr>
          <p:cNvPr id="3" name="Content Placeholder 2"/>
          <p:cNvSpPr>
            <a:spLocks noGrp="1"/>
          </p:cNvSpPr>
          <p:nvPr>
            <p:ph idx="1"/>
          </p:nvPr>
        </p:nvSpPr>
        <p:spPr/>
        <p:txBody>
          <a:bodyPr/>
          <a:lstStyle/>
          <a:p>
            <a:r>
              <a:rPr lang="id-ID" dirty="0">
                <a:effectLst/>
              </a:rPr>
              <a:t>Serangan stroke adalah suatu keadaan darurat, keadaan yang mendahuluinya seringkali tidak memberikan gambaran yang khas, demikian juga waktu kejadiannya tidak dapat di ramalkan. Karena itu perlu diketahui pada keadaan-keadaan mana yang segera diikuti dengan awitan stroke dan kapan awitan stroke paling sering terjadi.</a:t>
            </a:r>
            <a:endParaRPr lang="id-ID" dirty="0"/>
          </a:p>
        </p:txBody>
      </p:sp>
    </p:spTree>
    <p:extLst>
      <p:ext uri="{BB962C8B-B14F-4D97-AF65-F5344CB8AC3E}">
        <p14:creationId xmlns="" xmlns:p14="http://schemas.microsoft.com/office/powerpoint/2010/main" val="16693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1413</TotalTime>
  <Words>782</Words>
  <Application>Microsoft Office PowerPoint</Application>
  <PresentationFormat>Custom</PresentationFormat>
  <Paragraphs>104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Damask</vt:lpstr>
      <vt:lpstr>Slide 1</vt:lpstr>
      <vt:lpstr>GAMBARAN UMUM STROKE</vt:lpstr>
      <vt:lpstr>BESAR MASALAH</vt:lpstr>
      <vt:lpstr>BATASAN STROKE</vt:lpstr>
      <vt:lpstr>KLASIFIKASI STROKE</vt:lpstr>
      <vt:lpstr>FAKTOR RESIKO</vt:lpstr>
      <vt:lpstr>GAMBARAN KLINIS &amp; DIAGNOSA  GAMBARAN KLINIS &amp; DIAGNOSA</vt:lpstr>
      <vt:lpstr>REGISTRASI STROKE</vt:lpstr>
      <vt:lpstr>WAKTU AWITAN STROKE</vt:lpstr>
      <vt:lpstr>PATOFISIOLOGI STROKE ISCHEMIC</vt:lpstr>
      <vt:lpstr>HUBUNGAN HIPERTENSI &amp; STROKE</vt:lpstr>
      <vt:lpstr>Slide 12</vt:lpstr>
      <vt:lpstr>Slide 13</vt:lpstr>
      <vt:lpstr>Pencegahan primer</vt:lpstr>
      <vt:lpstr>Slide 15</vt:lpstr>
      <vt:lpstr>Slide 16</vt:lpstr>
      <vt:lpstr>PENELITIAN</vt:lpstr>
      <vt:lpstr>Slide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Indah</dc:creator>
  <cp:lastModifiedBy>user</cp:lastModifiedBy>
  <cp:revision>79</cp:revision>
  <dcterms:created xsi:type="dcterms:W3CDTF">2014-09-22T09:28:34Z</dcterms:created>
  <dcterms:modified xsi:type="dcterms:W3CDTF">2017-04-05T11:45:20Z</dcterms:modified>
</cp:coreProperties>
</file>