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264" r:id="rId44"/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FB383-B6CB-40D6-9506-0A93002D4354}" type="datetimeFigureOut">
              <a:rPr lang="id-ID" smtClean="0"/>
              <a:t>04/01/2017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316B-E4C1-456E-80BE-F892969A9E1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9C7242-AFE7-40DD-B731-C3CEB8F081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Akan ada narasi tiap slide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F528C-D793-4F40-8DD5-F7A4B8C0832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32445-3F7A-483F-9237-32B787F01D8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31863" eaLnBrk="0" hangingPunct="0"/>
            <a:fld id="{AF71D02E-668D-4E53-BBC5-4A31F87179D7}" type="slidenum">
              <a:rPr lang="en-US" sz="1200">
                <a:latin typeface="Verdana" pitchFamily="34" charset="0"/>
              </a:rPr>
              <a:pPr algn="r" defTabSz="931863" eaLnBrk="0" hangingPunct="0"/>
              <a:t>12</a:t>
            </a:fld>
            <a:endParaRPr lang="en-US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650752-C407-4968-AEE0-90FE71EF905E}" type="slidenum">
              <a:rPr lang="en-US" smtClean="0"/>
              <a:pPr eaLnBrk="1" hangingPunct="1">
                <a:defRPr/>
              </a:pPr>
              <a:t>17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92A346-06DA-4505-9C75-65FFDA33ED03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710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3DAED-3C70-4C74-A1A7-9FF683611FB2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66788"/>
            <a:fld id="{1FFC046E-AE5A-4E86-A799-1FA8286321FC}" type="slidenum">
              <a:rPr lang="en-US" sz="1200">
                <a:latin typeface="Arial" charset="0"/>
              </a:rPr>
              <a:pPr algn="r" defTabSz="966788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tIns="45712" bIns="45712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CA53-7BF0-40E2-A80A-A20A1D59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564D-4BB9-4BEA-826A-749923CC6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9C2B-ED10-42A1-A68E-30F6AD6F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84B4-B866-4C63-A3B5-9DE280AC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A393-E99A-4FAA-8F32-E74D4D43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FDF4-B466-48A0-BAA1-ECCD9AD04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2FE7-25F7-4E2D-824B-83DB3BB02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3D4C-8266-476F-BD44-AF9577007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1A68-29BC-4C82-B972-C9DAF6D5E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C46F-C3DD-42E6-80C9-5FDC650BA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B6CA-230A-4000-B5D8-9029D4D3D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8B68-67C3-4D94-A1D8-030F7EC87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A69166-0C4B-4E29-B25D-2FF98994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7993062" cy="1470025"/>
          </a:xfrm>
        </p:spPr>
        <p:txBody>
          <a:bodyPr/>
          <a:lstStyle/>
          <a:p>
            <a:pPr algn="r" eaLnBrk="1" hangingPunct="1"/>
            <a:r>
              <a:rPr lang="id-ID" smtClean="0"/>
              <a:t>Surveilans Penyakit yang Dapat Dicegah dengan Imunisasi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4437063"/>
            <a:ext cx="6481763" cy="168116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dirty="0" smtClean="0"/>
              <a:t>Subdit. Surveilans dan Respon KLB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53400" cy="974725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Tahoma" pitchFamily="34" charset="0"/>
                <a:cs typeface="Tahoma" pitchFamily="34" charset="0"/>
              </a:rPr>
              <a:t>Definisi  </a:t>
            </a:r>
            <a:r>
              <a:rPr lang="en-US" sz="4800" b="1" smtClean="0">
                <a:latin typeface="Tahoma" pitchFamily="34" charset="0"/>
                <a:cs typeface="Tahoma" pitchFamily="34" charset="0"/>
              </a:rPr>
              <a:t>AFP</a:t>
            </a:r>
            <a:r>
              <a:rPr lang="en-US" sz="4800" smtClean="0">
                <a:latin typeface="Tahoma" pitchFamily="34" charset="0"/>
                <a:cs typeface="Tahoma" pitchFamily="34" charset="0"/>
              </a:rPr>
              <a:t>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76400"/>
            <a:ext cx="8002587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&lt;15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 </a:t>
            </a:r>
          </a:p>
          <a:p>
            <a:pPr marL="623888" indent="-623888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elumpuhan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aralysis/paresis)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3888" indent="-623888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ifatnya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layuh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laccid)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3888" indent="-623888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erjadi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mendadak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cut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ruda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paksa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369888"/>
            <a:ext cx="2743200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Mengamati semua AFP </a:t>
            </a:r>
            <a:r>
              <a:rPr lang="en-US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 2/100.000/&lt;15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sym typeface="Symbol" pitchFamily="18" charset="2"/>
              </a:rPr>
              <a:t>th</a:t>
            </a:r>
            <a:r>
              <a:rPr lang="en-US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. Ambil 2 spec &lt;14 stlh lumpuh</a:t>
            </a:r>
            <a:r>
              <a:rPr lang="id-ID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 dengan kondisi baik</a:t>
            </a:r>
            <a:r>
              <a:rPr lang="en-US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 (&gt;</a:t>
            </a:r>
            <a:r>
              <a:rPr lang="id-ID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= </a:t>
            </a:r>
            <a:r>
              <a:rPr lang="en-US" b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80 %)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16313" y="1541463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  <a:latin typeface="Arial" charset="0"/>
              </a:rPr>
              <a:t>Pemeriksaan laboratorium Biofarma, BLK Sby, Puslit Jkt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52600" y="3276600"/>
            <a:ext cx="1676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>
                <a:solidFill>
                  <a:schemeClr val="tx2"/>
                </a:solidFill>
                <a:latin typeface="Arial" charset="0"/>
              </a:rPr>
              <a:t>Positif 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4911725"/>
            <a:ext cx="15319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VPL (terfokus)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03500" y="5033963"/>
            <a:ext cx="19462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VPL 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(menyebar luas)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337425" y="4149725"/>
            <a:ext cx="167005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Arial" charset="0"/>
              </a:rPr>
              <a:t>3 tahun  kinerja AFP baik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37450" y="5795963"/>
            <a:ext cx="1235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Polio free</a:t>
            </a:r>
          </a:p>
        </p:txBody>
      </p:sp>
      <p:cxnSp>
        <p:nvCxnSpPr>
          <p:cNvPr id="10249" name="AutoShape 9"/>
          <p:cNvCxnSpPr>
            <a:cxnSpLocks noChangeShapeType="1"/>
          </p:cNvCxnSpPr>
          <p:nvPr/>
        </p:nvCxnSpPr>
        <p:spPr bwMode="auto">
          <a:xfrm>
            <a:off x="3417888" y="969963"/>
            <a:ext cx="1535112" cy="571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0" name="AutoShape 10"/>
          <p:cNvCxnSpPr>
            <a:cxnSpLocks noChangeShapeType="1"/>
            <a:stCxn id="10243" idx="1"/>
            <a:endCxn id="10244" idx="0"/>
          </p:cNvCxnSpPr>
          <p:nvPr/>
        </p:nvCxnSpPr>
        <p:spPr bwMode="auto">
          <a:xfrm rot="10800000" flipV="1">
            <a:off x="2590800" y="2141538"/>
            <a:ext cx="925513" cy="1135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1" name="AutoShape 11"/>
          <p:cNvCxnSpPr>
            <a:cxnSpLocks noChangeShapeType="1"/>
          </p:cNvCxnSpPr>
          <p:nvPr/>
        </p:nvCxnSpPr>
        <p:spPr bwMode="auto">
          <a:xfrm rot="16200000" flipH="1">
            <a:off x="6573044" y="4214019"/>
            <a:ext cx="2363788" cy="800100"/>
          </a:xfrm>
          <a:prstGeom prst="bentConnector3">
            <a:avLst>
              <a:gd name="adj1" fmla="val 2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2" name="AutoShape 12"/>
          <p:cNvCxnSpPr>
            <a:cxnSpLocks noChangeShapeType="1"/>
            <a:stCxn id="10244" idx="1"/>
          </p:cNvCxnSpPr>
          <p:nvPr/>
        </p:nvCxnSpPr>
        <p:spPr bwMode="auto">
          <a:xfrm rot="10800000" flipV="1">
            <a:off x="1223963" y="3460750"/>
            <a:ext cx="528637" cy="1450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3" name="AutoShape 13"/>
          <p:cNvCxnSpPr>
            <a:cxnSpLocks noChangeShapeType="1"/>
            <a:stCxn id="10244" idx="3"/>
            <a:endCxn id="10246" idx="0"/>
          </p:cNvCxnSpPr>
          <p:nvPr/>
        </p:nvCxnSpPr>
        <p:spPr bwMode="auto">
          <a:xfrm>
            <a:off x="3429000" y="3460750"/>
            <a:ext cx="147638" cy="15732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613525" y="88900"/>
            <a:ext cx="207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Konsep SAFP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3088" y="411956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Kinerja Baik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794000" y="411956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" charset="0"/>
              </a:rPr>
              <a:t>Kinerja Buruk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5181600" y="4246563"/>
            <a:ext cx="1676400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inerja AFP buruk</a:t>
            </a:r>
            <a:r>
              <a:rPr lang="id-ID">
                <a:solidFill>
                  <a:srgbClr val="FF0000"/>
                </a:solidFill>
                <a:latin typeface="Arial" charset="0"/>
              </a:rPr>
              <a:t> *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258" name="AutoShape 19"/>
          <p:cNvCxnSpPr>
            <a:cxnSpLocks noChangeShapeType="1"/>
            <a:endCxn id="7" idx="0"/>
          </p:cNvCxnSpPr>
          <p:nvPr/>
        </p:nvCxnSpPr>
        <p:spPr bwMode="auto">
          <a:xfrm>
            <a:off x="5497513" y="2000250"/>
            <a:ext cx="1373187" cy="1246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457200" y="5978525"/>
            <a:ext cx="15319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Mopping-up (terfokus)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2952750" y="6100763"/>
            <a:ext cx="12477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</a:rPr>
              <a:t>PIN (luas)</a:t>
            </a:r>
          </a:p>
        </p:txBody>
      </p:sp>
      <p:sp>
        <p:nvSpPr>
          <p:cNvPr id="10261" name="Line 22"/>
          <p:cNvSpPr>
            <a:spLocks noChangeShapeType="1"/>
          </p:cNvSpPr>
          <p:nvPr/>
        </p:nvSpPr>
        <p:spPr bwMode="auto">
          <a:xfrm flipV="1">
            <a:off x="35814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 flipV="1">
            <a:off x="1219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334000" y="5826125"/>
            <a:ext cx="1676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Silent transmision</a:t>
            </a:r>
          </a:p>
        </p:txBody>
      </p:sp>
      <p:sp>
        <p:nvSpPr>
          <p:cNvPr id="10264" name="Line 26"/>
          <p:cNvSpPr>
            <a:spLocks noChangeShapeType="1"/>
          </p:cNvSpPr>
          <p:nvPr/>
        </p:nvSpPr>
        <p:spPr bwMode="auto">
          <a:xfrm flipH="1">
            <a:off x="4267200" y="624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388100" y="3246438"/>
            <a:ext cx="966788" cy="369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Negatif</a:t>
            </a:r>
          </a:p>
        </p:txBody>
      </p:sp>
      <p:cxnSp>
        <p:nvCxnSpPr>
          <p:cNvPr id="14" name="Elbow Connector 13"/>
          <p:cNvCxnSpPr>
            <a:stCxn id="7" idx="1"/>
          </p:cNvCxnSpPr>
          <p:nvPr/>
        </p:nvCxnSpPr>
        <p:spPr>
          <a:xfrm rot="10800000" flipV="1">
            <a:off x="5867400" y="3432175"/>
            <a:ext cx="520700" cy="236378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55" grpId="0"/>
      <p:bldP spid="10256" grpId="0"/>
      <p:bldP spid="10257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714375" y="357188"/>
            <a:ext cx="7772400" cy="1071562"/>
          </a:xfrm>
        </p:spPr>
        <p:txBody>
          <a:bodyPr/>
          <a:lstStyle/>
          <a:p>
            <a:r>
              <a:rPr lang="en-US" sz="3600" smtClean="0">
                <a:solidFill>
                  <a:schemeClr val="accent2"/>
                </a:solidFill>
              </a:rPr>
              <a:t>Tiga Indikator Utama Surveilans AFP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214313" y="2500313"/>
            <a:ext cx="8643937" cy="2357437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smtClean="0"/>
              <a:t>Non polio AFP Rate 		: ≥ 2 / 100.000 populations under 15 year old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smtClean="0"/>
              <a:t>Adequate stool specimens	: &gt; 80 %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smtClean="0"/>
              <a:t>Zero reporting			: &gt; 90 %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accent2"/>
                </a:solidFill>
                <a:latin typeface="Tahoma" pitchFamily="34" charset="0"/>
              </a:rPr>
              <a:t>Strategi Surveilans AFP</a:t>
            </a:r>
            <a:endParaRPr lang="en-US" sz="320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Menemukan kasus AFP minimal 2/100.000 penduduk &lt; 15 tahun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Upaya penemuan :</a:t>
            </a:r>
          </a:p>
          <a:p>
            <a:pPr lvl="1" eaLnBrk="1" hangingPunct="1"/>
            <a:r>
              <a:rPr lang="en-US" smtClean="0">
                <a:latin typeface="Tahoma" pitchFamily="34" charset="0"/>
              </a:rPr>
              <a:t>di Rumah Sakit</a:t>
            </a:r>
          </a:p>
          <a:p>
            <a:pPr lvl="1" eaLnBrk="1" hangingPunct="1"/>
            <a:r>
              <a:rPr lang="en-US" smtClean="0">
                <a:latin typeface="Tahoma" pitchFamily="34" charset="0"/>
              </a:rPr>
              <a:t>di Puskesmas dan Masyarakat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Pemeriksaan Klinis dan Laboratorium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Keterlibatan ahli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Pemeriksaan Ulang 60 hari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Zero Reporting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38200" y="1371600"/>
            <a:ext cx="7924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3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3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d-ID" smtClean="0"/>
              <a:t>Kegiatan Surveilans AFP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Penemuan kasus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Pelacakan Kasus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Pengumpulan Spesimen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Hot Case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Survey Status Imunisasi Polio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Nomor Epid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Nomor Laboratorium Kasus AFP dan Kontak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Kunjungan Ulang (KU) 60 Hari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id-ID" sz="2800" dirty="0" smtClean="0"/>
              <a:t>Umpan Balik dan Penyebarluasan Informasi</a:t>
            </a:r>
          </a:p>
          <a:p>
            <a:pPr eaLnBrk="1" hangingPunct="1">
              <a:defRPr/>
            </a:pPr>
            <a:endParaRPr lang="id-ID" sz="2800" dirty="0" smtClean="0"/>
          </a:p>
          <a:p>
            <a:pPr eaLnBrk="1" hangingPunct="1">
              <a:defRPr/>
            </a:pP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1"/>
          <p:cNvSpPr txBox="1">
            <a:spLocks noChangeArrowheads="1"/>
          </p:cNvSpPr>
          <p:nvPr/>
        </p:nvSpPr>
        <p:spPr bwMode="auto">
          <a:xfrm>
            <a:off x="4495800" y="5426075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Lisan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5684838" y="914400"/>
            <a:ext cx="639762" cy="54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b="1">
                <a:solidFill>
                  <a:srgbClr val="CC3300"/>
                </a:solidFill>
              </a:rPr>
              <a:t>FP1</a:t>
            </a:r>
          </a:p>
          <a:p>
            <a:r>
              <a:rPr lang="en-US" sz="1200" b="1">
                <a:solidFill>
                  <a:srgbClr val="CC3300"/>
                </a:solidFill>
              </a:rPr>
              <a:t>LAB</a:t>
            </a:r>
          </a:p>
          <a:p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6553200" y="1295400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200" b="1">
              <a:solidFill>
                <a:srgbClr val="CC3300"/>
              </a:solidFill>
            </a:endParaRPr>
          </a:p>
          <a:p>
            <a:pPr algn="ctr"/>
            <a:r>
              <a:rPr lang="en-US" sz="1200" b="1">
                <a:solidFill>
                  <a:srgbClr val="CC3300"/>
                </a:solidFill>
              </a:rPr>
              <a:t>LAB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14341" name="Text Box 19"/>
          <p:cNvSpPr txBox="1">
            <a:spLocks noChangeArrowheads="1"/>
          </p:cNvSpPr>
          <p:nvPr/>
        </p:nvSpPr>
        <p:spPr bwMode="auto">
          <a:xfrm>
            <a:off x="5562600" y="3292475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200" b="1">
              <a:solidFill>
                <a:srgbClr val="CC3300"/>
              </a:solidFill>
            </a:endParaRPr>
          </a:p>
          <a:p>
            <a:pPr algn="ctr"/>
            <a:r>
              <a:rPr lang="en-US" sz="1200" b="1">
                <a:solidFill>
                  <a:srgbClr val="CC3300"/>
                </a:solidFill>
              </a:rPr>
              <a:t>FP-PD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6375"/>
            <a:ext cx="3240087" cy="1782763"/>
          </a:xfrm>
          <a:solidFill>
            <a:schemeClr val="bg1"/>
          </a:solidFill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rgbClr val="0000FF"/>
                </a:solidFill>
              </a:rPr>
              <a:t>Alur Pelaporan &amp; Umpan Balik Surveilans AFP</a:t>
            </a:r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3806825" y="457200"/>
            <a:ext cx="16764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b="1"/>
              <a:t>Ditjen PP &amp; PL</a:t>
            </a:r>
          </a:p>
          <a:p>
            <a:pPr algn="ctr"/>
            <a:r>
              <a:rPr lang="en-US" b="1"/>
              <a:t>Kemenkes RI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3806825" y="1676400"/>
            <a:ext cx="16764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b="1"/>
              <a:t>Dinkes</a:t>
            </a:r>
          </a:p>
          <a:p>
            <a:pPr algn="ctr">
              <a:spcBef>
                <a:spcPts val="600"/>
              </a:spcBef>
            </a:pPr>
            <a:r>
              <a:rPr lang="en-US" b="1"/>
              <a:t>Provinsi</a:t>
            </a:r>
          </a:p>
        </p:txBody>
      </p:sp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3806825" y="3048000"/>
            <a:ext cx="16764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b="1"/>
              <a:t>Dinkes</a:t>
            </a:r>
          </a:p>
          <a:p>
            <a:pPr algn="ctr">
              <a:spcBef>
                <a:spcPts val="600"/>
              </a:spcBef>
            </a:pPr>
            <a:r>
              <a:rPr lang="en-US" b="1"/>
              <a:t>Kab./Kota</a:t>
            </a:r>
          </a:p>
        </p:txBody>
      </p:sp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3657600" y="4572000"/>
            <a:ext cx="1905000" cy="801688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50000"/>
              </a:lnSpc>
              <a:spcBef>
                <a:spcPts val="1200"/>
              </a:spcBef>
            </a:pPr>
            <a:endParaRPr lang="en-US" b="1"/>
          </a:p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en-US" b="1"/>
              <a:t>Puskesmas</a:t>
            </a:r>
          </a:p>
        </p:txBody>
      </p:sp>
      <p:sp>
        <p:nvSpPr>
          <p:cNvPr id="14347" name="Text Box 7"/>
          <p:cNvSpPr txBox="1">
            <a:spLocks noChangeArrowheads="1"/>
          </p:cNvSpPr>
          <p:nvPr/>
        </p:nvSpPr>
        <p:spPr bwMode="auto">
          <a:xfrm>
            <a:off x="6629400" y="3429000"/>
            <a:ext cx="16002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1"/>
              <a:t>Rumah Sakit</a:t>
            </a:r>
          </a:p>
        </p:txBody>
      </p:sp>
      <p:sp>
        <p:nvSpPr>
          <p:cNvPr id="14348" name="Text Box 8"/>
          <p:cNvSpPr txBox="1">
            <a:spLocks noChangeArrowheads="1"/>
          </p:cNvSpPr>
          <p:nvPr/>
        </p:nvSpPr>
        <p:spPr bwMode="auto">
          <a:xfrm>
            <a:off x="3657600" y="5840413"/>
            <a:ext cx="1905000" cy="560387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1"/>
              <a:t>Masyarakat</a:t>
            </a:r>
          </a:p>
        </p:txBody>
      </p:sp>
      <p:sp>
        <p:nvSpPr>
          <p:cNvPr id="14349" name="Line 9"/>
          <p:cNvSpPr>
            <a:spLocks noChangeShapeType="1"/>
          </p:cNvSpPr>
          <p:nvPr/>
        </p:nvSpPr>
        <p:spPr bwMode="auto">
          <a:xfrm flipV="1">
            <a:off x="4572000" y="1219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0" name="Line 10"/>
          <p:cNvSpPr>
            <a:spLocks noChangeShapeType="1"/>
          </p:cNvSpPr>
          <p:nvPr/>
        </p:nvSpPr>
        <p:spPr bwMode="auto">
          <a:xfrm flipV="1">
            <a:off x="4572000" y="24384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1" name="Line 11"/>
          <p:cNvSpPr>
            <a:spLocks noChangeShapeType="1"/>
          </p:cNvSpPr>
          <p:nvPr/>
        </p:nvSpPr>
        <p:spPr bwMode="auto">
          <a:xfrm flipV="1">
            <a:off x="4572000" y="39624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2" name="Line 12"/>
          <p:cNvSpPr>
            <a:spLocks noChangeShapeType="1"/>
          </p:cNvSpPr>
          <p:nvPr/>
        </p:nvSpPr>
        <p:spPr bwMode="auto">
          <a:xfrm flipV="1">
            <a:off x="4572000" y="53721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3" name="Line 13"/>
          <p:cNvSpPr>
            <a:spLocks noChangeShapeType="1"/>
          </p:cNvSpPr>
          <p:nvPr/>
        </p:nvSpPr>
        <p:spPr bwMode="auto">
          <a:xfrm flipH="1">
            <a:off x="2895600" y="563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4" name="Line 14"/>
          <p:cNvSpPr>
            <a:spLocks noChangeShapeType="1"/>
          </p:cNvSpPr>
          <p:nvPr/>
        </p:nvSpPr>
        <p:spPr bwMode="auto">
          <a:xfrm flipV="1">
            <a:off x="2895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5" name="Line 15"/>
          <p:cNvSpPr>
            <a:spLocks noChangeShapeType="1"/>
          </p:cNvSpPr>
          <p:nvPr/>
        </p:nvSpPr>
        <p:spPr bwMode="auto">
          <a:xfrm>
            <a:off x="2895600" y="34290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6" name="Line 16"/>
          <p:cNvSpPr>
            <a:spLocks noChangeShapeType="1"/>
          </p:cNvSpPr>
          <p:nvPr/>
        </p:nvSpPr>
        <p:spPr bwMode="auto">
          <a:xfrm flipH="1">
            <a:off x="5486400" y="37338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57" name="Text Box 17"/>
          <p:cNvSpPr txBox="1">
            <a:spLocks noChangeArrowheads="1"/>
          </p:cNvSpPr>
          <p:nvPr/>
        </p:nvSpPr>
        <p:spPr bwMode="auto">
          <a:xfrm>
            <a:off x="4694238" y="1219200"/>
            <a:ext cx="639762" cy="54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b="1">
                <a:solidFill>
                  <a:srgbClr val="CC3300"/>
                </a:solidFill>
              </a:rPr>
              <a:t>FP1</a:t>
            </a:r>
          </a:p>
          <a:p>
            <a:r>
              <a:rPr lang="en-US" sz="1200" b="1">
                <a:solidFill>
                  <a:srgbClr val="CC3300"/>
                </a:solidFill>
              </a:rPr>
              <a:t>FPL</a:t>
            </a:r>
          </a:p>
          <a:p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14358" name="Text Box 18"/>
          <p:cNvSpPr txBox="1">
            <a:spLocks noChangeArrowheads="1"/>
          </p:cNvSpPr>
          <p:nvPr/>
        </p:nvSpPr>
        <p:spPr bwMode="auto">
          <a:xfrm>
            <a:off x="4678363" y="2406650"/>
            <a:ext cx="639762" cy="54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b="1">
                <a:solidFill>
                  <a:srgbClr val="CC3300"/>
                </a:solidFill>
              </a:rPr>
              <a:t>FP1</a:t>
            </a:r>
          </a:p>
          <a:p>
            <a:r>
              <a:rPr lang="en-US" sz="1200" b="1">
                <a:solidFill>
                  <a:srgbClr val="CC3300"/>
                </a:solidFill>
              </a:rPr>
              <a:t>FPL</a:t>
            </a:r>
          </a:p>
          <a:p>
            <a:r>
              <a:rPr lang="en-US" sz="1200" b="1">
                <a:solidFill>
                  <a:srgbClr val="CC3300"/>
                </a:solidFill>
              </a:rPr>
              <a:t>W1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14359" name="Text Box 20"/>
          <p:cNvSpPr txBox="1">
            <a:spLocks noChangeArrowheads="1"/>
          </p:cNvSpPr>
          <p:nvPr/>
        </p:nvSpPr>
        <p:spPr bwMode="auto">
          <a:xfrm>
            <a:off x="4495800" y="3962400"/>
            <a:ext cx="1239838" cy="4603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PWS KLB (W2)</a:t>
            </a:r>
          </a:p>
          <a:p>
            <a:pPr algn="ctr"/>
            <a:r>
              <a:rPr lang="en-US" sz="1200" b="1">
                <a:solidFill>
                  <a:srgbClr val="CC3300"/>
                </a:solidFill>
              </a:rPr>
              <a:t>W1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14360" name="Text Box 22"/>
          <p:cNvSpPr txBox="1">
            <a:spLocks noChangeArrowheads="1"/>
          </p:cNvSpPr>
          <p:nvPr/>
        </p:nvSpPr>
        <p:spPr bwMode="auto">
          <a:xfrm>
            <a:off x="2209800" y="4191000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Lisan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300788" y="495300"/>
            <a:ext cx="1008062" cy="658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WHO- 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SEARO</a:t>
            </a:r>
          </a:p>
        </p:txBody>
      </p:sp>
      <p:sp>
        <p:nvSpPr>
          <p:cNvPr id="14362" name="Line 24"/>
          <p:cNvSpPr>
            <a:spLocks noChangeShapeType="1"/>
          </p:cNvSpPr>
          <p:nvPr/>
        </p:nvSpPr>
        <p:spPr bwMode="auto">
          <a:xfrm flipV="1">
            <a:off x="5486400" y="908050"/>
            <a:ext cx="814388" cy="6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3" name="Line 25"/>
          <p:cNvSpPr>
            <a:spLocks noChangeShapeType="1"/>
          </p:cNvSpPr>
          <p:nvPr/>
        </p:nvSpPr>
        <p:spPr bwMode="auto">
          <a:xfrm flipH="1" flipV="1">
            <a:off x="5486400" y="762000"/>
            <a:ext cx="741363" cy="3175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4" name="Line 26"/>
          <p:cNvSpPr>
            <a:spLocks noChangeShapeType="1"/>
          </p:cNvSpPr>
          <p:nvPr/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5" name="Line 27"/>
          <p:cNvSpPr>
            <a:spLocks noChangeShapeType="1"/>
          </p:cNvSpPr>
          <p:nvPr/>
        </p:nvSpPr>
        <p:spPr bwMode="auto">
          <a:xfrm>
            <a:off x="4343400" y="2438400"/>
            <a:ext cx="0" cy="60960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6" name="Line 28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7" name="Line 29"/>
          <p:cNvSpPr>
            <a:spLocks noChangeShapeType="1"/>
          </p:cNvSpPr>
          <p:nvPr/>
        </p:nvSpPr>
        <p:spPr bwMode="auto">
          <a:xfrm>
            <a:off x="381000" y="6248400"/>
            <a:ext cx="8382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8" name="Line 30"/>
          <p:cNvSpPr>
            <a:spLocks noChangeShapeType="1"/>
          </p:cNvSpPr>
          <p:nvPr/>
        </p:nvSpPr>
        <p:spPr bwMode="auto">
          <a:xfrm>
            <a:off x="381000" y="64770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1219200" y="6042025"/>
            <a:ext cx="144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: umpan balik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1219200" y="6270625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: laporan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6629400" y="1828800"/>
            <a:ext cx="16764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b="1"/>
              <a:t>Laboratorium</a:t>
            </a:r>
          </a:p>
          <a:p>
            <a:pPr algn="ctr"/>
            <a:r>
              <a:rPr lang="en-US" b="1"/>
              <a:t>Polio</a:t>
            </a:r>
          </a:p>
          <a:p>
            <a:pPr algn="ctr"/>
            <a:r>
              <a:rPr lang="en-US" b="1"/>
              <a:t>Nasional</a:t>
            </a:r>
          </a:p>
        </p:txBody>
      </p:sp>
      <p:sp>
        <p:nvSpPr>
          <p:cNvPr id="14372" name="Line 35"/>
          <p:cNvSpPr>
            <a:spLocks noChangeShapeType="1"/>
          </p:cNvSpPr>
          <p:nvPr/>
        </p:nvSpPr>
        <p:spPr bwMode="auto">
          <a:xfrm flipV="1">
            <a:off x="7239000" y="28194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73" name="Line 36"/>
          <p:cNvSpPr>
            <a:spLocks noChangeShapeType="1"/>
          </p:cNvSpPr>
          <p:nvPr/>
        </p:nvSpPr>
        <p:spPr bwMode="auto">
          <a:xfrm>
            <a:off x="5486400" y="3124200"/>
            <a:ext cx="1752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5638800" y="2667000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200" b="1">
              <a:solidFill>
                <a:srgbClr val="CC3300"/>
              </a:solidFill>
            </a:endParaRPr>
          </a:p>
          <a:p>
            <a:pPr algn="ctr"/>
            <a:r>
              <a:rPr lang="en-US" sz="1200" b="1">
                <a:solidFill>
                  <a:srgbClr val="CC3300"/>
                </a:solidFill>
              </a:rPr>
              <a:t>FPS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14375" name="Line 38"/>
          <p:cNvSpPr>
            <a:spLocks noChangeShapeType="1"/>
          </p:cNvSpPr>
          <p:nvPr/>
        </p:nvSpPr>
        <p:spPr bwMode="auto">
          <a:xfrm>
            <a:off x="7467600" y="2819400"/>
            <a:ext cx="0" cy="457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76" name="Line 39"/>
          <p:cNvSpPr>
            <a:spLocks noChangeShapeType="1"/>
          </p:cNvSpPr>
          <p:nvPr/>
        </p:nvSpPr>
        <p:spPr bwMode="auto">
          <a:xfrm flipH="1">
            <a:off x="5486400" y="3276600"/>
            <a:ext cx="19812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77" name="Line 40"/>
          <p:cNvSpPr>
            <a:spLocks noChangeShapeType="1"/>
          </p:cNvSpPr>
          <p:nvPr/>
        </p:nvSpPr>
        <p:spPr bwMode="auto">
          <a:xfrm>
            <a:off x="5486400" y="3886200"/>
            <a:ext cx="11430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78" name="Line 41"/>
          <p:cNvSpPr>
            <a:spLocks noChangeShapeType="1"/>
          </p:cNvSpPr>
          <p:nvPr/>
        </p:nvSpPr>
        <p:spPr bwMode="auto">
          <a:xfrm flipV="1">
            <a:off x="7239000" y="144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79" name="Line 42"/>
          <p:cNvSpPr>
            <a:spLocks noChangeShapeType="1"/>
          </p:cNvSpPr>
          <p:nvPr/>
        </p:nvSpPr>
        <p:spPr bwMode="auto">
          <a:xfrm flipH="1">
            <a:off x="5257800" y="1447800"/>
            <a:ext cx="198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80" name="Line 43"/>
          <p:cNvSpPr>
            <a:spLocks noChangeShapeType="1"/>
          </p:cNvSpPr>
          <p:nvPr/>
        </p:nvSpPr>
        <p:spPr bwMode="auto">
          <a:xfrm flipV="1">
            <a:off x="5257800" y="1219200"/>
            <a:ext cx="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8101013" y="500063"/>
            <a:ext cx="935037" cy="658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WHO- 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HQ</a:t>
            </a: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7308850" y="908050"/>
            <a:ext cx="7921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 flipH="1" flipV="1">
            <a:off x="7286625" y="766763"/>
            <a:ext cx="741363" cy="3175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Surveilans Campak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sz="4200" smtClean="0"/>
              <a:t>Definisi Operasional Kasus Campak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00200"/>
            <a:ext cx="7921625" cy="4530725"/>
          </a:xfrm>
        </p:spPr>
        <p:txBody>
          <a:bodyPr/>
          <a:lstStyle/>
          <a:p>
            <a:pPr marL="60325" indent="-60325" eaLnBrk="1" hangingPunct="1">
              <a:buFontTx/>
              <a:buNone/>
            </a:pPr>
            <a:r>
              <a:rPr lang="en-US" b="1" smtClean="0"/>
              <a:t>K</a:t>
            </a:r>
            <a:r>
              <a:rPr lang="id-ID" b="1" smtClean="0"/>
              <a:t>asus  klinis</a:t>
            </a:r>
            <a:r>
              <a:rPr lang="id-ID" smtClean="0"/>
              <a:t>:</a:t>
            </a:r>
          </a:p>
          <a:p>
            <a:pPr marL="60325" indent="-60325" eaLnBrk="1" hangingPunct="1"/>
            <a:r>
              <a:rPr lang="en-US" smtClean="0"/>
              <a:t>   </a:t>
            </a:r>
            <a:r>
              <a:rPr lang="id-ID" smtClean="0"/>
              <a:t>Demam, </a:t>
            </a:r>
            <a:endParaRPr lang="en-US" smtClean="0"/>
          </a:p>
          <a:p>
            <a:pPr marL="60325" indent="-60325" eaLnBrk="1" hangingPunct="1"/>
            <a:r>
              <a:rPr lang="en-US" smtClean="0"/>
              <a:t>   B</a:t>
            </a:r>
            <a:r>
              <a:rPr lang="id-ID" smtClean="0"/>
              <a:t>ercak merah </a:t>
            </a:r>
            <a:r>
              <a:rPr lang="en-US" smtClean="0"/>
              <a:t>(rash)</a:t>
            </a:r>
            <a:r>
              <a:rPr lang="id-ID" smtClean="0"/>
              <a:t> berbetuk </a:t>
            </a:r>
            <a:r>
              <a:rPr lang="en-US" smtClean="0"/>
              <a:t>  </a:t>
            </a:r>
          </a:p>
          <a:p>
            <a:pPr marL="60325" indent="-60325" eaLnBrk="1" hangingPunct="1">
              <a:buFontTx/>
              <a:buNone/>
            </a:pPr>
            <a:r>
              <a:rPr lang="en-US" smtClean="0"/>
              <a:t>     </a:t>
            </a:r>
            <a:r>
              <a:rPr lang="id-ID" smtClean="0"/>
              <a:t>mokulopapular</a:t>
            </a:r>
            <a:r>
              <a:rPr lang="en-US" smtClean="0"/>
              <a:t>,</a:t>
            </a:r>
          </a:p>
          <a:p>
            <a:pPr marL="60325" indent="-60325" eaLnBrk="1" hangingPunct="1"/>
            <a:r>
              <a:rPr lang="en-US" smtClean="0"/>
              <a:t>   </a:t>
            </a:r>
            <a:r>
              <a:rPr lang="id-ID" smtClean="0"/>
              <a:t>Batuk</a:t>
            </a:r>
            <a:r>
              <a:rPr lang="en-US" smtClean="0"/>
              <a:t>/</a:t>
            </a:r>
            <a:r>
              <a:rPr lang="id-ID" smtClean="0"/>
              <a:t>pilek atau mata merah </a:t>
            </a:r>
            <a:r>
              <a:rPr lang="en-US" smtClean="0"/>
              <a:t> </a:t>
            </a:r>
          </a:p>
          <a:p>
            <a:pPr marL="60325" indent="-60325" eaLnBrk="1" hangingPunct="1">
              <a:buFontTx/>
              <a:buNone/>
            </a:pPr>
            <a:r>
              <a:rPr lang="en-US" smtClean="0"/>
              <a:t>     </a:t>
            </a:r>
            <a:r>
              <a:rPr lang="id-ID" smtClean="0"/>
              <a:t>(conjunctivitis) </a:t>
            </a:r>
            <a:endParaRPr lang="en-US" smtClean="0"/>
          </a:p>
          <a:p>
            <a:pPr marL="60325" indent="-60325" eaLnBrk="1" hangingPunct="1">
              <a:buFontTx/>
              <a:buNone/>
            </a:pPr>
            <a:r>
              <a:rPr lang="id-ID" b="1" i="1" smtClean="0"/>
              <a:t>atau </a:t>
            </a:r>
            <a:endParaRPr lang="en-US" b="1" i="1" smtClean="0"/>
          </a:p>
          <a:p>
            <a:pPr marL="60325" indent="-60325" eaLnBrk="1" hangingPunct="1">
              <a:buFontTx/>
              <a:buNone/>
            </a:pPr>
            <a:r>
              <a:rPr lang="en-US" smtClean="0"/>
              <a:t>D</a:t>
            </a:r>
            <a:r>
              <a:rPr lang="id-ID" smtClean="0"/>
              <a:t>okter </a:t>
            </a:r>
            <a:r>
              <a:rPr lang="en-US" smtClean="0"/>
              <a:t>mendiagnosa </a:t>
            </a:r>
            <a:r>
              <a:rPr lang="id-ID" smtClean="0"/>
              <a:t>sebagai kasus campak</a:t>
            </a:r>
            <a:endParaRPr lang="en-US" sz="2800" smtClean="0"/>
          </a:p>
          <a:p>
            <a:pPr marL="60325" indent="-60325"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438"/>
          </a:xfrm>
        </p:spPr>
        <p:txBody>
          <a:bodyPr/>
          <a:lstStyle/>
          <a:p>
            <a:pPr eaLnBrk="1" hangingPunct="1"/>
            <a:r>
              <a:rPr lang="en-US" sz="3600" smtClean="0"/>
              <a:t>Tahapan Pelaksanaan Surveilans Campak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ph idx="1"/>
          </p:nvPr>
        </p:nvGraphicFramePr>
        <p:xfrm>
          <a:off x="395288" y="692150"/>
          <a:ext cx="8518525" cy="6065840"/>
        </p:xfrm>
        <a:graphic>
          <a:graphicData uri="http://schemas.openxmlformats.org/drawingml/2006/table">
            <a:tbl>
              <a:tblPr/>
              <a:tblGrid>
                <a:gridCol w="1152525"/>
                <a:gridCol w="1800225"/>
                <a:gridCol w="1738312"/>
                <a:gridCol w="1839913"/>
                <a:gridCol w="1987550"/>
              </a:tblGrid>
              <a:tr h="32384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Sumber Data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Komponen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Tujuan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225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Menurunkan Angka Kematian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Eliminasi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020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Sebelum kampanye campak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Setelah kampanye campak </a:t>
                      </a:r>
                    </a:p>
                  </a:txBody>
                  <a:tcPr marL="104306" marR="104306" marT="52152" marB="5215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Kasus sangat sedikit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06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Data Rutin</a:t>
                      </a:r>
                    </a:p>
                  </a:txBody>
                  <a:tcPr marL="104306" marR="104306" marT="52152" marB="521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Tipe Surveilans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Data aggregat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Case Based data (data individu)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Case Based data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6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Serologi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Sebanyak mungkin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Semua kasus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Isolasi Virus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Tergantung Kebutuhan Program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Beberapa KLB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Semua KLB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4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Transmisi Data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tabel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 list 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Laporan investigasi kasus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1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Kebutuhan  informasi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Jumlah kasus menurut tempat dan umur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Age, sex, alamat, status vaksinasi, keadaan akhir, serology 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Age, sex, alamat, status vaksinasi , keadaan akhir, serology + investigasi semua kasus yg  ada hubungan epidemiologi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5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KLB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Tipe surveians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Case based data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Case based data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Case based data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Tersangka KLB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Ada peningkatan kasus dari perkiraan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per 100,000 populasi dalam 1 bulan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 kasus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4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Serologi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5 kasus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5 kasus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5 kasus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Isolasi Virus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Sesuai kebutuhan program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Beberapa KLB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Semua KLB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4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Transmisi data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 list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 list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 list</a:t>
                      </a:r>
                    </a:p>
                  </a:txBody>
                  <a:tcPr marL="104306" marR="104306" marT="52152" marB="52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48038" y="1878013"/>
            <a:ext cx="1728787" cy="4941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5059363" y="1878013"/>
            <a:ext cx="1901825" cy="4941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877050" y="1843088"/>
            <a:ext cx="2016125" cy="4941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sz="4000" smtClean="0"/>
              <a:t>Surveilans Campak Berbasis Individu</a:t>
            </a:r>
            <a:br>
              <a:rPr lang="en-US" sz="4000" smtClean="0"/>
            </a:br>
            <a:r>
              <a:rPr lang="en-US" sz="3200" smtClean="0">
                <a:solidFill>
                  <a:schemeClr val="bg2"/>
                </a:solidFill>
              </a:rPr>
              <a:t>Case Based Measles Surveillance - CBMS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id-ID" sz="2500" dirty="0"/>
              <a:t>I</a:t>
            </a:r>
            <a:r>
              <a:rPr lang="en-GB" sz="2500" dirty="0" err="1" smtClean="0"/>
              <a:t>dentitasnya</a:t>
            </a:r>
            <a:r>
              <a:rPr lang="en-GB" sz="2500" dirty="0" smtClean="0"/>
              <a:t> </a:t>
            </a:r>
            <a:r>
              <a:rPr lang="en-GB" sz="2500" dirty="0" err="1" smtClean="0"/>
              <a:t>secara</a:t>
            </a:r>
            <a:r>
              <a:rPr lang="en-GB" sz="2500" dirty="0" smtClean="0"/>
              <a:t> individual, </a:t>
            </a:r>
            <a:r>
              <a:rPr lang="en-GB" sz="2500" dirty="0" err="1" smtClean="0"/>
              <a:t>meliputi</a:t>
            </a:r>
            <a:r>
              <a:rPr lang="en-GB" sz="2500" dirty="0" smtClean="0"/>
              <a:t> data: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Nama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umur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jenis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kelamin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tanggal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laporan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diterima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tanggal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pelacakan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pengambilan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sampel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, status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imunisasi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riwayat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</a:rPr>
              <a:t>sakitnya</a:t>
            </a:r>
            <a:r>
              <a:rPr lang="en-GB" sz="2500" dirty="0" smtClean="0"/>
              <a:t>.</a:t>
            </a:r>
            <a:endParaRPr lang="id-ID" sz="2500" dirty="0" smtClean="0"/>
          </a:p>
          <a:p>
            <a:pPr eaLnBrk="1" hangingPunct="1">
              <a:defRPr/>
            </a:pPr>
            <a:r>
              <a:rPr lang="id-ID" sz="2500" dirty="0" smtClean="0"/>
              <a:t>Semua tersangka KLB campak harus dilakukan penyelidikan PE </a:t>
            </a:r>
            <a:endParaRPr lang="en-GB" sz="2500" dirty="0" smtClean="0"/>
          </a:p>
          <a:p>
            <a:pPr eaLnBrk="1" hangingPunct="1">
              <a:defRPr/>
            </a:pPr>
            <a:r>
              <a:rPr lang="en-GB" sz="2500" dirty="0" err="1" smtClean="0"/>
              <a:t>Menggunakan</a:t>
            </a:r>
            <a:r>
              <a:rPr lang="en-GB" sz="2500" dirty="0" smtClean="0"/>
              <a:t> Format C1 (</a:t>
            </a:r>
            <a:r>
              <a:rPr lang="en-GB" sz="2500" dirty="0" err="1" smtClean="0"/>
              <a:t>rutin</a:t>
            </a:r>
            <a:r>
              <a:rPr lang="en-GB" sz="2500" dirty="0" smtClean="0"/>
              <a:t> &amp; KLB).</a:t>
            </a:r>
          </a:p>
          <a:p>
            <a:pPr eaLnBrk="1" hangingPunct="1">
              <a:defRPr/>
            </a:pPr>
            <a:r>
              <a:rPr lang="en-GB" sz="2500" dirty="0" err="1" smtClean="0"/>
              <a:t>Melakukan</a:t>
            </a:r>
            <a:r>
              <a:rPr lang="en-GB" sz="2500" dirty="0" smtClean="0"/>
              <a:t> </a:t>
            </a:r>
            <a:r>
              <a:rPr lang="en-GB" sz="2500" dirty="0" err="1" smtClean="0"/>
              <a:t>pemeriksaan</a:t>
            </a:r>
            <a:r>
              <a:rPr lang="en-GB" sz="2500" dirty="0" smtClean="0"/>
              <a:t> </a:t>
            </a:r>
            <a:r>
              <a:rPr lang="en-GB" sz="2500" dirty="0" err="1" smtClean="0"/>
              <a:t>serologis</a:t>
            </a:r>
            <a:r>
              <a:rPr lang="en-GB" sz="2500" dirty="0" smtClean="0"/>
              <a:t> minimal </a:t>
            </a:r>
            <a:r>
              <a:rPr lang="id-ID" sz="2500" dirty="0" smtClean="0"/>
              <a:t>5</a:t>
            </a:r>
            <a:r>
              <a:rPr lang="en-GB" sz="2500" dirty="0" smtClean="0"/>
              <a:t>0% </a:t>
            </a:r>
            <a:r>
              <a:rPr lang="en-GB" sz="2500" dirty="0" err="1" smtClean="0"/>
              <a:t>kasus</a:t>
            </a:r>
            <a:r>
              <a:rPr lang="en-GB" sz="2500" dirty="0" smtClean="0"/>
              <a:t> </a:t>
            </a:r>
            <a:r>
              <a:rPr lang="en-GB" sz="2500" dirty="0" err="1" smtClean="0"/>
              <a:t>selama</a:t>
            </a:r>
            <a:r>
              <a:rPr lang="en-GB" sz="2500" dirty="0" smtClean="0"/>
              <a:t> 1 </a:t>
            </a:r>
            <a:r>
              <a:rPr lang="en-GB" sz="2500" dirty="0" err="1" smtClean="0"/>
              <a:t>tahun</a:t>
            </a:r>
            <a:r>
              <a:rPr lang="en-GB" sz="2500" dirty="0" smtClean="0"/>
              <a:t>.</a:t>
            </a:r>
            <a:endParaRPr lang="id-ID" sz="2500" dirty="0" smtClean="0"/>
          </a:p>
          <a:p>
            <a:pPr eaLnBrk="1" hangingPunct="1">
              <a:defRPr/>
            </a:pPr>
            <a:r>
              <a:rPr lang="id-ID" sz="2500" dirty="0" smtClean="0"/>
              <a:t>Pelaksanaan surveilans campak diintegrasikan dengan surveilans AFP.</a:t>
            </a:r>
          </a:p>
          <a:p>
            <a:pPr eaLnBrk="1" hangingPunct="1">
              <a:defRPr/>
            </a:pPr>
            <a:endParaRPr lang="en-GB" sz="2500" dirty="0" smtClean="0"/>
          </a:p>
          <a:p>
            <a:pPr>
              <a:defRPr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297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2"/>
                </a:solidFill>
                <a:latin typeface="+mn-lt"/>
              </a:rPr>
              <a:t>Komitmen</a:t>
            </a:r>
            <a:r>
              <a:rPr lang="en-US" sz="4800" dirty="0">
                <a:solidFill>
                  <a:schemeClr val="tx2"/>
                </a:solidFill>
                <a:latin typeface="+mn-lt"/>
              </a:rPr>
              <a:t> Global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1066800" y="1573213"/>
            <a:ext cx="1905000" cy="914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FOKUS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105400" y="1268413"/>
            <a:ext cx="3138488" cy="152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just">
              <a:buFont typeface="Calibri" pitchFamily="34" charset="0"/>
              <a:buAutoNum type="arabicPeriod"/>
            </a:pPr>
            <a:r>
              <a:rPr lang="id-ID" sz="2400"/>
              <a:t>Eradikasi polio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id-ID" sz="2400"/>
              <a:t>Eliminasi Campak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id-ID" sz="2400"/>
              <a:t>Difteri*</a:t>
            </a:r>
            <a:endParaRPr lang="en-US" sz="24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90600" y="3325813"/>
            <a:ext cx="7086600" cy="152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/>
              <a:t>Peran Surveilans :</a:t>
            </a:r>
          </a:p>
          <a:p>
            <a:pPr marL="360363" lvl="2" indent="-360363">
              <a:buFontTx/>
              <a:buChar char="•"/>
            </a:pPr>
            <a:r>
              <a:rPr lang="en-US" sz="2400"/>
              <a:t>Menentukan daerah Rawan/Risiko Tinggi</a:t>
            </a:r>
          </a:p>
          <a:p>
            <a:pPr marL="360363" lvl="2" indent="-360363">
              <a:buFontTx/>
              <a:buChar char="•"/>
            </a:pPr>
            <a:r>
              <a:rPr lang="en-US" sz="2400"/>
              <a:t>Memantau Kemajuan Penanggulangan </a:t>
            </a:r>
          </a:p>
          <a:p>
            <a:pPr marL="360363" lvl="2" indent="-360363">
              <a:buFontTx/>
              <a:buChar char="•"/>
            </a:pPr>
            <a:r>
              <a:rPr lang="en-US" sz="2400"/>
              <a:t>Rekomendasi kegiatan penanggulangan</a:t>
            </a: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2971800" y="2030413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6477000" y="27924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57400" y="5383213"/>
            <a:ext cx="5181600" cy="76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Strategi Pelaksanaan Program Imunisasi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648200" y="4849813"/>
            <a:ext cx="0" cy="533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 animBg="1"/>
      <p:bldP spid="15369" grpId="0" animBg="1"/>
      <p:bldP spid="153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135937" cy="6264275"/>
          </a:xfrm>
          <a:noFill/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700338" y="333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258888" y="404813"/>
            <a:ext cx="865187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27075"/>
          </a:xfrm>
        </p:spPr>
        <p:txBody>
          <a:bodyPr anchor="b"/>
          <a:lstStyle/>
          <a:p>
            <a:pPr eaLnBrk="1" hangingPunct="1"/>
            <a:r>
              <a:rPr lang="en-GB" sz="4000" smtClean="0"/>
              <a:t>Format Laporan Campak</a:t>
            </a:r>
            <a:endParaRPr lang="en-US" sz="4000" smtClean="0"/>
          </a:p>
        </p:txBody>
      </p:sp>
      <p:graphicFrame>
        <p:nvGraphicFramePr>
          <p:cNvPr id="29734" name="Group 38"/>
          <p:cNvGraphicFramePr>
            <a:graphicFrameLocks noGrp="1"/>
          </p:cNvGraphicFramePr>
          <p:nvPr/>
        </p:nvGraphicFramePr>
        <p:xfrm>
          <a:off x="152400" y="1066800"/>
          <a:ext cx="8894763" cy="5410201"/>
        </p:xfrm>
        <a:graphic>
          <a:graphicData uri="http://schemas.openxmlformats.org/drawingml/2006/table">
            <a:tbl>
              <a:tblPr/>
              <a:tblGrid>
                <a:gridCol w="1828800"/>
                <a:gridCol w="1989138"/>
                <a:gridCol w="1408112"/>
                <a:gridCol w="2238375"/>
                <a:gridCol w="143033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Lokasi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Data Rutin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Waktu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Data KLB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Waktu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Puskesmas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Bulanan, tgl 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 &amp; C2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Segera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tgl 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Kabupaten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Form integrasi Kabupaten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Bulanan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Tgl 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Rekap ke form C KLB/K, jika ada KLB lampirkan C1 dan C2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Bulanan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Tgl 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Provinsi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Form integrasi Provinsi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Bulanan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Tgl 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Form C KLB/K, direkap ke C KLB/P, jika ada KLB lampirkan C1 dan C2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Bulanan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Tgl 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65405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148263" y="5300663"/>
            <a:ext cx="3816350" cy="14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r" eaLnBrk="0" hangingPunct="0"/>
            <a:r>
              <a:rPr lang="en-US" sz="3400"/>
              <a:t>Alur Pelaporan Surveilans Campak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725487"/>
          </a:xfrm>
        </p:spPr>
        <p:txBody>
          <a:bodyPr anchor="b"/>
          <a:lstStyle/>
          <a:p>
            <a:r>
              <a:rPr lang="id-ID" smtClean="0">
                <a:cs typeface="Calibri" pitchFamily="34" charset="0"/>
              </a:rPr>
              <a:t>Indikator Surveilans Campak</a:t>
            </a:r>
            <a:endParaRPr lang="id-ID" smtClean="0"/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228600" y="1557338"/>
            <a:ext cx="8839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b="1">
                <a:latin typeface="Albertus Medium" pitchFamily="34" charset="0"/>
              </a:rPr>
              <a:t>Surveilans Rutin 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Rate ks Non campak secara nasional         </a:t>
            </a:r>
            <a:r>
              <a:rPr lang="id-ID" sz="1400">
                <a:latin typeface="Albertus Medium" pitchFamily="34" charset="0"/>
              </a:rPr>
              <a:t>                                     </a:t>
            </a:r>
            <a:r>
              <a:rPr lang="en-US" sz="1400">
                <a:latin typeface="Albertus Medium" pitchFamily="34" charset="0"/>
              </a:rPr>
              <a:t>: ≥ 2/100.000 pop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% Kabupaten melaporkan rate ks non campak    ≥ 2/100.000 pop</a:t>
            </a:r>
            <a:r>
              <a:rPr lang="en-US" sz="1400" b="1">
                <a:latin typeface="Century Gothic" pitchFamily="34" charset="0"/>
              </a:rPr>
              <a:t>	</a:t>
            </a:r>
            <a:r>
              <a:rPr lang="id-ID" sz="1400" b="1">
                <a:latin typeface="Century Gothic" pitchFamily="34" charset="0"/>
              </a:rPr>
              <a:t>  </a:t>
            </a:r>
            <a:r>
              <a:rPr lang="en-US" sz="1400" b="1">
                <a:latin typeface="Century Gothic" pitchFamily="34" charset="0"/>
              </a:rPr>
              <a:t>:   </a:t>
            </a:r>
            <a:r>
              <a:rPr lang="en-US" sz="1400" b="1">
                <a:latin typeface="Albertus Medium" pitchFamily="34" charset="0"/>
              </a:rPr>
              <a:t>≥ </a:t>
            </a:r>
            <a:r>
              <a:rPr lang="en-US" sz="1400">
                <a:latin typeface="Albertus Medium" pitchFamily="34" charset="0"/>
              </a:rPr>
              <a:t>80 %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Ks Tersangka campak yang diperiksa IgM              </a:t>
            </a:r>
            <a:r>
              <a:rPr lang="id-ID" sz="1400">
                <a:latin typeface="Albertus Medium" pitchFamily="34" charset="0"/>
              </a:rPr>
              <a:t>                          </a:t>
            </a:r>
            <a:r>
              <a:rPr lang="en-US" sz="1400">
                <a:latin typeface="Albertus Medium" pitchFamily="34" charset="0"/>
              </a:rPr>
              <a:t>:  ≥ 80 %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Specimen Adequat untuk pemeriksaan IgM	          </a:t>
            </a:r>
            <a:r>
              <a:rPr lang="id-ID" sz="1400">
                <a:latin typeface="Albertus Medium" pitchFamily="34" charset="0"/>
              </a:rPr>
              <a:t>            </a:t>
            </a:r>
            <a:r>
              <a:rPr lang="en-US" sz="1400">
                <a:latin typeface="Albertus Medium" pitchFamily="34" charset="0"/>
              </a:rPr>
              <a:t>:  ≥ 80 %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Spesimen adekuat untuk pemeriksaan Virology      </a:t>
            </a:r>
            <a:r>
              <a:rPr lang="id-ID" sz="1400">
                <a:latin typeface="Albertus Medium" pitchFamily="34" charset="0"/>
              </a:rPr>
              <a:t>                          </a:t>
            </a:r>
            <a:r>
              <a:rPr lang="en-US" sz="1400">
                <a:latin typeface="Albertus Medium" pitchFamily="34" charset="0"/>
              </a:rPr>
              <a:t>:  ≥ 80 %</a:t>
            </a:r>
            <a:endParaRPr lang="en-US" sz="2800">
              <a:latin typeface="Albertus Medium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Kelengkapan laporan C-1 puskesmas                      </a:t>
            </a:r>
            <a:r>
              <a:rPr lang="id-ID" sz="1400">
                <a:latin typeface="Albertus Medium" pitchFamily="34" charset="0"/>
              </a:rPr>
              <a:t>                         </a:t>
            </a:r>
            <a:r>
              <a:rPr lang="en-US" sz="1400">
                <a:latin typeface="Albertus Medium" pitchFamily="34" charset="0"/>
              </a:rPr>
              <a:t>:  </a:t>
            </a:r>
            <a:r>
              <a:rPr lang="en-US" sz="1400" b="1">
                <a:latin typeface="Albertus Medium" pitchFamily="34" charset="0"/>
              </a:rPr>
              <a:t>≥ </a:t>
            </a:r>
            <a:r>
              <a:rPr lang="en-US" sz="1400">
                <a:latin typeface="Albertus Medium" pitchFamily="34" charset="0"/>
              </a:rPr>
              <a:t>90 %</a:t>
            </a:r>
            <a:endParaRPr lang="en-US" sz="2800">
              <a:latin typeface="Albertus Medium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Ketepatan laporan C-1 puskesmas                           </a:t>
            </a:r>
            <a:r>
              <a:rPr lang="id-ID" sz="1400">
                <a:latin typeface="Albertus Medium" pitchFamily="34" charset="0"/>
              </a:rPr>
              <a:t>                         </a:t>
            </a:r>
            <a:r>
              <a:rPr lang="en-US" sz="1400">
                <a:latin typeface="Albertus Medium" pitchFamily="34" charset="0"/>
              </a:rPr>
              <a:t>: ≥ 80 %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Kelengkapan laporan surveilans aktif RS                 </a:t>
            </a:r>
            <a:r>
              <a:rPr lang="id-ID" sz="1400">
                <a:latin typeface="Albertus Medium" pitchFamily="34" charset="0"/>
              </a:rPr>
              <a:t>                          </a:t>
            </a:r>
            <a:r>
              <a:rPr lang="en-US" sz="1400">
                <a:latin typeface="Albertus Medium" pitchFamily="34" charset="0"/>
              </a:rPr>
              <a:t>: </a:t>
            </a:r>
            <a:r>
              <a:rPr lang="en-US" sz="1400" b="1">
                <a:latin typeface="Albertus Medium" pitchFamily="34" charset="0"/>
              </a:rPr>
              <a:t>≥ 90 %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261938" y="4687888"/>
            <a:ext cx="84343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latin typeface="Albertus Medium" pitchFamily="34" charset="0"/>
              </a:rPr>
              <a:t>KLB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KLB dg “Fully investigated”                       </a:t>
            </a:r>
            <a:r>
              <a:rPr lang="id-ID" sz="1400">
                <a:latin typeface="Albertus Medium" pitchFamily="34" charset="0"/>
              </a:rPr>
              <a:t>                                       </a:t>
            </a:r>
            <a:r>
              <a:rPr lang="en-US" sz="1400">
                <a:latin typeface="Albertus Medium" pitchFamily="34" charset="0"/>
              </a:rPr>
              <a:t>  : </a:t>
            </a:r>
            <a:r>
              <a:rPr lang="en-US" b="1">
                <a:latin typeface="Albertus Medium" pitchFamily="34" charset="0"/>
              </a:rPr>
              <a:t>100 %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KLB Pasti yang diperiksa Virology        </a:t>
            </a:r>
            <a:r>
              <a:rPr lang="id-ID" sz="1400">
                <a:latin typeface="Albertus Medium" pitchFamily="34" charset="0"/>
              </a:rPr>
              <a:t>                                       </a:t>
            </a:r>
            <a:r>
              <a:rPr lang="en-US" sz="1400">
                <a:latin typeface="Albertus Medium" pitchFamily="34" charset="0"/>
              </a:rPr>
              <a:t>      : 10</a:t>
            </a:r>
            <a:r>
              <a:rPr lang="en-US" sz="1400" b="1">
                <a:latin typeface="Albertus Medium" pitchFamily="34" charset="0"/>
              </a:rPr>
              <a:t>0 %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Albertus Medium" pitchFamily="34" charset="0"/>
              </a:rPr>
              <a:t>Kelengkapan laporan C- KLB                </a:t>
            </a:r>
            <a:r>
              <a:rPr lang="id-ID" sz="1400">
                <a:latin typeface="Albertus Medium" pitchFamily="34" charset="0"/>
              </a:rPr>
              <a:t>                                        </a:t>
            </a:r>
            <a:r>
              <a:rPr lang="en-US" sz="1400">
                <a:latin typeface="Albertus Medium" pitchFamily="34" charset="0"/>
              </a:rPr>
              <a:t>     : ≥ 90 %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Surveilans Difteri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Pengertian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55650" y="1916113"/>
            <a:ext cx="7777163" cy="42100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Penyakit menular akut pada tonsil, faring dan hidung, kadang-kadang pada selaput mukosa dan kulit. Difteri dapat menyerang pada setiap orang yang tidak mempunyai kekebalan.</a:t>
            </a:r>
            <a:endParaRPr lang="id-ID" smtClean="0"/>
          </a:p>
          <a:p>
            <a:pPr marL="0" indent="0" eaLnBrk="1" hangingPunct="1">
              <a:buFont typeface="Arial" charset="0"/>
              <a:buNone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Pengolongan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8229600" cy="1828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d-ID" dirty="0" smtClean="0"/>
              <a:t>Kasus </a:t>
            </a:r>
            <a:r>
              <a:rPr lang="id-ID" dirty="0"/>
              <a:t>yang menunjukkan gejala-gejala demam, sakit menelan, pseudomembran, pembengkakan leher dan sesak nafas disertai bunyi (stridor)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7063" y="4191000"/>
            <a:ext cx="74009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200"/>
              <a:t>Kasus probable disertai hasil laboratorium Positif,  berupa hapus tenggorok &amp; hapus hidung atau hapus luka di kulit yang diduga Difteri kulit.</a:t>
            </a:r>
          </a:p>
          <a:p>
            <a:endParaRPr lang="id-ID" sz="3200"/>
          </a:p>
        </p:txBody>
      </p:sp>
      <p:sp>
        <p:nvSpPr>
          <p:cNvPr id="5" name="TextBox 4"/>
          <p:cNvSpPr txBox="1"/>
          <p:nvPr/>
        </p:nvSpPr>
        <p:spPr>
          <a:xfrm>
            <a:off x="627063" y="1412875"/>
            <a:ext cx="2709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Kasus Probable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063" y="3613150"/>
            <a:ext cx="2963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Kasus konfirmasi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Kegiatan Surveilans Difteri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lvl="1" indent="-549275" eaLnBrk="1" hangingPunct="1">
              <a:buFontTx/>
              <a:buAutoNum type="arabicPeriod"/>
            </a:pPr>
            <a:r>
              <a:rPr lang="en-US" sz="3200" smtClean="0"/>
              <a:t>Penemuan Kasus</a:t>
            </a:r>
          </a:p>
          <a:p>
            <a:pPr marL="633413" lvl="1" indent="-549275" eaLnBrk="1" hangingPunct="1">
              <a:buFontTx/>
              <a:buAutoNum type="arabicPeriod"/>
            </a:pPr>
            <a:r>
              <a:rPr lang="en-US" sz="3200" smtClean="0"/>
              <a:t>Pelacakan Kasus</a:t>
            </a:r>
          </a:p>
          <a:p>
            <a:pPr marL="633413" lvl="1" indent="-549275" eaLnBrk="1" hangingPunct="1">
              <a:buFontTx/>
              <a:buAutoNum type="arabicPeriod"/>
            </a:pPr>
            <a:r>
              <a:rPr lang="en-US" sz="3200" smtClean="0"/>
              <a:t>Pelaporan</a:t>
            </a:r>
          </a:p>
          <a:p>
            <a:pPr marL="633413" lvl="1" indent="-549275" eaLnBrk="1" hangingPunct="1">
              <a:buFontTx/>
              <a:buAutoNum type="arabicPeriod"/>
            </a:pPr>
            <a:r>
              <a:rPr lang="en-US" sz="3200" smtClean="0"/>
              <a:t>Pengolahan Data</a:t>
            </a:r>
          </a:p>
          <a:p>
            <a:pPr marL="633413" lvl="1" indent="-549275" eaLnBrk="1" hangingPunct="1">
              <a:buFontTx/>
              <a:buAutoNum type="arabicPeriod"/>
            </a:pPr>
            <a:r>
              <a:rPr lang="en-US" sz="3200" smtClean="0"/>
              <a:t>Umpan Balik</a:t>
            </a:r>
          </a:p>
          <a:p>
            <a:pPr marL="633413" lvl="1" indent="-549275" eaLnBrk="1" hangingPunct="1">
              <a:buFontTx/>
              <a:buAutoNum type="arabicPeriod"/>
            </a:pPr>
            <a:r>
              <a:rPr lang="en-US" sz="3200" smtClean="0"/>
              <a:t>Manajemen Surveilans: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Pelacakan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00113" y="1700213"/>
            <a:ext cx="7704137" cy="44259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d-ID" dirty="0" smtClean="0"/>
              <a:t>Penyelidikan Epidemiologi dilakukan terhadap setiap adanya 1 kasus difteri, baik dari rumah sakit , puskesmas maupun masyarakat, yang bertujuan untuk menegakkan diagnosis, memastikan terjadi KLB dan menentukan kasus tambahan serta kelompok rentan.</a:t>
            </a:r>
          </a:p>
          <a:p>
            <a:pPr>
              <a:defRPr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Materi Wawancara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563563">
              <a:buFont typeface="Calibri" pitchFamily="34" charset="0"/>
              <a:buAutoNum type="arabicPeriod"/>
            </a:pPr>
            <a:r>
              <a:rPr lang="id-ID" sz="2300" smtClean="0"/>
              <a:t>Indeks kasus atau paling tidak dari mana kemungkinan kasus berawal </a:t>
            </a:r>
          </a:p>
          <a:p>
            <a:pPr lvl="1" indent="-563563">
              <a:buFont typeface="Calibri" pitchFamily="34" charset="0"/>
              <a:buAutoNum type="arabicPeriod"/>
            </a:pPr>
            <a:r>
              <a:rPr lang="en-US" sz="2300" smtClean="0"/>
              <a:t>Kasus-kasus tambahan yang ada di sekitarnya</a:t>
            </a:r>
            <a:endParaRPr lang="id-ID" sz="2300" smtClean="0"/>
          </a:p>
          <a:p>
            <a:pPr lvl="1" indent="-563563">
              <a:buFont typeface="Calibri" pitchFamily="34" charset="0"/>
              <a:buAutoNum type="arabicPeriod"/>
            </a:pPr>
            <a:r>
              <a:rPr lang="en-US" sz="2300" smtClean="0"/>
              <a:t>Cara penyebaran kasus</a:t>
            </a:r>
            <a:endParaRPr lang="id-ID" sz="2300" smtClean="0"/>
          </a:p>
          <a:p>
            <a:pPr lvl="1" indent="-563563">
              <a:buFont typeface="Calibri" pitchFamily="34" charset="0"/>
              <a:buAutoNum type="arabicPeriod"/>
            </a:pPr>
            <a:r>
              <a:rPr lang="en-US" sz="2300" smtClean="0"/>
              <a:t>Waktu penyebaran kasus, </a:t>
            </a:r>
            <a:endParaRPr lang="id-ID" sz="2300" smtClean="0"/>
          </a:p>
          <a:p>
            <a:pPr lvl="1" indent="-563563">
              <a:buFont typeface="Calibri" pitchFamily="34" charset="0"/>
              <a:buAutoNum type="arabicPeriod"/>
            </a:pPr>
            <a:r>
              <a:rPr lang="en-US" sz="2300" smtClean="0"/>
              <a:t>Arah penyebaran penyakit</a:t>
            </a:r>
            <a:endParaRPr lang="id-ID" sz="2300" smtClean="0"/>
          </a:p>
          <a:p>
            <a:pPr lvl="1" indent="-563563">
              <a:buFont typeface="Calibri" pitchFamily="34" charset="0"/>
              <a:buAutoNum type="arabicPeriod"/>
            </a:pPr>
            <a:r>
              <a:rPr lang="en-US" sz="2300" smtClean="0"/>
              <a:t>Siapa, dimana, berapa orang yang kemungkinan telah kontak (hitung pergolongan umur untuk keperluan perencanaan prophilaksis dan imunisasi/ORI ).  Untuk mempermudah kemungkinan penyebaran kasus, sebaiknya dibuat peta lokasi KLB dan kemungkinan mobilitas penduduknya</a:t>
            </a:r>
            <a:endParaRPr lang="id-ID" sz="2300" smtClean="0"/>
          </a:p>
          <a:p>
            <a:pPr lvl="1" indent="-563563">
              <a:buFont typeface="Calibri" pitchFamily="34" charset="0"/>
              <a:buAutoNum type="arabicPeriod"/>
            </a:pPr>
            <a:r>
              <a:rPr lang="fi-FI" sz="2300" smtClean="0"/>
              <a:t>Persiapan pemberian prophilaksis dan imunisasi (ORI)</a:t>
            </a:r>
            <a:endParaRPr lang="id-ID" sz="2300" smtClean="0"/>
          </a:p>
          <a:p>
            <a:endParaRPr lang="id-ID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79388" y="238125"/>
            <a:ext cx="8713787" cy="1462088"/>
          </a:xfrm>
        </p:spPr>
        <p:txBody>
          <a:bodyPr/>
          <a:lstStyle/>
          <a:p>
            <a:pPr eaLnBrk="1" hangingPunct="1"/>
            <a:r>
              <a:rPr lang="id-ID" sz="3600" smtClean="0"/>
              <a:t>Prinsip Manajemen Program Pengendalian  Penyakit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1052513" y="2143125"/>
            <a:ext cx="7648575" cy="13668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d-ID" sz="2400" smtClean="0">
                <a:sym typeface="Wingdings" pitchFamily="2" charset="2"/>
              </a:rPr>
              <a:t>Upaya menurunkan angka insiden, prevalen, dan atau kematian sampai pada tingkat tertentu di suatu daerah/lokasi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9338" y="3916363"/>
            <a:ext cx="7397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ym typeface="Wingdings" pitchFamily="2" charset="2"/>
              </a:rPr>
              <a:t>Upaya menurunkan angka insiden menjadi “nol” atau sangat kecil untuk penyakit dan daerah tertentu </a:t>
            </a:r>
          </a:p>
          <a:p>
            <a:endParaRPr lang="id-ID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3775" y="5378450"/>
            <a:ext cx="737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ym typeface="Wingdings" pitchFamily="2" charset="2"/>
              </a:rPr>
              <a:t>Upaya menghilangkan angka insiden dan penularan di dunia</a:t>
            </a:r>
            <a:endParaRPr lang="id-ID" sz="2400"/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549275" y="1700213"/>
            <a:ext cx="183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d-ID" sz="2800"/>
              <a:t>Reduksi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446088" y="3433763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/>
              <a:t>2.    Eliminasi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06400" y="4854575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/>
              <a:t>3.    Eradikasi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Data Lain yang Diperlukan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Populasi berisiko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Cakupan imunisasi DPT3 dan DT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Peta wilayah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Kondisi Cool chain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Manj. Pengelolaan vaskin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Data kasus Difteri/ kasus serupa difteri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smtClean="0"/>
              <a:t>Data kematia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Pengambilan Spesimen Kontak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lvl="3" indent="-457200"/>
            <a:r>
              <a:rPr lang="en-US" sz="3200" smtClean="0"/>
              <a:t>Untuk kontak yang sudah mempunyai gejala klinis, specimen yang diambil adalah usap tenggorok dan usap nasofaring (hidung)</a:t>
            </a:r>
            <a:endParaRPr lang="id-ID" sz="3200" smtClean="0"/>
          </a:p>
          <a:p>
            <a:pPr marL="539750" lvl="3" indent="-457200"/>
            <a:endParaRPr lang="id-ID" sz="3200" smtClean="0"/>
          </a:p>
          <a:p>
            <a:pPr marL="539750" lvl="3" indent="-457200"/>
            <a:r>
              <a:rPr lang="en-US" sz="3200" smtClean="0"/>
              <a:t>Untuk kontak yang tidak mempunyai gejala klinis, specimen yang diambil hanya usap nasofaring  saja ( untuk efisiensi )</a:t>
            </a:r>
            <a:endParaRPr lang="id-ID" sz="3200" smtClean="0"/>
          </a:p>
          <a:p>
            <a:endParaRPr lang="id-ID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8750"/>
            <a:ext cx="87725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588125" y="3716338"/>
            <a:ext cx="100806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400" b="1"/>
              <a:t>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771775" y="4076700"/>
            <a:ext cx="1709738" cy="60642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 b="1">
                <a:solidFill>
                  <a:srgbClr val="CC3300"/>
                </a:solidFill>
              </a:rPr>
              <a:t>Laporan KLB</a:t>
            </a:r>
          </a:p>
          <a:p>
            <a:pPr algn="r"/>
            <a:r>
              <a:rPr lang="en-US" sz="1200" b="1">
                <a:solidFill>
                  <a:srgbClr val="CC3300"/>
                </a:solidFill>
              </a:rPr>
              <a:t> Difteri</a:t>
            </a:r>
            <a:endParaRPr lang="id-ID" sz="1200" b="1">
              <a:solidFill>
                <a:srgbClr val="CC3300"/>
              </a:solidFill>
            </a:endParaRPr>
          </a:p>
          <a:p>
            <a:pPr algn="r"/>
            <a:r>
              <a:rPr lang="id-ID" sz="1200" b="1">
                <a:solidFill>
                  <a:srgbClr val="CC3300"/>
                </a:solidFill>
              </a:rPr>
              <a:t>STP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7950" y="258763"/>
            <a:ext cx="3887788" cy="108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0" hangingPunct="0"/>
            <a:r>
              <a:rPr lang="en-US" sz="2800"/>
              <a:t>Alur Pelaporan </a:t>
            </a:r>
            <a:br>
              <a:rPr lang="en-US" sz="2800"/>
            </a:br>
            <a:r>
              <a:rPr lang="en-US" sz="2800"/>
              <a:t>Surveilans Difteri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408488" y="5562600"/>
            <a:ext cx="1524000" cy="8382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11638" y="457200"/>
            <a:ext cx="1944687" cy="762000"/>
          </a:xfrm>
          <a:prstGeom prst="rect">
            <a:avLst/>
          </a:prstGeom>
          <a:solidFill>
            <a:srgbClr val="CC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Ditjen PP &amp; PL</a:t>
            </a:r>
          </a:p>
          <a:p>
            <a:pPr algn="ctr"/>
            <a:r>
              <a:rPr lang="en-US" b="1"/>
              <a:t>Kemenkes RI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51275" y="1676400"/>
            <a:ext cx="2520950" cy="762000"/>
          </a:xfrm>
          <a:prstGeom prst="rect">
            <a:avLst/>
          </a:prstGeom>
          <a:solidFill>
            <a:srgbClr val="CC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b="1"/>
              <a:t>Dinas Kesehatan Provinsi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329113" y="3048000"/>
            <a:ext cx="16764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b="1"/>
              <a:t>Dinas Kesehatan Kab./Kota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227888" y="4795838"/>
            <a:ext cx="1600200" cy="504825"/>
          </a:xfrm>
          <a:prstGeom prst="rect">
            <a:avLst/>
          </a:prstGeom>
          <a:solidFill>
            <a:srgbClr val="CC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1"/>
              <a:t>Rumah Sakit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5094288" y="1219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5094288" y="24384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940425" y="4572000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200" b="1">
              <a:solidFill>
                <a:srgbClr val="CC3300"/>
              </a:solidFill>
            </a:endParaRPr>
          </a:p>
          <a:p>
            <a:r>
              <a:rPr lang="en-US" sz="1200" b="1">
                <a:solidFill>
                  <a:srgbClr val="CC3300"/>
                </a:solidFill>
              </a:rPr>
              <a:t>FP-PD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156325" y="2514600"/>
            <a:ext cx="2671763" cy="54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b="1">
                <a:solidFill>
                  <a:srgbClr val="CC3300"/>
                </a:solidFill>
              </a:rPr>
              <a:t>Laporan KLB Difteri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b="1">
                <a:solidFill>
                  <a:srgbClr val="CC3300"/>
                </a:solidFill>
              </a:rPr>
              <a:t>Laporan Surveilans Integrasi PD3I Kab./Kota</a:t>
            </a:r>
            <a:endParaRPr lang="id-ID" sz="1200" b="1">
              <a:solidFill>
                <a:srgbClr val="CC330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id-ID" sz="1200" b="1">
                <a:solidFill>
                  <a:srgbClr val="CC3300"/>
                </a:solidFill>
              </a:rPr>
              <a:t>STP</a:t>
            </a:r>
            <a:r>
              <a:rPr lang="en-US" sz="1200" b="1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5856288" y="5105400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5856288" y="39624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817688" y="4797425"/>
            <a:ext cx="1905000" cy="536575"/>
          </a:xfrm>
          <a:prstGeom prst="rect">
            <a:avLst/>
          </a:prstGeom>
          <a:solidFill>
            <a:srgbClr val="CC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1"/>
              <a:t>Puskesmas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722688" y="51054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4471988" y="3978275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567113" y="4603750"/>
            <a:ext cx="914400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200" b="1">
              <a:solidFill>
                <a:srgbClr val="CC3300"/>
              </a:solidFill>
            </a:endParaRPr>
          </a:p>
          <a:p>
            <a:pPr algn="r"/>
            <a:r>
              <a:rPr lang="en-US" sz="1200" b="1">
                <a:solidFill>
                  <a:srgbClr val="CC3300"/>
                </a:solidFill>
              </a:rPr>
              <a:t>W1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332288" y="57150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1"/>
              <a:t>Kasus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2655888" y="6019800"/>
            <a:ext cx="16764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2655888" y="53340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6008688" y="6019800"/>
            <a:ext cx="1981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8066088" y="53340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889625" y="4046538"/>
            <a:ext cx="2211388" cy="60642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 b="1">
                <a:solidFill>
                  <a:srgbClr val="CC3300"/>
                </a:solidFill>
              </a:rPr>
              <a:t>Laporan KLB </a:t>
            </a:r>
          </a:p>
          <a:p>
            <a:r>
              <a:rPr lang="en-US" sz="1200" b="1">
                <a:solidFill>
                  <a:srgbClr val="CC3300"/>
                </a:solidFill>
              </a:rPr>
              <a:t>Difteri</a:t>
            </a:r>
            <a:endParaRPr lang="id-ID" sz="1200" b="1">
              <a:solidFill>
                <a:srgbClr val="CC3300"/>
              </a:solidFill>
            </a:endParaRPr>
          </a:p>
          <a:p>
            <a:r>
              <a:rPr lang="id-ID" sz="1200" b="1">
                <a:solidFill>
                  <a:srgbClr val="CC3300"/>
                </a:solidFill>
              </a:rPr>
              <a:t>STP</a:t>
            </a:r>
            <a:endParaRPr lang="en-US" sz="1200">
              <a:solidFill>
                <a:srgbClr val="CC3300"/>
              </a:solidFill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4789488" y="1219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4789488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>
            <a:off x="3722688" y="5257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4789488" y="3962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551488" y="3962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551488" y="5257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179388" y="34147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179388" y="3643313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017588" y="3208338"/>
            <a:ext cx="1443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: umpan balik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1017588" y="3436938"/>
            <a:ext cx="1011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: laporan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542088" y="1223963"/>
            <a:ext cx="2601912" cy="54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b="1">
                <a:solidFill>
                  <a:srgbClr val="CC3300"/>
                </a:solidFill>
              </a:rPr>
              <a:t>Laporan KLB Difteri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b="1">
                <a:solidFill>
                  <a:srgbClr val="CC3300"/>
                </a:solidFill>
              </a:rPr>
              <a:t>Laporan Surveilans Integrasi PD3I Provinsi</a:t>
            </a:r>
            <a:endParaRPr lang="id-ID" sz="1200" b="1">
              <a:solidFill>
                <a:srgbClr val="CC330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id-ID" sz="1200" b="1">
                <a:solidFill>
                  <a:srgbClr val="CC3300"/>
                </a:solidFill>
              </a:rPr>
              <a:t>STP</a:t>
            </a:r>
            <a:endParaRPr lang="en-US" sz="12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Format Pelaporan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469900"/>
            <a:ext cx="76930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3238" y="1192213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Sumatera Selatan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59113" y="1370013"/>
            <a:ext cx="773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Banyuasin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59113" y="1528763"/>
            <a:ext cx="109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Pangkalan Balai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762750" y="8810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2010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746875" y="10525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60413" y="35448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33488" y="3544888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Pangkalan Balai, </a:t>
            </a:r>
          </a:p>
          <a:p>
            <a:r>
              <a:rPr lang="en-US" sz="1000">
                <a:solidFill>
                  <a:srgbClr val="0000FF"/>
                </a:solidFill>
              </a:rPr>
              <a:t>Banyuasin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59113" y="35004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802188" y="35448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292725" y="35448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179388" y="5157788"/>
            <a:ext cx="1008062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148263" y="5561013"/>
            <a:ext cx="773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Banyuasin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272338" y="55610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8027988" y="55610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8569325" y="55610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2010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156325" y="6237288"/>
            <a:ext cx="81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Dr. Riantini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310188" y="6410325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FF"/>
                </a:solidFill>
              </a:rPr>
              <a:t>19760828 199903 2 002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500563" y="6064250"/>
            <a:ext cx="4175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</a:rPr>
              <a:t>CAP &amp; TTD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73050"/>
            <a:ext cx="9144000" cy="6251575"/>
            <a:chOff x="0" y="172"/>
            <a:chExt cx="5760" cy="3938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2"/>
              <a:ext cx="5760" cy="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1235" y="709"/>
              <a:ext cx="7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</a:rPr>
                <a:t>RS. Sumber Asih</a:t>
              </a:r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1229" y="845"/>
              <a:ext cx="6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</a:rPr>
                <a:t>09 / 03 / 2010</a:t>
              </a: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686" y="2024"/>
              <a:ext cx="6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NIHIL</a:t>
              </a: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20" y="3884"/>
              <a:ext cx="5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</a:rPr>
                <a:t>Dr, Carolina </a:t>
              </a:r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140" y="3884"/>
              <a:ext cx="6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</a:rPr>
                <a:t>Nurudin, SKM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0" y="3702"/>
              <a:ext cx="16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TTD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629" y="3748"/>
              <a:ext cx="16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</a:rPr>
                <a:t>TTD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34938" y="5876925"/>
            <a:ext cx="8469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sng"/>
              <a:t>Contoh:</a:t>
            </a:r>
            <a:r>
              <a:rPr lang="en-US"/>
              <a:t> </a:t>
            </a:r>
          </a:p>
          <a:p>
            <a:r>
              <a:rPr lang="en-US"/>
              <a:t>Ketentuan: Tanggal kirim laporan mingguan dari Puskesmas/RS ke Dinkes Kab./Kota</a:t>
            </a:r>
          </a:p>
          <a:p>
            <a:r>
              <a:rPr lang="en-US" b="1">
                <a:solidFill>
                  <a:srgbClr val="0000FF"/>
                </a:solidFill>
              </a:rPr>
              <a:t>paling lambat setiap hari Selasa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57563"/>
            <a:ext cx="7956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Kriteria </a:t>
            </a:r>
            <a:r>
              <a:rPr lang="id-ID" sz="4000" smtClean="0">
                <a:solidFill>
                  <a:schemeClr val="accent1"/>
                </a:solidFill>
              </a:rPr>
              <a:t>M</a:t>
            </a:r>
            <a:r>
              <a:rPr lang="en-US" sz="4000" smtClean="0">
                <a:solidFill>
                  <a:schemeClr val="accent1"/>
                </a:solidFill>
              </a:rPr>
              <a:t>encapai </a:t>
            </a:r>
            <a:r>
              <a:rPr lang="id-ID" sz="4000" smtClean="0">
                <a:solidFill>
                  <a:schemeClr val="accent1"/>
                </a:solidFill>
              </a:rPr>
              <a:t>K</a:t>
            </a:r>
            <a:r>
              <a:rPr lang="en-US" sz="4000" smtClean="0">
                <a:solidFill>
                  <a:schemeClr val="accent1"/>
                </a:solidFill>
              </a:rPr>
              <a:t>omitmen </a:t>
            </a:r>
            <a:r>
              <a:rPr lang="id-ID" sz="4000" smtClean="0">
                <a:solidFill>
                  <a:schemeClr val="accent1"/>
                </a:solidFill>
              </a:rPr>
              <a:t>G</a:t>
            </a:r>
            <a:r>
              <a:rPr lang="en-US" sz="4000" smtClean="0">
                <a:solidFill>
                  <a:schemeClr val="accent1"/>
                </a:solidFill>
              </a:rPr>
              <a:t>lobal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6295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dirty="0" smtClean="0"/>
              <a:t>E</a:t>
            </a:r>
            <a:r>
              <a:rPr lang="id-ID" sz="2800" dirty="0" smtClean="0"/>
              <a:t>radikasi polio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Virus polio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3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berturut-turut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dibuktikan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Surveillans</a:t>
            </a:r>
            <a:r>
              <a:rPr lang="en-US" sz="2800" dirty="0" smtClean="0"/>
              <a:t> AFP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endParaRPr lang="en-US" sz="2800" dirty="0" smtClean="0"/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dirty="0" smtClean="0"/>
              <a:t>E</a:t>
            </a:r>
            <a:r>
              <a:rPr lang="id-ID" sz="2800" dirty="0" smtClean="0"/>
              <a:t>liminasi Campak</a:t>
            </a:r>
            <a:endParaRPr lang="en-US" sz="2800" dirty="0" smtClean="0"/>
          </a:p>
          <a:p>
            <a:pPr>
              <a:defRPr/>
            </a:pPr>
            <a:r>
              <a:rPr lang="en-GB" sz="2800" dirty="0" err="1" smtClean="0"/>
              <a:t>Tidak</a:t>
            </a:r>
            <a:r>
              <a:rPr lang="en-GB" sz="2800" dirty="0" smtClean="0"/>
              <a:t> </a:t>
            </a:r>
            <a:r>
              <a:rPr lang="en-GB" sz="2800" dirty="0" err="1" smtClean="0"/>
              <a:t>ditemukan</a:t>
            </a:r>
            <a:r>
              <a:rPr lang="en-GB" sz="2800" dirty="0" smtClean="0"/>
              <a:t> </a:t>
            </a:r>
            <a:r>
              <a:rPr lang="en-GB" sz="2800" dirty="0" err="1" smtClean="0"/>
              <a:t>wilayah</a:t>
            </a:r>
            <a:r>
              <a:rPr lang="en-GB" sz="2800" dirty="0" smtClean="0"/>
              <a:t> </a:t>
            </a:r>
            <a:r>
              <a:rPr lang="en-GB" sz="2800" dirty="0" err="1" smtClean="0"/>
              <a:t>endemis</a:t>
            </a:r>
            <a:r>
              <a:rPr lang="en-GB" sz="2800" dirty="0" smtClean="0"/>
              <a:t> </a:t>
            </a:r>
            <a:r>
              <a:rPr lang="en-GB" sz="2800" dirty="0" err="1" smtClean="0"/>
              <a:t>campak</a:t>
            </a:r>
            <a:r>
              <a:rPr lang="en-GB" sz="2800" dirty="0" smtClean="0"/>
              <a:t> </a:t>
            </a:r>
            <a:r>
              <a:rPr lang="en-GB" sz="2800" dirty="0" err="1" smtClean="0"/>
              <a:t>selama</a:t>
            </a:r>
            <a:r>
              <a:rPr lang="en-GB" sz="2800" dirty="0" smtClean="0"/>
              <a:t> &gt;12 </a:t>
            </a:r>
            <a:r>
              <a:rPr lang="en-GB" sz="2800" smtClean="0"/>
              <a:t>bulan,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pelaksanaan</a:t>
            </a:r>
            <a:r>
              <a:rPr lang="en-GB" sz="2800" dirty="0" smtClean="0"/>
              <a:t> surveillance </a:t>
            </a:r>
            <a:r>
              <a:rPr lang="en-GB" sz="2800" dirty="0" err="1" smtClean="0"/>
              <a:t>campak</a:t>
            </a:r>
            <a:r>
              <a:rPr lang="en-GB" sz="2800" dirty="0" smtClean="0"/>
              <a:t> yang </a:t>
            </a:r>
            <a:r>
              <a:rPr lang="en-GB" sz="2800" dirty="0" err="1" smtClean="0"/>
              <a:t>adekuat</a:t>
            </a:r>
            <a:r>
              <a:rPr lang="en-GB" sz="2000" dirty="0" smtClean="0"/>
              <a:t>.</a:t>
            </a:r>
            <a:r>
              <a:rPr lang="id-ID" sz="2000" dirty="0" smtClean="0"/>
              <a:t> </a:t>
            </a:r>
            <a:r>
              <a:rPr lang="en-GB" sz="2000" dirty="0" smtClean="0"/>
              <a:t>(Regional consultation on Measles , SEARO, New Delhi, 25 – 27 August 2009 &amp; WHA, May 2010)</a:t>
            </a:r>
          </a:p>
          <a:p>
            <a:pPr marL="365125" indent="0">
              <a:buFont typeface="Arial" charset="0"/>
              <a:buNone/>
              <a:defRPr/>
            </a:pPr>
            <a:endParaRPr lang="id-ID" sz="2800" dirty="0"/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260350"/>
            <a:ext cx="9164638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Pelaporan Surveilans PD3I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036832"/>
                <a:gridCol w="1255008"/>
                <a:gridCol w="1645920"/>
                <a:gridCol w="1645920"/>
              </a:tblGrid>
              <a:tr h="370758"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Unit Pelapor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Waktu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AFP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Campak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Difteri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</a:tr>
              <a:tr h="37075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dirty="0" smtClean="0">
                          <a:latin typeface="+mn-lt"/>
                        </a:rPr>
                        <a:t>Puskesmas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&lt; 24 Jam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W1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758">
                <a:tc v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Mingguan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W2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758">
                <a:tc v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Bulanan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FP1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C1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STP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</a:tr>
              <a:tr h="370758">
                <a:tc rowSpan="3">
                  <a:txBody>
                    <a:bodyPr/>
                    <a:lstStyle/>
                    <a:p>
                      <a:pPr algn="l"/>
                      <a:endParaRPr lang="id-ID" sz="1600" b="0" dirty="0" smtClean="0">
                        <a:latin typeface="+mn-lt"/>
                      </a:endParaRPr>
                    </a:p>
                    <a:p>
                      <a:pPr algn="l"/>
                      <a:r>
                        <a:rPr lang="id-ID" sz="1600" b="0" dirty="0" smtClean="0">
                          <a:latin typeface="+mn-lt"/>
                        </a:rPr>
                        <a:t>Kabupaten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&lt; 24 Jam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W1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  <a:tr h="370758">
                <a:tc v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Mingguan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FP-PD (Surveilans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RS)</a:t>
                      </a: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  <a:tr h="822939">
                <a:tc v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Bulanan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FPL, Lap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AFP-PD3I,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Kelengk-Ketep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Lap, List Ks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Campak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Serologi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(C1),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Hsl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KLB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Campak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  <a:tr h="370758">
                <a:tc rowSpan="3">
                  <a:txBody>
                    <a:bodyPr/>
                    <a:lstStyle/>
                    <a:p>
                      <a:pPr algn="l"/>
                      <a:endParaRPr lang="id-ID" sz="1600" b="0" dirty="0" smtClean="0">
                        <a:latin typeface="+mn-lt"/>
                      </a:endParaRPr>
                    </a:p>
                    <a:p>
                      <a:pPr algn="l"/>
                      <a:r>
                        <a:rPr lang="id-ID" sz="1600" b="0" dirty="0" smtClean="0">
                          <a:latin typeface="+mn-lt"/>
                        </a:rPr>
                        <a:t>Provinsi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&lt; 24 Jam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600" b="0" dirty="0" smtClean="0">
                          <a:latin typeface="+mn-lt"/>
                        </a:rPr>
                        <a:t>W1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  <a:tr h="579099">
                <a:tc v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Mingguan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Paket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FP1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Ks AFP/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AFP)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disertai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Pengantar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  <a:tr h="1066778">
                <a:tc v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dirty="0" smtClean="0">
                          <a:latin typeface="+mn-lt"/>
                        </a:rPr>
                        <a:t>Bulanan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FPL, Lap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AFP-PD3I,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Kelengk-Ketep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Lap, List Ks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Campak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Serologi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(C1),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Hsl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KLB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Campak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Lap keg. SO</a:t>
                      </a:r>
                    </a:p>
                    <a:p>
                      <a:endParaRPr lang="id-ID" sz="1600" b="0" dirty="0">
                        <a:latin typeface="+mn-lt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Sekian, Terima Kasih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SURVEILANS DIFTERI, HEPATITI, TETANUS </a:t>
            </a:r>
            <a:r>
              <a:rPr lang="id-ID" dirty="0" smtClean="0"/>
              <a:t>NEONATORUM</a:t>
            </a:r>
            <a:r>
              <a:rPr lang="id-ID" dirty="0" smtClean="0"/>
              <a:t>, CAMPAK DAN POLIO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SURVEILANS DIFTERI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Epidemiologi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Masalah (epidemiologi)</a:t>
            </a:r>
          </a:p>
          <a:p>
            <a:pPr eaLnBrk="1" hangingPunct="1"/>
            <a:r>
              <a:rPr lang="id-ID" smtClean="0"/>
              <a:t>Etiologi</a:t>
            </a:r>
          </a:p>
          <a:p>
            <a:pPr eaLnBrk="1" hangingPunct="1"/>
            <a:r>
              <a:rPr lang="id-ID" smtClean="0"/>
              <a:t>Penularan </a:t>
            </a:r>
          </a:p>
          <a:p>
            <a:pPr eaLnBrk="1" hangingPunct="1"/>
            <a:r>
              <a:rPr lang="id-ID" smtClean="0"/>
              <a:t>Gejala dan Tanda</a:t>
            </a:r>
          </a:p>
          <a:p>
            <a:pPr eaLnBrk="1" hangingPunct="1"/>
            <a:r>
              <a:rPr lang="id-ID" smtClean="0"/>
              <a:t>Pengobatan</a:t>
            </a:r>
          </a:p>
          <a:p>
            <a:pPr eaLnBrk="1" hangingPunct="1"/>
            <a:r>
              <a:rPr lang="id-ID" smtClean="0"/>
              <a:t>Pencegahan</a:t>
            </a:r>
          </a:p>
          <a:p>
            <a:pPr eaLnBrk="1" hangingPunct="1">
              <a:buFontTx/>
              <a:buNone/>
            </a:pPr>
            <a:r>
              <a:rPr lang="id-ID" smtClean="0"/>
              <a:t>(Buku Penyakit Tropis, widoyono)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Pelaksanaan Surveilans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Justifikasi</a:t>
            </a:r>
          </a:p>
          <a:p>
            <a:pPr eaLnBrk="1" hangingPunct="1"/>
            <a:r>
              <a:rPr lang="id-ID" smtClean="0"/>
              <a:t>Definisi Kasus</a:t>
            </a:r>
          </a:p>
          <a:p>
            <a:pPr eaLnBrk="1" hangingPunct="1"/>
            <a:r>
              <a:rPr lang="id-ID" smtClean="0"/>
              <a:t>Sumber data surveilans</a:t>
            </a:r>
          </a:p>
          <a:p>
            <a:pPr eaLnBrk="1" hangingPunct="1"/>
            <a:r>
              <a:rPr lang="id-ID" smtClean="0"/>
              <a:t>Presentasi dan analisa data</a:t>
            </a:r>
          </a:p>
          <a:p>
            <a:pPr eaLnBrk="1" hangingPunct="1"/>
            <a:r>
              <a:rPr lang="id-ID" smtClean="0"/>
              <a:t>Kegunaan data surveilans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Justifikasi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eaLnBrk="1" hangingPunct="1"/>
            <a:r>
              <a:rPr lang="id-ID" smtClean="0"/>
              <a:t>Penyakit PD3I</a:t>
            </a:r>
          </a:p>
          <a:p>
            <a:pPr eaLnBrk="1" hangingPunct="1"/>
            <a:r>
              <a:rPr lang="id-ID" smtClean="0"/>
              <a:t>Potensi KLB, perlu PE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Definisi Kasus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smtClean="0"/>
              <a:t>Panas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smtClean="0"/>
              <a:t>Selaput putih kelabu pada selaput tenggorokan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smtClean="0"/>
              <a:t>Sakit waktu menelan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smtClean="0"/>
              <a:t>Leher bengkak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smtClean="0"/>
              <a:t>Sesak napas &amp; bunyi stridor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Klasifikasi: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Probable (ada gejala laringitis)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Konfirm lab.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Sumber Data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Sumber data kasus</a:t>
            </a:r>
          </a:p>
          <a:p>
            <a:pPr eaLnBrk="1" hangingPunct="1">
              <a:buFontTx/>
              <a:buNone/>
            </a:pPr>
            <a:r>
              <a:rPr lang="id-ID" smtClean="0"/>
              <a:t>	RS</a:t>
            </a:r>
          </a:p>
          <a:p>
            <a:pPr eaLnBrk="1" hangingPunct="1">
              <a:buFontTx/>
              <a:buNone/>
            </a:pPr>
            <a:r>
              <a:rPr lang="id-ID" smtClean="0"/>
              <a:t>	Puskesmas</a:t>
            </a:r>
          </a:p>
          <a:p>
            <a:pPr eaLnBrk="1" hangingPunct="1">
              <a:buFontTx/>
              <a:buNone/>
            </a:pPr>
            <a:r>
              <a:rPr lang="id-ID" smtClean="0"/>
              <a:t>	Hasil lab</a:t>
            </a:r>
          </a:p>
          <a:p>
            <a:pPr eaLnBrk="1" hangingPunct="1">
              <a:buFontTx/>
              <a:buNone/>
            </a:pPr>
            <a:r>
              <a:rPr lang="id-ID" smtClean="0"/>
              <a:t>	Hasil PE kontak</a:t>
            </a:r>
          </a:p>
          <a:p>
            <a:pPr eaLnBrk="1" hangingPunct="1">
              <a:buFontTx/>
              <a:buNone/>
            </a:pPr>
            <a:endParaRPr lang="id-ID" smtClean="0"/>
          </a:p>
          <a:p>
            <a:pPr eaLnBrk="1" hangingPunct="1"/>
            <a:r>
              <a:rPr lang="id-ID" smtClean="0"/>
              <a:t>Data Cakupan imunisasi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827088" y="0"/>
            <a:ext cx="7620000" cy="1341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Cakupan Surveilans PD3I Saat Ini</a:t>
            </a: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539750" y="1739900"/>
            <a:ext cx="8424863" cy="32734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Penyakit Campak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Penyakit TN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Penyakit Polio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id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Penyakit Diptheria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Font typeface="Arial" charset="0"/>
              <a:buNone/>
              <a:defRPr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490538"/>
          </a:xfrm>
        </p:spPr>
        <p:txBody>
          <a:bodyPr/>
          <a:lstStyle/>
          <a:p>
            <a:pPr eaLnBrk="1" hangingPunct="1"/>
            <a:r>
              <a:rPr lang="id-ID" sz="4000" smtClean="0"/>
              <a:t>Presentasi Data</a:t>
            </a:r>
            <a:endParaRPr lang="en-US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400" smtClean="0"/>
              <a:t>Grafik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	kasus menurut umur, status imunisasi, periode waktu,laporan nihil, cakupan imunisasi DPT3/th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80000"/>
              </a:lnSpc>
            </a:pPr>
            <a:r>
              <a:rPr lang="id-ID" sz="2400" smtClean="0"/>
              <a:t>Tabel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	kasus menurut tempat &amp; hasil lab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	IR menurut geografis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	% lap bulanan difteri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80000"/>
              </a:lnSpc>
            </a:pPr>
            <a:r>
              <a:rPr lang="id-ID" sz="2400" smtClean="0"/>
              <a:t>Map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	IR/10.000 pop menurut area geo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80000"/>
              </a:lnSpc>
            </a:pPr>
            <a:r>
              <a:rPr lang="id-ID" sz="2400" smtClean="0"/>
              <a:t>Daftar list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	identitas kasus, status imun, gejala, konfirm lab, kedaan pengobatan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Kegunaan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/>
            <a:r>
              <a:rPr lang="id-ID" smtClean="0"/>
              <a:t>Monitoring CFR</a:t>
            </a:r>
          </a:p>
          <a:p>
            <a:pPr eaLnBrk="1" hangingPunct="1"/>
            <a:r>
              <a:rPr lang="id-ID" smtClean="0"/>
              <a:t>Monitoring IR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/>
              <a:t>SURVEILANS HEPATITIS A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Epidemiologi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Masalah (epidemiologi)</a:t>
            </a:r>
          </a:p>
          <a:p>
            <a:r>
              <a:rPr lang="id-ID"/>
              <a:t>Etiologi</a:t>
            </a:r>
          </a:p>
          <a:p>
            <a:r>
              <a:rPr lang="id-ID"/>
              <a:t>Penularan </a:t>
            </a:r>
          </a:p>
          <a:p>
            <a:r>
              <a:rPr lang="id-ID"/>
              <a:t>Gejala dan Tanda</a:t>
            </a:r>
          </a:p>
          <a:p>
            <a:r>
              <a:rPr lang="id-ID"/>
              <a:t>Pengobatan</a:t>
            </a:r>
          </a:p>
          <a:p>
            <a:r>
              <a:rPr lang="id-ID"/>
              <a:t>Pencegahan</a:t>
            </a:r>
          </a:p>
          <a:p>
            <a:pPr>
              <a:buFontTx/>
              <a:buNone/>
            </a:pPr>
            <a:r>
              <a:rPr lang="id-ID"/>
              <a:t>(Buku Penyakit Tropis, widoyono)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Pelaksanaan Surveilans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Justifikasi</a:t>
            </a:r>
          </a:p>
          <a:p>
            <a:r>
              <a:rPr lang="id-ID"/>
              <a:t>Definisi Kasus</a:t>
            </a:r>
          </a:p>
          <a:p>
            <a:r>
              <a:rPr lang="id-ID"/>
              <a:t>Sumber data surveilans</a:t>
            </a:r>
          </a:p>
          <a:p>
            <a:r>
              <a:rPr lang="id-ID"/>
              <a:t>Presentasi dan analisa data</a:t>
            </a:r>
          </a:p>
          <a:p>
            <a:r>
              <a:rPr lang="id-ID"/>
              <a:t>Kegunaan data surveilans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Justifikasi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id-ID"/>
              <a:t>Penyakit menular </a:t>
            </a:r>
          </a:p>
          <a:p>
            <a:r>
              <a:rPr lang="id-ID"/>
              <a:t>Potensi KLB, perlu PE</a:t>
            </a:r>
          </a:p>
          <a:p>
            <a:r>
              <a:rPr lang="id-ID"/>
              <a:t>Monitor imun Hep B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Definisi Kasus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/>
              <a:t>Klasifikasi:</a:t>
            </a:r>
          </a:p>
          <a:p>
            <a:pPr>
              <a:buFontTx/>
              <a:buNone/>
            </a:pPr>
            <a:r>
              <a:rPr lang="id-ID"/>
              <a:t>Suspect (ada gejala icterus/tidak)</a:t>
            </a:r>
          </a:p>
          <a:p>
            <a:pPr>
              <a:buFontTx/>
              <a:buNone/>
            </a:pPr>
            <a:r>
              <a:rPr lang="id-ID"/>
              <a:t>Konfirm lab.</a:t>
            </a:r>
          </a:p>
          <a:p>
            <a:pPr>
              <a:buFontTx/>
              <a:buNone/>
            </a:pPr>
            <a:endParaRPr lang="id-ID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Sumber Data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/>
              <a:t>Sumber data kasus</a:t>
            </a:r>
          </a:p>
          <a:p>
            <a:pPr>
              <a:buFontTx/>
              <a:buNone/>
            </a:pPr>
            <a:r>
              <a:rPr lang="id-ID"/>
              <a:t>	RS</a:t>
            </a:r>
          </a:p>
          <a:p>
            <a:pPr>
              <a:buFontTx/>
              <a:buNone/>
            </a:pPr>
            <a:r>
              <a:rPr lang="id-ID"/>
              <a:t>	Puskesmas</a:t>
            </a:r>
          </a:p>
          <a:p>
            <a:pPr>
              <a:buFontTx/>
              <a:buNone/>
            </a:pPr>
            <a:r>
              <a:rPr lang="id-ID"/>
              <a:t>	Hasil lab</a:t>
            </a:r>
          </a:p>
          <a:p>
            <a:pPr>
              <a:buFontTx/>
              <a:buNone/>
            </a:pPr>
            <a:r>
              <a:rPr lang="id-ID"/>
              <a:t>	Hasil PE lapangan</a:t>
            </a:r>
          </a:p>
          <a:p>
            <a:pPr>
              <a:buFontTx/>
              <a:buNone/>
            </a:pPr>
            <a:endParaRPr lang="id-ID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490538"/>
          </a:xfrm>
        </p:spPr>
        <p:txBody>
          <a:bodyPr/>
          <a:lstStyle/>
          <a:p>
            <a:r>
              <a:rPr lang="id-ID" sz="4000"/>
              <a:t>Presentasi Data</a:t>
            </a:r>
            <a:endParaRPr lang="en-US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/>
              <a:t>Grafik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kasus menurut umur, periode waktu (bln, th)</a:t>
            </a:r>
          </a:p>
          <a:p>
            <a:pPr>
              <a:lnSpc>
                <a:spcPct val="90000"/>
              </a:lnSpc>
              <a:buFontTx/>
              <a:buNone/>
            </a:pPr>
            <a:endParaRPr lang="id-ID"/>
          </a:p>
          <a:p>
            <a:pPr>
              <a:lnSpc>
                <a:spcPct val="90000"/>
              </a:lnSpc>
            </a:pPr>
            <a:r>
              <a:rPr lang="id-ID"/>
              <a:t>Tabel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kasus menurut tempat &amp; hasil lab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IR menurut geografis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</a:t>
            </a:r>
          </a:p>
          <a:p>
            <a:pPr>
              <a:lnSpc>
                <a:spcPct val="90000"/>
              </a:lnSpc>
            </a:pPr>
            <a:r>
              <a:rPr lang="id-ID"/>
              <a:t>Map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IR/100.000 pop menurut area geo</a:t>
            </a:r>
          </a:p>
          <a:p>
            <a:pPr>
              <a:lnSpc>
                <a:spcPct val="90000"/>
              </a:lnSpc>
              <a:buFontTx/>
              <a:buNone/>
            </a:pPr>
            <a:endParaRPr lang="id-ID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Kegunaan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059112"/>
          </a:xfrm>
        </p:spPr>
        <p:txBody>
          <a:bodyPr/>
          <a:lstStyle/>
          <a:p>
            <a:r>
              <a:rPr lang="id-ID" sz="2400"/>
              <a:t>Monitoring IR sbg dampak program Imun Hepatitis</a:t>
            </a:r>
          </a:p>
          <a:p>
            <a:r>
              <a:rPr lang="id-ID" sz="2400"/>
              <a:t>Deteksi KLB</a:t>
            </a:r>
          </a:p>
          <a:p>
            <a:r>
              <a:rPr lang="id-ID" sz="2400"/>
              <a:t>Monitoring IR mnrt umur, geo, utk tahu wilayah risiko</a:t>
            </a:r>
          </a:p>
          <a:p>
            <a:r>
              <a:rPr lang="id-ID" sz="2400"/>
              <a:t>PE utk tahu sebab</a:t>
            </a: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79388" y="238125"/>
            <a:ext cx="8713787" cy="1462088"/>
          </a:xfrm>
        </p:spPr>
        <p:txBody>
          <a:bodyPr/>
          <a:lstStyle/>
          <a:p>
            <a:pPr eaLnBrk="1" hangingPunct="1"/>
            <a:r>
              <a:rPr lang="id-ID" sz="3600" smtClean="0"/>
              <a:t>Prinsip Manajemen Program Pengendalian  Penyakit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1052513" y="2143125"/>
            <a:ext cx="7648575" cy="13668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d-ID" sz="2400" smtClean="0">
                <a:sym typeface="Wingdings" pitchFamily="2" charset="2"/>
              </a:rPr>
              <a:t>Upaya menurunkan angka insiden, prevalen, dan atau kematian sampai pada tingkat tertentu di suatu daerah/lokasi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9338" y="3916363"/>
            <a:ext cx="7397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ym typeface="Wingdings" pitchFamily="2" charset="2"/>
              </a:rPr>
              <a:t>Upaya menurunkan angka insiden menjadi “nol” atau sangat kecil untuk penyakit dan daerah tertentu </a:t>
            </a:r>
          </a:p>
          <a:p>
            <a:endParaRPr lang="id-ID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3775" y="5378450"/>
            <a:ext cx="737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ym typeface="Wingdings" pitchFamily="2" charset="2"/>
              </a:rPr>
              <a:t>Upaya menghilangkan angka insiden  dan penularan di dunia</a:t>
            </a:r>
            <a:endParaRPr lang="id-ID" sz="2400"/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549275" y="1700213"/>
            <a:ext cx="183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d-ID" sz="2800"/>
              <a:t>Reduksi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446088" y="3433763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/>
              <a:t>2.    Eliminasi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06400" y="4854575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/>
              <a:t>3.    Eradikasi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65BEB49E-7143-4C70-8450-2D9E4743772D}" type="slidenum">
              <a:rPr lang="en-US"/>
              <a:pPr/>
              <a:t>60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/>
              <a:t>PEDOMAN SURVEILANS REDUKSI CAMPAK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618E-2C94-43C0-99FD-9A9E09EE8844}" type="slidenum">
              <a:rPr lang="en-US"/>
              <a:pPr/>
              <a:t>61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d-ID" sz="2400" b="1"/>
              <a:t>EPIDEMIOLOGI CAMPAK</a:t>
            </a:r>
            <a:endParaRPr lang="id-ID" sz="2400"/>
          </a:p>
          <a:p>
            <a:pPr>
              <a:lnSpc>
                <a:spcPct val="80000"/>
              </a:lnSpc>
              <a:buFontTx/>
              <a:buNone/>
            </a:pPr>
            <a:r>
              <a:rPr lang="id-ID" sz="2400"/>
              <a:t>	</a:t>
            </a:r>
            <a:r>
              <a:rPr lang="id-ID" sz="2000"/>
              <a:t>disebut </a:t>
            </a:r>
            <a:r>
              <a:rPr lang="id-ID" sz="2000" i="1"/>
              <a:t>measles</a:t>
            </a:r>
            <a:r>
              <a:rPr lang="id-ID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d-ID" sz="2000"/>
              <a:t>	penyakit yang sangat menular dan akut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d-ID" sz="2000"/>
              <a:t>	menyerang hampir semua anak kecil.</a:t>
            </a:r>
          </a:p>
          <a:p>
            <a:pPr>
              <a:lnSpc>
                <a:spcPct val="80000"/>
              </a:lnSpc>
              <a:buFontTx/>
              <a:buNone/>
            </a:pPr>
            <a:endParaRPr lang="id-ID" sz="2400"/>
          </a:p>
          <a:p>
            <a:pPr>
              <a:lnSpc>
                <a:spcPct val="80000"/>
              </a:lnSpc>
              <a:buFontTx/>
              <a:buNone/>
            </a:pPr>
            <a:r>
              <a:rPr lang="id-ID" sz="2400" b="1"/>
              <a:t>Kriteria diagnosa klinis</a:t>
            </a:r>
            <a:r>
              <a:rPr lang="id-ID" sz="2400"/>
              <a:t>:</a:t>
            </a:r>
          </a:p>
          <a:p>
            <a:pPr>
              <a:lnSpc>
                <a:spcPct val="80000"/>
              </a:lnSpc>
            </a:pPr>
            <a:r>
              <a:rPr lang="id-ID" sz="2000"/>
              <a:t>Fase catarrhal yang ditandai panas tinggi, sakit kepala, batuk pilek dan conjunctivitis berakhir setelah 3 - 7 hari.</a:t>
            </a:r>
          </a:p>
          <a:p>
            <a:pPr>
              <a:lnSpc>
                <a:spcPct val="80000"/>
              </a:lnSpc>
            </a:pPr>
            <a:endParaRPr lang="id-ID" sz="2000"/>
          </a:p>
          <a:p>
            <a:pPr>
              <a:lnSpc>
                <a:spcPct val="80000"/>
              </a:lnSpc>
            </a:pPr>
            <a:r>
              <a:rPr lang="id-ID" sz="2000"/>
              <a:t>bercak-bercak merah (rash) pada kulit timbul sesudah 3 hari panas. belakang telinga menyebar ke seluruh muka, dan anggota badan lainnya. Rash :4 - 6 hari.</a:t>
            </a:r>
          </a:p>
          <a:p>
            <a:pPr>
              <a:lnSpc>
                <a:spcPct val="80000"/>
              </a:lnSpc>
            </a:pPr>
            <a:endParaRPr lang="id-ID" sz="2000"/>
          </a:p>
          <a:p>
            <a:pPr>
              <a:lnSpc>
                <a:spcPct val="80000"/>
              </a:lnSpc>
            </a:pPr>
            <a:r>
              <a:rPr lang="id-ID" sz="2000"/>
              <a:t>Panas turun setelah timbul rash. Kadang-kadang sehari sebelum rash timbul ada "koplik spot" yaitu bercak putih seperti butir garam pada mukosa (selaput lendir) pipi.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3B3EF-4382-4E11-943A-4FE0AB77A23F}" type="slidenum">
              <a:rPr lang="en-US"/>
              <a:pPr/>
              <a:t>62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 b="1"/>
              <a:t>Diagnosis differensial campak:</a:t>
            </a:r>
          </a:p>
          <a:p>
            <a:pPr>
              <a:lnSpc>
                <a:spcPct val="80000"/>
              </a:lnSpc>
            </a:pPr>
            <a:r>
              <a:rPr lang="id-ID" sz="1800"/>
              <a:t>panas badan minimal (hangat-hangat)</a:t>
            </a:r>
          </a:p>
          <a:p>
            <a:pPr>
              <a:lnSpc>
                <a:spcPct val="80000"/>
              </a:lnSpc>
            </a:pPr>
            <a:r>
              <a:rPr lang="id-ID" sz="1800"/>
              <a:t>rash lebih halus dan warnanya merah muda, tidak jelas, dan tidak merah seperti rash campak.</a:t>
            </a:r>
          </a:p>
          <a:p>
            <a:pPr>
              <a:lnSpc>
                <a:spcPct val="80000"/>
              </a:lnSpc>
            </a:pPr>
            <a:r>
              <a:rPr lang="id-ID" sz="1800"/>
              <a:t>tidak ada koplik spot.</a:t>
            </a:r>
          </a:p>
          <a:p>
            <a:pPr>
              <a:lnSpc>
                <a:spcPct val="80000"/>
              </a:lnSpc>
            </a:pPr>
            <a:r>
              <a:rPr lang="id-ID" sz="1800"/>
              <a:t>ada pembesaran kelenjar-kelenjar suboccipital posterior dan post auricular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Allergi atau rash karena obat-obatan.</a:t>
            </a:r>
          </a:p>
          <a:p>
            <a:pPr>
              <a:lnSpc>
                <a:spcPct val="80000"/>
              </a:lnSpc>
            </a:pPr>
            <a:r>
              <a:rPr lang="id-ID" sz="1800"/>
              <a:t>tidak ada tandah-tanda catarrhal.</a:t>
            </a:r>
          </a:p>
          <a:p>
            <a:pPr>
              <a:lnSpc>
                <a:spcPct val="80000"/>
              </a:lnSpc>
            </a:pPr>
            <a:r>
              <a:rPr lang="id-ID" sz="1800"/>
              <a:t>rash lebih lama dari rash campak. Sewaktu rash campak menghilang maka rash karena obat-obatan/allergi makin tampak jelas. 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DHF atau DBD</a:t>
            </a:r>
          </a:p>
          <a:p>
            <a:pPr>
              <a:lnSpc>
                <a:spcPct val="80000"/>
              </a:lnSpc>
            </a:pPr>
            <a:r>
              <a:rPr lang="id-ID" sz="1800"/>
              <a:t>Dalam 2 - 3 hari bisa terjadi mimisan, turnikuet test positif, pendaraftan diikutii shock. Laboratorium diikuti trombosit &lt; 100.000/ml dan serologis positif DHF.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 CacarAir</a:t>
            </a:r>
          </a:p>
          <a:p>
            <a:pPr>
              <a:lnSpc>
                <a:spcPct val="80000"/>
              </a:lnSpc>
            </a:pPr>
            <a:r>
              <a:rPr lang="id-ID" sz="1800"/>
              <a:t>Di temukan gelembung berisi cairan.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Malaria atau keringat buntet, bintik kemerahan.</a:t>
            </a:r>
            <a:endParaRPr lang="id-ID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A150-54CD-413F-9530-179EE4AE9C32}" type="slidenum">
              <a:rPr lang="en-US"/>
              <a:pPr/>
              <a:t>63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 b="1"/>
              <a:t>Komplikasi penyakit campak.</a:t>
            </a: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terjadi pada anak balita, terutama gizi kurang.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sering terjadi adalah bronchro pneumonia, gastroenteritis dan otitis media, sedangkan encephalitis jarang terjadi tetapi fatal.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Komplikasi ini dapat dibedakan menjadi 2 bagian yakni: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1. Akut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Febrile convulsion (kejang-kecjang karena suhu yang tinggi)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Viral encephalitis.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2. Tidak akut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a. Komplikasi langsung (komplikasi dini)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	Bronchopneumonia, sering menyebabkan kematian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	Otitis media sering tcrjadi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	Diare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b. Komplikasi tidak langsuag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	Chronic malnutrition, kwarshiorkor, xerophtalmia, dan tuberkulosis.</a:t>
            </a: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976-A727-4C02-A883-AF4ADFE5DE88}" type="slidenum">
              <a:rPr lang="en-US"/>
              <a:pPr/>
              <a:t>64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1800" b="1"/>
              <a:t>Agen Penyebab:</a:t>
            </a:r>
            <a:r>
              <a:rPr lang="id-ID" sz="18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Virus measles yang termasuk dalam anggota paramyxoviridae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</a:pPr>
            <a:r>
              <a:rPr lang="id-ID" sz="1800" b="1"/>
              <a:t>Reservoir</a:t>
            </a:r>
            <a:r>
              <a:rPr lang="id-ID" sz="1800"/>
              <a:t>:	Manusia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</a:pPr>
            <a:r>
              <a:rPr lang="id-ID" sz="1800" b="1"/>
              <a:t>Cara penularan</a:t>
            </a:r>
            <a:r>
              <a:rPr lang="id-ID" sz="1800"/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melalui saluran pernafasan, sekresi hidung, atau tenggorokan, keluar dari penderita pada waktu batuk. Bersin dan bernafas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</a:pPr>
            <a:r>
              <a:rPr lang="id-ID" sz="1800" b="1"/>
              <a:t>Masa inkubasi</a:t>
            </a:r>
            <a:r>
              <a:rPr lang="id-ID" sz="1800"/>
              <a:t>:   Rata-rata 10 hari ( 8 - 13 hari )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</a:pPr>
            <a:r>
              <a:rPr lang="id-ID" sz="1800" b="1"/>
              <a:t>Masa penularan</a:t>
            </a:r>
            <a:r>
              <a:rPr lang="id-ID" sz="180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sebelum timbul rash atau pada catarrhal.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Masa penularan berkurang dan berakhir pada hari ke 4 dari masa rash.</a:t>
            </a:r>
          </a:p>
          <a:p>
            <a:pPr>
              <a:lnSpc>
                <a:spcPct val="80000"/>
              </a:lnSpc>
            </a:pPr>
            <a:endParaRPr lang="id-ID" sz="1800"/>
          </a:p>
          <a:p>
            <a:pPr>
              <a:lnSpc>
                <a:spcPct val="80000"/>
              </a:lnSpc>
            </a:pPr>
            <a:r>
              <a:rPr lang="id-ID" sz="1800" b="1"/>
              <a:t>Suseptibilitas</a:t>
            </a:r>
            <a:r>
              <a:rPr lang="id-ID" sz="1800"/>
              <a:t>:    semua orang (universal).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d-ID" sz="1800"/>
          </a:p>
          <a:p>
            <a:pPr>
              <a:lnSpc>
                <a:spcPct val="80000"/>
              </a:lnSpc>
            </a:pPr>
            <a:r>
              <a:rPr lang="id-ID" sz="1800"/>
              <a:t>Diperkirakan bahwa pada umur 5 tahun paling sedikit 90% dari anak-anak yang belum mendapat vaksinasi telah menderita campak.</a:t>
            </a:r>
            <a:endParaRPr lang="en-US" sz="180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979613" y="177323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C1ED-C648-4C4A-9DCC-DE96B0BE8769}" type="slidenum">
              <a:rPr lang="en-US"/>
              <a:pPr/>
              <a:t>65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 b="1"/>
              <a:t>Imunitas</a:t>
            </a:r>
            <a:endParaRPr lang="id-ID" sz="1600"/>
          </a:p>
          <a:p>
            <a:pPr marL="354013" indent="-171450">
              <a:lnSpc>
                <a:spcPct val="80000"/>
              </a:lnSpc>
            </a:pPr>
            <a:r>
              <a:rPr lang="id-ID" sz="1400"/>
              <a:t>Di negara berkembang hampir semua ibu telah terserang penyakit campak </a:t>
            </a:r>
          </a:p>
          <a:p>
            <a:pPr marL="354013" indent="-171450">
              <a:lnSpc>
                <a:spcPct val="80000"/>
              </a:lnSpc>
            </a:pPr>
            <a:r>
              <a:rPr lang="id-ID" sz="1400"/>
              <a:t>antibody berangsur-angsur menurun sehingga perlindungan hanya 6 - 9 bulan pertama kelahiran.</a:t>
            </a:r>
          </a:p>
          <a:p>
            <a:pPr marL="354013" indent="-171450">
              <a:lnSpc>
                <a:spcPct val="80000"/>
              </a:lnSpc>
            </a:pPr>
            <a:r>
              <a:rPr lang="id-ID" sz="1400"/>
              <a:t>Antibodi yang timbul bersifat permanent</a:t>
            </a:r>
          </a:p>
          <a:p>
            <a:pPr marL="354013" indent="-171450">
              <a:lnSpc>
                <a:spcPct val="80000"/>
              </a:lnSpc>
            </a:pPr>
            <a:endParaRPr lang="id-ID" sz="1400" b="1"/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 b="1"/>
              <a:t>Cara Pencegahan :</a:t>
            </a:r>
            <a:endParaRPr lang="id-ID" sz="1600"/>
          </a:p>
          <a:p>
            <a:pPr marL="354013" indent="-171450">
              <a:lnSpc>
                <a:spcPct val="80000"/>
              </a:lnSpc>
            </a:pPr>
            <a:r>
              <a:rPr lang="id-ID" sz="1400"/>
              <a:t>Vaksin diberikan setelah anak berumur 9 bulan</a:t>
            </a:r>
            <a:r>
              <a:rPr lang="id-ID" sz="800"/>
              <a:t>.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endParaRPr lang="id-ID" sz="800" b="1"/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 b="1"/>
              <a:t>Morbiditas:</a:t>
            </a:r>
            <a:endParaRPr lang="id-ID" sz="1600"/>
          </a:p>
          <a:p>
            <a:pPr marL="354013" indent="-171450">
              <a:lnSpc>
                <a:spcPct val="80000"/>
              </a:lnSpc>
            </a:pPr>
            <a:r>
              <a:rPr lang="id-ID" sz="1600" i="1"/>
              <a:t>Incidence rate</a:t>
            </a:r>
            <a:r>
              <a:rPr lang="id-ID" sz="1600"/>
              <a:t> diperkitakan 90% dari kelahiran.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endParaRPr lang="id-ID" sz="1600"/>
          </a:p>
          <a:p>
            <a:pPr marL="354013" indent="-171450">
              <a:lnSpc>
                <a:spcPct val="80000"/>
              </a:lnSpc>
            </a:pPr>
            <a:r>
              <a:rPr lang="id-ID" sz="1600"/>
              <a:t>Pola distribusi : kepadatan penduduk, terisolasi tidaknya suatu daerah, adat istiadat serta kebiasaan penduduk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endParaRPr lang="id-ID" sz="1600"/>
          </a:p>
          <a:p>
            <a:pPr marL="354013" indent="-171450">
              <a:lnSpc>
                <a:spcPct val="80000"/>
              </a:lnSpc>
            </a:pPr>
            <a:r>
              <a:rPr lang="id-ID" sz="1600"/>
              <a:t>Pada umumnya terjadi pada daerah perkotaan yang berpenduduk padat, pada anak-anak umur 1 - 2 tahun.</a:t>
            </a:r>
            <a:r>
              <a:rPr lang="id-ID" sz="800"/>
              <a:t> 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endParaRPr lang="id-ID" sz="800" b="1"/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 b="1"/>
              <a:t>Mortalitas:</a:t>
            </a:r>
            <a:endParaRPr lang="id-ID" sz="1600"/>
          </a:p>
          <a:p>
            <a:pPr marL="354013" indent="-171450">
              <a:lnSpc>
                <a:spcPct val="80000"/>
              </a:lnSpc>
            </a:pPr>
            <a:r>
              <a:rPr lang="id-ID" sz="1600"/>
              <a:t>Kematian pada penderita campak terutama disebabkan karena komplikasi. 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/>
              <a:t>	tergantung pada: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/>
              <a:t>1.  Status gizi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/>
              <a:t>2.  Ada tidaknya infeksi lain</a:t>
            </a:r>
          </a:p>
          <a:p>
            <a:pPr marL="354013" indent="-171450">
              <a:lnSpc>
                <a:spcPct val="80000"/>
              </a:lnSpc>
              <a:buFont typeface="Wingdings" pitchFamily="2" charset="2"/>
              <a:buNone/>
            </a:pPr>
            <a:r>
              <a:rPr lang="id-ID" sz="1600"/>
              <a:t>3.  Ada tidaknya fasilitas kesehatan.</a:t>
            </a:r>
          </a:p>
          <a:p>
            <a:pPr marL="354013" indent="-171450">
              <a:lnSpc>
                <a:spcPct val="80000"/>
              </a:lnSpc>
              <a:buFontTx/>
              <a:buAutoNum type="arabicPeriod" startAt="4"/>
            </a:pPr>
            <a:r>
              <a:rPr lang="id-ID" sz="1600"/>
              <a:t>  Fasilitas kesehatan yang tersedia dipakai atau tidak </a:t>
            </a:r>
          </a:p>
          <a:p>
            <a:pPr marL="354013" indent="-171450">
              <a:lnSpc>
                <a:spcPct val="80000"/>
              </a:lnSpc>
              <a:buFontTx/>
              <a:buAutoNum type="arabicPeriod" startAt="4"/>
            </a:pPr>
            <a:r>
              <a:rPr lang="id-ID" sz="1600"/>
              <a:t>  Mutu pelayanan </a:t>
            </a:r>
          </a:p>
          <a:p>
            <a:pPr marL="354013" indent="-171450">
              <a:lnSpc>
                <a:spcPct val="80000"/>
              </a:lnSpc>
              <a:buFontTx/>
              <a:buAutoNum type="arabicPeriod" startAt="4"/>
            </a:pPr>
            <a:r>
              <a:rPr lang="id-ID" sz="1600"/>
              <a:t>  Kepercayaan dan adat istiadat.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7C83-D49C-4ABE-9D3F-0D9D27AB9E5D}" type="slidenum">
              <a:rPr lang="en-US"/>
              <a:pPr/>
              <a:t>66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 b="1"/>
              <a:t>1.  Justifikasi Surveilans</a:t>
            </a:r>
            <a:endParaRPr lang="id-ID" sz="1800"/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Program reduksi campak global, menargetkan penurunan insidens campak 90% dan penurunan mortalitas campak 95% dari sebelum program imunisasi dimulai.</a:t>
            </a:r>
          </a:p>
          <a:p>
            <a:pPr marL="631825">
              <a:lnSpc>
                <a:spcPct val="80000"/>
              </a:lnSpc>
            </a:pPr>
            <a:endParaRPr lang="id-ID" sz="1800"/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WHO mengkategorikan program reduksi campak global sebagai berikut:</a:t>
            </a:r>
          </a:p>
          <a:p>
            <a:pPr marL="631825">
              <a:lnSpc>
                <a:spcPct val="80000"/>
              </a:lnSpc>
            </a:pPr>
            <a:r>
              <a:rPr lang="id-ID" sz="1800" i="1"/>
              <a:t>measles control phase</a:t>
            </a:r>
            <a:r>
              <a:rPr lang="id-ID" sz="1800"/>
              <a:t>, 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peningkatan cakupan imunisasi di daerah endemis campak. (Bangladesh, Korea Utara, India, dan Myanmar)</a:t>
            </a:r>
          </a:p>
          <a:p>
            <a:pPr marL="631825">
              <a:lnSpc>
                <a:spcPct val="80000"/>
              </a:lnSpc>
            </a:pPr>
            <a:r>
              <a:rPr lang="id-ID" sz="1800" i="1"/>
              <a:t>measles outbreaks prevention phase</a:t>
            </a:r>
            <a:r>
              <a:rPr lang="id-ID" sz="1800"/>
              <a:t>, 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pencapaian imunisasi yang tinggi dan menurunkan insidens secara periodik pada setiap KLB campak. (Indonesia, Srilanka, Maldives, Thailand, dan Bhutan)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endParaRPr lang="id-ID" sz="1800"/>
          </a:p>
          <a:p>
            <a:pPr marL="631825">
              <a:lnSpc>
                <a:spcPct val="80000"/>
              </a:lnSpc>
            </a:pPr>
            <a:r>
              <a:rPr lang="id-ID" sz="1800"/>
              <a:t>Fase eliminasi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memutuskan rantai penularan secara komprehensif, membutuhkan deteksi berdasarkan: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Surveilans kasus secara intensif (</a:t>
            </a:r>
            <a:r>
              <a:rPr lang="id-ID" sz="1800" i="1"/>
              <a:t>intensive case-based surveillance</a:t>
            </a:r>
            <a:r>
              <a:rPr lang="id-ID" sz="1800"/>
              <a:t>).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Investigasi</a:t>
            </a:r>
          </a:p>
          <a:p>
            <a:pPr marL="631825"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Konfirmasi setiap suspek campak di masyarakat (</a:t>
            </a:r>
            <a:r>
              <a:rPr lang="id-ID" sz="1800" i="1"/>
              <a:t>measles laboratory-based surveillance</a:t>
            </a:r>
            <a:r>
              <a:rPr lang="id-ID" sz="1800"/>
              <a:t>).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D12F-FA94-481A-A547-6416346123B2}" type="slidenum">
              <a:rPr lang="en-US"/>
              <a:pPr/>
              <a:t>67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 b="1"/>
              <a:t>2.  </a:t>
            </a:r>
            <a:r>
              <a:rPr lang="id-ID" sz="2000" b="1"/>
              <a:t>Definisi kasus</a:t>
            </a:r>
            <a:endParaRPr lang="id-ID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Kasus klinis campak: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Demam, dan Makulopapular rash (non-vesicular), dan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Batuk pilek dan mata merah (</a:t>
            </a:r>
            <a:r>
              <a:rPr lang="id-ID" sz="1800" i="1"/>
              <a:t>conjunctivitis</a:t>
            </a:r>
            <a:r>
              <a:rPr lang="id-ID" sz="180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/>
              <a:t>Atau: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/>
              <a:t>Seseorang yang menurut dokter suspek terinfeksi campak.</a:t>
            </a:r>
            <a:endParaRPr lang="id-ID" sz="1800" b="1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800" b="1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 b="1"/>
              <a:t>Kriteria laboratorium untuk diagnosis campak:</a:t>
            </a:r>
            <a:endParaRPr lang="id-ID" sz="18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/>
              <a:t>•	titer antibodi meningkat 4 kali lipat, atau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/>
              <a:t>•	Terisolasinya virus campak., atau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/>
              <a:t>•	Ditemukannya antibodi IgM spesifik campak. </a:t>
            </a:r>
            <a:endParaRPr lang="id-ID" sz="1800" b="1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800" b="1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 b="1"/>
              <a:t>Klasifikasi kasus</a:t>
            </a:r>
            <a:endParaRPr lang="id-ID" sz="18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id-ID" sz="1800"/>
              <a:t>Konfirmasi klinis: kasus yang memenuhi definisi kasus klinis campak.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id-ID" sz="1800"/>
              <a:t>Probable : tidak digunakan	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id-ID" sz="1800"/>
              <a:t>Konfirmasi laboratorium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CB9-E49B-493A-BFB4-EF6F1571AD3D}" type="slidenum">
              <a:rPr lang="en-US"/>
              <a:pPr/>
              <a:t>68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 b="1"/>
              <a:t>3.  Sumber Data Surveflans</a:t>
            </a: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Surveilans pada fase pencegahan KLB (</a:t>
            </a:r>
            <a:r>
              <a:rPr lang="id-ID" sz="1600" i="1"/>
              <a:t>measles outbreaks prevention surveilance</a:t>
            </a:r>
            <a:r>
              <a:rPr lang="id-ID" sz="160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Laporan data kasus klinis campak dari Puskesmas; Dinas Kesehatan Kabupaten/Kota, sampai tingkat Pusat secara rutin melalui SP2TP, SP3 atau simpus. Semua suspek pada KLB campak harus segera diinvestigasi dan pengumpulan data berdasarkan kasus dengan Form C.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Semua suspek campak pada KLB campak harus dikonfirrnasi melalui pemeriksaan serologi untuk beberapa kasus yang pertama (sekitar 10 sampel suspek campak untuk setiap KLB) digunakan Form Laboratorium Campak.	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 i="1"/>
              <a:t>	Zero reporting</a:t>
            </a:r>
            <a:r>
              <a:rPr lang="id-ID" sz="1600"/>
              <a:t> (laporan nihil) secara rutin mingguan harus dikumpulkan, pada tingkat Puskesmas dan Kesehatan mcnggunakan Form W2 (mingguan KLB)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Surveilans pada fate eleminasi campak (</a:t>
            </a:r>
            <a:r>
              <a:rPr lang="id-ID" sz="1600" i="1"/>
              <a:t>Measles elemination surveillance</a:t>
            </a:r>
            <a:r>
              <a:rPr lang="id-ID" sz="160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Surveilans berdasarkan kasus (</a:t>
            </a:r>
            <a:r>
              <a:rPr lang="id-ID" sz="1600" i="1"/>
              <a:t>case-based surveillance</a:t>
            </a:r>
            <a:r>
              <a:rPr lang="id-ID" sz="1600"/>
              <a:t>) harus dilakukan dan setiap kasus harus dilaporkan dan diinvestigasi segera dari tingkat Puskesmas sampai Dinas Kesehatan Kabupaten/Kota dan juga termasuk sistem laporan mingguan. Spesimen setiap penderita harus dikumpulkan untuk dikonfirmasi laboratorium.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67FC-2141-4E7D-A0D3-A15307C9E036}" type="slidenum">
              <a:rPr lang="en-US"/>
              <a:pPr/>
              <a:t>69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800"/>
              <a:t>Pada Fase eliminasi data yang dikumpulkan berdasarkan </a:t>
            </a:r>
            <a:r>
              <a:rPr lang="id-ID" sz="2400"/>
              <a:t>data kasus (</a:t>
            </a:r>
            <a:r>
              <a:rPr lang="id-ID" sz="2400" i="1"/>
              <a:t>case-based data</a:t>
            </a:r>
            <a:r>
              <a:rPr lang="id-ID" sz="2400"/>
              <a:t>) sbb: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Daerah geografis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Tanggal lahir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Tanggal mulai keluar rash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Tanggal notifikasi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Tanggal kasus diinvestigasi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Tanggal spesimen dikumpulkan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Jumlah dosis vaksin campak yang diterima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Sumber infecksi yang teridentifikasi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Hasil serologi (positif/negatif)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Klasifikasi final (konfirmasi 	klinis/laboratories/epidemiologis)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2400"/>
              <a:t>		Kelengkapan, ketepatan laporan campak mingguan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Kriteria </a:t>
            </a:r>
            <a:r>
              <a:rPr lang="id-ID" sz="4000" smtClean="0">
                <a:solidFill>
                  <a:schemeClr val="accent1"/>
                </a:solidFill>
              </a:rPr>
              <a:t>M</a:t>
            </a:r>
            <a:r>
              <a:rPr lang="en-US" sz="4000" smtClean="0">
                <a:solidFill>
                  <a:schemeClr val="accent1"/>
                </a:solidFill>
              </a:rPr>
              <a:t>encapai </a:t>
            </a:r>
            <a:r>
              <a:rPr lang="id-ID" sz="4000" smtClean="0">
                <a:solidFill>
                  <a:schemeClr val="accent1"/>
                </a:solidFill>
              </a:rPr>
              <a:t>K</a:t>
            </a:r>
            <a:r>
              <a:rPr lang="en-US" sz="4000" smtClean="0">
                <a:solidFill>
                  <a:schemeClr val="accent1"/>
                </a:solidFill>
              </a:rPr>
              <a:t>omitmen </a:t>
            </a:r>
            <a:r>
              <a:rPr lang="id-ID" sz="4000" smtClean="0">
                <a:solidFill>
                  <a:schemeClr val="accent1"/>
                </a:solidFill>
              </a:rPr>
              <a:t>G</a:t>
            </a:r>
            <a:r>
              <a:rPr lang="en-US" sz="4000" smtClean="0">
                <a:solidFill>
                  <a:schemeClr val="accent1"/>
                </a:solidFill>
              </a:rPr>
              <a:t>lobal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6295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E</a:t>
            </a:r>
            <a:r>
              <a:rPr lang="id-ID" sz="2800" dirty="0" smtClean="0"/>
              <a:t>radikasi polio</a:t>
            </a: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Virus polio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3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berturut-turut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dibuktikan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Surveillans</a:t>
            </a:r>
            <a:r>
              <a:rPr lang="en-US" sz="2800" dirty="0" smtClean="0"/>
              <a:t> AFP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E</a:t>
            </a:r>
            <a:r>
              <a:rPr lang="id-ID" sz="2800" dirty="0" smtClean="0"/>
              <a:t>liminasi Campak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err="1" smtClean="0"/>
              <a:t>Tidak</a:t>
            </a:r>
            <a:r>
              <a:rPr lang="en-GB" sz="2800" dirty="0" smtClean="0"/>
              <a:t> </a:t>
            </a:r>
            <a:r>
              <a:rPr lang="en-GB" sz="2800" dirty="0" err="1" smtClean="0"/>
              <a:t>ditemukan</a:t>
            </a:r>
            <a:r>
              <a:rPr lang="en-GB" sz="2800" dirty="0" smtClean="0"/>
              <a:t> </a:t>
            </a:r>
            <a:r>
              <a:rPr lang="en-GB" sz="2800" dirty="0" err="1" smtClean="0"/>
              <a:t>wilayah</a:t>
            </a:r>
            <a:r>
              <a:rPr lang="en-GB" sz="2800" dirty="0" smtClean="0"/>
              <a:t> </a:t>
            </a:r>
            <a:r>
              <a:rPr lang="en-GB" sz="2800" dirty="0" err="1" smtClean="0"/>
              <a:t>endemis</a:t>
            </a:r>
            <a:r>
              <a:rPr lang="en-GB" sz="2800" dirty="0" smtClean="0"/>
              <a:t> </a:t>
            </a:r>
            <a:r>
              <a:rPr lang="en-GB" sz="2800" dirty="0" err="1" smtClean="0"/>
              <a:t>campak</a:t>
            </a:r>
            <a:r>
              <a:rPr lang="en-GB" sz="2800" dirty="0" smtClean="0"/>
              <a:t> </a:t>
            </a:r>
            <a:r>
              <a:rPr lang="en-GB" sz="2800" dirty="0" err="1" smtClean="0"/>
              <a:t>selama</a:t>
            </a:r>
            <a:r>
              <a:rPr lang="en-GB" sz="2800" dirty="0" smtClean="0"/>
              <a:t> &gt;12 </a:t>
            </a:r>
            <a:r>
              <a:rPr lang="en-GB" sz="2800" dirty="0" err="1" smtClean="0"/>
              <a:t>bulan</a:t>
            </a:r>
            <a:r>
              <a:rPr lang="en-GB" sz="2800" dirty="0" smtClean="0"/>
              <a:t>,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pelaksanaan</a:t>
            </a:r>
            <a:r>
              <a:rPr lang="en-GB" sz="2800" dirty="0" smtClean="0"/>
              <a:t> surveillance </a:t>
            </a:r>
            <a:r>
              <a:rPr lang="en-GB" sz="2800" dirty="0" err="1" smtClean="0"/>
              <a:t>campak</a:t>
            </a:r>
            <a:r>
              <a:rPr lang="en-GB" sz="2800" dirty="0" smtClean="0"/>
              <a:t> yang </a:t>
            </a:r>
            <a:r>
              <a:rPr lang="en-GB" sz="2800" dirty="0" err="1" smtClean="0"/>
              <a:t>adekuat</a:t>
            </a:r>
            <a:r>
              <a:rPr lang="en-GB" sz="2000" dirty="0" smtClean="0"/>
              <a:t>.</a:t>
            </a:r>
            <a:r>
              <a:rPr lang="id-ID" sz="2000" dirty="0" smtClean="0"/>
              <a:t> </a:t>
            </a:r>
            <a:r>
              <a:rPr lang="en-GB" sz="2000" dirty="0" smtClean="0"/>
              <a:t>(</a:t>
            </a:r>
            <a:r>
              <a:rPr lang="en-GB" sz="2000" i="1" dirty="0" smtClean="0"/>
              <a:t>Regional consultation on Measles , SEARO, New Delhi, 25 – 27 August 2009 &amp; WHA, May 2010</a:t>
            </a:r>
            <a:r>
              <a:rPr lang="en-GB" sz="2000" dirty="0" smtClean="0"/>
              <a:t>)</a:t>
            </a:r>
            <a:endParaRPr lang="id-ID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800" dirty="0" smtClean="0"/>
              <a:t>Eliminasi TN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 smtClean="0"/>
              <a:t>Insiden/angka </a:t>
            </a:r>
            <a:r>
              <a:rPr lang="id-ID" sz="2800" dirty="0"/>
              <a:t>kejadian tetanus pada </a:t>
            </a:r>
            <a:r>
              <a:rPr lang="id-ID" sz="2800" dirty="0" smtClean="0"/>
              <a:t>masyarakat </a:t>
            </a:r>
            <a:r>
              <a:rPr lang="id-ID" sz="2800" dirty="0"/>
              <a:t>kurang dari 1 tetanus neonatorum (TN) dalam 1000 kelahiran hidup pada setiap Kabupaten/kota.</a:t>
            </a:r>
            <a:br>
              <a:rPr lang="id-ID" sz="2800" dirty="0"/>
            </a:br>
            <a:endParaRPr lang="id-ID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marL="36512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d-ID" sz="28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20A6-4A53-44C7-9C84-65716529F50F}" type="slidenum">
              <a:rPr lang="en-US"/>
              <a:pPr/>
              <a:t>70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4.  Analisis data, presentasi, dan laporan	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Fase pengendalian (</a:t>
            </a:r>
            <a:r>
              <a:rPr lang="id-ID" sz="1600" i="1">
                <a:effectLst>
                  <a:outerShdw blurRad="38100" dist="38100" dir="2700000" algn="tl">
                    <a:srgbClr val="FFFFFF"/>
                  </a:outerShdw>
                </a:effectLst>
              </a:rPr>
              <a:t>measles control phase</a:t>
            </a: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Insidens menurut bulan, tahun, dan daerah geografis.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Cakupan vaksin campak menurut tahun dan daerah geografis.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Kelengkapan dan ketepatan laporan mingguan/bulanan.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Proporsi morbiditas campak dibanding penyakit lain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Fase reduksi dengan pencegahan KLB (</a:t>
            </a:r>
            <a:r>
              <a:rPr lang="id-ID" sz="1600" i="1">
                <a:effectLst>
                  <a:outerShdw blurRad="38100" dist="38100" dir="2700000" algn="tl">
                    <a:srgbClr val="FFFFFF"/>
                  </a:outerShdw>
                </a:effectLst>
              </a:rPr>
              <a:t>measles outbreaks prevention phase</a:t>
            </a: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):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 		Sama dengan fase pengendalian, ditambah: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Insidens menurut kelompok umur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Kasus menurut kclompok umur dan status imunisasi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Fase eleminasi (</a:t>
            </a:r>
            <a:r>
              <a:rPr lang="id-ID" sz="1600" i="1">
                <a:effectLst>
                  <a:outerShdw blurRad="38100" dist="38100" dir="2700000" algn="tl">
                    <a:srgbClr val="FFFFFF"/>
                  </a:outerShdw>
                </a:effectLst>
              </a:rPr>
              <a:t>case-based data</a:t>
            </a: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		Sama dengan fase reduksi campak dengan pencegahan KLB, ditambah: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			 Indikator kinerja Target: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% laporan mingguan yang diterima 80%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% kasus campak &lt; 7 hari dari timbul rash 80%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% kasus yang dilacak &lt; 48 jam setelah dilaporkan 80%,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% kasus dgn spesimen. adekuat •) dan hasil laboratorium. 80%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		% kasus dikonfirmasi dengan identifikasi sumber infeksi 80%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	Specimen adekuat adalah 1 specimen darah dikumpulkan dalam waktu 3-28 hari dari timbul rash.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D3A7-1BE8-46F3-A167-591225CA4820}" type="slidenum">
              <a:rPr lang="en-US"/>
              <a:pPr/>
              <a:t>71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753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 b="1"/>
              <a:t>5.  Prinsip-prinsip penggunaan data untuk manajemen</a:t>
            </a: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Fase pengendalian (</a:t>
            </a:r>
            <a:r>
              <a:rPr lang="id-ID" sz="1600" i="1"/>
              <a:t>measles control phase</a:t>
            </a:r>
            <a:r>
              <a:rPr lang="id-ID" sz="160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Pemantauan insidens dan cakupan imunisasi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Identifikasi daerah risti dengan kinerja yang jelek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Fase reduksi dengan pencegahan KLB (</a:t>
            </a:r>
            <a:r>
              <a:rPr lang="id-ID" sz="1600" i="1"/>
              <a:t>measles outbreak prevention phase</a:t>
            </a:r>
            <a:r>
              <a:rPr lang="id-ID" sz="1600"/>
              <a:t>):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Deskripsikan perubahan epidemiologi campak dalam bentuk proporsi umum 	dan periode epidemik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Identifikasi populasi risti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Tetapkan kemungkinan KLB yang akan terjadi berdasarkan populasi suseptibel 	(kumulatif dari populasi at risk dan rendahnya cakupan imunisasi)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Akselerasi kegiatan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Fase eliminasi (</a:t>
            </a:r>
            <a:r>
              <a:rPr lang="id-ID" sz="1600" i="1"/>
              <a:t>case-based data</a:t>
            </a:r>
            <a:r>
              <a:rPr lang="id-ID" sz="1600"/>
              <a:t>)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Gunakan data untuk klasifikasi kasus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Tentukan dimana sirkulasi virus campak ditemukan (wilayah risiko tinggi)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		Kinerja sistem surveilans (waktu notifikasi dan pengumpulan spesimen) untuk 	mendeteksi wilayah sirkulasi virus.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 u="sng"/>
              <a:t>Semua fase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Deteksi dan investigasi semua KLB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Manajemen kasus yang adekuat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600"/>
              <a:t>Tentukan mengapa KLB terjadi (kegagalaan vaksinasi atau akumulasi suseptibel).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/>
              <a:t>SURVEILANS TETANUS NEONATORUM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Epidemiologi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Masalah (epidemiologi)</a:t>
            </a:r>
          </a:p>
          <a:p>
            <a:r>
              <a:rPr lang="id-ID"/>
              <a:t>Etiologi</a:t>
            </a:r>
          </a:p>
          <a:p>
            <a:r>
              <a:rPr lang="id-ID"/>
              <a:t>Penularan </a:t>
            </a:r>
          </a:p>
          <a:p>
            <a:r>
              <a:rPr lang="id-ID"/>
              <a:t>Gejala dan Tanda</a:t>
            </a:r>
          </a:p>
          <a:p>
            <a:r>
              <a:rPr lang="id-ID"/>
              <a:t>Pengobatan</a:t>
            </a:r>
          </a:p>
          <a:p>
            <a:r>
              <a:rPr lang="id-ID"/>
              <a:t>Pencegahan</a:t>
            </a:r>
          </a:p>
          <a:p>
            <a:pPr>
              <a:buFontTx/>
              <a:buNone/>
            </a:pPr>
            <a:r>
              <a:rPr lang="id-ID"/>
              <a:t>(Buku Penyakit Tropis, widoyono)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Pelaksanaan Surveilans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Justifikasi</a:t>
            </a:r>
          </a:p>
          <a:p>
            <a:r>
              <a:rPr lang="id-ID"/>
              <a:t>Definisi Kasus</a:t>
            </a:r>
          </a:p>
          <a:p>
            <a:r>
              <a:rPr lang="id-ID"/>
              <a:t>Sumber data surveilans</a:t>
            </a:r>
          </a:p>
          <a:p>
            <a:r>
              <a:rPr lang="id-ID"/>
              <a:t>Presentasi dan analisa data</a:t>
            </a:r>
          </a:p>
          <a:p>
            <a:r>
              <a:rPr lang="id-ID"/>
              <a:t>Kegunaan data surveilans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Justifikasi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id-ID"/>
              <a:t>Komitmen eliminasi TN</a:t>
            </a:r>
          </a:p>
          <a:p>
            <a:r>
              <a:rPr lang="id-ID"/>
              <a:t>Membantu identifikasi daerah yang memiliki risiko tinggi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Definisi Kasus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/>
              <a:t>Kasus: Bayi  lahir hidup, sulit netek, kejang otot sejak umur 2-28 hr</a:t>
            </a:r>
          </a:p>
          <a:p>
            <a:pPr>
              <a:buFontTx/>
              <a:buNone/>
            </a:pPr>
            <a:endParaRPr lang="id-ID"/>
          </a:p>
          <a:p>
            <a:pPr>
              <a:buFontTx/>
              <a:buNone/>
            </a:pPr>
            <a:r>
              <a:rPr lang="id-ID"/>
              <a:t>Suspek: kematian 2-28</a:t>
            </a:r>
          </a:p>
          <a:p>
            <a:pPr>
              <a:buFontTx/>
              <a:buNone/>
            </a:pPr>
            <a:endParaRPr lang="id-ID"/>
          </a:p>
          <a:p>
            <a:pPr>
              <a:buFontTx/>
              <a:buNone/>
            </a:pPr>
            <a:endParaRPr lang="id-ID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Sumber Data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/>
              <a:t>Sumber data kasus</a:t>
            </a:r>
          </a:p>
          <a:p>
            <a:pPr>
              <a:buFontTx/>
              <a:buNone/>
            </a:pPr>
            <a:r>
              <a:rPr lang="id-ID"/>
              <a:t>	RS</a:t>
            </a:r>
          </a:p>
          <a:p>
            <a:pPr>
              <a:buFontTx/>
              <a:buNone/>
            </a:pPr>
            <a:r>
              <a:rPr lang="id-ID"/>
              <a:t>	Puskesmas</a:t>
            </a:r>
          </a:p>
          <a:p>
            <a:pPr>
              <a:buFontTx/>
              <a:buNone/>
            </a:pPr>
            <a:r>
              <a:rPr lang="id-ID"/>
              <a:t>	Hasil lab</a:t>
            </a:r>
          </a:p>
          <a:p>
            <a:pPr>
              <a:buFontTx/>
              <a:buNone/>
            </a:pPr>
            <a:r>
              <a:rPr lang="id-ID"/>
              <a:t>	Hasil PE lapangan</a:t>
            </a:r>
          </a:p>
          <a:p>
            <a:pPr>
              <a:buFontTx/>
              <a:buNone/>
            </a:pPr>
            <a:endParaRPr lang="id-ID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490538"/>
          </a:xfrm>
        </p:spPr>
        <p:txBody>
          <a:bodyPr/>
          <a:lstStyle/>
          <a:p>
            <a:r>
              <a:rPr lang="id-ID" sz="4000"/>
              <a:t>Presentasi Data</a:t>
            </a:r>
            <a:endParaRPr lang="en-US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/>
              <a:t>Grafik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kasus menurut umur, periode waktu (bln, th)</a:t>
            </a:r>
          </a:p>
          <a:p>
            <a:pPr>
              <a:lnSpc>
                <a:spcPct val="90000"/>
              </a:lnSpc>
              <a:buFontTx/>
              <a:buNone/>
            </a:pPr>
            <a:endParaRPr lang="id-ID"/>
          </a:p>
          <a:p>
            <a:pPr>
              <a:lnSpc>
                <a:spcPct val="90000"/>
              </a:lnSpc>
            </a:pPr>
            <a:r>
              <a:rPr lang="id-ID"/>
              <a:t>Tabel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kasus menurut tempat &amp; hasil lab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IR menurut geografis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</a:t>
            </a:r>
          </a:p>
          <a:p>
            <a:pPr>
              <a:lnSpc>
                <a:spcPct val="90000"/>
              </a:lnSpc>
            </a:pPr>
            <a:r>
              <a:rPr lang="id-ID"/>
              <a:t>Map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/>
              <a:t>	IR/100.000 pop menurut area geo</a:t>
            </a:r>
          </a:p>
          <a:p>
            <a:pPr>
              <a:lnSpc>
                <a:spcPct val="90000"/>
              </a:lnSpc>
              <a:buFontTx/>
              <a:buNone/>
            </a:pPr>
            <a:endParaRPr lang="id-ID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Kegunaan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059112"/>
          </a:xfrm>
        </p:spPr>
        <p:txBody>
          <a:bodyPr/>
          <a:lstStyle/>
          <a:p>
            <a:r>
              <a:rPr lang="id-ID" sz="2400"/>
              <a:t>Monitoring IR sbg dampak program Imun Hepatitis</a:t>
            </a:r>
          </a:p>
          <a:p>
            <a:r>
              <a:rPr lang="id-ID" sz="2400"/>
              <a:t>Deteksi KLB</a:t>
            </a:r>
          </a:p>
          <a:p>
            <a:r>
              <a:rPr lang="id-ID" sz="2400"/>
              <a:t>Monitoring IR mnrt umur, geo, utk tahu wilayah risiko</a:t>
            </a:r>
          </a:p>
          <a:p>
            <a:r>
              <a:rPr lang="id-ID" sz="2400"/>
              <a:t>PE utk tahu sebab</a:t>
            </a: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800" smtClean="0"/>
              <a:t>Capaian di Indonesia Saat ini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424862" cy="2768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id-ID" sz="4400" smtClean="0"/>
              <a:t>Campak </a:t>
            </a:r>
            <a:r>
              <a:rPr lang="id-ID" sz="4400" smtClean="0">
                <a:sym typeface="Wingdings" pitchFamily="2" charset="2"/>
              </a:rPr>
              <a:t> menuju eliminasi, target 2015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id-ID" sz="4400" smtClean="0">
                <a:sym typeface="Wingdings" pitchFamily="2" charset="2"/>
              </a:rPr>
              <a:t>Polio  menuju Eradikasi</a:t>
            </a:r>
            <a:endParaRPr lang="id-ID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mtClean="0"/>
              <a:t>SURVEILANS AFP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52963"/>
            <a:ext cx="6400800" cy="985837"/>
          </a:xfrm>
        </p:spPr>
        <p:txBody>
          <a:bodyPr/>
          <a:lstStyle/>
          <a:p>
            <a:pPr eaLnBrk="1" hangingPunct="1">
              <a:defRPr/>
            </a:pPr>
            <a:r>
              <a:rPr lang="id-ID" smtClean="0"/>
              <a:t>Suharyo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mtClean="0"/>
              <a:t>Pendahuluan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mtClean="0"/>
              <a:t>Surveilans AFP dalam rangka eradaikasi Polio</a:t>
            </a:r>
          </a:p>
          <a:p>
            <a:pPr eaLnBrk="1" hangingPunct="1">
              <a:defRPr/>
            </a:pPr>
            <a:r>
              <a:rPr lang="id-ID" smtClean="0"/>
              <a:t>Surveilans AFP hakikatnya pengamatan terhadap semua kelumpuhan seperti pada polio pada anak &lt; 15 th</a:t>
            </a:r>
          </a:p>
          <a:p>
            <a:pPr eaLnBrk="1" hangingPunct="1">
              <a:defRPr/>
            </a:pPr>
            <a:r>
              <a:rPr lang="id-ID" smtClean="0"/>
              <a:t>S. AFP untuk memantau adanya transmisi viru-polio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mtClean="0"/>
              <a:t>Definisi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AFP : Accute Flacid Paralisis </a:t>
            </a:r>
          </a:p>
          <a:p>
            <a:pPr eaLnBrk="1" hangingPunct="1">
              <a:buFontTx/>
              <a:buNone/>
            </a:pPr>
            <a:r>
              <a:rPr lang="id-ID" smtClean="0"/>
              <a:t>	semua nak &lt; 15 th dengan kelumpuhan yang bersifat layuh, terjadi mendadak dan bukan karena ruda paksa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mtClean="0"/>
              <a:t>Kelumpuhan mendadak (akut)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mtClean="0"/>
              <a:t>	kelumpuhan yang terjadi dalam waktu 1-14 setelah gejala awal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mtClean="0"/>
              <a:t>Dalam hal ada keraguan apakah suatu kasus kelumpuhan uang sifatnya flaccid dan akut disebabkan oleh ruda paksa /kecelakaan, atau ada hubungannya dengan ruda paksa/kecelakaan, laporkanlah kasus tersebut sebagai kasus AFP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Penyebab: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Poliomyelitis disebabkan oleh virus polio liar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endParaRPr lang="id-ID" sz="2800" smtClean="0"/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Patogenesis: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Mulut-pencernaan-tinja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endParaRPr lang="id-ID" sz="2800" smtClean="0"/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Masa inkubasi: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7-14 hari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endParaRPr lang="id-ID" sz="2800" smtClean="0"/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Penularan : 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Langsung (udara)</a:t>
            </a:r>
          </a:p>
          <a:p>
            <a:pPr marL="631825" eaLnBrk="1" hangingPunct="1">
              <a:lnSpc>
                <a:spcPct val="90000"/>
              </a:lnSpc>
              <a:buFontTx/>
              <a:buNone/>
            </a:pPr>
            <a:r>
              <a:rPr lang="id-ID" sz="2800" smtClean="0"/>
              <a:t>Tdk langsung (air kontaminasi tinja)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 Pengobatan: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Simtomatik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Pencegahan: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Imunisasi polio sebanyak 4 kali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PHBS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Penyuluhan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Faktor risiko: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Status imunisasi rendah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Status gizi rendah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Higiene sanitasi yang buruk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PSP Masyarakat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Ketersediaan &amp; keterjangkauan sarkes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smtClean="0"/>
              <a:t>Usia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mtClean="0"/>
              <a:t>Langkah-langkah PE</a:t>
            </a:r>
          </a:p>
          <a:p>
            <a:pPr eaLnBrk="1" hangingPunct="1">
              <a:buFontTx/>
              <a:buNone/>
            </a:pPr>
            <a:endParaRPr lang="id-ID" smtClean="0"/>
          </a:p>
          <a:p>
            <a:pPr eaLnBrk="1" hangingPunct="1">
              <a:buFontTx/>
              <a:buChar char="-"/>
            </a:pPr>
            <a:r>
              <a:rPr lang="id-ID" smtClean="0"/>
              <a:t>Pelacakan</a:t>
            </a:r>
          </a:p>
          <a:p>
            <a:pPr eaLnBrk="1" hangingPunct="1">
              <a:buFontTx/>
              <a:buChar char="-"/>
            </a:pPr>
            <a:r>
              <a:rPr lang="id-ID" smtClean="0"/>
              <a:t>Kunjungan lapangan</a:t>
            </a:r>
          </a:p>
          <a:p>
            <a:pPr eaLnBrk="1" hangingPunct="1">
              <a:buFontTx/>
              <a:buChar char="-"/>
            </a:pPr>
            <a:r>
              <a:rPr lang="id-ID" smtClean="0"/>
              <a:t>Mengumpulkan spesimen</a:t>
            </a:r>
          </a:p>
          <a:p>
            <a:pPr eaLnBrk="1" hangingPunct="1">
              <a:buFontTx/>
              <a:buChar char="-"/>
            </a:pPr>
            <a:r>
              <a:rPr lang="id-ID" smtClean="0"/>
              <a:t>Kunjungan ulang (60 hr setelah kelumpuhan)</a:t>
            </a:r>
          </a:p>
          <a:p>
            <a:pPr eaLnBrk="1" hangingPunct="1">
              <a:buFontTx/>
              <a:buChar char="-"/>
            </a:pPr>
            <a:r>
              <a:rPr lang="id-ID" smtClean="0"/>
              <a:t>Edukasi medis</a:t>
            </a:r>
          </a:p>
          <a:p>
            <a:pPr eaLnBrk="1" hangingPunct="1">
              <a:buFontTx/>
              <a:buChar char="-"/>
            </a:pPr>
            <a:r>
              <a:rPr lang="id-ID" smtClean="0"/>
              <a:t>Mencari kasus tambahan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mtClean="0"/>
              <a:t>Pelacakan:</a:t>
            </a:r>
          </a:p>
          <a:p>
            <a:pPr eaLnBrk="1" hangingPunct="1">
              <a:buFontTx/>
              <a:buChar char="-"/>
            </a:pPr>
            <a:r>
              <a:rPr lang="id-ID" smtClean="0"/>
              <a:t>Mengunjungi setiap kasus AFP</a:t>
            </a:r>
          </a:p>
          <a:p>
            <a:pPr eaLnBrk="1" hangingPunct="1">
              <a:buFontTx/>
              <a:buChar char="-"/>
            </a:pPr>
            <a:r>
              <a:rPr lang="id-ID" smtClean="0"/>
              <a:t>Bila bukan krn rudapaksa, pengambilan spesimen (14-48 jam), selmbatnya 14 hari setelah kelumpuhan</a:t>
            </a:r>
          </a:p>
          <a:p>
            <a:pPr eaLnBrk="1" hangingPunct="1">
              <a:buFontTx/>
              <a:buChar char="-"/>
            </a:pPr>
            <a:r>
              <a:rPr lang="id-ID" smtClean="0"/>
              <a:t>Spesimen dikirim ke lab nasional yang ditunjuk (maks dlm 3 hr)</a:t>
            </a:r>
          </a:p>
          <a:p>
            <a:pPr eaLnBrk="1" hangingPunct="1">
              <a:buFontTx/>
              <a:buChar char="-"/>
            </a:pPr>
            <a:r>
              <a:rPr lang="id-ID" smtClean="0"/>
              <a:t>Umpan balik lab (maks 28 hr)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mtClean="0"/>
              <a:t>Pengumpulan spesimen</a:t>
            </a:r>
          </a:p>
          <a:p>
            <a:pPr eaLnBrk="1" hangingPunct="1">
              <a:buFontTx/>
              <a:buChar char="-"/>
            </a:pPr>
            <a:r>
              <a:rPr lang="id-ID" smtClean="0"/>
              <a:t>Spesimen tinja</a:t>
            </a:r>
          </a:p>
          <a:p>
            <a:pPr eaLnBrk="1" hangingPunct="1">
              <a:buFontTx/>
              <a:buChar char="-"/>
            </a:pPr>
            <a:r>
              <a:rPr lang="id-ID" smtClean="0"/>
              <a:t>Kriteria:</a:t>
            </a:r>
          </a:p>
          <a:p>
            <a:pPr eaLnBrk="1" hangingPunct="1">
              <a:buFontTx/>
              <a:buNone/>
            </a:pPr>
            <a:r>
              <a:rPr lang="id-ID" smtClean="0"/>
              <a:t>	pengumpulan &lt; 2 bl dr kelumpuhan</a:t>
            </a:r>
          </a:p>
          <a:p>
            <a:pPr eaLnBrk="1" hangingPunct="1">
              <a:buFontTx/>
              <a:buNone/>
            </a:pPr>
            <a:r>
              <a:rPr lang="id-ID" smtClean="0"/>
              <a:t>		isi form FP1</a:t>
            </a:r>
          </a:p>
          <a:p>
            <a:pPr eaLnBrk="1" hangingPunct="1">
              <a:buFontTx/>
              <a:buNone/>
            </a:pPr>
            <a:r>
              <a:rPr lang="id-ID" smtClean="0"/>
              <a:t>		kumpulkan spesimen</a:t>
            </a:r>
          </a:p>
          <a:p>
            <a:pPr eaLnBrk="1" hangingPunct="1">
              <a:buFontTx/>
              <a:buNone/>
            </a:pPr>
            <a:endParaRPr lang="id-ID" smtClean="0"/>
          </a:p>
          <a:p>
            <a:pPr eaLnBrk="1" hangingPunct="1">
              <a:buFontTx/>
              <a:buNone/>
            </a:pPr>
            <a:r>
              <a:rPr lang="id-ID" smtClean="0"/>
              <a:t>	pengumpulan &gt; 2 bl dr kelumpuhan </a:t>
            </a:r>
          </a:p>
          <a:p>
            <a:pPr eaLnBrk="1" hangingPunct="1">
              <a:buFontTx/>
              <a:buNone/>
            </a:pPr>
            <a:r>
              <a:rPr lang="id-ID" smtClean="0"/>
              <a:t>		tdk perlu dilakukan pengumpulan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Analisa dan Penyajian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Tujuan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	memantau pelaksanaan surveilans AFP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	Memberi masukan kepada pengelola program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Unsur Analisa Epid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List penderita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Distribusi kasus menurut tempat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Distrbusi kasus menurut orang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Distribusi kasus menurut waktu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smtClean="0"/>
              <a:t>Laporan : berlaku pelaporan nihil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Surveilans AFP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2242</Words>
  <Application>Microsoft Office PowerPoint</Application>
  <PresentationFormat>On-screen Show (4:3)</PresentationFormat>
  <Paragraphs>788</Paragraphs>
  <Slides>89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Default Design</vt:lpstr>
      <vt:lpstr>Surveilans Penyakit yang Dapat Dicegah dengan Imunisasi</vt:lpstr>
      <vt:lpstr>Komitmen Global</vt:lpstr>
      <vt:lpstr>Prinsip Manajemen Program Pengendalian  Penyakit </vt:lpstr>
      <vt:lpstr>Kriteria Mencapai Komitmen Global </vt:lpstr>
      <vt:lpstr>Cakupan Surveilans PD3I Saat Ini</vt:lpstr>
      <vt:lpstr>Prinsip Manajemen Program Pengendalian  Penyakit </vt:lpstr>
      <vt:lpstr>Kriteria Mencapai Komitmen Global </vt:lpstr>
      <vt:lpstr>Capaian di Indonesia Saat ini</vt:lpstr>
      <vt:lpstr>Surveilans AFP</vt:lpstr>
      <vt:lpstr>Definisi  AFP ?</vt:lpstr>
      <vt:lpstr>Slide 11</vt:lpstr>
      <vt:lpstr>Tiga Indikator Utama Surveilans AFP</vt:lpstr>
      <vt:lpstr>Strategi Surveilans AFP</vt:lpstr>
      <vt:lpstr>Kegiatan Surveilans AFP</vt:lpstr>
      <vt:lpstr>Alur Pelaporan &amp; Umpan Balik Surveilans AFP</vt:lpstr>
      <vt:lpstr>Surveilans Campak</vt:lpstr>
      <vt:lpstr>Definisi Operasional Kasus Campak</vt:lpstr>
      <vt:lpstr>Tahapan Pelaksanaan Surveilans Campak</vt:lpstr>
      <vt:lpstr>Surveilans Campak Berbasis Individu Case Based Measles Surveillance - CBMS</vt:lpstr>
      <vt:lpstr>Slide 20</vt:lpstr>
      <vt:lpstr>Format Laporan Campak</vt:lpstr>
      <vt:lpstr>Slide 22</vt:lpstr>
      <vt:lpstr>Indikator Surveilans Campak</vt:lpstr>
      <vt:lpstr>Surveilans Difteri</vt:lpstr>
      <vt:lpstr>Pengertian</vt:lpstr>
      <vt:lpstr>Pengolongan Kasus</vt:lpstr>
      <vt:lpstr>Kegiatan Surveilans Difteri</vt:lpstr>
      <vt:lpstr>Pelacakan</vt:lpstr>
      <vt:lpstr>Materi Wawancara</vt:lpstr>
      <vt:lpstr>Data Lain yang Diperlukan</vt:lpstr>
      <vt:lpstr>Pengambilan Spesimen Kontak</vt:lpstr>
      <vt:lpstr>Slide 32</vt:lpstr>
      <vt:lpstr>Slide 33</vt:lpstr>
      <vt:lpstr>Format Pelaporan</vt:lpstr>
      <vt:lpstr>Slide 35</vt:lpstr>
      <vt:lpstr>Slide 36</vt:lpstr>
      <vt:lpstr>Slide 37</vt:lpstr>
      <vt:lpstr>Slide 38</vt:lpstr>
      <vt:lpstr>Slide 39</vt:lpstr>
      <vt:lpstr>Slide 40</vt:lpstr>
      <vt:lpstr>Pelaporan Surveilans PD3I</vt:lpstr>
      <vt:lpstr>Sekian, Terima Kasih</vt:lpstr>
      <vt:lpstr>SURVEILANS DIFTERI, HEPATITI, TETANUS NEONATORUM, CAMPAK DAN POLIO </vt:lpstr>
      <vt:lpstr>SURVEILANS DIFTERI</vt:lpstr>
      <vt:lpstr>Epidemiologi</vt:lpstr>
      <vt:lpstr>Pelaksanaan Surveilans</vt:lpstr>
      <vt:lpstr>Justifikasi</vt:lpstr>
      <vt:lpstr>Definisi Kasus</vt:lpstr>
      <vt:lpstr>Sumber Data</vt:lpstr>
      <vt:lpstr>Presentasi Data</vt:lpstr>
      <vt:lpstr>Kegunaan</vt:lpstr>
      <vt:lpstr>SURVEILANS HEPATITIS A</vt:lpstr>
      <vt:lpstr>Epidemiologi</vt:lpstr>
      <vt:lpstr>Pelaksanaan Surveilans</vt:lpstr>
      <vt:lpstr>Justifikasi</vt:lpstr>
      <vt:lpstr>Definisi Kasus</vt:lpstr>
      <vt:lpstr>Sumber Data</vt:lpstr>
      <vt:lpstr>Presentasi Data</vt:lpstr>
      <vt:lpstr>Kegunaan</vt:lpstr>
      <vt:lpstr>PEDOMAN SURVEILANS REDUKSI CAMPAK 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SURVEILANS TETANUS NEONATORUM</vt:lpstr>
      <vt:lpstr>Epidemiologi</vt:lpstr>
      <vt:lpstr>Pelaksanaan Surveilans</vt:lpstr>
      <vt:lpstr>Justifikasi</vt:lpstr>
      <vt:lpstr>Definisi Kasus</vt:lpstr>
      <vt:lpstr>Sumber Data</vt:lpstr>
      <vt:lpstr>Presentasi Data</vt:lpstr>
      <vt:lpstr>Kegunaan</vt:lpstr>
      <vt:lpstr>SURVEILANS AFP</vt:lpstr>
      <vt:lpstr>Pendahuluan</vt:lpstr>
      <vt:lpstr>Definisi</vt:lpstr>
      <vt:lpstr>Slide 83</vt:lpstr>
      <vt:lpstr>Slide 84</vt:lpstr>
      <vt:lpstr>Slide 85</vt:lpstr>
      <vt:lpstr>Slide 86</vt:lpstr>
      <vt:lpstr>Slide 87</vt:lpstr>
      <vt:lpstr>Slide 88</vt:lpstr>
      <vt:lpstr>Slide 89</vt:lpstr>
    </vt:vector>
  </TitlesOfParts>
  <Company>TEMON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SURVEILANS DIFTERI</dc:title>
  <dc:creator>User</dc:creator>
  <cp:lastModifiedBy>user</cp:lastModifiedBy>
  <cp:revision>7</cp:revision>
  <dcterms:created xsi:type="dcterms:W3CDTF">2009-10-22T02:24:02Z</dcterms:created>
  <dcterms:modified xsi:type="dcterms:W3CDTF">2017-01-04T01:28:29Z</dcterms:modified>
</cp:coreProperties>
</file>