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A87D55-9485-45CC-9203-2CA57F385E3A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B31818-793D-4E2F-876C-B34C8857A1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gi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324793"/>
            <a:ext cx="52197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Internet</a:t>
            </a:r>
            <a:endParaRPr lang="en-US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Hasil gambar untuk inter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sil gambar untuk interne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6" t="14257" r="15282" b="18462"/>
          <a:stretch/>
        </p:blipFill>
        <p:spPr bwMode="auto">
          <a:xfrm>
            <a:off x="4876800" y="177800"/>
            <a:ext cx="3810000" cy="361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4191000"/>
            <a:ext cx="37338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D.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Sinaga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M.Kom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049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Intranet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(Private Network)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internet TCP/IP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/ </a:t>
            </a:r>
            <a:r>
              <a:rPr lang="en-US" dirty="0" err="1" smtClean="0"/>
              <a:t>perusahaan</a:t>
            </a:r>
            <a:r>
              <a:rPr lang="en-US" dirty="0" smtClean="0"/>
              <a:t>, 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universitas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Intranet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LAN (Local Area Network)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/</a:t>
            </a:r>
            <a:r>
              <a:rPr lang="en-US" dirty="0" err="1"/>
              <a:t>kecil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37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441325" indent="-441325" eaLnBrk="1" hangingPunct="1">
              <a:buFont typeface="Wingdings" pitchFamily="2" charset="2"/>
              <a:buNone/>
            </a:pPr>
            <a:r>
              <a:rPr lang="en-US" dirty="0" smtClean="0"/>
              <a:t>Intranet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diperuntukan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/</a:t>
            </a:r>
            <a:r>
              <a:rPr lang="en-US" dirty="0" err="1" smtClean="0"/>
              <a:t>instansi</a:t>
            </a:r>
            <a:r>
              <a:rPr lang="en-US" dirty="0" smtClean="0"/>
              <a:t>, </a:t>
            </a:r>
            <a:r>
              <a:rPr lang="en-US" dirty="0" err="1" smtClean="0"/>
              <a:t>namum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internet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internet.</a:t>
            </a:r>
          </a:p>
          <a:p>
            <a:pPr marL="609600" indent="-609600">
              <a:buClr>
                <a:schemeClr val="hlink"/>
              </a:buClr>
              <a:buNone/>
            </a:pPr>
            <a:r>
              <a:rPr lang="en-US" u="sng" dirty="0" smtClean="0"/>
              <a:t>Media </a:t>
            </a:r>
            <a:r>
              <a:rPr lang="en-US" u="sng" dirty="0" err="1" smtClean="0"/>
              <a:t>Penghubung</a:t>
            </a:r>
            <a:endParaRPr lang="en-US" u="sng" dirty="0" smtClean="0"/>
          </a:p>
          <a:p>
            <a:pPr marL="609600" indent="-609600">
              <a:buClr>
                <a:schemeClr val="hlink"/>
              </a:buClr>
              <a:buNone/>
            </a:pP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Server</a:t>
            </a:r>
          </a:p>
          <a:p>
            <a:pPr marL="609600" indent="-609600">
              <a:buClr>
                <a:schemeClr val="hlink"/>
              </a:buCl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609600" indent="-609600">
              <a:buClr>
                <a:schemeClr val="hlink"/>
              </a:buClr>
              <a:buNone/>
            </a:pPr>
            <a:r>
              <a:rPr lang="en-US" dirty="0" smtClean="0"/>
              <a:t>LAN,MAN</a:t>
            </a:r>
            <a:endParaRPr lang="en-US" dirty="0" smtClean="0"/>
          </a:p>
          <a:p>
            <a:pPr marL="441325" indent="-441325" eaLnBrk="1" hangingPunct="1">
              <a:buFont typeface="Wingdings" pitchFamily="2" charset="2"/>
              <a:buNone/>
            </a:pPr>
            <a:endParaRPr lang="en-US" dirty="0" smtClean="0"/>
          </a:p>
          <a:p>
            <a:pPr marL="441325" indent="-441325"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/>
              <a:t>PERBEDAAN INTERNET &amp; </a:t>
            </a:r>
            <a:r>
              <a:rPr lang="en-US" cap="all" dirty="0" smtClean="0"/>
              <a:t>INTRANET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41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kelebihan</a:t>
            </a:r>
            <a:endParaRPr lang="en-US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Kemampuan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Resources Sharing</a:t>
            </a: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Kemampuan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Berbagi-Pakai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Data</a:t>
            </a: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Meningkatkan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Faktor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Keamanan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Data</a:t>
            </a:r>
          </a:p>
          <a:p>
            <a:pPr marL="0" indent="0">
              <a:buNone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kelemahan</a:t>
            </a:r>
            <a:endParaRPr lang="en-US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Akses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terbatas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dikarenakan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jumlah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termasuk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jaringan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tersebut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hanya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sebatas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lingkup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perusahaan</a:t>
            </a:r>
            <a:endParaRPr lang="en-GB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 typeface="Wingdings" pitchFamily="2" charset="2"/>
              <a:buAutoNum type="alphaLcPeriod"/>
            </a:pPr>
            <a:endParaRPr lang="en-GB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iNTRANET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85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Kumpulan </a:t>
            </a:r>
            <a:r>
              <a:rPr lang="en-US" dirty="0" err="1" smtClean="0">
                <a:latin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</a:rPr>
              <a:t>terhubung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</a:rPr>
              <a:t> yang lain </a:t>
            </a:r>
            <a:r>
              <a:rPr lang="en-US" dirty="0" err="1" smtClean="0">
                <a:latin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jaringan</a:t>
            </a:r>
            <a:r>
              <a:rPr lang="en-US" dirty="0" smtClean="0">
                <a:latin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luas</a:t>
            </a:r>
            <a:endParaRPr lang="en-US" dirty="0" smtClean="0">
              <a:latin typeface="Times New Roman" pitchFamily="18" charset="0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en-US" sz="2800" u="sng" dirty="0" smtClean="0">
                <a:latin typeface="Times New Roman" pitchFamily="18" charset="0"/>
              </a:rPr>
              <a:t>Media </a:t>
            </a:r>
            <a:r>
              <a:rPr lang="en-US" sz="2800" u="sng" dirty="0" err="1" smtClean="0">
                <a:latin typeface="Times New Roman" pitchFamily="18" charset="0"/>
              </a:rPr>
              <a:t>Penghubung</a:t>
            </a:r>
            <a:endParaRPr lang="en-US" sz="2800" u="sng" dirty="0" smtClean="0">
              <a:latin typeface="Times New Roman" pitchFamily="18" charset="0"/>
            </a:endParaRPr>
          </a:p>
          <a:p>
            <a:pPr marL="0" indent="0">
              <a:buClr>
                <a:schemeClr val="hlink"/>
              </a:buClr>
              <a:buNone/>
            </a:pPr>
            <a:r>
              <a:rPr lang="en-US" sz="2800" dirty="0" err="1" smtClean="0">
                <a:latin typeface="Times New Roman" pitchFamily="18" charset="0"/>
              </a:rPr>
              <a:t>Kabel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satelit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frekuensi</a:t>
            </a:r>
            <a:r>
              <a:rPr lang="en-US" sz="2800" dirty="0" smtClean="0">
                <a:latin typeface="Times New Roman" pitchFamily="18" charset="0"/>
              </a:rPr>
              <a:t> radio</a:t>
            </a:r>
            <a:endParaRPr lang="en-US" sz="1800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en-US" sz="2800" dirty="0" smtClean="0"/>
              <a:t>1. WAN (wide Area Network)</a:t>
            </a:r>
          </a:p>
          <a:p>
            <a:pPr>
              <a:buNone/>
            </a:pPr>
            <a:r>
              <a:rPr lang="en-US" sz="2800" dirty="0" smtClean="0"/>
              <a:t>2. Internet (Interconnection Network 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</a:t>
            </a:r>
            <a:br>
              <a:rPr lang="en-US" dirty="0" smtClean="0"/>
            </a:br>
            <a:r>
              <a:rPr lang="en-US" dirty="0" smtClean="0"/>
              <a:t>(Interconnected Network)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58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Satel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256063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satelit-a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29718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satelit2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814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assi-jan03a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57600"/>
            <a:ext cx="3810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534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endParaRPr lang="en-US" dirty="0"/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Kemudahan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Memperoleh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Informasi</a:t>
            </a:r>
            <a:endParaRPr lang="en-US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Mendukung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Transaksi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Operasi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Bisnis</a:t>
            </a:r>
            <a:endParaRPr lang="en-US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Belajar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Secara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Online</a:t>
            </a: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Mencari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Beasiswa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Sekolah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di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atau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di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Luar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Negeri</a:t>
            </a:r>
            <a:endParaRPr lang="en-GB" alt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51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kelemahan</a:t>
            </a:r>
            <a:endParaRPr lang="en-US" altLang="en-US" b="1" dirty="0" smtClean="0"/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dirty="0" err="1" smtClean="0"/>
              <a:t>Kemudahan</a:t>
            </a:r>
            <a:r>
              <a:rPr lang="en-US" altLang="en-US" dirty="0" smtClean="0"/>
              <a:t> orang </a:t>
            </a:r>
            <a:r>
              <a:rPr lang="en-US" altLang="en-US" dirty="0" err="1" smtClean="0"/>
              <a:t>menjiplak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karya</a:t>
            </a:r>
            <a:r>
              <a:rPr lang="en-US" altLang="en-US" dirty="0" smtClean="0"/>
              <a:t> orang lain</a:t>
            </a: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dirty="0" err="1" smtClean="0"/>
              <a:t>Kejahatan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penggunaan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kredit</a:t>
            </a:r>
            <a:endParaRPr lang="en-US" altLang="en-US" dirty="0" smtClean="0"/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dirty="0" err="1" smtClean="0"/>
              <a:t>Perusakan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operasi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melalui</a:t>
            </a:r>
            <a:r>
              <a:rPr lang="en-US" altLang="en-US" dirty="0" smtClean="0"/>
              <a:t> virus</a:t>
            </a:r>
          </a:p>
          <a:p>
            <a:pPr marL="609600" indent="-609600">
              <a:buFont typeface="Wingdings" pitchFamily="2" charset="2"/>
              <a:buAutoNum type="alphaLcPeriod"/>
            </a:pPr>
            <a:r>
              <a:rPr lang="en-US" altLang="en-US" dirty="0" err="1" smtClean="0"/>
              <a:t>Keasyikan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ngobrol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chating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sehingga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lupa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waktu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03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F"/>
            </a:pPr>
            <a:r>
              <a:rPr lang="en-US" b="1" dirty="0" smtClean="0">
                <a:sym typeface="Wingdings" pitchFamily="2" charset="2"/>
              </a:rPr>
              <a:t>WWW			  FTP</a:t>
            </a:r>
          </a:p>
          <a:p>
            <a:pPr>
              <a:buFont typeface="Wingdings" pitchFamily="2" charset="2"/>
              <a:buChar char="F"/>
            </a:pPr>
            <a:r>
              <a:rPr lang="en-US" b="1" dirty="0" smtClean="0">
                <a:sym typeface="Wingdings" pitchFamily="2" charset="2"/>
              </a:rPr>
              <a:t>E-Mail			  Telnet</a:t>
            </a:r>
          </a:p>
          <a:p>
            <a:pPr>
              <a:buFont typeface="Wingdings" pitchFamily="2" charset="2"/>
              <a:buChar char="F"/>
            </a:pPr>
            <a:r>
              <a:rPr lang="en-US" b="1" dirty="0" err="1" smtClean="0">
                <a:sym typeface="Wingdings" pitchFamily="2" charset="2"/>
              </a:rPr>
              <a:t>Milis</a:t>
            </a:r>
            <a:r>
              <a:rPr lang="en-US" b="1" dirty="0" smtClean="0">
                <a:sym typeface="Wingdings" pitchFamily="2" charset="2"/>
              </a:rPr>
              <a:t>			  Gopher</a:t>
            </a:r>
          </a:p>
          <a:p>
            <a:pPr>
              <a:buFont typeface="Wingdings" pitchFamily="2" charset="2"/>
              <a:buChar char="F"/>
            </a:pPr>
            <a:r>
              <a:rPr lang="en-US" b="1" dirty="0" smtClean="0">
                <a:sym typeface="Wingdings" pitchFamily="2" charset="2"/>
              </a:rPr>
              <a:t>Newsgroup		  Ping</a:t>
            </a:r>
          </a:p>
          <a:p>
            <a:pPr>
              <a:buFont typeface="Wingdings" pitchFamily="2" charset="2"/>
              <a:buChar char="F"/>
            </a:pPr>
            <a:r>
              <a:rPr lang="en-US" b="1" dirty="0" smtClean="0">
                <a:sym typeface="Wingdings" pitchFamily="2" charset="2"/>
              </a:rPr>
              <a:t>IRC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996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0" y="1600200"/>
            <a:ext cx="5705475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7525" indent="-517525"/>
            <a:r>
              <a:rPr lang="en-US" sz="4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</a:t>
            </a: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Dokumen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internet yang </a:t>
            </a: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tersimpan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di server </a:t>
            </a:r>
            <a:r>
              <a:rPr lang="en-US" sz="40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terdapat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diseluruh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dunia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>
            <a:spLocks noRot="1" noChangeArrowheads="1"/>
          </p:cNvSpPr>
          <p:nvPr/>
        </p:nvSpPr>
        <p:spPr bwMode="auto">
          <a:xfrm>
            <a:off x="381000" y="0"/>
            <a:ext cx="8537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Arial Black" pitchFamily="34" charset="0"/>
              </a:rPr>
              <a:t>WWW</a:t>
            </a:r>
            <a:br>
              <a:rPr lang="en-US" sz="360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sz="3600" dirty="0">
                <a:solidFill>
                  <a:schemeClr val="tx2"/>
                </a:solidFill>
                <a:latin typeface="Arial Black" pitchFamily="34" charset="0"/>
              </a:rPr>
              <a:t>(WORLD WIDE  WEB)</a:t>
            </a:r>
          </a:p>
        </p:txBody>
      </p:sp>
      <p:sp>
        <p:nvSpPr>
          <p:cNvPr id="6" name="Rectangle 5"/>
          <p:cNvSpPr>
            <a:spLocks noRot="1" noChangeArrowheads="1"/>
          </p:cNvSpPr>
          <p:nvPr/>
        </p:nvSpPr>
        <p:spPr bwMode="auto">
          <a:xfrm>
            <a:off x="228600" y="3581400"/>
            <a:ext cx="85375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517525" indent="-517525"/>
            <a:r>
              <a:rPr lang="en-US" sz="3200" dirty="0">
                <a:latin typeface="Arial Black" pitchFamily="34" charset="0"/>
                <a:sym typeface="Wingdings" pitchFamily="2" charset="2"/>
              </a:rPr>
              <a:t></a:t>
            </a:r>
            <a:r>
              <a:rPr lang="en-US" sz="3200" dirty="0" err="1">
                <a:latin typeface="Arial Black" pitchFamily="34" charset="0"/>
              </a:rPr>
              <a:t>Dokumen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tersebut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dibuat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dengan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menggunakan</a:t>
            </a:r>
            <a:r>
              <a:rPr lang="en-US" sz="3200" dirty="0">
                <a:latin typeface="Arial Black" pitchFamily="34" charset="0"/>
              </a:rPr>
              <a:t> format hypertext </a:t>
            </a:r>
            <a:r>
              <a:rPr lang="en-US" sz="3200" dirty="0" err="1">
                <a:latin typeface="Arial Black" pitchFamily="34" charset="0"/>
              </a:rPr>
              <a:t>dan</a:t>
            </a:r>
            <a:r>
              <a:rPr lang="en-US" sz="3200" dirty="0">
                <a:latin typeface="Arial Black" pitchFamily="34" charset="0"/>
              </a:rPr>
              <a:t> Hypermedia </a:t>
            </a:r>
            <a:r>
              <a:rPr lang="en-US" sz="3200" dirty="0" err="1">
                <a:latin typeface="Arial Black" pitchFamily="34" charset="0"/>
              </a:rPr>
              <a:t>yaitu</a:t>
            </a:r>
            <a:r>
              <a:rPr lang="en-US" sz="3200" dirty="0">
                <a:latin typeface="Arial Black" pitchFamily="34" charset="0"/>
              </a:rPr>
              <a:t> Hypertext Markup Language (HTML)</a:t>
            </a:r>
          </a:p>
        </p:txBody>
      </p:sp>
      <p:sp>
        <p:nvSpPr>
          <p:cNvPr id="7" name="AutoShape 2" descr="Hasil gambar untuk www world wide w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Hasil gambar untuk www world wide we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asil gambar untuk www world wide web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5" t="3107" r="10308" b="16977"/>
          <a:stretch/>
        </p:blipFill>
        <p:spPr bwMode="auto">
          <a:xfrm>
            <a:off x="5832475" y="1508985"/>
            <a:ext cx="2524125" cy="245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4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457200" y="244475"/>
            <a:ext cx="6400800" cy="1431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EMAIL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(ELECTRONIC MAIL)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381000" y="2743200"/>
            <a:ext cx="67818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8975" indent="-688975">
              <a:buFont typeface="Wingdings" pitchFamily="2" charset="2"/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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Aplikasi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Internet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Sarana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Komunikasi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Surat-menyurat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Bentuk</a:t>
            </a: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Elektronik</a:t>
            </a:r>
            <a:endParaRPr 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 descr="Big_je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937250"/>
            <a:ext cx="67818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Racing_c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08013" y="5943600"/>
            <a:ext cx="11352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Hasil gambar untuk ema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0979"/>
            <a:ext cx="2847975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8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17 -0.0007 L -0.95417 -0.0007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56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  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global Transmission Control Protocol/Internet Protocol Suite (TCP/IP)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, </a:t>
            </a:r>
            <a:r>
              <a:rPr lang="en-US" dirty="0" err="1"/>
              <a:t>berkomunikasi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</a:t>
            </a:r>
            <a:br>
              <a:rPr lang="en-US" dirty="0" smtClean="0"/>
            </a:br>
            <a:r>
              <a:rPr lang="en-US" sz="3100" dirty="0" smtClean="0"/>
              <a:t>(Interconnection Networking)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19469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MILIS</a:t>
            </a:r>
            <a:b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MAILING LIST</a:t>
            </a:r>
            <a:r>
              <a:rPr lang="en-US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304800" y="1524000"/>
            <a:ext cx="8540750" cy="14905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5475" indent="-625475">
              <a:lnSpc>
                <a:spcPct val="90000"/>
              </a:lnSpc>
              <a:buFont typeface="Wingdings" pitchFamily="2" charset="2"/>
              <a:buNone/>
            </a:pPr>
            <a:r>
              <a:rPr lang="en-US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</a:t>
            </a:r>
            <a:r>
              <a:rPr lang="en-US" dirty="0" err="1" smtClean="0">
                <a:solidFill>
                  <a:srgbClr val="000000"/>
                </a:solidFill>
              </a:rPr>
              <a:t>Aplikasi</a:t>
            </a:r>
            <a:r>
              <a:rPr lang="en-US" dirty="0" smtClean="0">
                <a:solidFill>
                  <a:srgbClr val="000000"/>
                </a:solidFill>
              </a:rPr>
              <a:t> Internet Yang </a:t>
            </a:r>
            <a:r>
              <a:rPr lang="en-US" dirty="0" err="1" smtClean="0">
                <a:solidFill>
                  <a:srgbClr val="000000"/>
                </a:solidFill>
              </a:rPr>
              <a:t>Digunakan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Sebagai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Sarana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Diskusi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Atau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Tukar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Informasi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Dalam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Satu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Kelompok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Melalui</a:t>
            </a:r>
            <a:r>
              <a:rPr lang="en-US" dirty="0" smtClean="0">
                <a:solidFill>
                  <a:srgbClr val="000000"/>
                </a:solidFill>
              </a:rPr>
              <a:t> Email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asil gambar untuk contoh mailing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14540"/>
            <a:ext cx="7775575" cy="366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2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pPr algn="ctr" eaLnBrk="1" hangingPunct="1"/>
            <a:r>
              <a:rPr 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NEWSGROUP</a:t>
            </a: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838200" y="1524000"/>
            <a:ext cx="7239000" cy="876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2300" indent="-622300">
              <a:buFont typeface="Wingdings" pitchFamily="2" charset="2"/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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Aplikasi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Internet Yang 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Digunakan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Berkomunikasi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Satu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Sama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Lainnya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Sebuah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Forum</a:t>
            </a:r>
            <a:endParaRPr lang="en-US" sz="5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4" descr="Cdrom_spins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ome_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Dinosaur-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4876800"/>
            <a:ext cx="1903413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asil gambar untuk contoh newsgro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2400300"/>
            <a:ext cx="6477000" cy="379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75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3.82054E-6 C 0.02535 0.00069 0.05088 0.00115 0.07605 0.00208 C 0.08473 0.00277 0.09393 0.01156 0.10296 0.01387 C 0.11199 0.02266 0.12188 0.02821 0.13282 0.02983 C 0.16719 0.02821 0.20001 0.01827 0.23438 0.01387 C 0.24445 0.00994 0.23959 0.00763 0.25226 0.00994 C 0.31181 0.00601 0.29706 0.01387 0.33282 -0.00995 C 0.34654 -0.00278 0.36042 0.00324 0.37466 0.00832 C 0.3941 0.00763 0.41355 0.00786 0.43282 0.00601 C 0.43768 0.00555 0.44428 -0.00208 0.44931 -0.00393 C 0.45973 -0.01272 0.45504 -0.02775 0.44931 -0.03978 C 0.45556 -0.05643 0.46372 -0.06915 0.47292 -0.08349 C 0.47779 -0.09089 0.47987 -0.09852 0.4849 -0.10523 C 0.48838 -0.11887 0.49758 -0.12558 0.50608 -0.13298 C 0.50938 -0.13622 0.51789 -0.13899 0.51789 -0.13899 C 0.51876 -0.14293 0.51841 -0.14824 0.52101 -0.15102 C 0.52483 -0.15495 0.53282 -0.16281 0.53282 -0.16281 C 0.53681 -0.17831 0.55018 -0.18108 0.56112 -0.18478 C 0.56963 -0.19034 0.57397 -0.1938 0.58056 -0.20259 C 0.58178 -0.21138 0.5816 -0.22572 0.58664 -0.23243 C 0.59497 -0.24399 0.60713 -0.25301 0.6165 -0.26226 C 0.62067 -0.26665 0.62397 -0.2722 0.62831 -0.27614 C 0.6349 -0.28215 0.63924 -0.28284 0.6448 -0.29001 C 0.64584 -0.29163 0.64636 -0.29441 0.64775 -0.29602 C 0.65001 -0.29834 0.65921 -0.30273 0.66129 -0.30389 C 0.67223 -0.31106 0.68247 -0.31846 0.69393 -0.32378 C 0.7139 -0.31684 0.73334 -0.32077 0.75383 -0.3217 C 0.75886 -0.32493 0.76372 -0.3284 0.76876 -0.33164 C 0.77206 -0.33372 0.77275 -0.33973 0.77466 -0.34367 C 0.7757 -0.34575 0.77761 -0.34968 0.77761 -0.34968 C 0.77883 -0.36124 0.77917 -0.36725 0.78508 -0.37558 C 0.78785 -0.39293 0.79619 -0.40634 0.80001 -0.42345 C 0.80053 -0.44542 0.79983 -0.46716 0.80157 -0.48913 C 0.80192 -0.49237 0.80487 -0.49399 0.80608 -0.49676 C 0.81112 -0.50902 0.8014 -0.49676 0.81042 -0.5148 C 0.81251 -0.51873 0.8165 -0.5266 0.8165 -0.5266 C 0.81945 -0.54302 0.81546 -0.5266 0.8224 -0.54047 C 0.82275 -0.54163 0.82518 -0.55157 0.82535 -0.5525 C 0.82605 -0.56661 0.82744 -0.60107 0.83282 -0.6161 C 0.83508 -0.62211 0.83907 -0.62651 0.84185 -0.63206 C 0.84133 -0.6346 0.8415 -0.63784 0.84029 -0.63992 C 0.83924 -0.64154 0.83716 -0.64084 0.83577 -0.642 C 0.83404 -0.64362 0.83299 -0.64616 0.83143 -0.64778 C 0.82917 -0.65033 0.82622 -0.65125 0.82397 -0.6538 C 0.81633 -0.66235 0.81615 -0.66328 0.81199 -0.67183 C 0.8139 -0.69103 0.81789 -0.70421 0.83282 -0.70953 C 0.84914 -0.72387 0.82553 -0.70583 0.84185 -0.70953 C 0.84393 -0.70999 0.84463 -0.71392 0.84636 -0.71554 C 0.84758 -0.7167 0.84931 -0.7167 0.8507 -0.71739 C 0.85174 -0.71947 0.85244 -0.72179 0.85383 -0.72341 C 0.8573 -0.72711 0.86199 -0.72387 0.85383 -0.72734 C 0.8632 -0.73058 0.87101 -0.72873 0.86719 -0.7433 C 0.86563 -0.74191 0.86338 -0.74168 0.86268 -0.73936 C 0.8599 -0.73011 0.87605 -0.72965 0.87761 -0.72942 C 0.88768 -0.7241 0.89167 -0.72086 0.89706 -0.73543 C 0.89914 -0.74838 0.89844 -0.75694 0.88803 -0.7611 C 0.88508 -0.75972 0.8816 -0.75972 0.87917 -0.75717 C 0.87588 -0.75393 0.87518 -0.74792 0.8731 -0.7433 C 0.87206 -0.74075 0.86824 -0.73705 0.87015 -0.73543 C 0.8724 -0.73358 0.87518 -0.73798 0.87761 -0.73936 C 0.88108 -0.75301 0.88265 -0.74815 0.87761 -0.75532 C 0.86754 -0.74607 0.87136 -0.75046 0.86563 -0.7433 C 0.86042 -0.72965 0.85834 -0.72942 0.88213 -0.73728 C 0.88456 -0.73798 0.88838 -0.74676 0.88959 -0.74931 C 0.88369 -0.75717 0.87987 -0.75902 0.87171 -0.7611 C 0.86772 -0.76041 0.86338 -0.76133 0.85973 -0.75925 C 0.85834 -0.75833 0.85869 -0.75532 0.85817 -0.75324 C 0.85765 -0.7507 0.85522 -0.747 0.85678 -0.74538 C 0.85886 -0.7433 0.86181 -0.74653 0.86424 -0.74723 C 0.86598 -0.7507 0.87136 -0.75856 0.86563 -0.76318 C 0.86372 -0.7648 0.86164 -0.76064 0.85973 -0.75925 C 0.85157 -0.74468 0.85122 -0.73682 0.86268 -0.72549 C 0.87362 -0.72618 0.88473 -0.72503 0.89549 -0.72734 C 0.90331 -0.72896 0.89949 -0.74607 0.89862 -0.74931 C 0.8974 -0.75393 0.88872 -0.75948 0.88664 -0.7611 C 0.88265 -0.76041 0.87848 -0.7611 0.87466 -0.75925 C 0.86945 -0.75671 0.86719 -0.74538 0.86563 -0.73936 C 0.86928 -0.72063 0.86598 -0.72618 0.8941 -0.73543 C 0.89723 -0.73636 0.89775 -0.74237 0.90001 -0.74538 C 0.89844 -0.75856 0.89844 -0.75925 0.88959 -0.76318 C 0.8856 -0.7618 0.88108 -0.76203 0.87761 -0.75925 C 0.87119 -0.7544 0.86893 -0.73844 0.86719 -0.73127 C 0.86598 -0.72641 0.87414 -0.7352 0.87761 -0.73728 C 0.88213 -0.74607 0.89376 -0.7618 0.88056 -0.76712 C 0.87084 -0.7648 0.8639 -0.76041 0.85817 -0.74931 C 0.85313 -0.7278 0.88091 -0.74468 0.88959 -0.74931 C 0.89063 -0.75139 0.89289 -0.75301 0.89254 -0.75532 C 0.8915 -0.76249 0.88022 -0.76596 0.87622 -0.76712 C 0.86824 -0.76503 0.86581 -0.76411 0.86129 -0.75532 C 0.86181 -0.75139 0.85973 -0.74445 0.86268 -0.7433 C 0.87327 -0.73936 0.88195 -0.7537 0.88664 -0.76318 C 0.88525 -0.77729 0.88629 -0.78284 0.87622 -0.78701 C 0.86303 -0.7803 0.85695 -0.77498 0.85226 -0.75717 C 0.85869 -0.73266 0.87084 -0.75208 0.87761 -0.7611 C 0.87883 -0.76272 0.88056 -0.76388 0.88213 -0.76527 C 0.88473 -0.77475 0.8856 -0.77937 0.87761 -0.78307 C 0.86459 -0.77845 0.86598 -0.76665 0.86424 -0.75116 C 0.8665 -0.72873 0.86928 -0.73404 0.88664 -0.72942 C 0.90192 -0.73219 0.90765 -0.72849 0.91494 -0.7433 C 0.91025 -0.75301 0.91025 -0.75417 0.90157 -0.75116 C 0.8941 -0.74399 0.88803 -0.73936 0.88213 -0.72942 C 0.87501 -0.71739 0.88594 -0.72688 0.88664 -0.72734 C 0.89133 -0.73566 0.89584 -0.74006 0.88959 -0.75324 C 0.88855 -0.75555 0.8856 -0.75185 0.88369 -0.75116 C 0.87674 -0.74468 0.87206 -0.73798 0.86876 -0.72734 C 0.86806 -0.72549 0.86563 -0.72202 0.86719 -0.72133 C 0.87049 -0.71994 0.87414 -0.72271 0.87761 -0.72341 C 0.88716 -0.73173 0.8941 -0.73821 0.90001 -0.75116 C 0.88803 -0.75532 0.88143 -0.74468 0.87466 -0.73335 C 0.87084 -0.71392 0.88542 -0.71531 0.89549 -0.71346 C 0.90157 -0.71416 0.90886 -0.71046 0.91355 -0.71554 C 0.9224 -0.72503 0.90261 -0.73659 0.90001 -0.73728 C 0.89549 -0.73589 0.88664 -0.73335 0.88664 -0.73335 C 0.88612 -0.74006 0.88855 -0.74861 0.88508 -0.75324 C 0.88004 -0.75995 0.86338 -0.73613 0.86129 -0.73335 C 0.85904 -0.72456 0.84897 -0.71508 0.86129 -0.72734 C 0.8632 -0.73127 0.86511 -0.73543 0.86719 -0.73936 C 0.8691 -0.74283 0.8724 -0.74515 0.8731 -0.74931 C 0.87344 -0.75162 0.87119 -0.75324 0.87015 -0.75532 C 0.84792 -0.74838 0.84844 -0.75162 0.83733 -0.72942 C 0.83577 -0.72618 0.84254 -0.73289 0.8448 -0.73543 C 0.8481 -0.7389 0.85383 -0.74723 0.85383 -0.74723 C 0.85817 -0.76619 0.84584 -0.75 0.84324 -0.74723 C 0.8389 -0.73543 0.8349 -0.73358 0.83733 -0.72133 C 0.85522 -0.72456 0.86285 -0.72271 0.8731 -0.74121 C 0.87518 -0.74931 0.87501 -0.75231 0.86876 -0.75532 C 0.85904 -0.75208 0.86338 -0.75555 0.85678 -0.73936 C 0.85574 -0.73682 0.85469 -0.73404 0.85383 -0.73127 C 0.85313 -0.72942 0.8507 -0.72549 0.85226 -0.72549 C 0.854 -0.72549 0.86094 -0.7389 0.86129 -0.73936 C 0.86147 -0.74121 0.86442 -0.75602 0.86129 -0.75925 C 0.86008 -0.76064 0.85834 -0.75787 0.85678 -0.75717 C 0.85279 -0.75023 0.85157 -0.74931 0.84931 -0.74121 C 0.84758 -0.73543 0.8448 -0.72341 0.8448 -0.72341 C 0.85678 -0.713 0.86285 -0.72988 0.86876 -0.74121 C 0.86997 -0.75 0.87362 -0.75925 0.86424 -0.75532 C 0.86372 -0.75324 0.86268 -0.74931 0.86268 -0.74931 " pathEditMode="relative" rAng="0" ptsTypes="ffffffffffffffffffffffffffffffffffffffffffffffffffffffffffffffffffffffffffffffffffffffffffffffffffffffffffffffffffffffffffffffffffffffffA">
                                      <p:cBhvr>
                                        <p:cTn id="23" dur="2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609600" y="1828800"/>
            <a:ext cx="80010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ym typeface="Wingdings 2" pitchFamily="18" charset="2"/>
              </a:rPr>
              <a:t> </a:t>
            </a:r>
            <a:r>
              <a:rPr lang="en-US" sz="2800" dirty="0" err="1" smtClean="0">
                <a:sym typeface="Wingdings 2" pitchFamily="18" charset="2"/>
              </a:rPr>
              <a:t>Aplikasi</a:t>
            </a:r>
            <a:r>
              <a:rPr lang="en-US" sz="2800" dirty="0" smtClean="0">
                <a:sym typeface="Wingdings 2" pitchFamily="18" charset="2"/>
              </a:rPr>
              <a:t> Internet yang </a:t>
            </a:r>
            <a:r>
              <a:rPr lang="en-US" sz="2800" dirty="0" err="1" smtClean="0">
                <a:sym typeface="Wingdings 2" pitchFamily="18" charset="2"/>
              </a:rPr>
              <a:t>digunakan</a:t>
            </a:r>
            <a:r>
              <a:rPr lang="en-US" sz="2800" dirty="0" smtClean="0">
                <a:sym typeface="Wingdings 2" pitchFamily="18" charset="2"/>
              </a:rPr>
              <a:t> </a:t>
            </a:r>
            <a:r>
              <a:rPr lang="en-US" sz="2800" dirty="0" err="1" smtClean="0">
                <a:sym typeface="Wingdings 2" pitchFamily="18" charset="2"/>
              </a:rPr>
              <a:t>untuk</a:t>
            </a:r>
            <a:r>
              <a:rPr lang="en-US" sz="2800" dirty="0" smtClean="0">
                <a:sym typeface="Wingdings 2" pitchFamily="18" charset="2"/>
              </a:rPr>
              <a:t> </a:t>
            </a:r>
            <a:r>
              <a:rPr lang="en-US" sz="2800" dirty="0" err="1" smtClean="0">
                <a:sym typeface="Wingdings 2" pitchFamily="18" charset="2"/>
              </a:rPr>
              <a:t>bercakap-cakap</a:t>
            </a:r>
            <a:r>
              <a:rPr lang="en-US" sz="2800" dirty="0" smtClean="0">
                <a:sym typeface="Wingdings 2" pitchFamily="18" charset="2"/>
              </a:rPr>
              <a:t> di Internet (</a:t>
            </a:r>
            <a:r>
              <a:rPr lang="en-US" sz="2800" dirty="0" err="1" smtClean="0">
                <a:sym typeface="Wingdings 2" pitchFamily="18" charset="2"/>
              </a:rPr>
              <a:t>chating</a:t>
            </a:r>
            <a:r>
              <a:rPr lang="en-US" sz="2800" dirty="0" smtClean="0">
                <a:sym typeface="Wingdings 2" pitchFamily="18" charset="2"/>
              </a:rPr>
              <a:t>).</a:t>
            </a:r>
            <a:endParaRPr lang="en-US" sz="2800" dirty="0">
              <a:sym typeface="Wingdings 2" pitchFamily="18" charset="2"/>
            </a:endParaRPr>
          </a:p>
        </p:txBody>
      </p:sp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IRC</a:t>
            </a:r>
            <a:b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(INTERNET RELAY CHAT)</a:t>
            </a:r>
          </a:p>
        </p:txBody>
      </p:sp>
      <p:pic>
        <p:nvPicPr>
          <p:cNvPr id="2050" name="Picture 2" descr="Hasil gambar untuk chat dengan mir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5181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96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9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1" decel="50000" autoRev="1" fill="hold">
                                          <p:stCondLst>
                                            <p:cond delay="9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7" fill="hold">
                                          <p:stCondLst>
                                            <p:cond delay="17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5963" indent="-715963">
              <a:buNone/>
            </a:pP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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Aplikasi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Internet yang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digunakan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untuk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mengirimkan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atau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mengambil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file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ke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/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dari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komputer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lain,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dengan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transfer data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lebih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cepat</a:t>
            </a:r>
            <a:r>
              <a:rPr lang="en-US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.</a:t>
            </a:r>
            <a:endParaRPr lang="en-US" b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2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FTP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FILE TRANSFER PROTOCOL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dirty="0"/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1193800" y="3657600"/>
            <a:ext cx="7466483" cy="121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9913" indent="-569913">
              <a:buFont typeface="Wingdings 2" pitchFamily="18" charset="2"/>
              <a:buChar char="?"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Aplikasi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Internet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digunakan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untuk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mengakses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komputer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letaknya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jauh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sym typeface="Wingdings 2" pitchFamily="18" charset="2"/>
            </a:endParaRPr>
          </a:p>
        </p:txBody>
      </p:sp>
      <p:sp>
        <p:nvSpPr>
          <p:cNvPr id="5" name="Rectangle 4"/>
          <p:cNvSpPr>
            <a:spLocks noRot="1" noChangeArrowheads="1"/>
          </p:cNvSpPr>
          <p:nvPr/>
        </p:nvSpPr>
        <p:spPr bwMode="auto">
          <a:xfrm>
            <a:off x="1219200" y="5029200"/>
            <a:ext cx="6467251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69913" indent="-569913">
              <a:spcBef>
                <a:spcPct val="20000"/>
              </a:spcBef>
              <a:buClr>
                <a:schemeClr val="hlink"/>
              </a:buClr>
              <a:buFont typeface="Wingdings 2" pitchFamily="18" charset="2"/>
              <a:buNone/>
            </a:pP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 Telnet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dapat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digunakan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apabila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kita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mempunyai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alamat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IP </a:t>
            </a:r>
            <a:r>
              <a:rPr lang="en-US" sz="2800" b="1" i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addres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s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dan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hak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en-US" sz="2800" b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akses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(</a:t>
            </a:r>
            <a:r>
              <a:rPr lang="en-US" sz="2800" b="1" i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use ID </a:t>
            </a:r>
            <a:r>
              <a:rPr lang="en-US" sz="2800" b="1" i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dan</a:t>
            </a:r>
            <a:r>
              <a:rPr lang="en-US" sz="2800" b="1" i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en-US" sz="2800" b="1" i="1" dirty="0" err="1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Pasword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184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img11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2475" y="165100"/>
            <a:ext cx="1646238" cy="1236663"/>
          </a:xfr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US" sz="3200" smtClean="0"/>
              <a:t>2. Sejarah internet</a:t>
            </a:r>
            <a:r>
              <a:rPr lang="en-US" smtClean="0"/>
              <a:t>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1557338"/>
            <a:ext cx="1008062" cy="4953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F5590B"/>
                </a:solidFill>
              </a:rPr>
              <a:t>1969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63713" y="1412875"/>
            <a:ext cx="6624637" cy="822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dirty="0" err="1"/>
              <a:t>Dept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Amerika</a:t>
            </a:r>
            <a:r>
              <a:rPr lang="en-US" sz="2400" dirty="0"/>
              <a:t>, U.S. Defense Advanced Research Projects Agency(</a:t>
            </a:r>
            <a:r>
              <a:rPr lang="en-US" sz="2400" dirty="0">
                <a:solidFill>
                  <a:srgbClr val="6600FF"/>
                </a:solidFill>
              </a:rPr>
              <a:t>DARPA</a:t>
            </a:r>
            <a:r>
              <a:rPr lang="en-US" sz="2400" dirty="0"/>
              <a:t>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11188" y="2636838"/>
            <a:ext cx="1008062" cy="4953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5590B"/>
                </a:solidFill>
              </a:rPr>
              <a:t>1970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11188" y="3644900"/>
            <a:ext cx="1008062" cy="4953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5590B"/>
                </a:solidFill>
              </a:rPr>
              <a:t>1972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763713" y="3500438"/>
            <a:ext cx="6624637" cy="11874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10 komputer yang berhasil dihubungkan sehingga mereka bisa saling berkomunikasi dan membentuk sebuah jaringan.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63713" y="2492375"/>
            <a:ext cx="6624637" cy="822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F5590B"/>
                </a:solidFill>
              </a:rPr>
              <a:t>Roy Tomlinson</a:t>
            </a:r>
            <a:r>
              <a:rPr lang="en-US" sz="2400"/>
              <a:t> berhasil menyempurnakan program </a:t>
            </a:r>
            <a:r>
              <a:rPr lang="en-US" sz="2400">
                <a:solidFill>
                  <a:srgbClr val="6600FF"/>
                </a:solidFill>
              </a:rPr>
              <a:t>e-mai</a:t>
            </a:r>
            <a:r>
              <a:rPr lang="en-US" sz="2400"/>
              <a:t>l untuk ARPANET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763713" y="4868863"/>
            <a:ext cx="6624637" cy="822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icon </a:t>
            </a:r>
            <a:r>
              <a:rPr lang="en-US" sz="2400">
                <a:solidFill>
                  <a:srgbClr val="F5590B"/>
                </a:solidFill>
              </a:rPr>
              <a:t>@</a:t>
            </a:r>
            <a:r>
              <a:rPr lang="en-US" sz="2400"/>
              <a:t>juga diperkenalkan sebagai lambang penting yang menunjukkan "at" atau "pada". 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828675" y="2133600"/>
            <a:ext cx="503238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827088" y="3213100"/>
            <a:ext cx="503237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827088" y="4221163"/>
            <a:ext cx="503237" cy="1439862"/>
          </a:xfrm>
          <a:prstGeom prst="downArrow">
            <a:avLst>
              <a:gd name="adj1" fmla="val 50000"/>
              <a:gd name="adj2" fmla="val 7153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45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 descr="img11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5975" y="188913"/>
            <a:ext cx="1582738" cy="1189037"/>
          </a:xfrm>
          <a:noFill/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3200" smtClean="0"/>
              <a:t> sejarah internet …2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1973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6375" y="1412875"/>
            <a:ext cx="7127875" cy="1562100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5590B"/>
                </a:solidFill>
              </a:rPr>
              <a:t>ARPANET</a:t>
            </a:r>
            <a:r>
              <a:rPr lang="en-US" sz="2400"/>
              <a:t> mulai dikembangkan ke luar AS. Komputer University College (</a:t>
            </a:r>
            <a:r>
              <a:rPr lang="en-US" sz="2400">
                <a:solidFill>
                  <a:srgbClr val="6600FF"/>
                </a:solidFill>
              </a:rPr>
              <a:t>London</a:t>
            </a:r>
            <a:r>
              <a:rPr lang="en-US" sz="2400"/>
              <a:t>) - komputer pertama di luar AS menjadi anggota jaringan </a:t>
            </a:r>
            <a:r>
              <a:rPr lang="en-US" sz="2400">
                <a:solidFill>
                  <a:srgbClr val="F5590B"/>
                </a:solidFill>
              </a:rPr>
              <a:t>Arpanet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5288" y="4508500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1976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76375" y="3068638"/>
            <a:ext cx="7127875" cy="1196975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5590B"/>
                </a:solidFill>
              </a:rPr>
              <a:t>Vinton Cerf</a:t>
            </a:r>
            <a:r>
              <a:rPr lang="en-US" sz="2400"/>
              <a:t> dan </a:t>
            </a:r>
            <a:r>
              <a:rPr lang="en-US" sz="2400" b="1">
                <a:solidFill>
                  <a:srgbClr val="F5590B"/>
                </a:solidFill>
              </a:rPr>
              <a:t>Bob Kahn</a:t>
            </a:r>
            <a:r>
              <a:rPr lang="en-US" sz="2400"/>
              <a:t> mempresentasikan gagasan yang menjadi cikal bakal pemikiran internet di </a:t>
            </a:r>
            <a:r>
              <a:rPr lang="en-US" sz="2400" b="1">
                <a:solidFill>
                  <a:srgbClr val="6600FF"/>
                </a:solidFill>
              </a:rPr>
              <a:t>Universitas Sussex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76375" y="4437063"/>
            <a:ext cx="7199313" cy="831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Ratu Inggris berhasil mengirimkan</a:t>
            </a:r>
            <a:r>
              <a:rPr lang="en-US" sz="2400">
                <a:solidFill>
                  <a:srgbClr val="F5590B"/>
                </a:solidFill>
              </a:rPr>
              <a:t> e</a:t>
            </a:r>
            <a:r>
              <a:rPr lang="en-US" sz="2400"/>
              <a:t>-</a:t>
            </a:r>
            <a:r>
              <a:rPr lang="en-US" sz="2400">
                <a:solidFill>
                  <a:srgbClr val="F5590B"/>
                </a:solidFill>
              </a:rPr>
              <a:t>mail </a:t>
            </a:r>
            <a:r>
              <a:rPr lang="en-US" sz="2400"/>
              <a:t>dari </a:t>
            </a:r>
            <a:r>
              <a:rPr lang="en-US" sz="2400">
                <a:solidFill>
                  <a:srgbClr val="6600FF"/>
                </a:solidFill>
              </a:rPr>
              <a:t>Royal Signals</a:t>
            </a:r>
            <a:r>
              <a:rPr lang="en-US" sz="2400"/>
              <a:t> and </a:t>
            </a:r>
            <a:r>
              <a:rPr lang="en-US" sz="2400">
                <a:solidFill>
                  <a:srgbClr val="6600FF"/>
                </a:solidFill>
              </a:rPr>
              <a:t>Radar Establishment</a:t>
            </a:r>
            <a:r>
              <a:rPr lang="en-US" sz="2400"/>
              <a:t> di </a:t>
            </a:r>
            <a:r>
              <a:rPr lang="en-US" sz="2400">
                <a:solidFill>
                  <a:srgbClr val="6600FF"/>
                </a:solidFill>
              </a:rPr>
              <a:t>Malvern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76375" y="5445125"/>
            <a:ext cx="7199313" cy="831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sudah lebih dari 100 komputer yang bergabung di ARPANET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95288" y="5516563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1977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539750" y="1989138"/>
            <a:ext cx="574675" cy="1944687"/>
          </a:xfrm>
          <a:prstGeom prst="downArrow">
            <a:avLst>
              <a:gd name="adj1" fmla="val 50000"/>
              <a:gd name="adj2" fmla="val 84599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611188" y="5084763"/>
            <a:ext cx="503237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79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99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99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99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99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5" descr="img11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0888" y="115888"/>
            <a:ext cx="1574800" cy="1182687"/>
          </a:xfrm>
          <a:noFill/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US" smtClean="0"/>
              <a:t>  </a:t>
            </a:r>
            <a:r>
              <a:rPr lang="en-US" sz="3200" smtClean="0"/>
              <a:t>sejarah internet …3</a:t>
            </a:r>
            <a:endParaRPr lang="en-US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1484313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1979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6375" y="1412875"/>
            <a:ext cx="7199313" cy="977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F5590B"/>
                </a:solidFill>
              </a:rPr>
              <a:t>Tom Truscott</a:t>
            </a:r>
            <a:r>
              <a:rPr lang="en-US" sz="2400"/>
              <a:t>, </a:t>
            </a:r>
            <a:r>
              <a:rPr lang="en-US" sz="2400" b="1">
                <a:solidFill>
                  <a:srgbClr val="F5590B"/>
                </a:solidFill>
              </a:rPr>
              <a:t>Jim Ellis</a:t>
            </a:r>
            <a:r>
              <a:rPr lang="en-US" sz="2400"/>
              <a:t> dan </a:t>
            </a:r>
            <a:r>
              <a:rPr lang="en-US" sz="2400" b="1">
                <a:solidFill>
                  <a:srgbClr val="F5590B"/>
                </a:solidFill>
              </a:rPr>
              <a:t>Steve Bellovin</a:t>
            </a:r>
            <a:r>
              <a:rPr lang="en-US" sz="2400"/>
              <a:t>, menciptakan </a:t>
            </a:r>
            <a:r>
              <a:rPr lang="en-US" sz="2400" b="1">
                <a:solidFill>
                  <a:srgbClr val="6600FF"/>
                </a:solidFill>
              </a:rPr>
              <a:t>newsgroups</a:t>
            </a:r>
            <a:r>
              <a:rPr lang="en-US" sz="2400">
                <a:solidFill>
                  <a:srgbClr val="6600FF"/>
                </a:solidFill>
              </a:rPr>
              <a:t> </a:t>
            </a:r>
            <a:r>
              <a:rPr lang="en-US" sz="2400"/>
              <a:t>pertama yang diberi nama </a:t>
            </a:r>
            <a:r>
              <a:rPr lang="en-US" sz="2400">
                <a:solidFill>
                  <a:srgbClr val="F5590B"/>
                </a:solidFill>
              </a:rPr>
              <a:t>USENET</a:t>
            </a:r>
            <a:r>
              <a:rPr lang="en-US" sz="2400"/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68313" y="2565400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1981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76375" y="2565400"/>
            <a:ext cx="7199313" cy="977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>
                <a:solidFill>
                  <a:srgbClr val="6600FF"/>
                </a:solidFill>
              </a:rPr>
              <a:t>France Telecom</a:t>
            </a:r>
            <a:r>
              <a:rPr lang="en-US" sz="2400"/>
              <a:t> meluncurkan telpon televisi pertama, dimana orang bisa saling menelpon sambil berhubungan dengan video link.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95288" y="3716338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1982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44625" y="3676650"/>
            <a:ext cx="7199313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dibentuk </a:t>
            </a:r>
            <a:r>
              <a:rPr lang="en-US" sz="2400">
                <a:solidFill>
                  <a:srgbClr val="6600FF"/>
                </a:solidFill>
              </a:rPr>
              <a:t>Transmission Control Protocol</a:t>
            </a:r>
            <a:r>
              <a:rPr lang="en-US" sz="2400"/>
              <a:t> atau </a:t>
            </a:r>
            <a:r>
              <a:rPr lang="en-US" sz="2400" b="1">
                <a:solidFill>
                  <a:srgbClr val="F5590B"/>
                </a:solidFill>
              </a:rPr>
              <a:t>TCP</a:t>
            </a:r>
            <a:r>
              <a:rPr lang="en-US" sz="2400"/>
              <a:t> dan </a:t>
            </a:r>
            <a:r>
              <a:rPr lang="en-US" sz="2400">
                <a:solidFill>
                  <a:srgbClr val="6600FF"/>
                </a:solidFill>
              </a:rPr>
              <a:t>Internet Protokol</a:t>
            </a:r>
            <a:r>
              <a:rPr lang="en-US" sz="2400"/>
              <a:t> atau </a:t>
            </a:r>
            <a:r>
              <a:rPr lang="en-US" sz="2400" b="1">
                <a:solidFill>
                  <a:srgbClr val="F5590B"/>
                </a:solidFill>
              </a:rPr>
              <a:t>IP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15925" y="4581525"/>
            <a:ext cx="1008063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1984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76375" y="4508500"/>
            <a:ext cx="7199313" cy="1196975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diperkenalkan sistem nama domain, yang kini kita kenal dengan </a:t>
            </a:r>
            <a:r>
              <a:rPr lang="en-US" sz="2400" b="1">
                <a:solidFill>
                  <a:srgbClr val="F5590B"/>
                </a:solidFill>
              </a:rPr>
              <a:t>DNS</a:t>
            </a:r>
            <a:r>
              <a:rPr lang="en-US" sz="2400"/>
              <a:t> atau </a:t>
            </a:r>
            <a:r>
              <a:rPr lang="en-US" sz="2400">
                <a:solidFill>
                  <a:srgbClr val="6600FF"/>
                </a:solidFill>
              </a:rPr>
              <a:t>Domain Name System</a:t>
            </a:r>
            <a:r>
              <a:rPr lang="en-US" sz="2400"/>
              <a:t>. Komputer 1000 lebih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27038" y="5813425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1987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476375" y="5805488"/>
            <a:ext cx="7199313" cy="466725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jumlah komputer 10 kali lipat (10.000 lebih  )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684213" y="2060575"/>
            <a:ext cx="503237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84213" y="3141663"/>
            <a:ext cx="503237" cy="431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8" name="AutoShape 19"/>
          <p:cNvSpPr>
            <a:spLocks noChangeArrowheads="1"/>
          </p:cNvSpPr>
          <p:nvPr/>
        </p:nvSpPr>
        <p:spPr bwMode="auto">
          <a:xfrm>
            <a:off x="684213" y="5157788"/>
            <a:ext cx="503237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684213" y="4278313"/>
            <a:ext cx="503237" cy="2492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158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img11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4388" y="136525"/>
            <a:ext cx="1552575" cy="1166813"/>
          </a:xfrm>
          <a:noFill/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US" smtClean="0"/>
              <a:t>  </a:t>
            </a:r>
            <a:r>
              <a:rPr lang="en-US" sz="3200" smtClean="0"/>
              <a:t>sejarah internet … 4</a:t>
            </a:r>
            <a:endParaRPr lang="en-US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1988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76375" y="1412875"/>
            <a:ext cx="7127875" cy="7016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>
                <a:solidFill>
                  <a:srgbClr val="F5590B"/>
                </a:solidFill>
              </a:rPr>
              <a:t>Jarko Oikarinen</a:t>
            </a:r>
            <a:r>
              <a:rPr lang="en-US" sz="2000"/>
              <a:t> dari</a:t>
            </a:r>
            <a:r>
              <a:rPr lang="en-US" sz="2000">
                <a:solidFill>
                  <a:srgbClr val="6600FF"/>
                </a:solidFill>
              </a:rPr>
              <a:t> Finland</a:t>
            </a:r>
            <a:r>
              <a:rPr lang="en-US" sz="2000"/>
              <a:t> menemukan   </a:t>
            </a:r>
            <a:r>
              <a:rPr lang="en-US" sz="2000" b="1">
                <a:solidFill>
                  <a:srgbClr val="F5590B"/>
                </a:solidFill>
              </a:rPr>
              <a:t>IRC</a:t>
            </a:r>
            <a:r>
              <a:rPr lang="en-US" sz="2000"/>
              <a:t> atau </a:t>
            </a:r>
            <a:r>
              <a:rPr lang="en-US" sz="2000">
                <a:solidFill>
                  <a:srgbClr val="6600FF"/>
                </a:solidFill>
              </a:rPr>
              <a:t>Internet Relay Chat</a:t>
            </a:r>
            <a:r>
              <a:rPr lang="en-US" sz="2000"/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1990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76375" y="2276475"/>
            <a:ext cx="7056438" cy="10064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>
                <a:solidFill>
                  <a:srgbClr val="F5590B"/>
                </a:solidFill>
              </a:rPr>
              <a:t>Thn paling bersejarah</a:t>
            </a:r>
            <a:r>
              <a:rPr lang="en-US" sz="2000"/>
              <a:t>, ketika </a:t>
            </a:r>
            <a:r>
              <a:rPr lang="en-US" sz="2000" b="1">
                <a:solidFill>
                  <a:srgbClr val="F5590B"/>
                </a:solidFill>
              </a:rPr>
              <a:t>Tim Berners Lee</a:t>
            </a:r>
            <a:r>
              <a:rPr lang="en-US" sz="2000"/>
              <a:t> menemukan </a:t>
            </a:r>
            <a:r>
              <a:rPr lang="en-US" sz="2000">
                <a:solidFill>
                  <a:srgbClr val="6600FF"/>
                </a:solidFill>
              </a:rPr>
              <a:t>editor</a:t>
            </a:r>
            <a:r>
              <a:rPr lang="en-US" sz="2000"/>
              <a:t> dan </a:t>
            </a:r>
            <a:r>
              <a:rPr lang="en-US" sz="2000" b="1">
                <a:solidFill>
                  <a:srgbClr val="6600FF"/>
                </a:solidFill>
              </a:rPr>
              <a:t>browser</a:t>
            </a:r>
            <a:r>
              <a:rPr lang="en-US" sz="2000"/>
              <a:t> yang bisa menjelajah  jaringan. Program inilah yang disebut </a:t>
            </a:r>
            <a:r>
              <a:rPr lang="en-US" sz="2000">
                <a:solidFill>
                  <a:srgbClr val="6600FF"/>
                </a:solidFill>
              </a:rPr>
              <a:t>www</a:t>
            </a:r>
            <a:r>
              <a:rPr lang="en-US" sz="2000"/>
              <a:t>, atau </a:t>
            </a:r>
            <a:r>
              <a:rPr lang="en-US" sz="2000" b="1">
                <a:solidFill>
                  <a:srgbClr val="6600FF"/>
                </a:solidFill>
              </a:rPr>
              <a:t>Worl Wide Web</a:t>
            </a:r>
            <a:r>
              <a:rPr lang="en-US" sz="2000"/>
              <a:t>.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476375" y="3429000"/>
            <a:ext cx="6983413" cy="7016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komputer yang tersambung sejuta lebih, dan di tahun yang sama muncul istilah </a:t>
            </a:r>
            <a:r>
              <a:rPr lang="en-US" sz="2000" b="1">
                <a:solidFill>
                  <a:srgbClr val="6600FF"/>
                </a:solidFill>
              </a:rPr>
              <a:t>surfing</a:t>
            </a:r>
            <a:r>
              <a:rPr lang="en-US" sz="2000"/>
              <a:t> the </a:t>
            </a:r>
            <a:r>
              <a:rPr lang="en-US" sz="2000" b="1">
                <a:solidFill>
                  <a:srgbClr val="F5590B"/>
                </a:solidFill>
              </a:rPr>
              <a:t>internet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95288" y="3429000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1992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95288" y="4437063"/>
            <a:ext cx="1008062" cy="495300"/>
          </a:xfrm>
          <a:prstGeom prst="rect">
            <a:avLst/>
          </a:prstGeom>
          <a:solidFill>
            <a:srgbClr val="00FF00"/>
          </a:solidFill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1994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76375" y="4365625"/>
            <a:ext cx="6983413" cy="7016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situs </a:t>
            </a:r>
            <a:r>
              <a:rPr lang="en-US" sz="2000" b="1">
                <a:solidFill>
                  <a:srgbClr val="6600FF"/>
                </a:solidFill>
              </a:rPr>
              <a:t>internet</a:t>
            </a:r>
            <a:r>
              <a:rPr lang="en-US" sz="2000"/>
              <a:t> tumbuh jadi 3000 alamat, muncul </a:t>
            </a:r>
            <a:r>
              <a:rPr lang="en-US" sz="2000" b="1">
                <a:solidFill>
                  <a:srgbClr val="6600FF"/>
                </a:solidFill>
              </a:rPr>
              <a:t>virtual-shopping</a:t>
            </a:r>
            <a:r>
              <a:rPr lang="en-US" sz="2000"/>
              <a:t> atau </a:t>
            </a:r>
            <a:r>
              <a:rPr lang="en-US" sz="2000" b="1">
                <a:solidFill>
                  <a:srgbClr val="6600FF"/>
                </a:solidFill>
              </a:rPr>
              <a:t>e-retail</a:t>
            </a:r>
            <a:r>
              <a:rPr lang="en-US" sz="2000"/>
              <a:t> pertama di internet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476375" y="5157788"/>
            <a:ext cx="6983413" cy="7016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b="1">
                <a:solidFill>
                  <a:srgbClr val="F5590B"/>
                </a:solidFill>
              </a:rPr>
              <a:t>Yahoo</a:t>
            </a:r>
            <a:r>
              <a:rPr lang="en-US" sz="2000"/>
              <a:t>! didirikan, yang juga sekaligus kelahiran </a:t>
            </a:r>
            <a:r>
              <a:rPr lang="en-US" sz="2000" b="1">
                <a:solidFill>
                  <a:srgbClr val="F5590B"/>
                </a:solidFill>
              </a:rPr>
              <a:t>Netscape Navigator</a:t>
            </a:r>
            <a:r>
              <a:rPr lang="en-US" sz="2000"/>
              <a:t> 1.0. 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611188" y="2852738"/>
            <a:ext cx="503237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611188" y="4005263"/>
            <a:ext cx="503237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612775" y="1989138"/>
            <a:ext cx="503238" cy="21431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4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24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24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24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24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24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2" descr="connected_networks_bi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07300" y="136525"/>
            <a:ext cx="1079500" cy="1277938"/>
          </a:xfrm>
          <a:noFill/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3200" smtClean="0"/>
              <a:t>3. Manfaat internet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1188" y="1484313"/>
            <a:ext cx="7632700" cy="466725"/>
          </a:xfrm>
          <a:prstGeom prst="rect">
            <a:avLst/>
          </a:prstGeom>
          <a:solidFill>
            <a:srgbClr val="FFCC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Manfaat akses ke internet sebagai sarana informasi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11188" y="2060575"/>
            <a:ext cx="7705725" cy="5810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/>
              <a:t>1 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5590B"/>
                </a:solidFill>
              </a:rPr>
              <a:t>kehidupan</a:t>
            </a:r>
            <a:r>
              <a:rPr lang="en-US" sz="2000" dirty="0">
                <a:solidFill>
                  <a:srgbClr val="F5590B"/>
                </a:solidFill>
              </a:rPr>
              <a:t> </a:t>
            </a:r>
            <a:r>
              <a:rPr lang="en-US" sz="2000" dirty="0" err="1">
                <a:solidFill>
                  <a:srgbClr val="F5590B"/>
                </a:solidFill>
              </a:rPr>
              <a:t>pribadi</a:t>
            </a:r>
            <a:r>
              <a:rPr lang="en-US" sz="2000" dirty="0"/>
              <a:t> :</a:t>
            </a:r>
            <a:r>
              <a:rPr lang="en-US" sz="2000" dirty="0" err="1"/>
              <a:t>kesehatan</a:t>
            </a:r>
            <a:r>
              <a:rPr lang="en-US" sz="2000" dirty="0"/>
              <a:t>, </a:t>
            </a:r>
            <a:r>
              <a:rPr lang="en-US" sz="2000" dirty="0" err="1"/>
              <a:t>rekreasi</a:t>
            </a:r>
            <a:r>
              <a:rPr lang="en-US" sz="2000" dirty="0"/>
              <a:t>, hobby, </a:t>
            </a: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r>
              <a:rPr lang="en-US" sz="2000" dirty="0"/>
              <a:t>, </a:t>
            </a:r>
            <a:r>
              <a:rPr lang="en-US" sz="2000" dirty="0" err="1"/>
              <a:t>rohani</a:t>
            </a:r>
            <a:r>
              <a:rPr lang="en-US" sz="2000" dirty="0"/>
              <a:t>, </a:t>
            </a:r>
            <a:r>
              <a:rPr lang="en-US" sz="2000" dirty="0" err="1"/>
              <a:t>sosial</a:t>
            </a:r>
            <a:r>
              <a:rPr lang="en-US" sz="2000" dirty="0"/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1188" y="2708275"/>
            <a:ext cx="7705725" cy="9159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/>
              <a:t>2   Informasi untuk </a:t>
            </a:r>
            <a:r>
              <a:rPr lang="en-US" sz="2000">
                <a:solidFill>
                  <a:srgbClr val="F5590B"/>
                </a:solidFill>
              </a:rPr>
              <a:t>kehidupan profesional/pekerja</a:t>
            </a:r>
            <a:r>
              <a:rPr lang="en-US" sz="2000"/>
              <a:t> :sains, teknologi, perdagangan, saham, komoditas, berita bisnis, asosiasi profesi, asosiasi bisnis, berbagai forum komunikasi.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11188" y="3860800"/>
            <a:ext cx="7632700" cy="701675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Keanggotaan internet </a:t>
            </a:r>
            <a:r>
              <a:rPr lang="en-US" sz="2000">
                <a:solidFill>
                  <a:srgbClr val="F5590B"/>
                </a:solidFill>
              </a:rPr>
              <a:t>tidak mengenal batas</a:t>
            </a:r>
            <a:r>
              <a:rPr lang="en-US" sz="2000"/>
              <a:t> negara, ras, kelas ekonomi, ideologi atau faktor faktor.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11188" y="4724400"/>
            <a:ext cx="7632700" cy="711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000"/>
              <a:t>Manfaat internet terutama diperoleh melalui kerjasama antar pribadi atau kelompok tanpa mengenal batas jarak dan waktu.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84213" y="5661025"/>
            <a:ext cx="74882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12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99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OUND56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99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99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onnected_networks_bi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1628775"/>
            <a:ext cx="1663700" cy="1968500"/>
          </a:xfrm>
          <a:noFill/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US" sz="3200" smtClean="0"/>
              <a:t> 4. Wib Site /Situs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4213" y="1628775"/>
            <a:ext cx="5832475" cy="1927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dirty="0" err="1">
                <a:solidFill>
                  <a:srgbClr val="6600FF"/>
                </a:solidFill>
              </a:rPr>
              <a:t>Situs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dapat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diartikan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sebagai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kumpulan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halaman-halaman</a:t>
            </a:r>
            <a:r>
              <a:rPr lang="en-US" sz="2400" dirty="0">
                <a:solidFill>
                  <a:srgbClr val="6600FF"/>
                </a:solidFill>
              </a:rPr>
              <a:t> yang </a:t>
            </a:r>
            <a:r>
              <a:rPr lang="en-US" sz="2400" dirty="0" err="1">
                <a:solidFill>
                  <a:srgbClr val="6600FF"/>
                </a:solidFill>
              </a:rPr>
              <a:t>digunakan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untuk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menampilkan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informasi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gambar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gerak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suara</a:t>
            </a:r>
            <a:r>
              <a:rPr lang="en-US" sz="2400" dirty="0">
                <a:solidFill>
                  <a:srgbClr val="6600FF"/>
                </a:solidFill>
              </a:rPr>
              <a:t>, </a:t>
            </a:r>
            <a:r>
              <a:rPr lang="en-US" sz="2400" dirty="0" err="1">
                <a:solidFill>
                  <a:srgbClr val="6600FF"/>
                </a:solidFill>
              </a:rPr>
              <a:t>dan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atau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gabungan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dari</a:t>
            </a:r>
            <a:r>
              <a:rPr lang="en-US" sz="2400" dirty="0">
                <a:solidFill>
                  <a:srgbClr val="6600FF"/>
                </a:solidFill>
              </a:rPr>
              <a:t> </a:t>
            </a:r>
            <a:r>
              <a:rPr lang="en-US" sz="2400" dirty="0" err="1">
                <a:solidFill>
                  <a:srgbClr val="6600FF"/>
                </a:solidFill>
              </a:rPr>
              <a:t>semuanya</a:t>
            </a:r>
            <a:endParaRPr lang="en-US" sz="2400" dirty="0">
              <a:solidFill>
                <a:srgbClr val="6600FF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24075" y="3860800"/>
            <a:ext cx="6192838" cy="1562100"/>
          </a:xfrm>
          <a:prstGeom prst="rect">
            <a:avLst/>
          </a:prstGeom>
          <a:solidFill>
            <a:srgbClr val="00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/>
              <a:t>baik yang bersifat statis maupun dinamis yang membentuk satu rangkaian bangunan yang saling terkait dimana masing-masing dihubungkan dengan link-link. </a:t>
            </a:r>
          </a:p>
        </p:txBody>
      </p:sp>
      <p:pic>
        <p:nvPicPr>
          <p:cNvPr id="8" name="Picture 8" descr="connected_networks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3789363"/>
            <a:ext cx="1400175" cy="16557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22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8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18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3200" smtClean="0"/>
              <a:t>ilustrasi Situs (panah adalah link)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600200"/>
            <a:ext cx="2306638" cy="965200"/>
          </a:xfrm>
          <a:prstGeom prst="rect">
            <a:avLst/>
          </a:prstGeom>
          <a:solidFill>
            <a:srgbClr val="CCFFFF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mtClean="0"/>
              <a:t>Index.html</a:t>
            </a: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700338" y="2205038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51275" y="1773238"/>
            <a:ext cx="2376488" cy="531812"/>
          </a:xfrm>
          <a:prstGeom prst="rect">
            <a:avLst/>
          </a:prstGeom>
          <a:solidFill>
            <a:srgbClr val="FFCC00"/>
          </a:solidFill>
          <a:ln w="12700">
            <a:solidFill>
              <a:srgbClr val="008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/>
              <a:t>Profil.html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867400" y="2060575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019925" y="1844675"/>
            <a:ext cx="1296988" cy="425450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Text.html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724525" y="2133600"/>
            <a:ext cx="12239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164388" y="2492375"/>
            <a:ext cx="1008062" cy="395288"/>
          </a:xfrm>
          <a:prstGeom prst="rect">
            <a:avLst/>
          </a:prstGeom>
          <a:solidFill>
            <a:srgbClr val="00FFFF"/>
          </a:solidFill>
          <a:ln w="28575" algn="ctr">
            <a:solidFill>
              <a:srgbClr val="33CC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Foto.gif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24075" y="2205038"/>
            <a:ext cx="15843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851275" y="2636838"/>
            <a:ext cx="2376488" cy="485775"/>
          </a:xfrm>
          <a:prstGeom prst="rect">
            <a:avLst/>
          </a:prstGeom>
          <a:solidFill>
            <a:srgbClr val="00FF00"/>
          </a:solidFill>
          <a:ln w="2857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Visimisi.html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011863" y="2852738"/>
            <a:ext cx="936625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092950" y="3068638"/>
            <a:ext cx="1439863" cy="425450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Text2.html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692275" y="2276475"/>
            <a:ext cx="2087563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3851275" y="3500438"/>
            <a:ext cx="2376488" cy="485775"/>
          </a:xfrm>
          <a:prstGeom prst="rect">
            <a:avLst/>
          </a:prstGeom>
          <a:solidFill>
            <a:srgbClr val="CC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Struktur.html</a:t>
            </a: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156325" y="3789363"/>
            <a:ext cx="7921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7019925" y="3789363"/>
            <a:ext cx="1439863" cy="425450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Text3.html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011863" y="3933825"/>
            <a:ext cx="1223962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308850" y="4437063"/>
            <a:ext cx="1295400" cy="395287"/>
          </a:xfrm>
          <a:prstGeom prst="rect">
            <a:avLst/>
          </a:prstGeom>
          <a:solidFill>
            <a:srgbClr val="00FFFF"/>
          </a:solidFill>
          <a:ln w="28575" algn="ctr">
            <a:solidFill>
              <a:srgbClr val="33CC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Foto2.gif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1403350" y="2349500"/>
            <a:ext cx="576263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042988" y="3357563"/>
            <a:ext cx="2233612" cy="1033462"/>
          </a:xfrm>
          <a:prstGeom prst="rect">
            <a:avLst/>
          </a:prstGeom>
          <a:solidFill>
            <a:srgbClr val="FFCC00"/>
          </a:solidFill>
          <a:ln w="28575" algn="ctr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Program.html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1331913" y="3933825"/>
            <a:ext cx="0" cy="790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23850" y="4797425"/>
            <a:ext cx="2016125" cy="485775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Diplom.html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1476375" y="5445125"/>
            <a:ext cx="2016125" cy="485775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Sarjn.html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563938" y="4724400"/>
            <a:ext cx="2016125" cy="850900"/>
          </a:xfrm>
          <a:prstGeom prst="rect">
            <a:avLst/>
          </a:prstGeom>
          <a:solidFill>
            <a:srgbClr val="FFFF99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PascaSarjn.html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2195513" y="4005263"/>
            <a:ext cx="576262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987675" y="4005263"/>
            <a:ext cx="14398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5292725" y="5300663"/>
            <a:ext cx="11509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6443663" y="5157788"/>
            <a:ext cx="1800225" cy="395287"/>
          </a:xfrm>
          <a:prstGeom prst="rect">
            <a:avLst/>
          </a:prstGeom>
          <a:solidFill>
            <a:srgbClr val="FF9900"/>
          </a:solidFill>
          <a:ln w="28575" algn="ctr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Postdoc.html</a:t>
            </a:r>
          </a:p>
        </p:txBody>
      </p:sp>
    </p:spTree>
    <p:extLst>
      <p:ext uri="{BB962C8B-B14F-4D97-AF65-F5344CB8AC3E}">
        <p14:creationId xmlns:p14="http://schemas.microsoft.com/office/powerpoint/2010/main" val="277799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OUND5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</TotalTime>
  <Words>828</Words>
  <Application>Microsoft Office PowerPoint</Application>
  <PresentationFormat>On-screen Show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Internet</vt:lpstr>
      <vt:lpstr>Internet  (Interconnection Networking)</vt:lpstr>
      <vt:lpstr>2. Sejarah internet </vt:lpstr>
      <vt:lpstr>  sejarah internet …2</vt:lpstr>
      <vt:lpstr>  sejarah internet …3</vt:lpstr>
      <vt:lpstr>  sejarah internet … 4</vt:lpstr>
      <vt:lpstr> 3. Manfaat internet</vt:lpstr>
      <vt:lpstr> 4. Wib Site /Situs</vt:lpstr>
      <vt:lpstr> ilustrasi Situs (panah adalah link)</vt:lpstr>
      <vt:lpstr>Pengertian Internet</vt:lpstr>
      <vt:lpstr>PERBEDAAN INTERNET &amp; INTRANET</vt:lpstr>
      <vt:lpstr>iNTRANET</vt:lpstr>
      <vt:lpstr>Internet (Interconnected Network)</vt:lpstr>
      <vt:lpstr>PowerPoint Presentation</vt:lpstr>
      <vt:lpstr>Internet</vt:lpstr>
      <vt:lpstr>PowerPoint Presentation</vt:lpstr>
      <vt:lpstr>Sumber daya internet</vt:lpstr>
      <vt:lpstr>PowerPoint Presentation</vt:lpstr>
      <vt:lpstr>PowerPoint Presentation</vt:lpstr>
      <vt:lpstr>PowerPoint Presentation</vt:lpstr>
      <vt:lpstr>NEWSGROUP</vt:lpstr>
      <vt:lpstr>IRC (INTERNET RELAY CHAT)</vt:lpstr>
      <vt:lpstr>FTP (FILE TRANSFER PROTOCOL)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d2d</dc:creator>
  <cp:lastModifiedBy>d2d</cp:lastModifiedBy>
  <cp:revision>37</cp:revision>
  <dcterms:created xsi:type="dcterms:W3CDTF">2016-12-21T00:01:54Z</dcterms:created>
  <dcterms:modified xsi:type="dcterms:W3CDTF">2016-12-21T03:25:20Z</dcterms:modified>
</cp:coreProperties>
</file>