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5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0" r:id="rId14"/>
    <p:sldId id="311" r:id="rId15"/>
    <p:sldId id="271" r:id="rId16"/>
    <p:sldId id="273" r:id="rId17"/>
    <p:sldId id="274" r:id="rId18"/>
    <p:sldId id="272" r:id="rId19"/>
    <p:sldId id="275" r:id="rId20"/>
    <p:sldId id="276" r:id="rId21"/>
    <p:sldId id="277" r:id="rId22"/>
    <p:sldId id="278" r:id="rId23"/>
    <p:sldId id="279" r:id="rId24"/>
    <p:sldId id="281" r:id="rId25"/>
    <p:sldId id="31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3729" autoAdjust="0"/>
  </p:normalViewPr>
  <p:slideViewPr>
    <p:cSldViewPr>
      <p:cViewPr varScale="1">
        <p:scale>
          <a:sx n="83" d="100"/>
          <a:sy n="83" d="100"/>
        </p:scale>
        <p:origin x="9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6C0BCC2-4E35-4927-8F3E-7A4C202C4C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312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60720-C0CD-43EF-8ADD-3CD975CC50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7E2DE7-303E-4E9E-B147-25FC5DD50E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B7FCF-2C87-427F-95B8-A7065C33A1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2658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M/IF5054 Kriptografi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M/IF3058 Kriptografi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4F2D0-F281-4C8D-847A-BAA70A9BC5B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170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A4489-1FA7-4ED1-9394-1A2ACB9593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1DD3DC-711F-4C59-AAA3-A20A51FF99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57EF7D-0BFD-4C44-B2DB-219D27A9EB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8B467-DB24-44F5-83CE-1F2FEC95CC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D52C4D-82CE-4DFB-8F63-35D11AFAE8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05309-4BB9-41D5-88AB-53A63998FC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41EA7-A561-4326-987E-D9C1D9BB78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2F25B5-CABE-48F6-9A8A-ABC738A26B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403C64-2C95-4CD5-832D-09C5983011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emf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4.wmf"/><Relationship Id="rId4" Type="http://schemas.openxmlformats.org/officeDocument/2006/relationships/oleObject" Target="../embeddings/Microsoft_Word_97_-_2003_Document2.doc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501650"/>
            <a:ext cx="7678738" cy="1981200"/>
          </a:xfrm>
        </p:spPr>
        <p:txBody>
          <a:bodyPr/>
          <a:lstStyle/>
          <a:p>
            <a:pPr eaLnBrk="1" hangingPunct="1"/>
            <a:r>
              <a:rPr lang="en-US" b="1" dirty="0" err="1" smtClean="0">
                <a:solidFill>
                  <a:srgbClr val="000000"/>
                </a:solidFill>
                <a:cs typeface="Times New Roman" pitchFamily="18" charset="0"/>
              </a:rPr>
              <a:t>Kriptografi</a:t>
            </a:r>
            <a:r>
              <a:rPr lang="id-ID" b="1" dirty="0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id-ID" b="1" dirty="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id-ID" b="1" dirty="0" smtClean="0">
                <a:solidFill>
                  <a:srgbClr val="000000"/>
                </a:solidFill>
                <a:cs typeface="Times New Roman" pitchFamily="18" charset="0"/>
              </a:rPr>
              <a:t>Stream Cipher</a:t>
            </a:r>
            <a:endParaRPr lang="en-GB" sz="3600" dirty="0" smtClean="0">
              <a:cs typeface="Times New Roman" pitchFamily="18" charset="0"/>
            </a:endParaRPr>
          </a:p>
        </p:txBody>
      </p:sp>
      <p:sp>
        <p:nvSpPr>
          <p:cNvPr id="16387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9DC7764-C5F4-4454-8AA5-F70E9C2ACBCA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Hukum-hukum yang terkait dengan operator XOR: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 	(i)  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= 0				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(ii) 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(iii)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) = (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sz="2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 </a:t>
            </a:r>
          </a:p>
          <a:p>
            <a:pPr eaLnBrk="1" hangingPunct="1"/>
            <a:endParaRPr lang="en-GB" sz="2400" smtClean="0">
              <a:solidFill>
                <a:srgbClr val="000000"/>
              </a:solidFill>
            </a:endParaRP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A0831B7-2A5F-41D2-9F4A-25BCBC73FF38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Operasi XOR </a:t>
            </a:r>
            <a:r>
              <a:rPr lang="en-US" i="1" smtClean="0"/>
              <a:t>Bitwise</a:t>
            </a:r>
            <a:endParaRPr lang="en-GB" i="1" smtClean="0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876344"/>
              </p:ext>
            </p:extLst>
          </p:nvPr>
        </p:nvGraphicFramePr>
        <p:xfrm>
          <a:off x="228600" y="1981200"/>
          <a:ext cx="8075613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Document" r:id="rId3" imgW="5486400" imgH="2630520" progId="Word.Document.8">
                  <p:embed/>
                </p:oleObj>
              </mc:Choice>
              <mc:Fallback>
                <p:oleObj name="Document" r:id="rId3" imgW="5486400" imgH="26305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81200"/>
                        <a:ext cx="8075613" cy="3871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D84270D-CCFD-4924-A163-024E825A0113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1538" y="982663"/>
            <a:ext cx="8162925" cy="641350"/>
          </a:xfrm>
        </p:spPr>
        <p:txBody>
          <a:bodyPr/>
          <a:lstStyle/>
          <a:p>
            <a:pPr eaLnBrk="1" hangingPunct="1"/>
            <a:r>
              <a:rPr lang="en-US" sz="3600" smtClean="0"/>
              <a:t>Algoritma Enkripsi dengan XOR</a:t>
            </a:r>
            <a:endParaRPr lang="en-GB" sz="3600" smtClean="0"/>
          </a:p>
        </p:txBody>
      </p:sp>
      <p:sp>
        <p:nvSpPr>
          <p:cNvPr id="3078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Enkripsi: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= 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GB" sz="2800" smtClean="0">
                <a:solidFill>
                  <a:srgbClr val="000000"/>
                </a:solidFill>
              </a:rPr>
              <a:t> </a:t>
            </a:r>
            <a:endParaRPr lang="en-US" sz="28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00000"/>
                </a:solidFill>
              </a:rPr>
              <a:t>Dekripsi: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z="2800" smtClean="0">
                <a:cs typeface="Times New Roman" pitchFamily="18" charset="0"/>
              </a:rPr>
              <a:t>	</a:t>
            </a:r>
            <a:r>
              <a:rPr lang="en-US" smtClean="0">
                <a:cs typeface="Times New Roman" pitchFamily="18" charset="0"/>
              </a:rPr>
              <a:t>	</a:t>
            </a:r>
            <a:r>
              <a:rPr lang="en-GB" smtClean="0"/>
              <a:t> 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F316FC4-BCEE-4C58-B065-6992E17C373F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  <p:graphicFrame>
        <p:nvGraphicFramePr>
          <p:cNvPr id="3074" name="Object 1024"/>
          <p:cNvGraphicFramePr>
            <a:graphicFrameLocks noChangeAspect="1"/>
          </p:cNvGraphicFramePr>
          <p:nvPr/>
        </p:nvGraphicFramePr>
        <p:xfrm>
          <a:off x="381000" y="3429000"/>
          <a:ext cx="8382000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Document" r:id="rId3" imgW="5486400" imgH="1562040" progId="Word.Document.8">
                  <p:embed/>
                </p:oleObj>
              </mc:Choice>
              <mc:Fallback>
                <p:oleObj name="Document" r:id="rId3" imgW="5486400" imgH="1562040" progId="Word.Document.8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429000"/>
                        <a:ext cx="8382000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Algoritma enkripsi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XOR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sederhana pada prinsipnya sama seperti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Vigenere cipher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dengan penggunaan kunci yang berulang secara periodik. </a:t>
            </a:r>
          </a:p>
          <a:p>
            <a:pPr eaLnBrk="1" hangingPunct="1"/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Setiap bit plainteks di-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XOR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-kan dengan setiap bit kunci.</a:t>
            </a:r>
            <a:endParaRPr lang="en-GB" sz="2400" smtClean="0">
              <a:solidFill>
                <a:srgbClr val="000000"/>
              </a:solidFill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79632B7-F630-4CC2-A8A6-55416CB323F6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52800"/>
            <a:ext cx="7620000" cy="1143000"/>
          </a:xfrm>
        </p:spPr>
        <p:txBody>
          <a:bodyPr/>
          <a:lstStyle/>
          <a:p>
            <a:r>
              <a:rPr lang="en-US" dirty="0" smtClean="0"/>
              <a:t>Sample Code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A4489-1FA7-4ED1-9394-1A2ACB95933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22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836AAD6-8DF3-4513-8A58-EB02F2918AF2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1066800" y="400050"/>
            <a:ext cx="7391400" cy="605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800" i="1">
                <a:latin typeface="Courier New" pitchFamily="49" charset="0"/>
                <a:cs typeface="Times New Roman" pitchFamily="18" charset="0"/>
              </a:rPr>
              <a:t> </a:t>
            </a:r>
            <a:endParaRPr lang="en-GB" sz="1200"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 i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/* Enkripsi sembarang berkas dengan algoritma XOR sederhana.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 i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*/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 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#include &lt;stdio.h&gt;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 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main(int argc, char *argv[])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{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FILE *Fin, *Fout;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char p, c, K[100];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int  i, n;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 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Fin = fopen(argv[1], "rb");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if (Fin == NULL)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printf("Kesalahan dalam membuka %s sebagai berkas masukan/n", argv[1]);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Fout = fopen(argv[2], "wb");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 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printf("\nEnkripsi %s menjadi %s ...\n", argv[1], argv[2]);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printf("\n");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 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printf("Kata kunci : "); gets(K);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n = strlen(K);    </a:t>
            </a:r>
            <a:r>
              <a:rPr lang="en-GB" sz="1200" i="1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/*panjang kunci*/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i = 0;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while ((p = getc(Fin)) != EOF)  { 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c = p ^ K[i];   /* operasi XOR */ 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putc(c, Fout);   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i++;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if (i &gt; (n - 1)) i = 0;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}   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fclose(Fin);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fclose(Fout);</a:t>
            </a:r>
            <a:endParaRPr lang="en-GB" sz="12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r>
              <a:rPr lang="en-GB" sz="120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} </a:t>
            </a:r>
            <a:endParaRPr lang="en-GB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1033463" y="381000"/>
            <a:ext cx="7805737" cy="6324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i="1" smtClean="0">
                <a:latin typeface="Courier New" pitchFamily="49" charset="0"/>
                <a:cs typeface="Times New Roman" pitchFamily="18" charset="0"/>
              </a:rPr>
              <a:t>/* Dekripsi sembarang berkas dengan  algoritma XOR sederhana.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i="1" smtClean="0">
                <a:latin typeface="Courier New" pitchFamily="49" charset="0"/>
                <a:cs typeface="Times New Roman" pitchFamily="18" charset="0"/>
              </a:rPr>
              <a:t>*/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 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#include &lt;stdio.h&gt;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 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main(int argc, char *argv[])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{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FILE *Fin, *Fout;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char p, c, K[100];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int i, n;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 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Fin = fopen(argv[1], "rb");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if (Fin == NULL)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  printf("Kesalahan dalam membuka %s sebagai berkas masukan/n",  argv[1]);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  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Fout = fopen(argv[2], "wb"); 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printf("\nEnkripsi %s menjadi %s ...\n", argv[1], argv[2]);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printf("\n");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 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printf("Kata kunci : "); gets(K);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n = strlen(K);    </a:t>
            </a:r>
            <a:r>
              <a:rPr lang="en-US" sz="1200" i="1" smtClean="0">
                <a:latin typeface="Courier New" pitchFamily="49" charset="0"/>
                <a:ea typeface="MS Mincho" pitchFamily="49" charset="-128"/>
              </a:rPr>
              <a:t>/*panjang kunci*/</a:t>
            </a:r>
            <a:r>
              <a:rPr lang="en-US" sz="1200" smtClean="0">
                <a:latin typeface="Courier New" pitchFamily="49" charset="0"/>
                <a:ea typeface="MS Mincho" pitchFamily="49" charset="-128"/>
              </a:rPr>
              <a:t>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i = 0;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while ((c = getc(Fin)) != EOF)  { 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  p = c ^ K[i];   /* operasi XOR */ 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  putc(p, Fout);   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  i++;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  if (i &gt; (n - 1)) i = 0;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}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fclose(Fin);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 fclose(Fout);  </a:t>
            </a:r>
            <a:endParaRPr lang="en-US" sz="1200" smtClean="0"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smtClean="0">
                <a:latin typeface="Courier New" pitchFamily="49" charset="0"/>
                <a:ea typeface="MS Mincho" pitchFamily="49" charset="-128"/>
              </a:rPr>
              <a:t>}  </a:t>
            </a:r>
            <a:endParaRPr lang="en-US" sz="1200" smtClean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5E8C01D-7A3A-4484-8104-D05A9CE97EF9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6DF8F06-AEA2-442D-826A-4212EFF03C57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1724419"/>
              </p:ext>
            </p:extLst>
          </p:nvPr>
        </p:nvGraphicFramePr>
        <p:xfrm>
          <a:off x="228600" y="2514600"/>
          <a:ext cx="8229600" cy="279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Document" r:id="rId4" imgW="5911920" imgH="2374560" progId="Word.Document.8">
                  <p:embed/>
                </p:oleObj>
              </mc:Choice>
              <mc:Fallback>
                <p:oleObj name="Document" r:id="rId4" imgW="5911920" imgH="237456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14600"/>
                        <a:ext cx="8229600" cy="279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7620000" cy="40386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cs typeface="Times New Roman" pitchFamily="18" charset="0"/>
              </a:rPr>
              <a:t>Program </a:t>
            </a:r>
            <a:r>
              <a:rPr lang="en-US" sz="2400" dirty="0" err="1" smtClean="0">
                <a:cs typeface="Times New Roman" pitchFamily="18" charset="0"/>
              </a:rPr>
              <a:t>komersil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berbasis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DOS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atau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Macintosh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menggunakan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algoritma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XOR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sederhana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ini</a:t>
            </a:r>
            <a:r>
              <a:rPr lang="en-US" sz="2400" dirty="0" smtClean="0">
                <a:cs typeface="Times New Roman" pitchFamily="18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Sayangnya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algoritma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XOR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sederhana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tidak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aman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karena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cipherteksnya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mudah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dipecahkan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en-GB" dirty="0" smtClean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66FA03C-FAE5-4053-8977-C0127D5E93B5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488363" cy="1046162"/>
          </a:xfrm>
        </p:spPr>
        <p:txBody>
          <a:bodyPr/>
          <a:lstStyle/>
          <a:p>
            <a:pPr eaLnBrk="1" hangingPunct="1"/>
            <a:r>
              <a:rPr lang="en-US" sz="4000" dirty="0" err="1" smtClean="0"/>
              <a:t>Kategori</a:t>
            </a:r>
            <a:r>
              <a:rPr lang="en-US" sz="4000" dirty="0" smtClean="0"/>
              <a:t> </a:t>
            </a:r>
            <a:r>
              <a:rPr lang="en-US" sz="4000" dirty="0" err="1" smtClean="0"/>
              <a:t>Algoritma</a:t>
            </a:r>
            <a:r>
              <a:rPr lang="en-US" sz="4000" dirty="0" smtClean="0"/>
              <a:t> (</a:t>
            </a:r>
            <a:r>
              <a:rPr lang="en-US" sz="4000" i="1" dirty="0" smtClean="0"/>
              <a:t>cipher</a:t>
            </a:r>
            <a:r>
              <a:rPr lang="en-US" sz="4000" dirty="0" smtClean="0"/>
              <a:t>) </a:t>
            </a:r>
            <a:r>
              <a:rPr lang="en-US" sz="4000" dirty="0" err="1" smtClean="0"/>
              <a:t>Berbasis</a:t>
            </a:r>
            <a:r>
              <a:rPr lang="en-US" sz="4000" dirty="0" smtClean="0"/>
              <a:t> Bit</a:t>
            </a:r>
            <a:endParaRPr lang="en-GB" sz="4000" dirty="0" smtClean="0"/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z="2800" i="1" smtClean="0"/>
              <a:t>Cipher</a:t>
            </a:r>
            <a:r>
              <a:rPr lang="en-US" sz="2800" smtClean="0"/>
              <a:t> Aliran (</a:t>
            </a:r>
            <a:r>
              <a:rPr lang="en-US" sz="2800" i="1" smtClean="0"/>
              <a:t>Stream Cipher</a:t>
            </a:r>
            <a:r>
              <a:rPr lang="en-US" sz="2800" smtClean="0"/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400" smtClean="0"/>
              <a:t>- beroperasi pada bit tunggal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- enkripsi/dekripsi bit per bit</a:t>
            </a:r>
          </a:p>
          <a:p>
            <a:pPr marL="609600" indent="-609600" eaLnBrk="1" hangingPunct="1">
              <a:buFontTx/>
              <a:buNone/>
            </a:pPr>
            <a:endParaRPr lang="en-US" sz="2800" smtClean="0"/>
          </a:p>
          <a:p>
            <a:pPr marL="609600" indent="-609600" eaLnBrk="1" hangingPunct="1">
              <a:buFontTx/>
              <a:buAutoNum type="arabicPeriod" startAt="2"/>
            </a:pPr>
            <a:r>
              <a:rPr lang="en-US" sz="2800" i="1" smtClean="0"/>
              <a:t>Cipher</a:t>
            </a:r>
            <a:r>
              <a:rPr lang="en-US" sz="2800" smtClean="0"/>
              <a:t> Blok (</a:t>
            </a:r>
            <a:r>
              <a:rPr lang="en-US" sz="2800" i="1" smtClean="0"/>
              <a:t>Block Cipher</a:t>
            </a:r>
            <a:r>
              <a:rPr lang="en-US" sz="2800" smtClean="0"/>
              <a:t>)</a:t>
            </a:r>
          </a:p>
          <a:p>
            <a:pPr marL="609600" indent="-609600" eaLnBrk="1" hangingPunct="1">
              <a:buFontTx/>
              <a:buNone/>
            </a:pPr>
            <a:r>
              <a:rPr lang="en-US" sz="2800" smtClean="0"/>
              <a:t>	</a:t>
            </a:r>
            <a:r>
              <a:rPr lang="en-US" sz="2400" smtClean="0"/>
              <a:t>- beroperasi pada blok bit 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     		(contoh: 64-bit/blok = 8 karakter/blok)</a:t>
            </a:r>
          </a:p>
          <a:p>
            <a:pPr marL="609600" indent="-609600" eaLnBrk="1" hangingPunct="1">
              <a:buFontTx/>
              <a:buNone/>
            </a:pPr>
            <a:r>
              <a:rPr lang="en-US" sz="2400" smtClean="0"/>
              <a:t>	- enkripsi/dekripsi blok per blok </a:t>
            </a:r>
          </a:p>
          <a:p>
            <a:pPr marL="609600" indent="-609600" eaLnBrk="1" hangingPunct="1">
              <a:buFontTx/>
              <a:buNone/>
            </a:pPr>
            <a:endParaRPr lang="en-GB" sz="2400" smtClean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25DEA2E-F744-462C-B0C0-7926094F58DA}" type="slidenum">
              <a:rPr lang="en-GB" sz="1400" smtClean="0"/>
              <a:pPr eaLnBrk="1" hangingPunct="1"/>
              <a:t>19</a:t>
            </a:fld>
            <a:endParaRPr lang="en-GB" sz="1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/>
              <a:t>Pendahuluan</a:t>
            </a:r>
            <a:endParaRPr lang="en-GB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id-ID" sz="2400" dirty="0" smtClean="0">
                <a:solidFill>
                  <a:srgbClr val="000000"/>
                </a:solidFill>
              </a:rPr>
              <a:t>Algoritma Kriptografi Modern b</a:t>
            </a:r>
            <a:r>
              <a:rPr lang="en-US" sz="2400" dirty="0" err="1" smtClean="0">
                <a:solidFill>
                  <a:srgbClr val="000000"/>
                </a:solidFill>
              </a:rPr>
              <a:t>eroperasi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</a:rPr>
              <a:t> mode bit (</a:t>
            </a:r>
            <a:r>
              <a:rPr lang="en-US" sz="2400" dirty="0" err="1" smtClean="0">
                <a:solidFill>
                  <a:srgbClr val="000000"/>
                </a:solidFill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kriptografi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klasik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beroperasi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</a:rPr>
              <a:t> mode </a:t>
            </a:r>
            <a:r>
              <a:rPr lang="en-US" sz="2400" dirty="0" err="1" smtClean="0">
                <a:solidFill>
                  <a:srgbClr val="000000"/>
                </a:solidFill>
              </a:rPr>
              <a:t>karakter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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kunci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cipherteks</a:t>
            </a:r>
            <a:r>
              <a:rPr lang="en-US" sz="2400" dirty="0" smtClean="0">
                <a:solidFill>
                  <a:srgbClr val="000000"/>
                </a:solidFill>
              </a:rPr>
              <a:t>, 	  </a:t>
            </a:r>
            <a:r>
              <a:rPr lang="en-US" sz="2400" dirty="0" err="1" smtClean="0">
                <a:solidFill>
                  <a:srgbClr val="000000"/>
                </a:solidFill>
              </a:rPr>
              <a:t>diproses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rangkaian</a:t>
            </a:r>
            <a:r>
              <a:rPr lang="en-US" sz="2400" dirty="0" smtClean="0">
                <a:solidFill>
                  <a:srgbClr val="000000"/>
                </a:solidFill>
              </a:rPr>
              <a:t> bit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 </a:t>
            </a:r>
            <a:r>
              <a:rPr lang="en-US" sz="2400" dirty="0" err="1" smtClean="0">
                <a:solidFill>
                  <a:srgbClr val="000000"/>
                </a:solidFill>
                <a:sym typeface="Wingdings" pitchFamily="2" charset="2"/>
              </a:rPr>
              <a:t>operasi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 bit </a:t>
            </a:r>
            <a:r>
              <a:rPr lang="en-US" sz="2400" b="1" dirty="0" err="1" smtClean="0">
                <a:solidFill>
                  <a:srgbClr val="000000"/>
                </a:solidFill>
                <a:sym typeface="Wingdings" pitchFamily="2" charset="2"/>
              </a:rPr>
              <a:t>xor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 paling </a:t>
            </a:r>
            <a:r>
              <a:rPr lang="en-US" sz="2400" dirty="0" err="1" smtClean="0">
                <a:solidFill>
                  <a:srgbClr val="000000"/>
                </a:solidFill>
                <a:sym typeface="Wingdings" pitchFamily="2" charset="2"/>
              </a:rPr>
              <a:t>banyak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sym typeface="Wingdings" pitchFamily="2" charset="2"/>
              </a:rPr>
              <a:t>digunakan</a:t>
            </a:r>
            <a:r>
              <a:rPr lang="en-US" sz="2400" dirty="0" smtClean="0">
                <a:solidFill>
                  <a:srgbClr val="000000"/>
                </a:solidFill>
                <a:sym typeface="Wingdings" pitchFamily="2" charset="2"/>
              </a:rPr>
              <a:t> </a:t>
            </a: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endParaRPr lang="en-GB" dirty="0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48611E8-1A1D-44FF-BD2C-914D2E7C56A7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7772400" cy="608012"/>
          </a:xfrm>
        </p:spPr>
        <p:txBody>
          <a:bodyPr/>
          <a:lstStyle/>
          <a:p>
            <a:pPr eaLnBrk="1" hangingPunct="1"/>
            <a:r>
              <a:rPr lang="en-US" i="1" dirty="0" smtClean="0"/>
              <a:t>Cipher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endParaRPr lang="en-GB" dirty="0" smtClean="0"/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Mengenkripsi plainteks menjadi chiperteks bit per bit (1 bit setiap kali transformasi) atau </a:t>
            </a:r>
            <a:r>
              <a:rPr lang="en-US" sz="2400" b="1" i="1" smtClean="0">
                <a:cs typeface="Times New Roman" pitchFamily="18" charset="0"/>
              </a:rPr>
              <a:t>byte</a:t>
            </a:r>
            <a:r>
              <a:rPr lang="en-US" sz="2400" smtClean="0">
                <a:cs typeface="Times New Roman" pitchFamily="18" charset="0"/>
              </a:rPr>
              <a:t> per </a:t>
            </a:r>
            <a:r>
              <a:rPr lang="en-US" sz="2400" i="1" smtClean="0">
                <a:cs typeface="Times New Roman" pitchFamily="18" charset="0"/>
              </a:rPr>
              <a:t>byte</a:t>
            </a:r>
            <a:r>
              <a:rPr lang="en-US" sz="2400" smtClean="0">
                <a:cs typeface="Times New Roman" pitchFamily="18" charset="0"/>
              </a:rPr>
              <a:t> (1 </a:t>
            </a:r>
            <a:r>
              <a:rPr lang="en-US" sz="2400" i="1" smtClean="0">
                <a:cs typeface="Times New Roman" pitchFamily="18" charset="0"/>
              </a:rPr>
              <a:t>byte</a:t>
            </a:r>
            <a:r>
              <a:rPr lang="en-US" sz="2400" smtClean="0">
                <a:cs typeface="Times New Roman" pitchFamily="18" charset="0"/>
              </a:rPr>
              <a:t> setiap kali transformasi) dengan kunci </a:t>
            </a:r>
            <a:r>
              <a:rPr lang="en-US" sz="2400" i="1" smtClean="0">
                <a:cs typeface="Times New Roman" pitchFamily="18" charset="0"/>
              </a:rPr>
              <a:t>keystream</a:t>
            </a:r>
            <a:r>
              <a:rPr lang="en-US" sz="240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Diperkenalkan oleh Vernam melalui algoritmanya, </a:t>
            </a:r>
            <a:r>
              <a:rPr lang="en-US" sz="2400" b="1" smtClean="0">
                <a:cs typeface="Times New Roman" pitchFamily="18" charset="0"/>
              </a:rPr>
              <a:t>Vernam</a:t>
            </a:r>
            <a:r>
              <a:rPr lang="en-US" sz="2400" i="1" smtClean="0">
                <a:cs typeface="Times New Roman" pitchFamily="18" charset="0"/>
              </a:rPr>
              <a:t> </a:t>
            </a:r>
            <a:r>
              <a:rPr lang="en-US" sz="2400" b="1" i="1" smtClean="0">
                <a:cs typeface="Times New Roman" pitchFamily="18" charset="0"/>
              </a:rPr>
              <a:t>Cipher</a:t>
            </a:r>
            <a:r>
              <a:rPr lang="en-US" sz="2400" smtClean="0"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pitchFamily="18" charset="0"/>
              </a:rPr>
              <a:t>Vernam </a:t>
            </a:r>
            <a:r>
              <a:rPr lang="en-US" sz="2400" i="1" smtClean="0">
                <a:cs typeface="Times New Roman" pitchFamily="18" charset="0"/>
              </a:rPr>
              <a:t>cipher</a:t>
            </a:r>
            <a:r>
              <a:rPr lang="en-US" sz="2400" smtClean="0">
                <a:cs typeface="Times New Roman" pitchFamily="18" charset="0"/>
              </a:rPr>
              <a:t> diadopsi dari </a:t>
            </a:r>
            <a:r>
              <a:rPr lang="en-US" sz="2400" i="1" smtClean="0">
                <a:cs typeface="Times New Roman" pitchFamily="18" charset="0"/>
              </a:rPr>
              <a:t>one-time pad cipher</a:t>
            </a:r>
            <a:r>
              <a:rPr lang="en-US" sz="2400" smtClean="0">
                <a:cs typeface="Times New Roman" pitchFamily="18" charset="0"/>
              </a:rPr>
              <a:t>, yang dalam hal ini karakter diganti dengan bit (0 atau 1). </a:t>
            </a:r>
            <a:endParaRPr lang="en-GB" sz="2400" smtClean="0"/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9F5E4A9-A7C9-4EA0-9D9C-02190F75A187}" type="slidenum">
              <a:rPr lang="en-GB" sz="1400" smtClean="0"/>
              <a:pPr eaLnBrk="1" hangingPunct="1"/>
              <a:t>20</a:t>
            </a:fld>
            <a:endParaRPr lang="en-GB" sz="14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17E8BA6-A783-4263-B345-271AC9E2EE54}" type="slidenum">
              <a:rPr lang="en-GB" sz="1400" smtClean="0"/>
              <a:pPr eaLnBrk="1" hangingPunct="1"/>
              <a:t>21</a:t>
            </a:fld>
            <a:endParaRPr lang="en-GB" sz="1400" smtClean="0"/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08660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E7124F4-B7E3-4726-A7BD-FAEC24850373}" type="slidenum">
              <a:rPr lang="en-GB" sz="1400" smtClean="0"/>
              <a:pPr eaLnBrk="1" hangingPunct="1"/>
              <a:t>22</a:t>
            </a:fld>
            <a:endParaRPr lang="en-GB" sz="1400" smtClean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2062163" y="25241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62000" y="1981200"/>
          <a:ext cx="7924800" cy="28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r:id="rId3" imgW="5023014" imgH="1813054" progId="Visio.Drawing.6">
                  <p:embed/>
                </p:oleObj>
              </mc:Choice>
              <mc:Fallback>
                <p:oleObj r:id="rId3" imgW="5023014" imgH="181305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81200"/>
                        <a:ext cx="7924800" cy="2859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1371600" y="5105400"/>
            <a:ext cx="5715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2000" b="1" dirty="0" err="1">
                <a:cs typeface="Times New Roman" pitchFamily="18" charset="0"/>
              </a:rPr>
              <a:t>Gambar</a:t>
            </a:r>
            <a:r>
              <a:rPr lang="en-GB" sz="2000" b="1" dirty="0">
                <a:cs typeface="Times New Roman" pitchFamily="18" charset="0"/>
              </a:rPr>
              <a:t> 1</a:t>
            </a:r>
            <a:r>
              <a:rPr lang="en-GB" sz="2000" dirty="0">
                <a:cs typeface="Times New Roman" pitchFamily="18" charset="0"/>
              </a:rPr>
              <a:t>  </a:t>
            </a:r>
            <a:r>
              <a:rPr lang="en-GB" sz="2000" dirty="0" err="1">
                <a:cs typeface="Times New Roman" pitchFamily="18" charset="0"/>
              </a:rPr>
              <a:t>Konsep</a:t>
            </a:r>
            <a:r>
              <a:rPr lang="en-GB" sz="2000">
                <a:cs typeface="Times New Roman" pitchFamily="18" charset="0"/>
              </a:rPr>
              <a:t> </a:t>
            </a:r>
            <a:r>
              <a:rPr lang="en-GB" sz="2000" i="1" smtClean="0">
                <a:cs typeface="Times New Roman" pitchFamily="18" charset="0"/>
              </a:rPr>
              <a:t>stream cipher</a:t>
            </a:r>
            <a:r>
              <a:rPr lang="en-GB" sz="2000" smtClean="0">
                <a:cs typeface="Times New Roman" pitchFamily="18" charset="0"/>
              </a:rPr>
              <a:t> </a:t>
            </a:r>
            <a:r>
              <a:rPr lang="en-GB" sz="2000" dirty="0" smtClean="0">
                <a:cs typeface="Times New Roman" pitchFamily="18" charset="0"/>
              </a:rPr>
              <a:t>[</a:t>
            </a:r>
            <a:r>
              <a:rPr lang="en-GB" sz="2000" dirty="0">
                <a:cs typeface="Times New Roman" pitchFamily="18" charset="0"/>
              </a:rPr>
              <a:t>MEY82]</a:t>
            </a:r>
          </a:p>
          <a:p>
            <a:pPr eaLnBrk="0" hangingPunct="0"/>
            <a:endParaRPr lang="en-GB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762000"/>
            <a:ext cx="77724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Bit-bit kunci untuk enkripsi/dekripsi disebut </a:t>
            </a:r>
            <a:r>
              <a:rPr lang="en-US" sz="2400" i="1" smtClean="0"/>
              <a:t>keystream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Keystream dibangkitkan oleh </a:t>
            </a:r>
            <a:r>
              <a:rPr lang="en-US" sz="2400" i="1" smtClean="0"/>
              <a:t>keystream generator.</a:t>
            </a:r>
          </a:p>
          <a:p>
            <a:pPr eaLnBrk="1" hangingPunct="1">
              <a:lnSpc>
                <a:spcPct val="90000"/>
              </a:lnSpc>
            </a:pPr>
            <a:endParaRPr lang="en-US" sz="2400" i="1" smtClean="0"/>
          </a:p>
          <a:p>
            <a:pPr eaLnBrk="1" hangingPunct="1">
              <a:lnSpc>
                <a:spcPct val="90000"/>
              </a:lnSpc>
            </a:pPr>
            <a:r>
              <a:rPr lang="en-US" sz="2400" i="1" smtClean="0"/>
              <a:t>Keystream </a:t>
            </a:r>
            <a:r>
              <a:rPr lang="en-US" sz="2400" smtClean="0"/>
              <a:t>di-XOR-kan dengan bit-bit plainteks, </a:t>
            </a:r>
            <a:r>
              <a:rPr lang="en-US" sz="2400" i="1" smtClean="0"/>
              <a:t>p</a:t>
            </a:r>
            <a:r>
              <a:rPr lang="en-US" sz="2400" baseline="-25000" smtClean="0"/>
              <a:t>1</a:t>
            </a:r>
            <a:r>
              <a:rPr lang="en-US" sz="2400" smtClean="0"/>
              <a:t>, </a:t>
            </a:r>
            <a:r>
              <a:rPr lang="en-US" sz="2400" i="1" smtClean="0"/>
              <a:t>p</a:t>
            </a:r>
            <a:r>
              <a:rPr lang="en-US" sz="2400" baseline="-25000" smtClean="0"/>
              <a:t>2</a:t>
            </a:r>
            <a:r>
              <a:rPr lang="en-US" sz="2400" smtClean="0"/>
              <a:t>, …, </a:t>
            </a:r>
            <a:r>
              <a:rPr lang="en-US" sz="2400" smtClean="0">
                <a:cs typeface="Times New Roman" pitchFamily="18" charset="0"/>
              </a:rPr>
              <a:t>menghasilkan aliran bit-bit cipherteks: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i="1" smtClean="0">
                <a:cs typeface="Times New Roman" pitchFamily="18" charset="0"/>
              </a:rPr>
              <a:t>			c</a:t>
            </a:r>
            <a:r>
              <a:rPr lang="en-US" sz="2400" i="1" baseline="-30000" smtClean="0">
                <a:cs typeface="Times New Roman" pitchFamily="18" charset="0"/>
              </a:rPr>
              <a:t>i</a:t>
            </a:r>
            <a:r>
              <a:rPr lang="en-US" sz="2400" smtClean="0">
                <a:cs typeface="Times New Roman" pitchFamily="18" charset="0"/>
              </a:rPr>
              <a:t> = 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i="1" baseline="-30000" smtClean="0">
                <a:cs typeface="Times New Roman" pitchFamily="18" charset="0"/>
              </a:rPr>
              <a:t>i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k</a:t>
            </a:r>
            <a:r>
              <a:rPr lang="en-US" sz="2400" i="1" baseline="-30000" smtClean="0">
                <a:cs typeface="Times New Roman" pitchFamily="18" charset="0"/>
              </a:rPr>
              <a:t>i</a:t>
            </a:r>
            <a:r>
              <a:rPr lang="en-US" sz="2400" smtClean="0">
                <a:cs typeface="Times New Roman" pitchFamily="18" charset="0"/>
              </a:rPr>
              <a:t>	</a:t>
            </a:r>
          </a:p>
          <a:p>
            <a:pPr eaLnBrk="1" hangingPunct="1"/>
            <a:r>
              <a:rPr lang="en-US" sz="2400" smtClean="0"/>
              <a:t>Di sisi penerima dibangkitkan </a:t>
            </a:r>
            <a:r>
              <a:rPr lang="en-US" sz="2400" i="1" smtClean="0"/>
              <a:t>keystream</a:t>
            </a:r>
            <a:r>
              <a:rPr lang="en-US" sz="2400" smtClean="0"/>
              <a:t> yang sama untuk mendekripsi aliran bit-bit cipherteks: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cs typeface="Times New Roman" pitchFamily="18" charset="0"/>
              </a:rPr>
              <a:t>			p</a:t>
            </a:r>
            <a:r>
              <a:rPr lang="en-US" sz="2400" i="1" baseline="-30000" smtClean="0">
                <a:cs typeface="Times New Roman" pitchFamily="18" charset="0"/>
              </a:rPr>
              <a:t>i</a:t>
            </a:r>
            <a:r>
              <a:rPr lang="en-US" sz="2400" smtClean="0">
                <a:cs typeface="Times New Roman" pitchFamily="18" charset="0"/>
              </a:rPr>
              <a:t> = </a:t>
            </a:r>
            <a:r>
              <a:rPr lang="en-US" sz="2400" i="1" smtClean="0">
                <a:cs typeface="Times New Roman" pitchFamily="18" charset="0"/>
              </a:rPr>
              <a:t>c</a:t>
            </a:r>
            <a:r>
              <a:rPr lang="en-US" sz="2400" i="1" baseline="-30000" smtClean="0">
                <a:cs typeface="Times New Roman" pitchFamily="18" charset="0"/>
              </a:rPr>
              <a:t>i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k</a:t>
            </a:r>
            <a:r>
              <a:rPr lang="en-US" sz="2400" i="1" baseline="-30000" smtClean="0">
                <a:cs typeface="Times New Roman" pitchFamily="18" charset="0"/>
              </a:rPr>
              <a:t>i</a:t>
            </a:r>
            <a:r>
              <a:rPr lang="en-US" sz="2400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</a:t>
            </a:r>
            <a:r>
              <a:rPr lang="en-GB" sz="2400" smtClean="0">
                <a:cs typeface="Times New Roman" pitchFamily="18" charset="0"/>
              </a:rPr>
              <a:t> </a:t>
            </a:r>
            <a:endParaRPr lang="en-US" sz="24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GB" sz="2800" i="1" smtClean="0"/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8309CCB-AE39-4F39-A14F-7FBB4790B690}" type="slidenum">
              <a:rPr lang="en-GB" sz="1400" smtClean="0"/>
              <a:pPr eaLnBrk="1" hangingPunct="1"/>
              <a:t>23</a:t>
            </a:fld>
            <a:endParaRPr lang="en-GB" sz="14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3"/>
          <p:cNvSpPr>
            <a:spLocks noGrp="1" noChangeArrowheads="1"/>
          </p:cNvSpPr>
          <p:nvPr>
            <p:ph idx="1"/>
          </p:nvPr>
        </p:nvSpPr>
        <p:spPr>
          <a:xfrm>
            <a:off x="1173163" y="1143000"/>
            <a:ext cx="7285037" cy="49530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Plainteks</a:t>
            </a:r>
            <a:r>
              <a:rPr lang="en-US" sz="2400" dirty="0" smtClean="0"/>
              <a:t>: 	</a:t>
            </a:r>
            <a:r>
              <a:rPr lang="en-US" sz="2400" dirty="0" smtClean="0">
                <a:cs typeface="Times New Roman" pitchFamily="18" charset="0"/>
              </a:rPr>
              <a:t>1100101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i="1" dirty="0" err="1" smtClean="0"/>
              <a:t>Keystream</a:t>
            </a:r>
            <a:r>
              <a:rPr lang="en-US" sz="2400" dirty="0" smtClean="0"/>
              <a:t>:	</a:t>
            </a:r>
            <a:r>
              <a:rPr lang="en-US" sz="2400" dirty="0" smtClean="0">
                <a:cs typeface="Times New Roman" pitchFamily="18" charset="0"/>
              </a:rPr>
              <a:t>1000110  </a:t>
            </a:r>
            <a:r>
              <a:rPr lang="en-US" sz="2400" dirty="0" smtClean="0">
                <a:cs typeface="Times New Roman" pitchFamily="18" charset="0"/>
                <a:sym typeface="Symbol" pitchFamily="18" charset="2"/>
              </a:rPr>
              <a:t></a:t>
            </a: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</a:t>
            </a:r>
            <a:r>
              <a:rPr lang="en-US" sz="2400" dirty="0" err="1" smtClean="0">
                <a:cs typeface="Times New Roman" pitchFamily="18" charset="0"/>
              </a:rPr>
              <a:t>Cipherteks</a:t>
            </a:r>
            <a:r>
              <a:rPr lang="en-US" sz="2400" dirty="0" smtClean="0">
                <a:cs typeface="Times New Roman" pitchFamily="18" charset="0"/>
              </a:rPr>
              <a:t>:	0100011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Keamanan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sistem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cipher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aliran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bergantung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seluruhnya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pada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err="1" smtClean="0">
                <a:cs typeface="Times New Roman" pitchFamily="18" charset="0"/>
              </a:rPr>
              <a:t>keystream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generator</a:t>
            </a:r>
            <a:r>
              <a:rPr lang="en-US" sz="2400" dirty="0" smtClean="0">
                <a:cs typeface="Times New Roman" pitchFamily="18" charset="0"/>
              </a:rPr>
              <a:t>. 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endParaRPr lang="en-GB" sz="2400" dirty="0" smtClean="0"/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3D20F0A-9728-498D-BD82-6466F2C905EB}" type="slidenum">
              <a:rPr lang="en-GB" sz="1400" smtClean="0"/>
              <a:pPr eaLnBrk="1" hangingPunct="1"/>
              <a:t>24</a:t>
            </a:fld>
            <a:endParaRPr lang="en-GB" sz="1400" smtClean="0"/>
          </a:p>
        </p:txBody>
      </p:sp>
      <p:cxnSp>
        <p:nvCxnSpPr>
          <p:cNvPr id="33797" name="Straight Connector 5"/>
          <p:cNvCxnSpPr>
            <a:cxnSpLocks noChangeShapeType="1"/>
          </p:cNvCxnSpPr>
          <p:nvPr/>
        </p:nvCxnSpPr>
        <p:spPr bwMode="auto">
          <a:xfrm>
            <a:off x="1600200" y="2513012"/>
            <a:ext cx="42672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b="1" dirty="0" err="1">
                <a:cs typeface="Times New Roman" pitchFamily="18" charset="0"/>
              </a:rPr>
              <a:t>Tinjau</a:t>
            </a:r>
            <a:r>
              <a:rPr lang="en-US" sz="2400" b="1" dirty="0">
                <a:cs typeface="Times New Roman" pitchFamily="18" charset="0"/>
              </a:rPr>
              <a:t> 3 </a:t>
            </a:r>
            <a:r>
              <a:rPr lang="en-US" sz="2400" b="1" dirty="0" err="1">
                <a:cs typeface="Times New Roman" pitchFamily="18" charset="0"/>
              </a:rPr>
              <a:t>kasus</a:t>
            </a:r>
            <a:r>
              <a:rPr lang="en-US" sz="2400" b="1" dirty="0">
                <a:cs typeface="Times New Roman" pitchFamily="18" charset="0"/>
              </a:rPr>
              <a:t> yang </a:t>
            </a:r>
            <a:r>
              <a:rPr lang="en-US" sz="2400" b="1" dirty="0" err="1">
                <a:cs typeface="Times New Roman" pitchFamily="18" charset="0"/>
              </a:rPr>
              <a:t>dihasilkan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oleh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 err="1">
                <a:cs typeface="Times New Roman" pitchFamily="18" charset="0"/>
              </a:rPr>
              <a:t>keystream</a:t>
            </a:r>
            <a:r>
              <a:rPr lang="en-US" sz="2400" b="1" dirty="0">
                <a:cs typeface="Times New Roman" pitchFamily="18" charset="0"/>
              </a:rPr>
              <a:t> </a:t>
            </a:r>
            <a:r>
              <a:rPr lang="en-US" sz="2400" b="1" i="1" dirty="0">
                <a:cs typeface="Times New Roman" pitchFamily="18" charset="0"/>
              </a:rPr>
              <a:t>generator</a:t>
            </a:r>
            <a:r>
              <a:rPr lang="en-US" sz="2400" b="1" dirty="0"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id-ID" sz="2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cs typeface="Times New Roman" pitchFamily="18" charset="0"/>
              </a:rPr>
              <a:t>	1. </a:t>
            </a:r>
            <a:r>
              <a:rPr lang="en-US" sz="2000" i="1" dirty="0" err="1">
                <a:cs typeface="Times New Roman" pitchFamily="18" charset="0"/>
              </a:rPr>
              <a:t>Keystream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seluruhnya</a:t>
            </a:r>
            <a:r>
              <a:rPr lang="en-US" sz="2000" dirty="0">
                <a:cs typeface="Times New Roman" pitchFamily="18" charset="0"/>
              </a:rPr>
              <a:t> 0</a:t>
            </a:r>
          </a:p>
          <a:p>
            <a:pPr>
              <a:buNone/>
            </a:pPr>
            <a:r>
              <a:rPr lang="en-US" sz="2000" dirty="0">
                <a:cs typeface="Times New Roman" pitchFamily="18" charset="0"/>
              </a:rPr>
              <a:t>	2. </a:t>
            </a:r>
            <a:r>
              <a:rPr lang="en-US" sz="2000" i="1" dirty="0" err="1">
                <a:cs typeface="Times New Roman" pitchFamily="18" charset="0"/>
              </a:rPr>
              <a:t>Keystream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berulang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secara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perodik</a:t>
            </a:r>
            <a:endParaRPr lang="en-US" sz="2000" dirty="0">
              <a:cs typeface="Times New Roman" pitchFamily="18" charset="0"/>
            </a:endParaRPr>
          </a:p>
          <a:p>
            <a:pPr>
              <a:buNone/>
            </a:pPr>
            <a:r>
              <a:rPr lang="en-US" sz="2000" dirty="0">
                <a:cs typeface="Times New Roman" pitchFamily="18" charset="0"/>
              </a:rPr>
              <a:t>	3. </a:t>
            </a:r>
            <a:r>
              <a:rPr lang="en-US" sz="2000" i="1" dirty="0" err="1">
                <a:cs typeface="Times New Roman" pitchFamily="18" charset="0"/>
              </a:rPr>
              <a:t>Keystream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benar-benar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acak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A4489-1FA7-4ED1-9394-1A2ACB95933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446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Kasus 1</a:t>
            </a:r>
            <a:r>
              <a:rPr lang="en-US" sz="2400" smtClean="0"/>
              <a:t>: </a:t>
            </a:r>
            <a:r>
              <a:rPr lang="en-US" sz="2400" smtClean="0">
                <a:cs typeface="Times New Roman" pitchFamily="18" charset="0"/>
              </a:rPr>
              <a:t>Jika pembangkit mengeluarkan aliran-bit-kunci yang seluruhnya nol, </a:t>
            </a:r>
          </a:p>
          <a:p>
            <a:pPr eaLnBrk="1" hangingPunct="1"/>
            <a:endParaRPr lang="en-US" sz="2400" smtClean="0"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maka cipherteks = plainteks, 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 sebab: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</a:t>
            </a:r>
            <a:r>
              <a:rPr lang="en-US" sz="2400" i="1" smtClean="0">
                <a:cs typeface="Times New Roman" pitchFamily="18" charset="0"/>
              </a:rPr>
              <a:t>c</a:t>
            </a:r>
            <a:r>
              <a:rPr lang="en-US" sz="2400" i="1" baseline="-30000" smtClean="0">
                <a:cs typeface="Times New Roman" pitchFamily="18" charset="0"/>
              </a:rPr>
              <a:t>i</a:t>
            </a:r>
            <a:r>
              <a:rPr lang="en-US" sz="2400" smtClean="0">
                <a:cs typeface="Times New Roman" pitchFamily="18" charset="0"/>
              </a:rPr>
              <a:t> = 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i="1" baseline="-30000" smtClean="0">
                <a:cs typeface="Times New Roman" pitchFamily="18" charset="0"/>
              </a:rPr>
              <a:t>i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0 = 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i="1" baseline="-25000" smtClean="0">
                <a:cs typeface="Times New Roman" pitchFamily="18" charset="0"/>
              </a:rPr>
              <a:t>i</a:t>
            </a:r>
            <a:r>
              <a:rPr lang="en-US" sz="2400" smtClean="0"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dan proses enkripsi menjadi tak-berarti </a:t>
            </a:r>
            <a:endParaRPr lang="en-GB" sz="2400" smtClean="0">
              <a:cs typeface="Times New Roman" pitchFamily="18" charset="0"/>
            </a:endParaRP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028289E-06A5-4D1C-9A51-B846E033CA97}" type="slidenum">
              <a:rPr lang="en-GB" sz="1400" smtClean="0"/>
              <a:pPr eaLnBrk="1" hangingPunct="1"/>
              <a:t>26</a:t>
            </a:fld>
            <a:endParaRPr lang="en-GB" sz="140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dirty="0" err="1" smtClean="0"/>
              <a:t>Kasus</a:t>
            </a:r>
            <a:r>
              <a:rPr lang="en-US" sz="2800" b="1" dirty="0" smtClean="0"/>
              <a:t> 2</a:t>
            </a:r>
            <a:r>
              <a:rPr lang="en-US" sz="2800" dirty="0" smtClean="0"/>
              <a:t>: </a:t>
            </a:r>
            <a:r>
              <a:rPr lang="en-US" sz="2800" dirty="0" err="1" smtClean="0">
                <a:cs typeface="Times New Roman" pitchFamily="18" charset="0"/>
              </a:rPr>
              <a:t>Jika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pembangkit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mengeluarkan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err="1" smtClean="0">
                <a:cs typeface="Times New Roman" pitchFamily="18" charset="0"/>
              </a:rPr>
              <a:t>kesytream</a:t>
            </a:r>
            <a:r>
              <a:rPr lang="en-US" sz="2800" dirty="0" smtClean="0">
                <a:cs typeface="Times New Roman" pitchFamily="18" charset="0"/>
              </a:rPr>
              <a:t> yang b</a:t>
            </a:r>
            <a:r>
              <a:rPr lang="id-ID" sz="2800" dirty="0" smtClean="0">
                <a:cs typeface="Times New Roman" pitchFamily="18" charset="0"/>
              </a:rPr>
              <a:t>e</a:t>
            </a:r>
            <a:r>
              <a:rPr lang="en-US" sz="2800" dirty="0" err="1" smtClean="0">
                <a:cs typeface="Times New Roman" pitchFamily="18" charset="0"/>
              </a:rPr>
              <a:t>rulang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secara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periodik</a:t>
            </a:r>
            <a:r>
              <a:rPr lang="en-US" sz="2800" dirty="0" smtClean="0">
                <a:cs typeface="Times New Roman" pitchFamily="18" charset="0"/>
              </a:rPr>
              <a:t>, </a:t>
            </a:r>
          </a:p>
          <a:p>
            <a:pPr eaLnBrk="1" hangingPunct="1"/>
            <a:endParaRPr lang="en-US" sz="2800" dirty="0" smtClean="0">
              <a:cs typeface="Times New Roman" pitchFamily="18" charset="0"/>
            </a:endParaRPr>
          </a:p>
          <a:p>
            <a:pPr eaLnBrk="1" hangingPunct="1"/>
            <a:r>
              <a:rPr lang="en-US" sz="2800" dirty="0" err="1" smtClean="0">
                <a:cs typeface="Times New Roman" pitchFamily="18" charset="0"/>
              </a:rPr>
              <a:t>maka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algoritma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enkripsinya</a:t>
            </a:r>
            <a:r>
              <a:rPr lang="en-US" sz="2800" dirty="0" smtClean="0">
                <a:cs typeface="Times New Roman" pitchFamily="18" charset="0"/>
              </a:rPr>
              <a:t> = </a:t>
            </a:r>
            <a:r>
              <a:rPr lang="en-US" sz="2800" dirty="0" err="1" smtClean="0">
                <a:cs typeface="Times New Roman" pitchFamily="18" charset="0"/>
              </a:rPr>
              <a:t>algoritma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enkripsi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dengan</a:t>
            </a:r>
            <a:r>
              <a:rPr lang="en-US" sz="2800" dirty="0" smtClean="0">
                <a:cs typeface="Times New Roman" pitchFamily="18" charset="0"/>
              </a:rPr>
              <a:t> XOR </a:t>
            </a:r>
            <a:r>
              <a:rPr lang="en-US" sz="2800" dirty="0" err="1" smtClean="0">
                <a:cs typeface="Times New Roman" pitchFamily="18" charset="0"/>
              </a:rPr>
              <a:t>sederhana</a:t>
            </a:r>
            <a:r>
              <a:rPr lang="en-US" sz="2800" dirty="0" smtClean="0">
                <a:cs typeface="Times New Roman" pitchFamily="18" charset="0"/>
              </a:rPr>
              <a:t> yang </a:t>
            </a:r>
            <a:r>
              <a:rPr lang="en-US" sz="2800" dirty="0" err="1" smtClean="0">
                <a:cs typeface="Times New Roman" pitchFamily="18" charset="0"/>
              </a:rPr>
              <a:t>memiliki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tingkat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keamanan</a:t>
            </a:r>
            <a:r>
              <a:rPr lang="en-US" sz="2800" dirty="0" smtClean="0">
                <a:cs typeface="Times New Roman" pitchFamily="18" charset="0"/>
              </a:rPr>
              <a:t> yang </a:t>
            </a:r>
            <a:r>
              <a:rPr lang="en-US" sz="2800" dirty="0" err="1" smtClean="0">
                <a:cs typeface="Times New Roman" pitchFamily="18" charset="0"/>
              </a:rPr>
              <a:t>tidak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berarti</a:t>
            </a:r>
            <a:r>
              <a:rPr lang="en-US" sz="2800" dirty="0" smtClean="0">
                <a:cs typeface="Times New Roman" pitchFamily="18" charset="0"/>
              </a:rPr>
              <a:t>. </a:t>
            </a:r>
          </a:p>
          <a:p>
            <a:pPr eaLnBrk="1" hangingPunct="1"/>
            <a:endParaRPr lang="en-GB" sz="2800" dirty="0" smtClean="0"/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33E9099C-D5EF-4C8C-8B56-A81E7D068065}" type="slidenum">
              <a:rPr lang="en-GB" sz="1400" smtClean="0"/>
              <a:pPr eaLnBrk="1" hangingPunct="1"/>
              <a:t>27</a:t>
            </a:fld>
            <a:endParaRPr lang="en-GB" sz="14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7772400" cy="4191000"/>
          </a:xfrm>
        </p:spPr>
        <p:txBody>
          <a:bodyPr/>
          <a:lstStyle/>
          <a:p>
            <a:pPr eaLnBrk="1" hangingPunct="1"/>
            <a:r>
              <a:rPr lang="en-US" sz="2400" b="1" dirty="0" err="1" smtClean="0"/>
              <a:t>Kasus</a:t>
            </a:r>
            <a:r>
              <a:rPr lang="en-US" sz="2400" b="1" dirty="0" smtClean="0"/>
              <a:t> 3</a:t>
            </a:r>
            <a:r>
              <a:rPr lang="en-US" sz="2400" dirty="0" smtClean="0"/>
              <a:t>: </a:t>
            </a:r>
            <a:r>
              <a:rPr lang="en-US" sz="2400" dirty="0" err="1" smtClean="0">
                <a:cs typeface="Times New Roman" pitchFamily="18" charset="0"/>
              </a:rPr>
              <a:t>Jika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pembangkit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mengeluarkan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keystream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benar-benar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acak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i="1" dirty="0" smtClean="0">
                <a:cs typeface="Times New Roman" pitchFamily="18" charset="0"/>
              </a:rPr>
              <a:t>truly random</a:t>
            </a:r>
            <a:r>
              <a:rPr lang="en-US" sz="2400" dirty="0" smtClean="0">
                <a:cs typeface="Times New Roman" pitchFamily="18" charset="0"/>
              </a:rPr>
              <a:t>), </a:t>
            </a:r>
            <a:r>
              <a:rPr lang="en-US" sz="2400" dirty="0" err="1" smtClean="0">
                <a:cs typeface="Times New Roman" pitchFamily="18" charset="0"/>
              </a:rPr>
              <a:t>maka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algoritma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enkripsinya</a:t>
            </a:r>
            <a:r>
              <a:rPr lang="en-US" sz="2400" dirty="0" smtClean="0">
                <a:cs typeface="Times New Roman" pitchFamily="18" charset="0"/>
              </a:rPr>
              <a:t> = </a:t>
            </a:r>
            <a:r>
              <a:rPr lang="en-US" sz="2400" i="1" dirty="0" smtClean="0">
                <a:cs typeface="Times New Roman" pitchFamily="18" charset="0"/>
              </a:rPr>
              <a:t>one-time pad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tingkat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keamanan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sempurna</a:t>
            </a:r>
            <a:r>
              <a:rPr lang="en-US" sz="2400" dirty="0" smtClean="0">
                <a:cs typeface="Times New Roman" pitchFamily="18" charset="0"/>
              </a:rPr>
              <a:t>. 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Pada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kasus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ini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panjang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err="1" smtClean="0">
                <a:cs typeface="Times New Roman" pitchFamily="18" charset="0"/>
              </a:rPr>
              <a:t>keystream</a:t>
            </a:r>
            <a:r>
              <a:rPr lang="en-US" sz="2400" dirty="0" smtClean="0">
                <a:cs typeface="Times New Roman" pitchFamily="18" charset="0"/>
              </a:rPr>
              <a:t> =   </a:t>
            </a:r>
            <a:r>
              <a:rPr lang="en-US" sz="2400" dirty="0" err="1" smtClean="0">
                <a:cs typeface="Times New Roman" pitchFamily="18" charset="0"/>
              </a:rPr>
              <a:t>panjang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plainteks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kita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mendapatkan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cipher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aliran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sebagai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unbreakable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cipher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en-GB" sz="2800" dirty="0" smtClean="0">
              <a:cs typeface="Times New Roman" pitchFamily="18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98FDB51D-34EA-4B37-BEC5-CC8142F80A30}" type="slidenum">
              <a:rPr lang="en-GB" sz="1400" smtClean="0"/>
              <a:pPr eaLnBrk="1" hangingPunct="1"/>
              <a:t>28</a:t>
            </a:fld>
            <a:endParaRPr lang="en-GB" sz="14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772400" cy="3581400"/>
          </a:xfrm>
        </p:spPr>
        <p:txBody>
          <a:bodyPr/>
          <a:lstStyle/>
          <a:p>
            <a:pPr eaLnBrk="1" hangingPunct="1"/>
            <a:r>
              <a:rPr lang="en-US" sz="2400" b="1" dirty="0" err="1" smtClean="0">
                <a:cs typeface="Times New Roman" pitchFamily="18" charset="0"/>
              </a:rPr>
              <a:t>Kesimpulan</a:t>
            </a:r>
            <a:r>
              <a:rPr lang="en-US" sz="2400" dirty="0" smtClean="0">
                <a:cs typeface="Times New Roman" pitchFamily="18" charset="0"/>
              </a:rPr>
              <a:t>: Tingkat </a:t>
            </a:r>
            <a:r>
              <a:rPr lang="en-US" sz="2400" dirty="0" err="1" smtClean="0">
                <a:cs typeface="Times New Roman" pitchFamily="18" charset="0"/>
              </a:rPr>
              <a:t>keamanan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cipher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aliran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terletak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antara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algoritma</a:t>
            </a:r>
            <a:r>
              <a:rPr lang="en-US" sz="2400" dirty="0" smtClean="0">
                <a:cs typeface="Times New Roman" pitchFamily="18" charset="0"/>
              </a:rPr>
              <a:t> XOR </a:t>
            </a:r>
            <a:r>
              <a:rPr lang="en-US" sz="2400" dirty="0" err="1" smtClean="0">
                <a:cs typeface="Times New Roman" pitchFamily="18" charset="0"/>
              </a:rPr>
              <a:t>sederhana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one-time pad</a:t>
            </a:r>
            <a:r>
              <a:rPr lang="en-US" sz="2400" dirty="0" smtClean="0">
                <a:cs typeface="Times New Roman" pitchFamily="18" charset="0"/>
              </a:rPr>
              <a:t>. 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Semakin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acak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keluaran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dihasilkan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oleh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pembangkit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aliran</a:t>
            </a:r>
            <a:r>
              <a:rPr lang="en-US" sz="2400" dirty="0" smtClean="0">
                <a:cs typeface="Times New Roman" pitchFamily="18" charset="0"/>
              </a:rPr>
              <a:t>-bit-</a:t>
            </a:r>
            <a:r>
              <a:rPr lang="en-US" sz="2400" dirty="0" err="1" smtClean="0">
                <a:cs typeface="Times New Roman" pitchFamily="18" charset="0"/>
              </a:rPr>
              <a:t>kunci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semakin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sulit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kriptanalis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memecahkan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cipherteks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en-GB" sz="2800" dirty="0" smtClean="0"/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9E66CB4-AB5F-4503-AD46-CE6DF277398B}" type="slidenum">
              <a:rPr lang="en-GB" sz="1400" smtClean="0"/>
              <a:pPr eaLnBrk="1" hangingPunct="1"/>
              <a:t>29</a:t>
            </a:fld>
            <a:endParaRPr lang="en-GB" sz="1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A2FC888-2E75-404C-8E18-FE58939D3DF8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95400"/>
            <a:ext cx="7772400" cy="46482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</a:rPr>
              <a:t>Tetap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menggunakan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gagasan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pada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klasik</a:t>
            </a:r>
            <a:r>
              <a:rPr lang="en-US" sz="2400" dirty="0" smtClean="0">
                <a:solidFill>
                  <a:srgbClr val="000000"/>
                </a:solidFill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</a:rPr>
              <a:t>substitusi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transposisi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tetapi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rumit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sangat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sulit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dipecahkan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</a:rPr>
              <a:t>Perkembangan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kriptografi</a:t>
            </a:r>
            <a:r>
              <a:rPr lang="en-US" sz="2400" dirty="0" smtClean="0">
                <a:solidFill>
                  <a:srgbClr val="000000"/>
                </a:solidFill>
              </a:rPr>
              <a:t> modern </a:t>
            </a:r>
            <a:r>
              <a:rPr lang="en-US" sz="2400" dirty="0" err="1" smtClean="0">
                <a:solidFill>
                  <a:srgbClr val="000000"/>
                </a:solidFill>
              </a:rPr>
              <a:t>didorong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oleh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penggunaan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komputer</a:t>
            </a:r>
            <a:r>
              <a:rPr lang="en-US" sz="2400" dirty="0" smtClean="0">
                <a:solidFill>
                  <a:srgbClr val="000000"/>
                </a:solidFill>
              </a:rPr>
              <a:t> digital </a:t>
            </a:r>
            <a:r>
              <a:rPr lang="en-US" sz="2400" dirty="0" err="1" smtClean="0">
                <a:solidFill>
                  <a:srgbClr val="000000"/>
                </a:solidFill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keamanan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pesan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</a:rPr>
              <a:t>Komputer</a:t>
            </a:r>
            <a:r>
              <a:rPr lang="en-US" sz="2400" dirty="0" smtClean="0">
                <a:solidFill>
                  <a:srgbClr val="000000"/>
                </a:solidFill>
              </a:rPr>
              <a:t> digital </a:t>
            </a:r>
            <a:r>
              <a:rPr lang="en-US" sz="2400" dirty="0" err="1" smtClean="0">
                <a:solidFill>
                  <a:srgbClr val="000000"/>
                </a:solidFill>
              </a:rPr>
              <a:t>merepresentasikan</a:t>
            </a:r>
            <a:r>
              <a:rPr lang="en-US" sz="2400" dirty="0" smtClean="0">
                <a:solidFill>
                  <a:srgbClr val="000000"/>
                </a:solidFill>
              </a:rPr>
              <a:t> data </a:t>
            </a:r>
            <a:r>
              <a:rPr lang="en-US" sz="2400" dirty="0" err="1" smtClean="0">
                <a:solidFill>
                  <a:srgbClr val="000000"/>
                </a:solidFill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biner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GB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smtClean="0"/>
              <a:t>Keystream Generator</a:t>
            </a:r>
            <a:endParaRPr lang="en-GB" i="1" smtClean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772400" cy="4648200"/>
          </a:xfrm>
        </p:spPr>
        <p:txBody>
          <a:bodyPr/>
          <a:lstStyle/>
          <a:p>
            <a:pPr eaLnBrk="1" hangingPunct="1"/>
            <a:r>
              <a:rPr lang="en-US" sz="2400" i="1" dirty="0" err="1" smtClean="0">
                <a:cs typeface="Times New Roman" pitchFamily="18" charset="0"/>
              </a:rPr>
              <a:t>Keystream</a:t>
            </a:r>
            <a:r>
              <a:rPr lang="en-US" sz="2400" i="1" dirty="0" smtClean="0">
                <a:cs typeface="Times New Roman" pitchFamily="18" charset="0"/>
              </a:rPr>
              <a:t> generator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diimplementasikan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sebagai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prosedur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sama</a:t>
            </a:r>
            <a:r>
              <a:rPr lang="en-US" sz="2400" dirty="0" smtClean="0">
                <a:cs typeface="Times New Roman" pitchFamily="18" charset="0"/>
              </a:rPr>
              <a:t> di </a:t>
            </a:r>
            <a:r>
              <a:rPr lang="en-US" sz="2400" dirty="0" err="1" smtClean="0">
                <a:cs typeface="Times New Roman" pitchFamily="18" charset="0"/>
              </a:rPr>
              <a:t>sisi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pengirim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penerima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pesan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eaLnBrk="1" hangingPunct="1"/>
            <a:endParaRPr lang="en-US" sz="2400" i="1" dirty="0" smtClean="0">
              <a:cs typeface="Times New Roman" pitchFamily="18" charset="0"/>
            </a:endParaRPr>
          </a:p>
          <a:p>
            <a:pPr eaLnBrk="1" hangingPunct="1"/>
            <a:r>
              <a:rPr lang="en-US" sz="2400" i="1" dirty="0" err="1" smtClean="0">
                <a:cs typeface="Times New Roman" pitchFamily="18" charset="0"/>
              </a:rPr>
              <a:t>Keystream</a:t>
            </a:r>
            <a:r>
              <a:rPr lang="en-US" sz="2400" i="1" dirty="0" smtClean="0">
                <a:cs typeface="Times New Roman" pitchFamily="18" charset="0"/>
              </a:rPr>
              <a:t> generator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dapat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membangkitkan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err="1" smtClean="0">
                <a:cs typeface="Times New Roman" pitchFamily="18" charset="0"/>
              </a:rPr>
              <a:t>keystream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berbasis</a:t>
            </a:r>
            <a:r>
              <a:rPr lang="en-US" sz="2400" dirty="0" smtClean="0">
                <a:cs typeface="Times New Roman" pitchFamily="18" charset="0"/>
              </a:rPr>
              <a:t> bit per bit </a:t>
            </a:r>
            <a:r>
              <a:rPr lang="en-US" sz="2400" dirty="0" err="1" smtClean="0">
                <a:cs typeface="Times New Roman" pitchFamily="18" charset="0"/>
              </a:rPr>
              <a:t>atau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dalam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blok-blok</a:t>
            </a:r>
            <a:r>
              <a:rPr lang="en-US" sz="2400" dirty="0" smtClean="0">
                <a:cs typeface="Times New Roman" pitchFamily="18" charset="0"/>
              </a:rPr>
              <a:t> bit. 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Jika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err="1" smtClean="0">
                <a:cs typeface="Times New Roman" pitchFamily="18" charset="0"/>
              </a:rPr>
              <a:t>keystream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berbentuk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blok-blok</a:t>
            </a:r>
            <a:r>
              <a:rPr lang="en-US" sz="2400" dirty="0" smtClean="0">
                <a:cs typeface="Times New Roman" pitchFamily="18" charset="0"/>
              </a:rPr>
              <a:t> bit, </a:t>
            </a:r>
            <a:r>
              <a:rPr lang="en-US" sz="2400" i="1" dirty="0" smtClean="0">
                <a:cs typeface="Times New Roman" pitchFamily="18" charset="0"/>
              </a:rPr>
              <a:t>cipher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blok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dapat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digunakan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memperoleh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cipher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aliran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GB" sz="2400" dirty="0" smtClean="0"/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37756A9-D8EE-4C61-A4BB-1B7599325E89}" type="slidenum">
              <a:rPr lang="en-GB" sz="1400" smtClean="0"/>
              <a:pPr eaLnBrk="1" hangingPunct="1"/>
              <a:t>30</a:t>
            </a:fld>
            <a:endParaRPr lang="en-GB" sz="1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7772400" cy="43434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Prosedur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menerima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masukan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sebuah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kunci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U</a:t>
            </a:r>
            <a:r>
              <a:rPr lang="en-US" sz="2400" dirty="0" smtClean="0">
                <a:cs typeface="Times New Roman" pitchFamily="18" charset="0"/>
              </a:rPr>
              <a:t>. </a:t>
            </a:r>
            <a:r>
              <a:rPr lang="en-US" sz="2400" dirty="0" err="1" smtClean="0">
                <a:cs typeface="Times New Roman" pitchFamily="18" charset="0"/>
              </a:rPr>
              <a:t>Keluaran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dari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prosedur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merupakan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fungsi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dari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U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dirty="0" err="1" smtClean="0">
                <a:cs typeface="Times New Roman" pitchFamily="18" charset="0"/>
              </a:rPr>
              <a:t>lihat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Gambar</a:t>
            </a:r>
            <a:r>
              <a:rPr lang="en-US" sz="2400" dirty="0" smtClean="0">
                <a:cs typeface="Times New Roman" pitchFamily="18" charset="0"/>
              </a:rPr>
              <a:t> 2). 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Pengirim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penerima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harus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memiliki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kunci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U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sama</a:t>
            </a:r>
            <a:r>
              <a:rPr lang="en-US" sz="2400" dirty="0" smtClean="0">
                <a:cs typeface="Times New Roman" pitchFamily="18" charset="0"/>
              </a:rPr>
              <a:t>. </a:t>
            </a:r>
            <a:r>
              <a:rPr lang="en-US" sz="2400" dirty="0" err="1" smtClean="0">
                <a:cs typeface="Times New Roman" pitchFamily="18" charset="0"/>
              </a:rPr>
              <a:t>Kunci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ini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harus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dijaga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kerahasiaanya</a:t>
            </a:r>
            <a:r>
              <a:rPr lang="en-US" sz="2400" dirty="0" smtClean="0">
                <a:cs typeface="Times New Roman" pitchFamily="18" charset="0"/>
              </a:rPr>
              <a:t>.   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Pembangkit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harus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menghasilkan</a:t>
            </a:r>
            <a:r>
              <a:rPr lang="en-US" sz="2400" dirty="0" smtClean="0">
                <a:cs typeface="Times New Roman" pitchFamily="18" charset="0"/>
              </a:rPr>
              <a:t> bit-bit </a:t>
            </a:r>
            <a:r>
              <a:rPr lang="en-US" sz="2400" dirty="0" err="1" smtClean="0">
                <a:cs typeface="Times New Roman" pitchFamily="18" charset="0"/>
              </a:rPr>
              <a:t>kunci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kuat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secara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kriptografi</a:t>
            </a:r>
            <a:r>
              <a:rPr lang="en-US" sz="2400" dirty="0" smtClean="0">
                <a:cs typeface="Times New Roman" pitchFamily="18" charset="0"/>
              </a:rPr>
              <a:t>. </a:t>
            </a:r>
            <a:endParaRPr lang="en-GB" sz="2400" dirty="0" smtClean="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31B211D-C715-49B9-B097-7CB89FA9AFB3}" type="slidenum">
              <a:rPr lang="en-GB" sz="1400" smtClean="0"/>
              <a:pPr eaLnBrk="1" hangingPunct="1"/>
              <a:t>31</a:t>
            </a:fld>
            <a:endParaRPr lang="en-GB" sz="1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5638800"/>
            <a:ext cx="548640" cy="39624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5A5A66D-2F2A-421A-9569-7E11442295C3}" type="slidenum">
              <a:rPr lang="en-GB" sz="1400" smtClean="0"/>
              <a:pPr eaLnBrk="1" hangingPunct="1"/>
              <a:t>32</a:t>
            </a:fld>
            <a:endParaRPr lang="en-GB" sz="1400" dirty="0" smtClean="0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766763" y="221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381000" y="4648200"/>
            <a:ext cx="68580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600" b="1">
                <a:cs typeface="Times New Roman" pitchFamily="18" charset="0"/>
              </a:rPr>
              <a:t>Gambar 2</a:t>
            </a:r>
            <a:r>
              <a:rPr lang="en-GB" sz="1600">
                <a:cs typeface="Times New Roman" pitchFamily="18" charset="0"/>
              </a:rPr>
              <a:t> </a:t>
            </a:r>
            <a:r>
              <a:rPr lang="en-GB" sz="1600" i="1">
                <a:cs typeface="Times New Roman" pitchFamily="18" charset="0"/>
              </a:rPr>
              <a:t>Cipher</a:t>
            </a:r>
            <a:r>
              <a:rPr lang="en-GB" sz="1600">
                <a:cs typeface="Times New Roman" pitchFamily="18" charset="0"/>
              </a:rPr>
              <a:t> aliran dengan pembangkit bit-aliran-kunci yang bergantung pada kunci </a:t>
            </a:r>
            <a:r>
              <a:rPr lang="en-GB" sz="1600" i="1">
                <a:cs typeface="Times New Roman" pitchFamily="18" charset="0"/>
              </a:rPr>
              <a:t>U</a:t>
            </a:r>
            <a:r>
              <a:rPr lang="en-GB" sz="1600">
                <a:cs typeface="Times New Roman" pitchFamily="18" charset="0"/>
              </a:rPr>
              <a:t>  [MEY82].</a:t>
            </a:r>
          </a:p>
          <a:p>
            <a:pPr eaLnBrk="0" hangingPunct="0"/>
            <a:endParaRPr lang="en-GB" sz="1600"/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766763" y="22193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400238"/>
              </p:ext>
            </p:extLst>
          </p:nvPr>
        </p:nvGraphicFramePr>
        <p:xfrm>
          <a:off x="228600" y="1600200"/>
          <a:ext cx="7081838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r:id="rId3" imgW="5023014" imgH="1813054" progId="Visio.Drawing.6">
                  <p:embed/>
                </p:oleObj>
              </mc:Choice>
              <mc:Fallback>
                <p:oleObj r:id="rId3" imgW="5023014" imgH="1813054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00200"/>
                        <a:ext cx="7081838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77AB269-6DB9-43D7-9AF7-39FEC9110BBD}" type="slidenum">
              <a:rPr lang="en-GB" sz="1400" smtClean="0"/>
              <a:pPr eaLnBrk="1" hangingPunct="1"/>
              <a:t>33</a:t>
            </a:fld>
            <a:endParaRPr lang="en-GB" sz="1400" smtClean="0"/>
          </a:p>
        </p:txBody>
      </p:sp>
      <p:sp>
        <p:nvSpPr>
          <p:cNvPr id="7173" name="Rectangle 1029"/>
          <p:cNvSpPr>
            <a:spLocks noChangeArrowheads="1"/>
          </p:cNvSpPr>
          <p:nvPr/>
        </p:nvSpPr>
        <p:spPr bwMode="auto">
          <a:xfrm>
            <a:off x="3219450" y="2386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318707"/>
              </p:ext>
            </p:extLst>
          </p:nvPr>
        </p:nvGraphicFramePr>
        <p:xfrm>
          <a:off x="1828800" y="1371600"/>
          <a:ext cx="4876800" cy="376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r:id="rId3" imgW="2708334" imgH="2090861" progId="Visio.Drawing.6">
                  <p:embed/>
                </p:oleObj>
              </mc:Choice>
              <mc:Fallback>
                <p:oleObj r:id="rId3" imgW="2708334" imgH="2090861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371600"/>
                        <a:ext cx="4876800" cy="376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Rectangle 1030"/>
          <p:cNvSpPr>
            <a:spLocks noChangeArrowheads="1"/>
          </p:cNvSpPr>
          <p:nvPr/>
        </p:nvSpPr>
        <p:spPr bwMode="auto">
          <a:xfrm>
            <a:off x="1447800" y="5715000"/>
            <a:ext cx="6400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1800" b="1" dirty="0" err="1">
                <a:cs typeface="Times New Roman" pitchFamily="18" charset="0"/>
              </a:rPr>
              <a:t>Gambar</a:t>
            </a:r>
            <a:r>
              <a:rPr lang="en-GB" sz="1800" b="1" dirty="0">
                <a:cs typeface="Times New Roman" pitchFamily="18" charset="0"/>
              </a:rPr>
              <a:t> 2 </a:t>
            </a:r>
            <a:r>
              <a:rPr lang="en-GB" sz="1800" dirty="0">
                <a:cs typeface="Times New Roman" pitchFamily="18" charset="0"/>
              </a:rPr>
              <a:t> Proses di </a:t>
            </a:r>
            <a:r>
              <a:rPr lang="en-GB" sz="1800" dirty="0" err="1">
                <a:cs typeface="Times New Roman" pitchFamily="18" charset="0"/>
              </a:rPr>
              <a:t>dalam</a:t>
            </a:r>
            <a:r>
              <a:rPr lang="en-GB" sz="1800" dirty="0">
                <a:cs typeface="Times New Roman" pitchFamily="18" charset="0"/>
              </a:rPr>
              <a:t> </a:t>
            </a:r>
            <a:r>
              <a:rPr lang="en-GB" sz="1800" dirty="0" err="1">
                <a:cs typeface="Times New Roman" pitchFamily="18" charset="0"/>
              </a:rPr>
              <a:t>pembangkit</a:t>
            </a:r>
            <a:r>
              <a:rPr lang="en-GB" sz="1800" dirty="0">
                <a:cs typeface="Times New Roman" pitchFamily="18" charset="0"/>
              </a:rPr>
              <a:t> </a:t>
            </a:r>
            <a:r>
              <a:rPr lang="en-GB" sz="1800" dirty="0" err="1">
                <a:cs typeface="Times New Roman" pitchFamily="18" charset="0"/>
              </a:rPr>
              <a:t>aliran-kunci</a:t>
            </a:r>
            <a:endParaRPr lang="en-GB" sz="1800" dirty="0">
              <a:cs typeface="Times New Roman" pitchFamily="18" charset="0"/>
            </a:endParaRPr>
          </a:p>
          <a:p>
            <a:pPr eaLnBrk="0" hangingPunct="0"/>
            <a:endParaRPr lang="en-GB" sz="1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7772400" cy="5467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i="1" dirty="0" smtClean="0">
                <a:cs typeface="Times New Roman" pitchFamily="18" charset="0"/>
              </a:rPr>
              <a:t>U</a:t>
            </a:r>
            <a:r>
              <a:rPr lang="en-US" sz="2400" dirty="0" smtClean="0">
                <a:cs typeface="Times New Roman" pitchFamily="18" charset="0"/>
              </a:rPr>
              <a:t> = 1111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(</a:t>
            </a:r>
            <a:r>
              <a:rPr lang="en-US" sz="2400" i="1" dirty="0" smtClean="0">
                <a:cs typeface="Times New Roman" pitchFamily="18" charset="0"/>
              </a:rPr>
              <a:t>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adalah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kunci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empat</a:t>
            </a:r>
            <a:r>
              <a:rPr lang="en-US" sz="2400" dirty="0" smtClean="0">
                <a:cs typeface="Times New Roman" pitchFamily="18" charset="0"/>
              </a:rPr>
              <a:t>-bit yang </a:t>
            </a:r>
            <a:r>
              <a:rPr lang="en-US" sz="2400" dirty="0" err="1" smtClean="0">
                <a:cs typeface="Times New Roman" pitchFamily="18" charset="0"/>
              </a:rPr>
              <a:t>dipilih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sembarang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kecuali</a:t>
            </a:r>
            <a:r>
              <a:rPr lang="en-US" sz="2400" dirty="0" smtClean="0">
                <a:cs typeface="Times New Roman" pitchFamily="18" charset="0"/>
              </a:rPr>
              <a:t> 0000)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Cara </a:t>
            </a:r>
            <a:r>
              <a:rPr lang="en-US" sz="2400" dirty="0" err="1" smtClean="0">
                <a:cs typeface="Times New Roman" pitchFamily="18" charset="0"/>
              </a:rPr>
              <a:t>sederhana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memperoleh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err="1" smtClean="0">
                <a:cs typeface="Times New Roman" pitchFamily="18" charset="0"/>
              </a:rPr>
              <a:t>keystream</a:t>
            </a:r>
            <a:r>
              <a:rPr lang="en-US" sz="2400" dirty="0" smtClean="0">
                <a:cs typeface="Times New Roman" pitchFamily="18" charset="0"/>
              </a:rPr>
              <a:t>: 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i="1" dirty="0" smtClean="0">
                <a:cs typeface="Times New Roman" pitchFamily="18" charset="0"/>
              </a:rPr>
              <a:t>		</a:t>
            </a:r>
            <a:r>
              <a:rPr lang="en-US" sz="2400" i="1" dirty="0" smtClean="0">
                <a:solidFill>
                  <a:srgbClr val="FF0000"/>
                </a:solidFill>
                <a:cs typeface="Times New Roman" pitchFamily="18" charset="0"/>
              </a:rPr>
              <a:t>XOR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-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kan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bit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pertama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bit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terakhir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	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empat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 bit </a:t>
            </a:r>
            <a:r>
              <a:rPr lang="en-US" sz="2400" dirty="0" err="1" smtClean="0">
                <a:solidFill>
                  <a:srgbClr val="FF0000"/>
                </a:solidFill>
                <a:cs typeface="Times New Roman" pitchFamily="18" charset="0"/>
              </a:rPr>
              <a:t>sebelumnya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	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en-US" sz="2400" dirty="0" smtClean="0">
                <a:cs typeface="Times New Roman" pitchFamily="18" charset="0"/>
              </a:rPr>
              <a:t>11</a:t>
            </a:r>
            <a:r>
              <a:rPr lang="en-US" sz="2400" dirty="0" smtClean="0">
                <a:solidFill>
                  <a:srgbClr val="FF0000"/>
                </a:solidFill>
                <a:cs typeface="Times New Roman" pitchFamily="18" charset="0"/>
              </a:rPr>
              <a:t>1</a:t>
            </a:r>
            <a:r>
              <a:rPr lang="en-US" sz="2400" dirty="0" smtClean="0">
                <a:cs typeface="Times New Roman" pitchFamily="18" charset="0"/>
              </a:rPr>
              <a:t>01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01100</a:t>
            </a:r>
            <a:r>
              <a:rPr lang="en-US" sz="2400" dirty="0" smtClean="0">
                <a:cs typeface="Times New Roman" pitchFamily="18" charset="0"/>
              </a:rPr>
              <a:t>1000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 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berulang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setiap</a:t>
            </a:r>
            <a:r>
              <a:rPr lang="en-US" sz="2400" dirty="0" smtClean="0">
                <a:cs typeface="Times New Roman" pitchFamily="18" charset="0"/>
              </a:rPr>
              <a:t> 15 bit.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>
                <a:cs typeface="Times New Roman" pitchFamily="18" charset="0"/>
              </a:rPr>
              <a:t>Secara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umum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jika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panjang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kunci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adalah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n</a:t>
            </a:r>
            <a:r>
              <a:rPr lang="en-US" sz="2400" dirty="0" smtClean="0">
                <a:cs typeface="Times New Roman" pitchFamily="18" charset="0"/>
              </a:rPr>
              <a:t> bit, </a:t>
            </a:r>
            <a:r>
              <a:rPr lang="en-US" sz="2400" dirty="0" err="1" smtClean="0">
                <a:cs typeface="Times New Roman" pitchFamily="18" charset="0"/>
              </a:rPr>
              <a:t>maka</a:t>
            </a:r>
            <a:r>
              <a:rPr lang="en-US" sz="2400" dirty="0" smtClean="0">
                <a:cs typeface="Times New Roman" pitchFamily="18" charset="0"/>
              </a:rPr>
              <a:t> bit-bit </a:t>
            </a:r>
            <a:r>
              <a:rPr lang="en-US" sz="2400" dirty="0" err="1" smtClean="0">
                <a:cs typeface="Times New Roman" pitchFamily="18" charset="0"/>
              </a:rPr>
              <a:t>kunci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tidak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berulang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sampai</a:t>
            </a:r>
            <a:r>
              <a:rPr lang="en-US" sz="2400" dirty="0" smtClean="0">
                <a:cs typeface="Times New Roman" pitchFamily="18" charset="0"/>
              </a:rPr>
              <a:t> 2</a:t>
            </a:r>
            <a:r>
              <a:rPr lang="en-US" sz="2400" i="1" baseline="30000" dirty="0" smtClean="0">
                <a:cs typeface="Times New Roman" pitchFamily="18" charset="0"/>
              </a:rPr>
              <a:t>n</a:t>
            </a:r>
            <a:r>
              <a:rPr lang="en-US" sz="2400" dirty="0" smtClean="0">
                <a:cs typeface="Times New Roman" pitchFamily="18" charset="0"/>
              </a:rPr>
              <a:t> – 1 bit.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dirty="0" smtClean="0"/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639595F-575A-4159-BC6D-E94F896E71B9}" type="slidenum">
              <a:rPr lang="en-GB" sz="1400" smtClean="0"/>
              <a:pPr eaLnBrk="1" hangingPunct="1"/>
              <a:t>34</a:t>
            </a:fld>
            <a:endParaRPr lang="en-GB" sz="14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i="1" smtClean="0"/>
              <a:t>Feedback Shift Register (LFSR)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i="1" smtClean="0"/>
              <a:t>FSR</a:t>
            </a:r>
            <a:r>
              <a:rPr lang="en-US" sz="2400" smtClean="0"/>
              <a:t> adalah contoh sebuah </a:t>
            </a:r>
            <a:r>
              <a:rPr lang="en-US" sz="2400" i="1" smtClean="0"/>
              <a:t>keystream generator</a:t>
            </a:r>
            <a:r>
              <a:rPr lang="en-US" sz="2400" smtClean="0"/>
              <a:t>.</a:t>
            </a:r>
          </a:p>
          <a:p>
            <a:pPr eaLnBrk="1" hangingPunct="1"/>
            <a:r>
              <a:rPr lang="en-US" sz="2400" i="1" smtClean="0"/>
              <a:t>FSR</a:t>
            </a:r>
            <a:r>
              <a:rPr lang="en-US" sz="2400" smtClean="0"/>
              <a:t> terdiri dari dua bagian: register geser (n bit) dan fungsi umpan balik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	</a:t>
            </a:r>
            <a:r>
              <a:rPr lang="en-US" sz="2000" smtClean="0"/>
              <a:t>Register geser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25ECEB0-6C5D-4085-9517-7BD2C35E3AC5}" type="slidenum">
              <a:rPr lang="en-GB" sz="1400" smtClean="0"/>
              <a:pPr eaLnBrk="1" hangingPunct="1"/>
              <a:t>35</a:t>
            </a:fld>
            <a:endParaRPr lang="en-GB" sz="1400" smtClean="0"/>
          </a:p>
        </p:txBody>
      </p:sp>
      <p:pic>
        <p:nvPicPr>
          <p:cNvPr id="4199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33800"/>
            <a:ext cx="6400800" cy="157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77724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Contoh FSR adalah LFSR (</a:t>
            </a:r>
            <a:r>
              <a:rPr lang="en-US" sz="2800" i="1" smtClean="0"/>
              <a:t>Linear Feedback Shift Register</a:t>
            </a:r>
            <a:r>
              <a:rPr lang="en-US" sz="2800" smtClean="0"/>
              <a:t>) 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6982090-AD97-4DBF-9BE2-0B1F27EBCCD8}" type="slidenum">
              <a:rPr lang="en-GB" sz="1400" smtClean="0"/>
              <a:pPr eaLnBrk="1" hangingPunct="1"/>
              <a:t>36</a:t>
            </a:fld>
            <a:endParaRPr lang="en-GB" sz="1400" smtClean="0"/>
          </a:p>
        </p:txBody>
      </p:sp>
      <p:pic>
        <p:nvPicPr>
          <p:cNvPr id="4301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124200"/>
            <a:ext cx="65532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7772400" cy="4267200"/>
          </a:xfrm>
        </p:spPr>
        <p:txBody>
          <a:bodyPr/>
          <a:lstStyle/>
          <a:p>
            <a:pPr eaLnBrk="1" hangingPunct="1"/>
            <a:r>
              <a:rPr lang="en-US" smtClean="0"/>
              <a:t>Contoh LFSR 4-bit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Fungsi umpan balik: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		b</a:t>
            </a:r>
            <a:r>
              <a:rPr lang="en-US" smtClean="0"/>
              <a:t>4 = </a:t>
            </a:r>
            <a:r>
              <a:rPr lang="en-US" i="1" smtClean="0"/>
              <a:t>f</a:t>
            </a:r>
            <a:r>
              <a:rPr lang="en-US" smtClean="0"/>
              <a:t>(</a:t>
            </a:r>
            <a:r>
              <a:rPr lang="en-US" i="1" smtClean="0"/>
              <a:t>b</a:t>
            </a:r>
            <a:r>
              <a:rPr lang="en-US" smtClean="0"/>
              <a:t>1, </a:t>
            </a:r>
            <a:r>
              <a:rPr lang="en-US" i="1" smtClean="0"/>
              <a:t>b</a:t>
            </a:r>
            <a:r>
              <a:rPr lang="en-US" smtClean="0"/>
              <a:t>4) = </a:t>
            </a:r>
            <a:r>
              <a:rPr lang="en-US" i="1" smtClean="0"/>
              <a:t>b</a:t>
            </a:r>
            <a:r>
              <a:rPr lang="en-US" smtClean="0"/>
              <a:t>1 </a:t>
            </a:r>
            <a:r>
              <a:rPr lang="en-US" smtClean="0">
                <a:sym typeface="Symbol" pitchFamily="18" charset="2"/>
              </a:rPr>
              <a:t>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4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C6F9478-84D3-4D82-8850-39AAA04F6314}" type="slidenum">
              <a:rPr lang="en-GB" sz="1400" smtClean="0"/>
              <a:pPr eaLnBrk="1" hangingPunct="1"/>
              <a:t>37</a:t>
            </a:fld>
            <a:endParaRPr lang="en-GB" sz="1400" smtClean="0"/>
          </a:p>
        </p:txBody>
      </p:sp>
      <p:sp>
        <p:nvSpPr>
          <p:cNvPr id="8198" name="Rectangle 5"/>
          <p:cNvSpPr>
            <a:spLocks noChangeArrowheads="1"/>
          </p:cNvSpPr>
          <p:nvPr/>
        </p:nvSpPr>
        <p:spPr bwMode="auto">
          <a:xfrm>
            <a:off x="0" y="2957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649490"/>
              </p:ext>
            </p:extLst>
          </p:nvPr>
        </p:nvGraphicFramePr>
        <p:xfrm>
          <a:off x="2133600" y="2438400"/>
          <a:ext cx="5029200" cy="164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r:id="rId3" imgW="3134604" imgH="1025748" progId="Visio.Drawing.5">
                  <p:embed/>
                </p:oleObj>
              </mc:Choice>
              <mc:Fallback>
                <p:oleObj r:id="rId3" imgW="3134604" imgH="1025748" progId="Visio.Drawing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438400"/>
                        <a:ext cx="5029200" cy="164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990600"/>
            <a:ext cx="8077200" cy="5257800"/>
          </a:xfrm>
        </p:spPr>
        <p:txBody>
          <a:bodyPr/>
          <a:lstStyle/>
          <a:p>
            <a:pPr eaLnBrk="1" hangingPunct="1"/>
            <a:r>
              <a:rPr lang="en-US" sz="2400" dirty="0" err="1" smtClean="0"/>
              <a:t>Contoh</a:t>
            </a:r>
            <a:r>
              <a:rPr lang="en-US" sz="2400" dirty="0" smtClean="0"/>
              <a:t>: </a:t>
            </a:r>
            <a:r>
              <a:rPr lang="en-US" sz="2400" dirty="0" err="1" smtClean="0"/>
              <a:t>jika</a:t>
            </a:r>
            <a:r>
              <a:rPr lang="en-US" sz="2400" dirty="0" smtClean="0"/>
              <a:t> LFSR 4-bit </a:t>
            </a:r>
            <a:r>
              <a:rPr lang="en-US" sz="2400" dirty="0" err="1" smtClean="0"/>
              <a:t>diinisialisasi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1111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id-ID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err="1" smtClean="0"/>
              <a:t>Barisan</a:t>
            </a:r>
            <a:r>
              <a:rPr lang="en-US" sz="2400" dirty="0" smtClean="0"/>
              <a:t> bit </a:t>
            </a:r>
            <a:r>
              <a:rPr lang="en-US" sz="2400" dirty="0" err="1" smtClean="0"/>
              <a:t>acak</a:t>
            </a:r>
            <a:r>
              <a:rPr lang="en-US" sz="2400" dirty="0" smtClean="0"/>
              <a:t>: 1 1 1 1 0 1 0 1 1 0 0 1 0 0 0 …</a:t>
            </a:r>
          </a:p>
          <a:p>
            <a:pPr eaLnBrk="1" hangingPunct="1"/>
            <a:r>
              <a:rPr lang="en-US" sz="2400" dirty="0" err="1" smtClean="0"/>
              <a:t>Periode</a:t>
            </a:r>
            <a:r>
              <a:rPr lang="en-US" sz="2400" dirty="0" smtClean="0"/>
              <a:t> LFSR n-bit: 2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– 1 </a:t>
            </a:r>
          </a:p>
        </p:txBody>
      </p:sp>
      <p:graphicFrame>
        <p:nvGraphicFramePr>
          <p:cNvPr id="9218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371600" y="1752600"/>
          <a:ext cx="7466013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Document" r:id="rId3" imgW="5482741" imgH="2475831" progId="Word.Document.8">
                  <p:embed/>
                </p:oleObj>
              </mc:Choice>
              <mc:Fallback>
                <p:oleObj name="Document" r:id="rId3" imgW="5482741" imgH="247583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7466013" cy="337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34400" y="5562600"/>
            <a:ext cx="4572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D28B740-4678-4A14-9A01-0F47DFCD5B9A}" type="slidenum">
              <a:rPr lang="en-GB" sz="1400" smtClean="0"/>
              <a:pPr eaLnBrk="1" hangingPunct="1"/>
              <a:t>38</a:t>
            </a:fld>
            <a:endParaRPr lang="en-GB" sz="14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62925" cy="646113"/>
          </a:xfrm>
        </p:spPr>
        <p:txBody>
          <a:bodyPr/>
          <a:lstStyle/>
          <a:p>
            <a:pPr eaLnBrk="1" hangingPunct="1"/>
            <a:r>
              <a:rPr lang="en-US" sz="3600" smtClean="0"/>
              <a:t>Serangan pada </a:t>
            </a:r>
            <a:r>
              <a:rPr lang="en-US" sz="3600" i="1" smtClean="0"/>
              <a:t>Cipher</a:t>
            </a:r>
            <a:r>
              <a:rPr lang="en-US" sz="3600" smtClean="0"/>
              <a:t> Aliran</a:t>
            </a:r>
            <a:endParaRPr lang="en-GB" sz="3600" smtClean="0"/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i="1" smtClean="0">
                <a:cs typeface="Times New Roman" pitchFamily="18" charset="0"/>
              </a:rPr>
              <a:t>Known-plaintext attack</a:t>
            </a:r>
            <a:endParaRPr lang="en-US" sz="2800" smtClean="0"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/>
              <a:t>	Kriptanalis mengetahui potongan </a:t>
            </a:r>
            <a:r>
              <a:rPr lang="en-US" sz="2800" i="1" smtClean="0"/>
              <a:t>P</a:t>
            </a:r>
            <a:r>
              <a:rPr lang="en-US" sz="2800" smtClean="0"/>
              <a:t> dan </a:t>
            </a:r>
            <a:r>
              <a:rPr lang="en-US" sz="2800" i="1" smtClean="0"/>
              <a:t>C</a:t>
            </a:r>
            <a:r>
              <a:rPr lang="en-US" sz="2800" smtClean="0"/>
              <a:t> yang berkoresponden.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/>
              <a:t>	Hasil: </a:t>
            </a:r>
            <a:r>
              <a:rPr lang="en-US" sz="2800" i="1" smtClean="0"/>
              <a:t>K</a:t>
            </a:r>
            <a:r>
              <a:rPr lang="en-US" sz="2800" smtClean="0"/>
              <a:t> untuk potongan </a:t>
            </a:r>
            <a:r>
              <a:rPr lang="en-US" sz="2800" i="1" smtClean="0"/>
              <a:t>P</a:t>
            </a:r>
            <a:r>
              <a:rPr lang="en-US" sz="2800" smtClean="0"/>
              <a:t> tersebut, karena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/>
              <a:t>			</a:t>
            </a:r>
            <a:r>
              <a:rPr lang="en-US" sz="2800" i="1" smtClean="0">
                <a:cs typeface="Times New Roman" pitchFamily="18" charset="0"/>
              </a:rPr>
              <a:t>P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i="1" smtClean="0">
                <a:cs typeface="Times New Roman" pitchFamily="18" charset="0"/>
              </a:rPr>
              <a:t>C </a:t>
            </a:r>
            <a:r>
              <a:rPr lang="en-US" sz="2800" smtClean="0">
                <a:cs typeface="Times New Roman" pitchFamily="18" charset="0"/>
              </a:rPr>
              <a:t>= </a:t>
            </a:r>
            <a:r>
              <a:rPr lang="en-US" sz="2800" i="1" smtClean="0">
                <a:cs typeface="Times New Roman" pitchFamily="18" charset="0"/>
              </a:rPr>
              <a:t>P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smtClean="0">
                <a:cs typeface="Times New Roman" pitchFamily="18" charset="0"/>
              </a:rPr>
              <a:t> (</a:t>
            </a:r>
            <a:r>
              <a:rPr lang="en-US" sz="2800" i="1" smtClean="0">
                <a:cs typeface="Times New Roman" pitchFamily="18" charset="0"/>
              </a:rPr>
              <a:t>P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i="1" smtClean="0">
                <a:cs typeface="Times New Roman" pitchFamily="18" charset="0"/>
              </a:rPr>
              <a:t>K</a:t>
            </a:r>
            <a:r>
              <a:rPr lang="en-US" sz="2800" smtClean="0">
                <a:cs typeface="Times New Roman" pitchFamily="18" charset="0"/>
              </a:rPr>
              <a:t>)</a:t>
            </a:r>
            <a:r>
              <a:rPr lang="en-US" sz="2800" i="1" baseline="-30000" smtClean="0">
                <a:cs typeface="Times New Roman" pitchFamily="18" charset="0"/>
              </a:rPr>
              <a:t> </a:t>
            </a:r>
            <a:endParaRPr lang="en-US" sz="2800" smtClean="0"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i="1" smtClean="0">
                <a:cs typeface="Times New Roman" pitchFamily="18" charset="0"/>
              </a:rPr>
              <a:t>				  </a:t>
            </a:r>
            <a:r>
              <a:rPr lang="en-US" sz="2800" i="1" baseline="-30000" smtClean="0">
                <a:cs typeface="Times New Roman" pitchFamily="18" charset="0"/>
              </a:rPr>
              <a:t> </a:t>
            </a:r>
            <a:r>
              <a:rPr lang="en-US" sz="2800" smtClean="0">
                <a:cs typeface="Times New Roman" pitchFamily="18" charset="0"/>
              </a:rPr>
              <a:t>= (</a:t>
            </a:r>
            <a:r>
              <a:rPr lang="en-US" sz="2800" i="1" smtClean="0">
                <a:cs typeface="Times New Roman" pitchFamily="18" charset="0"/>
              </a:rPr>
              <a:t>P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i="1" smtClean="0">
                <a:cs typeface="Times New Roman" pitchFamily="18" charset="0"/>
              </a:rPr>
              <a:t>P</a:t>
            </a:r>
            <a:r>
              <a:rPr lang="en-US" sz="2800" smtClean="0">
                <a:cs typeface="Times New Roman" pitchFamily="18" charset="0"/>
              </a:rPr>
              <a:t>)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i="1" smtClean="0">
                <a:cs typeface="Times New Roman" pitchFamily="18" charset="0"/>
              </a:rPr>
              <a:t>K</a:t>
            </a:r>
            <a:r>
              <a:rPr lang="en-US" sz="2800" smtClean="0"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				   = 0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i="1" smtClean="0">
                <a:cs typeface="Times New Roman" pitchFamily="18" charset="0"/>
              </a:rPr>
              <a:t>K</a:t>
            </a:r>
            <a:r>
              <a:rPr lang="en-US" sz="2800" smtClean="0"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>
                <a:cs typeface="Times New Roman" pitchFamily="18" charset="0"/>
              </a:rPr>
              <a:t>				   = </a:t>
            </a:r>
            <a:r>
              <a:rPr lang="en-US" sz="2800" i="1" smtClean="0">
                <a:cs typeface="Times New Roman" pitchFamily="18" charset="0"/>
              </a:rPr>
              <a:t>K</a:t>
            </a:r>
            <a:r>
              <a:rPr lang="en-US" sz="2800" smtClean="0">
                <a:cs typeface="Times New Roman" pitchFamily="18" charset="0"/>
              </a:rPr>
              <a:t> 	</a:t>
            </a:r>
            <a:r>
              <a:rPr lang="en-GB" sz="2800" smtClean="0"/>
              <a:t> 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6DE05D1-E80C-47F5-9417-302932A8F708}" type="slidenum">
              <a:rPr lang="en-GB" sz="1400" smtClean="0"/>
              <a:pPr eaLnBrk="1" hangingPunct="1"/>
              <a:t>39</a:t>
            </a:fld>
            <a:endParaRPr lang="en-GB" sz="1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14325"/>
            <a:ext cx="8162925" cy="641350"/>
          </a:xfrm>
        </p:spPr>
        <p:txBody>
          <a:bodyPr/>
          <a:lstStyle/>
          <a:p>
            <a:pPr eaLnBrk="1" hangingPunct="1"/>
            <a:r>
              <a:rPr lang="en-US" sz="3600" smtClean="0"/>
              <a:t>Diagram Blok Kriptografi Modern</a:t>
            </a:r>
            <a:endParaRPr lang="en-GB" sz="360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585071"/>
              </p:ext>
            </p:extLst>
          </p:nvPr>
        </p:nvGraphicFramePr>
        <p:xfrm>
          <a:off x="457200" y="1295400"/>
          <a:ext cx="7772400" cy="502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VISIO" r:id="rId3" imgW="6461640" imgH="4175640" progId="Visio.Drawing.5">
                  <p:embed/>
                </p:oleObj>
              </mc:Choice>
              <mc:Fallback>
                <p:oleObj name="VISIO" r:id="rId3" imgW="6461640" imgH="4175640" progId="Visio.Drawing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7772400" cy="502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B44D140-D0C7-4E65-B1F9-C3DBB9FE18C8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4AD849B-C09D-4F62-B498-C7F2B26A5667}" type="slidenum">
              <a:rPr lang="en-GB" sz="1400" smtClean="0"/>
              <a:pPr eaLnBrk="1" hangingPunct="1"/>
              <a:t>40</a:t>
            </a:fld>
            <a:endParaRPr lang="en-GB" sz="1400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238306"/>
              </p:ext>
            </p:extLst>
          </p:nvPr>
        </p:nvGraphicFramePr>
        <p:xfrm>
          <a:off x="0" y="1828800"/>
          <a:ext cx="8686800" cy="284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0" name="Document" r:id="rId4" imgW="5486400" imgH="1795680" progId="Word.Document.8">
                  <p:embed/>
                </p:oleObj>
              </mc:Choice>
              <mc:Fallback>
                <p:oleObj name="Document" r:id="rId4" imgW="5486400" imgH="179568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8686800" cy="284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en-US" sz="3200" i="1" dirty="0" err="1" smtClean="0">
                <a:cs typeface="Times New Roman" pitchFamily="18" charset="0"/>
              </a:rPr>
              <a:t>Ciphertext</a:t>
            </a:r>
            <a:r>
              <a:rPr lang="en-US" sz="3200" i="1" dirty="0" smtClean="0">
                <a:cs typeface="Times New Roman" pitchFamily="18" charset="0"/>
              </a:rPr>
              <a:t>-only attack</a:t>
            </a:r>
            <a:endParaRPr lang="en-US" sz="3200" dirty="0" smtClean="0"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dirty="0" err="1" smtClean="0"/>
              <a:t>T</a:t>
            </a:r>
            <a:r>
              <a:rPr lang="en-US" dirty="0" err="1" smtClean="0">
                <a:cs typeface="Times New Roman" pitchFamily="18" charset="0"/>
              </a:rPr>
              <a:t>erjadi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jika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i="1" dirty="0" err="1" smtClean="0">
                <a:cs typeface="Times New Roman" pitchFamily="18" charset="0"/>
              </a:rPr>
              <a:t>keystream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sama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digunakan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dua</a:t>
            </a:r>
            <a:r>
              <a:rPr lang="en-US" dirty="0" smtClean="0">
                <a:cs typeface="Times New Roman" pitchFamily="18" charset="0"/>
              </a:rPr>
              <a:t> kali </a:t>
            </a:r>
            <a:r>
              <a:rPr lang="en-US" dirty="0" err="1" smtClean="0">
                <a:cs typeface="Times New Roman" pitchFamily="18" charset="0"/>
              </a:rPr>
              <a:t>terhadap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potongan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plainteks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berbeda</a:t>
            </a:r>
            <a:r>
              <a:rPr lang="en-US" dirty="0" smtClean="0">
                <a:cs typeface="Times New Roman" pitchFamily="18" charset="0"/>
              </a:rPr>
              <a:t> (</a:t>
            </a:r>
            <a:r>
              <a:rPr lang="en-US" i="1" dirty="0" err="1" smtClean="0">
                <a:cs typeface="Times New Roman" pitchFamily="18" charset="0"/>
              </a:rPr>
              <a:t>keystream</a:t>
            </a:r>
            <a:r>
              <a:rPr lang="en-US" i="1" dirty="0" smtClean="0">
                <a:cs typeface="Times New Roman" pitchFamily="18" charset="0"/>
              </a:rPr>
              <a:t> reuse attack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GB" dirty="0" smtClean="0"/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7088313-AE29-4DBF-B501-6891CBFE4609}" type="slidenum">
              <a:rPr lang="en-GB" sz="1400" smtClean="0"/>
              <a:pPr eaLnBrk="1" hangingPunct="1"/>
              <a:t>41</a:t>
            </a:fld>
            <a:endParaRPr lang="en-GB" sz="14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772400" cy="5181600"/>
          </a:xfrm>
        </p:spPr>
        <p:txBody>
          <a:bodyPr/>
          <a:lstStyle/>
          <a:p>
            <a:pPr eaLnBrk="1" hangingPunct="1"/>
            <a:r>
              <a:rPr lang="en-US" sz="2400" smtClean="0"/>
              <a:t>Contoh: K</a:t>
            </a:r>
            <a:r>
              <a:rPr lang="en-US" sz="2400" smtClean="0">
                <a:cs typeface="Times New Roman" pitchFamily="18" charset="0"/>
              </a:rPr>
              <a:t>riptanalis memiliki dua potongan cipherteks berbeda (</a:t>
            </a:r>
            <a:r>
              <a:rPr lang="en-US" sz="2400" i="1" smtClean="0">
                <a:cs typeface="Times New Roman" pitchFamily="18" charset="0"/>
              </a:rPr>
              <a:t>C</a:t>
            </a:r>
            <a:r>
              <a:rPr lang="en-US" sz="2400" baseline="-30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dan </a:t>
            </a:r>
            <a:r>
              <a:rPr lang="en-US" sz="2400" i="1" smtClean="0">
                <a:cs typeface="Times New Roman" pitchFamily="18" charset="0"/>
              </a:rPr>
              <a:t>C</a:t>
            </a:r>
            <a:r>
              <a:rPr lang="en-US" sz="2400" baseline="-30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) yang dienkripsi dengan bit-bit kunci yang sama.</a:t>
            </a:r>
            <a:r>
              <a:rPr lang="en-GB" sz="2400" smtClean="0"/>
              <a:t> </a:t>
            </a:r>
            <a:endParaRPr lang="en-US" sz="2400" smtClean="0"/>
          </a:p>
          <a:p>
            <a:pPr eaLnBrk="1" hangingPunct="1"/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i="1" smtClean="0">
                <a:cs typeface="Times New Roman" pitchFamily="18" charset="0"/>
              </a:rPr>
              <a:t>	XOR</a:t>
            </a:r>
            <a:r>
              <a:rPr lang="en-US" sz="2400" smtClean="0">
                <a:cs typeface="Times New Roman" pitchFamily="18" charset="0"/>
              </a:rPr>
              <a:t>-kan kedua cipherteks tersebut: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</a:t>
            </a:r>
            <a:r>
              <a:rPr lang="en-US" sz="2400" i="1" smtClean="0">
                <a:cs typeface="Times New Roman" pitchFamily="18" charset="0"/>
              </a:rPr>
              <a:t> C</a:t>
            </a:r>
            <a:r>
              <a:rPr lang="en-US" sz="2400" baseline="-30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C</a:t>
            </a:r>
            <a:r>
              <a:rPr lang="en-US" sz="2400" baseline="-30000" smtClean="0">
                <a:cs typeface="Times New Roman" pitchFamily="18" charset="0"/>
              </a:rPr>
              <a:t>2</a:t>
            </a:r>
            <a:r>
              <a:rPr lang="en-US" sz="2400" i="1" smtClean="0">
                <a:cs typeface="Times New Roman" pitchFamily="18" charset="0"/>
              </a:rPr>
              <a:t>  </a:t>
            </a:r>
            <a:r>
              <a:rPr lang="en-US" sz="2400" smtClean="0">
                <a:cs typeface="Times New Roman" pitchFamily="18" charset="0"/>
              </a:rPr>
              <a:t>= (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baseline="-30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K</a:t>
            </a:r>
            <a:r>
              <a:rPr lang="en-US" sz="2400" smtClean="0">
                <a:cs typeface="Times New Roman" pitchFamily="18" charset="0"/>
              </a:rPr>
              <a:t> )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(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baseline="-30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K</a:t>
            </a:r>
            <a:r>
              <a:rPr lang="en-US" sz="2400" smtClean="0">
                <a:cs typeface="Times New Roman" pitchFamily="18" charset="0"/>
              </a:rPr>
              <a:t>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	      =  (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baseline="-30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baseline="-30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 )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(</a:t>
            </a:r>
            <a:r>
              <a:rPr lang="en-US" sz="2400" i="1" smtClean="0">
                <a:cs typeface="Times New Roman" pitchFamily="18" charset="0"/>
              </a:rPr>
              <a:t>K 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K</a:t>
            </a:r>
            <a:r>
              <a:rPr lang="en-US" sz="2400" smtClean="0"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      	      =  (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baseline="-30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baseline="-30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 )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               = (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baseline="-30000" smtClean="0">
                <a:cs typeface="Times New Roman" pitchFamily="18" charset="0"/>
              </a:rPr>
              <a:t>1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i="1" smtClean="0">
                <a:cs typeface="Times New Roman" pitchFamily="18" charset="0"/>
              </a:rPr>
              <a:t>P</a:t>
            </a:r>
            <a:r>
              <a:rPr lang="en-US" sz="2400" baseline="-30000" smtClean="0">
                <a:cs typeface="Times New Roman" pitchFamily="18" charset="0"/>
              </a:rPr>
              <a:t>2</a:t>
            </a:r>
            <a:r>
              <a:rPr lang="en-US" sz="2400" smtClean="0">
                <a:cs typeface="Times New Roman" pitchFamily="18" charset="0"/>
              </a:rPr>
              <a:t> )</a:t>
            </a:r>
            <a:endParaRPr lang="en-GB" sz="2400" smtClean="0"/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16804EF-4878-44AA-A755-B5EA0D38FF8D}" type="slidenum">
              <a:rPr lang="en-GB" sz="1400" smtClean="0"/>
              <a:pPr eaLnBrk="1" hangingPunct="1"/>
              <a:t>42</a:t>
            </a:fld>
            <a:endParaRPr lang="en-GB" sz="14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7772400" cy="42672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cs typeface="Times New Roman" pitchFamily="18" charset="0"/>
              </a:rPr>
              <a:t>Jika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baseline="-30000" dirty="0" smtClean="0">
                <a:cs typeface="Times New Roman" pitchFamily="18" charset="0"/>
              </a:rPr>
              <a:t>1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atau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baseline="-30000" dirty="0" smtClean="0">
                <a:cs typeface="Times New Roman" pitchFamily="18" charset="0"/>
              </a:rPr>
              <a:t>2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diketahui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atau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dapat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diterka</a:t>
            </a:r>
            <a:r>
              <a:rPr lang="en-US" sz="2800" dirty="0" smtClean="0">
                <a:cs typeface="Times New Roman" pitchFamily="18" charset="0"/>
              </a:rPr>
              <a:t>, </a:t>
            </a:r>
            <a:r>
              <a:rPr lang="en-US" sz="2800" dirty="0" err="1" smtClean="0">
                <a:cs typeface="Times New Roman" pitchFamily="18" charset="0"/>
              </a:rPr>
              <a:t>maka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XOR</a:t>
            </a:r>
            <a:r>
              <a:rPr lang="en-US" sz="2800" dirty="0" smtClean="0">
                <a:cs typeface="Times New Roman" pitchFamily="18" charset="0"/>
              </a:rPr>
              <a:t>-</a:t>
            </a:r>
            <a:r>
              <a:rPr lang="en-US" sz="2800" dirty="0" err="1" smtClean="0">
                <a:cs typeface="Times New Roman" pitchFamily="18" charset="0"/>
              </a:rPr>
              <a:t>kan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salah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satunya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dengan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cipherteksnya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untuk</a:t>
            </a:r>
            <a:r>
              <a:rPr lang="en-US" sz="2800" dirty="0" smtClean="0">
                <a:cs typeface="Times New Roman" pitchFamily="18" charset="0"/>
              </a:rPr>
              <a:t>  </a:t>
            </a:r>
            <a:r>
              <a:rPr lang="en-US" sz="2800" dirty="0" err="1" smtClean="0">
                <a:cs typeface="Times New Roman" pitchFamily="18" charset="0"/>
              </a:rPr>
              <a:t>memperoleh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K</a:t>
            </a:r>
            <a:r>
              <a:rPr lang="en-US" sz="2800" dirty="0" smtClean="0">
                <a:cs typeface="Times New Roman" pitchFamily="18" charset="0"/>
              </a:rPr>
              <a:t> yang </a:t>
            </a:r>
            <a:r>
              <a:rPr lang="en-US" sz="2800" dirty="0" err="1" smtClean="0">
                <a:cs typeface="Times New Roman" pitchFamily="18" charset="0"/>
              </a:rPr>
              <a:t>berkoresponden</a:t>
            </a:r>
            <a:r>
              <a:rPr lang="en-US" sz="2800" dirty="0" smtClean="0">
                <a:cs typeface="Times New Roman" pitchFamily="18" charset="0"/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dirty="0" smtClean="0">
                <a:cs typeface="Times New Roman" pitchFamily="18" charset="0"/>
              </a:rPr>
              <a:t>		P</a:t>
            </a:r>
            <a:r>
              <a:rPr lang="en-US" sz="2800" baseline="-30000" dirty="0" smtClean="0">
                <a:cs typeface="Times New Roman" pitchFamily="18" charset="0"/>
              </a:rPr>
              <a:t>1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C</a:t>
            </a:r>
            <a:r>
              <a:rPr lang="en-US" sz="2800" baseline="-30000" dirty="0" smtClean="0">
                <a:cs typeface="Times New Roman" pitchFamily="18" charset="0"/>
              </a:rPr>
              <a:t>1</a:t>
            </a:r>
            <a:r>
              <a:rPr lang="en-US" sz="2800" i="1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cs typeface="Times New Roman" pitchFamily="18" charset="0"/>
              </a:rPr>
              <a:t>=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baseline="-30000" dirty="0" smtClean="0">
                <a:cs typeface="Times New Roman" pitchFamily="18" charset="0"/>
              </a:rPr>
              <a:t>1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dirty="0" smtClean="0">
                <a:cs typeface="Times New Roman" pitchFamily="18" charset="0"/>
              </a:rPr>
              <a:t> (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baseline="-30000" dirty="0" smtClean="0">
                <a:cs typeface="Times New Roman" pitchFamily="18" charset="0"/>
              </a:rPr>
              <a:t>1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K</a:t>
            </a:r>
            <a:r>
              <a:rPr lang="en-US" sz="2800" dirty="0" smtClean="0">
                <a:cs typeface="Times New Roman" pitchFamily="18" charset="0"/>
              </a:rPr>
              <a:t>) = </a:t>
            </a:r>
            <a:r>
              <a:rPr lang="en-US" sz="2800" i="1" dirty="0" smtClean="0">
                <a:cs typeface="Times New Roman" pitchFamily="18" charset="0"/>
              </a:rPr>
              <a:t>K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cs typeface="Times New Roman" pitchFamily="18" charset="0"/>
              </a:rPr>
              <a:t>	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baseline="-30000" dirty="0" smtClean="0">
                <a:cs typeface="Times New Roman" pitchFamily="18" charset="0"/>
              </a:rPr>
              <a:t>2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dapat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diungkap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dengan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kunci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K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err="1" smtClean="0">
                <a:cs typeface="Times New Roman" pitchFamily="18" charset="0"/>
              </a:rPr>
              <a:t>ini</a:t>
            </a:r>
            <a:r>
              <a:rPr lang="en-US" sz="2800" dirty="0" smtClean="0">
                <a:cs typeface="Times New Roman" pitchFamily="18" charset="0"/>
              </a:rPr>
              <a:t>.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i="1" dirty="0" smtClean="0">
                <a:cs typeface="Times New Roman" pitchFamily="18" charset="0"/>
              </a:rPr>
              <a:t>		C</a:t>
            </a:r>
            <a:r>
              <a:rPr lang="en-US" sz="2800" baseline="-30000" dirty="0" smtClean="0">
                <a:cs typeface="Times New Roman" pitchFamily="18" charset="0"/>
              </a:rPr>
              <a:t>2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K </a:t>
            </a:r>
            <a:r>
              <a:rPr lang="en-US" sz="2800" dirty="0" smtClean="0">
                <a:cs typeface="Times New Roman" pitchFamily="18" charset="0"/>
              </a:rPr>
              <a:t>= </a:t>
            </a:r>
            <a:r>
              <a:rPr lang="en-US" sz="2800" i="1" dirty="0" smtClean="0">
                <a:cs typeface="Times New Roman" pitchFamily="18" charset="0"/>
              </a:rPr>
              <a:t>P</a:t>
            </a:r>
            <a:r>
              <a:rPr lang="en-US" sz="2800" baseline="-30000" dirty="0" smtClean="0">
                <a:cs typeface="Times New Roman" pitchFamily="18" charset="0"/>
              </a:rPr>
              <a:t>2</a:t>
            </a:r>
            <a:r>
              <a:rPr lang="en-US" sz="2800" dirty="0" smtClean="0">
                <a:cs typeface="Times New Roman" pitchFamily="18" charset="0"/>
              </a:rPr>
              <a:t> </a:t>
            </a:r>
            <a:endParaRPr lang="en-GB" sz="2800" dirty="0" smtClean="0"/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BAFC4E3-9534-4895-9B18-5CCD4F938465}" type="slidenum">
              <a:rPr lang="en-GB" sz="1400" smtClean="0"/>
              <a:pPr eaLnBrk="1" hangingPunct="1"/>
              <a:t>43</a:t>
            </a:fld>
            <a:endParaRPr lang="en-GB" sz="1400" smtClean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7772400" cy="47625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Jika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P</a:t>
            </a:r>
            <a:r>
              <a:rPr lang="en-US" sz="2400" baseline="-30000" dirty="0" smtClean="0">
                <a:cs typeface="Times New Roman" pitchFamily="18" charset="0"/>
              </a:rPr>
              <a:t>1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atau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P</a:t>
            </a:r>
            <a:r>
              <a:rPr lang="en-US" sz="2400" baseline="-30000" dirty="0" smtClean="0">
                <a:cs typeface="Times New Roman" pitchFamily="18" charset="0"/>
              </a:rPr>
              <a:t>2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tidak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diketahui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dua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buah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plainteks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ter</a:t>
            </a:r>
            <a:r>
              <a:rPr lang="en-US" sz="2400" dirty="0" smtClean="0">
                <a:cs typeface="Times New Roman" pitchFamily="18" charset="0"/>
              </a:rPr>
              <a:t>-</a:t>
            </a:r>
            <a:r>
              <a:rPr lang="en-US" sz="2400" i="1" dirty="0" smtClean="0">
                <a:cs typeface="Times New Roman" pitchFamily="18" charset="0"/>
              </a:rPr>
              <a:t>XOR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satu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sama</a:t>
            </a:r>
            <a:r>
              <a:rPr lang="en-US" sz="2400" dirty="0" smtClean="0">
                <a:cs typeface="Times New Roman" pitchFamily="18" charset="0"/>
              </a:rPr>
              <a:t> lain </a:t>
            </a:r>
            <a:r>
              <a:rPr lang="en-US" sz="2400" dirty="0" err="1" smtClean="0">
                <a:cs typeface="Times New Roman" pitchFamily="18" charset="0"/>
              </a:rPr>
              <a:t>ini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dapat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diketahui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menggunakan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nilai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statistik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dari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pesan</a:t>
            </a:r>
            <a:r>
              <a:rPr lang="en-US" sz="2400" dirty="0" smtClean="0">
                <a:cs typeface="Times New Roman" pitchFamily="18" charset="0"/>
              </a:rPr>
              <a:t>. 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Misalnya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dalam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teks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Bahasa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Inggris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dua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buah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spasi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ter</a:t>
            </a:r>
            <a:r>
              <a:rPr lang="en-US" sz="2400" dirty="0" smtClean="0">
                <a:cs typeface="Times New Roman" pitchFamily="18" charset="0"/>
              </a:rPr>
              <a:t>-</a:t>
            </a:r>
            <a:r>
              <a:rPr lang="en-US" sz="2400" i="1" dirty="0" smtClean="0">
                <a:cs typeface="Times New Roman" pitchFamily="18" charset="0"/>
              </a:rPr>
              <a:t>XOR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atau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satu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spasi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huruf</a:t>
            </a:r>
            <a:r>
              <a:rPr lang="en-US" sz="2400" dirty="0" smtClean="0">
                <a:cs typeface="Times New Roman" pitchFamily="18" charset="0"/>
              </a:rPr>
              <a:t> ‘e’ yang paling </a:t>
            </a:r>
            <a:r>
              <a:rPr lang="en-US" sz="2400" dirty="0" err="1" smtClean="0">
                <a:cs typeface="Times New Roman" pitchFamily="18" charset="0"/>
              </a:rPr>
              <a:t>sering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muncul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dsb</a:t>
            </a:r>
            <a:r>
              <a:rPr lang="en-US" sz="2400" dirty="0" smtClean="0">
                <a:cs typeface="Times New Roman" pitchFamily="18" charset="0"/>
              </a:rPr>
              <a:t>.  </a:t>
            </a:r>
          </a:p>
          <a:p>
            <a:pPr eaLnBrk="1" hangingPunct="1"/>
            <a:endParaRPr lang="en-US" sz="2400" dirty="0" smtClean="0"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cs typeface="Times New Roman" pitchFamily="18" charset="0"/>
              </a:rPr>
              <a:t>Kriptanalis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cukup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cerdas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mendeduksi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kedua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plainteks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tersebut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en-GB" sz="2400" dirty="0" smtClean="0"/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A3CF6EB-DBE3-449C-930A-086A91727EB6}" type="slidenum">
              <a:rPr lang="en-GB" sz="1400" smtClean="0"/>
              <a:pPr eaLnBrk="1" hangingPunct="1"/>
              <a:t>44</a:t>
            </a:fld>
            <a:endParaRPr lang="en-GB" sz="140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772400" cy="3581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en-US" sz="3600" i="1" dirty="0" smtClean="0">
                <a:cs typeface="Times New Roman" pitchFamily="18" charset="0"/>
              </a:rPr>
              <a:t>Flip-bit attack</a:t>
            </a:r>
            <a:endParaRPr lang="en-US" sz="3600" dirty="0" smtClean="0"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Tujuan</a:t>
            </a:r>
            <a:r>
              <a:rPr lang="en-US" sz="2400" dirty="0" smtClean="0"/>
              <a:t>: </a:t>
            </a:r>
            <a:r>
              <a:rPr lang="en-US" sz="2400" dirty="0" err="1" smtClean="0">
                <a:cs typeface="Times New Roman" pitchFamily="18" charset="0"/>
              </a:rPr>
              <a:t>mengubah</a:t>
            </a:r>
            <a:r>
              <a:rPr lang="en-US" sz="2400" dirty="0" smtClean="0">
                <a:cs typeface="Times New Roman" pitchFamily="18" charset="0"/>
              </a:rPr>
              <a:t> bit </a:t>
            </a:r>
            <a:r>
              <a:rPr lang="en-US" sz="2400" dirty="0" err="1" smtClean="0">
                <a:cs typeface="Times New Roman" pitchFamily="18" charset="0"/>
              </a:rPr>
              <a:t>cipherteks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tertentu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sehingga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hasil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dekripsinya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berubah</a:t>
            </a:r>
            <a:r>
              <a:rPr lang="en-US" sz="2400" dirty="0" smtClean="0">
                <a:cs typeface="Times New Roman" pitchFamily="18" charset="0"/>
              </a:rPr>
              <a:t>. 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</a:t>
            </a:r>
            <a:r>
              <a:rPr lang="en-US" sz="2400" dirty="0" err="1" smtClean="0">
                <a:cs typeface="Times New Roman" pitchFamily="18" charset="0"/>
              </a:rPr>
              <a:t>Pengubahan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dilakukan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membalikkan</a:t>
            </a:r>
            <a:r>
              <a:rPr lang="en-US" sz="2400" dirty="0" smtClean="0">
                <a:cs typeface="Times New Roman" pitchFamily="18" charset="0"/>
              </a:rPr>
              <a:t> (</a:t>
            </a:r>
            <a:r>
              <a:rPr lang="en-US" sz="2400" i="1" dirty="0" smtClean="0">
                <a:cs typeface="Times New Roman" pitchFamily="18" charset="0"/>
              </a:rPr>
              <a:t>flip</a:t>
            </a:r>
            <a:r>
              <a:rPr lang="en-US" sz="2400" dirty="0" smtClean="0">
                <a:cs typeface="Times New Roman" pitchFamily="18" charset="0"/>
              </a:rPr>
              <a:t>) bit </a:t>
            </a:r>
            <a:r>
              <a:rPr lang="en-US" sz="2400" dirty="0" err="1" smtClean="0">
                <a:cs typeface="Times New Roman" pitchFamily="18" charset="0"/>
              </a:rPr>
              <a:t>tertentu</a:t>
            </a:r>
            <a:r>
              <a:rPr lang="en-US" sz="2400" dirty="0" smtClean="0">
                <a:cs typeface="Times New Roman" pitchFamily="18" charset="0"/>
              </a:rPr>
              <a:t> (0 </a:t>
            </a:r>
            <a:r>
              <a:rPr lang="en-US" sz="2400" dirty="0" err="1" smtClean="0">
                <a:cs typeface="Times New Roman" pitchFamily="18" charset="0"/>
              </a:rPr>
              <a:t>menjadi</a:t>
            </a:r>
            <a:r>
              <a:rPr lang="en-US" sz="2400" dirty="0" smtClean="0">
                <a:cs typeface="Times New Roman" pitchFamily="18" charset="0"/>
              </a:rPr>
              <a:t> 1, </a:t>
            </a:r>
            <a:r>
              <a:rPr lang="en-US" sz="2400" dirty="0" err="1" smtClean="0">
                <a:cs typeface="Times New Roman" pitchFamily="18" charset="0"/>
              </a:rPr>
              <a:t>atau</a:t>
            </a:r>
            <a:r>
              <a:rPr lang="en-US" sz="2400" dirty="0" smtClean="0">
                <a:cs typeface="Times New Roman" pitchFamily="18" charset="0"/>
              </a:rPr>
              <a:t> 1 </a:t>
            </a:r>
            <a:r>
              <a:rPr lang="en-US" sz="2400" dirty="0" err="1" smtClean="0">
                <a:cs typeface="Times New Roman" pitchFamily="18" charset="0"/>
              </a:rPr>
              <a:t>menjadi</a:t>
            </a:r>
            <a:r>
              <a:rPr lang="en-US" sz="2400" dirty="0" smtClean="0">
                <a:cs typeface="Times New Roman" pitchFamily="18" charset="0"/>
              </a:rPr>
              <a:t> 0).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GB" dirty="0" smtClean="0"/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CE6F01E4-BB1D-4068-9857-6603E066B014}" type="slidenum">
              <a:rPr lang="en-GB" sz="1400" smtClean="0"/>
              <a:pPr eaLnBrk="1" hangingPunct="1"/>
              <a:t>45</a:t>
            </a:fld>
            <a:endParaRPr lang="en-GB" sz="14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81BD7E8-552A-420D-8C79-0F6691C81484}" type="slidenum">
              <a:rPr lang="en-GB" sz="1400" smtClean="0"/>
              <a:pPr eaLnBrk="1" hangingPunct="1"/>
              <a:t>46</a:t>
            </a:fld>
            <a:endParaRPr lang="en-GB" sz="1400" smtClean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570375"/>
              </p:ext>
            </p:extLst>
          </p:nvPr>
        </p:nvGraphicFramePr>
        <p:xfrm>
          <a:off x="228600" y="1676400"/>
          <a:ext cx="8077200" cy="459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Document" r:id="rId3" imgW="5486400" imgH="3121200" progId="Word.Document.8">
                  <p:embed/>
                </p:oleObj>
              </mc:Choice>
              <mc:Fallback>
                <p:oleObj name="Document" r:id="rId3" imgW="5486400" imgH="31212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077200" cy="459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cs typeface="Times New Roman" pitchFamily="18" charset="0"/>
              </a:rPr>
              <a:t>Pengubah pesan tidak perlu mengetahui kunci, ia hanya perlu mengetahui posisi pesan yang diminati saja.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 </a:t>
            </a: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Serangan semacam ini memanfaatkan karakteristik </a:t>
            </a:r>
            <a:r>
              <a:rPr lang="en-US" sz="2400" i="1" smtClean="0">
                <a:cs typeface="Times New Roman" pitchFamily="18" charset="0"/>
              </a:rPr>
              <a:t>cipher</a:t>
            </a:r>
            <a:r>
              <a:rPr lang="en-US" sz="2400" smtClean="0">
                <a:cs typeface="Times New Roman" pitchFamily="18" charset="0"/>
              </a:rPr>
              <a:t> aliran yang sudah disebutkan di atas, bahwa kesalahan 1-bit pada cipherteks hanya menghasilkan kesalahan 1-bit pada plainteks hasil dekripsi.</a:t>
            </a:r>
          </a:p>
          <a:p>
            <a:pPr eaLnBrk="1" hangingPunct="1"/>
            <a:endParaRPr lang="en-GB" sz="2800" smtClean="0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FA6A7FF-085B-4EF9-8CD4-A6B90BF89B4E}" type="slidenum">
              <a:rPr lang="en-GB" sz="1400" smtClean="0"/>
              <a:pPr eaLnBrk="1" hangingPunct="1"/>
              <a:t>47</a:t>
            </a:fld>
            <a:endParaRPr lang="en-GB" sz="1400" smtClean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Aplikasi</a:t>
            </a:r>
            <a:r>
              <a:rPr lang="en-US" dirty="0" smtClean="0"/>
              <a:t> Stream </a:t>
            </a:r>
            <a:r>
              <a:rPr lang="en-US" i="1" dirty="0" smtClean="0"/>
              <a:t>Cipher</a:t>
            </a:r>
            <a:endParaRPr lang="en-GB" dirty="0" smtClean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>
                <a:cs typeface="Times New Roman" pitchFamily="18" charset="0"/>
              </a:rPr>
              <a:t>	Stream </a:t>
            </a:r>
            <a:r>
              <a:rPr lang="en-US" sz="2400" i="1" dirty="0" smtClean="0">
                <a:cs typeface="Times New Roman" pitchFamily="18" charset="0"/>
              </a:rPr>
              <a:t>Cipher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cocok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untuk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mengenkripsikan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aliran</a:t>
            </a:r>
            <a:r>
              <a:rPr lang="en-US" sz="2400" dirty="0" smtClean="0">
                <a:cs typeface="Times New Roman" pitchFamily="18" charset="0"/>
              </a:rPr>
              <a:t> data yang </a:t>
            </a:r>
            <a:r>
              <a:rPr lang="en-US" sz="2400" dirty="0" err="1" smtClean="0">
                <a:cs typeface="Times New Roman" pitchFamily="18" charset="0"/>
              </a:rPr>
              <a:t>terus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menerus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melalui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saluran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komunikasi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misalnya</a:t>
            </a:r>
            <a:r>
              <a:rPr lang="en-US" sz="2400" dirty="0" smtClean="0"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1.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en-US" sz="2400" dirty="0" err="1" smtClean="0">
                <a:cs typeface="Times New Roman" pitchFamily="18" charset="0"/>
              </a:rPr>
              <a:t>Mengenkripsikan</a:t>
            </a:r>
            <a:r>
              <a:rPr lang="en-US" sz="2400" dirty="0" smtClean="0">
                <a:cs typeface="Times New Roman" pitchFamily="18" charset="0"/>
              </a:rPr>
              <a:t> data </a:t>
            </a:r>
            <a:r>
              <a:rPr lang="en-US" sz="2400" dirty="0" err="1" smtClean="0">
                <a:cs typeface="Times New Roman" pitchFamily="18" charset="0"/>
              </a:rPr>
              <a:t>pada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saluran</a:t>
            </a:r>
            <a:r>
              <a:rPr lang="en-US" sz="2400" dirty="0" smtClean="0">
                <a:cs typeface="Times New Roman" pitchFamily="18" charset="0"/>
              </a:rPr>
              <a:t> yang </a:t>
            </a:r>
            <a:r>
              <a:rPr lang="en-US" sz="2400" dirty="0" err="1" smtClean="0">
                <a:cs typeface="Times New Roman" pitchFamily="18" charset="0"/>
              </a:rPr>
              <a:t>menghubungkan</a:t>
            </a:r>
            <a:r>
              <a:rPr lang="en-US" sz="2400" dirty="0" smtClean="0">
                <a:cs typeface="Times New Roman" pitchFamily="18" charset="0"/>
              </a:rPr>
              <a:t>  </a:t>
            </a:r>
            <a:r>
              <a:rPr lang="en-US" sz="2400" dirty="0" err="1" smtClean="0">
                <a:cs typeface="Times New Roman" pitchFamily="18" charset="0"/>
              </a:rPr>
              <a:t>antara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dua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buah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komputer</a:t>
            </a:r>
            <a:r>
              <a:rPr lang="en-US" sz="2400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cs typeface="Times New Roman" pitchFamily="18" charset="0"/>
              </a:rPr>
              <a:t>	2.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  </a:t>
            </a:r>
            <a:r>
              <a:rPr lang="en-US" sz="2400" dirty="0" err="1" smtClean="0">
                <a:cs typeface="Times New Roman" pitchFamily="18" charset="0"/>
              </a:rPr>
              <a:t>Mengenkripsikan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suara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pada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jaringan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telepon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mobile</a:t>
            </a:r>
            <a:r>
              <a:rPr lang="en-US" sz="2400" dirty="0" smtClean="0">
                <a:cs typeface="Times New Roman" pitchFamily="18" charset="0"/>
              </a:rPr>
              <a:t> GSM.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800" dirty="0" smtClean="0"/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97E9CD4-CA6E-4C0E-B2B3-A9C4F22754DC}" type="slidenum">
              <a:rPr lang="en-GB" sz="1400" smtClean="0"/>
              <a:pPr eaLnBrk="1" hangingPunct="1"/>
              <a:t>48</a:t>
            </a:fld>
            <a:endParaRPr lang="en-GB" sz="140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22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Alasan: jika bit cipherteks yang diterima mengandung kesalahan, maka hal ini hanya menghasilkan satu bit kesalahan pada waktu dekripsi, karena tiap bit plainteks ditentukan hanya oleh satu bit cipherteks.</a:t>
            </a:r>
          </a:p>
          <a:p>
            <a:pPr eaLnBrk="1" hangingPunct="1"/>
            <a:endParaRPr lang="en-US" smtClean="0">
              <a:cs typeface="Times New Roman" pitchFamily="18" charset="0"/>
            </a:endParaRPr>
          </a:p>
          <a:p>
            <a:pPr eaLnBrk="1" hangingPunct="1"/>
            <a:endParaRPr lang="en-GB" smtClean="0"/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F16CFD5-9422-46A1-800F-31416DEB8D1D}" type="slidenum">
              <a:rPr lang="en-GB" sz="1400" smtClean="0"/>
              <a:pPr eaLnBrk="1" hangingPunct="1"/>
              <a:t>49</a:t>
            </a:fld>
            <a:endParaRPr lang="en-GB" sz="1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smtClean="0">
                <a:cs typeface="Times New Roman" pitchFamily="18" charset="0"/>
              </a:rPr>
              <a:t>Rangkaian bit</a:t>
            </a:r>
            <a:r>
              <a:rPr lang="en-GB" smtClean="0"/>
              <a:t> 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</a:rPr>
              <a:t>Pesan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err="1" smtClean="0">
                <a:solidFill>
                  <a:srgbClr val="000000"/>
                </a:solidFill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bentuk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rangkaian</a:t>
            </a:r>
            <a:r>
              <a:rPr lang="en-US" sz="2400" dirty="0" smtClean="0">
                <a:solidFill>
                  <a:srgbClr val="000000"/>
                </a:solidFill>
              </a:rPr>
              <a:t> bit) </a:t>
            </a:r>
            <a:r>
              <a:rPr lang="en-US" sz="2400" dirty="0" err="1" smtClean="0">
                <a:solidFill>
                  <a:srgbClr val="000000"/>
                </a:solidFill>
              </a:rPr>
              <a:t>dipecah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menj</a:t>
            </a:r>
            <a:r>
              <a:rPr lang="id-ID" sz="2400" dirty="0" smtClean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di </a:t>
            </a:r>
            <a:r>
              <a:rPr lang="en-US" sz="2400" dirty="0" err="1" smtClean="0">
                <a:solidFill>
                  <a:srgbClr val="000000"/>
                </a:solidFill>
              </a:rPr>
              <a:t>beberapa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blok</a:t>
            </a:r>
            <a:endParaRPr lang="en-US" sz="2400" dirty="0" smtClean="0">
              <a:solidFill>
                <a:srgbClr val="00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id-ID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100111010110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Bila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dibagi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blok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4-bit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		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1001  1101  0110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maka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blok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menyatakan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sampai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15: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		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	  13	 	6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4D9453E-8E17-4ED4-AFFE-5B6CB67743DE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cs typeface="Times New Roman" pitchFamily="18" charset="0"/>
              </a:rPr>
              <a:t>	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Bila plainteks dibagi menjadi blok 3-bit: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100   111  010   110</a:t>
            </a:r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maka setiap blok menyatakan 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sampai 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7:</a:t>
            </a:r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	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  	7 	  2		6</a:t>
            </a:r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2400" smtClean="0">
              <a:solidFill>
                <a:srgbClr val="000000"/>
              </a:solidFill>
            </a:endParaRP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8AE6767-2BC5-4B9B-8EB8-A9265182A242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7772400" cy="4953000"/>
          </a:xfrm>
        </p:spPr>
        <p:txBody>
          <a:bodyPr/>
          <a:lstStyle/>
          <a:p>
            <a:pPr eaLnBrk="1" hangingPunct="1"/>
            <a:r>
              <a:rPr lang="en-US" sz="2400" i="1" dirty="0" smtClean="0">
                <a:solidFill>
                  <a:srgbClr val="000000"/>
                </a:solidFill>
              </a:rPr>
              <a:t>Padding bits</a:t>
            </a:r>
            <a:r>
              <a:rPr lang="en-US" sz="2400" dirty="0" smtClean="0">
                <a:solidFill>
                  <a:srgbClr val="000000"/>
                </a:solidFill>
              </a:rPr>
              <a:t>: bit-bit </a:t>
            </a:r>
            <a:r>
              <a:rPr lang="en-US" sz="2400" dirty="0" err="1" smtClean="0">
                <a:solidFill>
                  <a:srgbClr val="000000"/>
                </a:solidFill>
              </a:rPr>
              <a:t>tambahan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jika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ukuran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blok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terakhir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tidak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mencukupi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panjang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blok</a:t>
            </a:r>
            <a:endParaRPr lang="en-US" sz="2400" dirty="0" smtClean="0">
              <a:solidFill>
                <a:srgbClr val="00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100111010110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Bila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dibagi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blok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5-bit: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10011  10101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</a:p>
          <a:p>
            <a:pPr eaLnBrk="1" hangingPunct="1">
              <a:buFont typeface="Wingdings" pitchFamily="2" charset="2"/>
              <a:buNone/>
            </a:pPr>
            <a:endParaRPr lang="en-US" sz="24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Padding bits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mengakibatkan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ukuran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hasil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dekripsi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lebih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besar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daripada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ukuran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semula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  <a:endParaRPr lang="en-GB" sz="2400" dirty="0" smtClean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C406CFB-9DCC-4872-960F-A30C4BA06D2C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90625"/>
          </a:xfrm>
        </p:spPr>
        <p:txBody>
          <a:bodyPr/>
          <a:lstStyle/>
          <a:p>
            <a:pPr eaLnBrk="1" hangingPunct="1"/>
            <a:r>
              <a:rPr lang="en-US" sz="3600" smtClean="0"/>
              <a:t>Representasi dalam Heksadesimal</a:t>
            </a:r>
            <a:endParaRPr lang="en-GB" sz="3600" smtClean="0"/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7772400" cy="44958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</a:rPr>
              <a:t>Pada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beberapa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kriptografi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pesan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dinyatakan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kode</a:t>
            </a:r>
            <a:r>
              <a:rPr lang="en-US" sz="2400" dirty="0" smtClean="0">
                <a:solidFill>
                  <a:srgbClr val="000000"/>
                </a:solidFill>
              </a:rPr>
              <a:t> Hex: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0000 = 0  0001 = 1	 0010 = 2	0011 = 3</a:t>
            </a: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0100 = 4  0101 = 5	 0011 = 6	0111 = 7</a:t>
            </a: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1000 = 8  1011 = 9	 1010 = A	1011 = B</a:t>
            </a: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1100 = C  1101 = D	</a:t>
            </a:r>
            <a:r>
              <a:rPr lang="id-ID" sz="20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1101 = E	1111 = F</a:t>
            </a:r>
            <a:endParaRPr lang="en-US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100111010110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dibagi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blok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4-bit: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	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1001  1101  0110</a:t>
            </a:r>
            <a:endParaRPr lang="en-US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notasi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HEX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9 D 6</a:t>
            </a:r>
            <a:endParaRPr lang="en-GB" sz="2000" dirty="0" smtClean="0">
              <a:solidFill>
                <a:srgbClr val="000000"/>
              </a:solidFill>
            </a:endParaRP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A4CD1F9-EB77-45A4-A929-37E2B14D205A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5943600" cy="762000"/>
          </a:xfrm>
        </p:spPr>
        <p:txBody>
          <a:bodyPr/>
          <a:lstStyle/>
          <a:p>
            <a:pPr eaLnBrk="1" hangingPunct="1"/>
            <a:r>
              <a:rPr lang="en-US" smtClean="0"/>
              <a:t>Operasi </a:t>
            </a:r>
            <a:r>
              <a:rPr lang="en-US" i="1" smtClean="0"/>
              <a:t>XOR</a:t>
            </a:r>
            <a:endParaRPr lang="en-GB" i="1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267200"/>
          </a:xfrm>
        </p:spPr>
        <p:txBody>
          <a:bodyPr/>
          <a:lstStyle/>
          <a:p>
            <a:pPr eaLnBrk="1" hangingPunct="1"/>
            <a:r>
              <a:rPr lang="en-US" sz="2400" smtClean="0"/>
              <a:t>Notasi: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GB" sz="2400" smtClean="0"/>
              <a:t> </a:t>
            </a:r>
            <a:endParaRPr lang="en-US" sz="2400" smtClean="0"/>
          </a:p>
          <a:p>
            <a:pPr eaLnBrk="1" hangingPunct="1"/>
            <a:r>
              <a:rPr lang="en-US" sz="2400" smtClean="0"/>
              <a:t>Operasi: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	</a:t>
            </a:r>
            <a:r>
              <a:rPr lang="en-US" sz="2000" smtClean="0">
                <a:cs typeface="Times New Roman" pitchFamily="18" charset="0"/>
              </a:rPr>
              <a:t>0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000" smtClean="0">
                <a:cs typeface="Times New Roman" pitchFamily="18" charset="0"/>
              </a:rPr>
              <a:t> 0 = 0		0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000" smtClean="0">
                <a:cs typeface="Times New Roman" pitchFamily="18" charset="0"/>
              </a:rPr>
              <a:t> 1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cs typeface="Times New Roman" pitchFamily="18" charset="0"/>
              </a:rPr>
              <a:t>		1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000" smtClean="0">
                <a:cs typeface="Times New Roman" pitchFamily="18" charset="0"/>
              </a:rPr>
              <a:t> 0 = 1		1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000" smtClean="0">
                <a:cs typeface="Times New Roman" pitchFamily="18" charset="0"/>
              </a:rPr>
              <a:t> 1 = 0</a:t>
            </a:r>
          </a:p>
          <a:p>
            <a:pPr eaLnBrk="1" hangingPunct="1"/>
            <a:endParaRPr lang="en-US" sz="2000" smtClean="0">
              <a:cs typeface="Times New Roman" pitchFamily="18" charset="0"/>
            </a:endParaRPr>
          </a:p>
          <a:p>
            <a:pPr eaLnBrk="1" hangingPunct="1"/>
            <a:r>
              <a:rPr lang="en-US" sz="2400" smtClean="0">
                <a:cs typeface="Times New Roman" pitchFamily="18" charset="0"/>
              </a:rPr>
              <a:t>Operasi XOR = penjumlahan modulo 2: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pitchFamily="18" charset="0"/>
              </a:rPr>
              <a:t>	 </a:t>
            </a:r>
            <a:r>
              <a:rPr lang="en-US" sz="2000" smtClean="0">
                <a:cs typeface="Times New Roman" pitchFamily="18" charset="0"/>
              </a:rPr>
              <a:t>0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000" smtClean="0">
                <a:cs typeface="Times New Roman" pitchFamily="18" charset="0"/>
              </a:rPr>
              <a:t> 0 = 0   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 </a:t>
            </a:r>
            <a:r>
              <a:rPr lang="en-US" sz="2000" smtClean="0">
                <a:cs typeface="Times New Roman" pitchFamily="18" charset="0"/>
              </a:rPr>
              <a:t> 0 + 0 (mod 2) =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cs typeface="Times New Roman" pitchFamily="18" charset="0"/>
              </a:rPr>
              <a:t>	 0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000" smtClean="0">
                <a:cs typeface="Times New Roman" pitchFamily="18" charset="0"/>
              </a:rPr>
              <a:t> 1 = 1   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</a:t>
            </a:r>
            <a:r>
              <a:rPr lang="en-US" sz="2000" smtClean="0">
                <a:cs typeface="Times New Roman" pitchFamily="18" charset="0"/>
              </a:rPr>
              <a:t>  0 + 1 (mod 2)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cs typeface="Times New Roman" pitchFamily="18" charset="0"/>
              </a:rPr>
              <a:t>	 1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000" smtClean="0">
                <a:cs typeface="Times New Roman" pitchFamily="18" charset="0"/>
              </a:rPr>
              <a:t> 0 = 1   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  0</a:t>
            </a:r>
            <a:r>
              <a:rPr lang="en-US" sz="2000" smtClean="0">
                <a:cs typeface="Times New Roman" pitchFamily="18" charset="0"/>
              </a:rPr>
              <a:t> + 1 (mod 2) = 1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smtClean="0">
                <a:cs typeface="Times New Roman" pitchFamily="18" charset="0"/>
              </a:rPr>
              <a:t>	 1 </a:t>
            </a:r>
            <a:r>
              <a:rPr lang="en-US" sz="200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</a:t>
            </a:r>
            <a:r>
              <a:rPr lang="en-US" sz="2000" smtClean="0">
                <a:cs typeface="Times New Roman" pitchFamily="18" charset="0"/>
              </a:rPr>
              <a:t> 1 = 1   </a:t>
            </a:r>
            <a:r>
              <a:rPr lang="en-US" sz="2000" smtClean="0">
                <a:cs typeface="Times New Roman" pitchFamily="18" charset="0"/>
                <a:sym typeface="Symbol" pitchFamily="18" charset="2"/>
              </a:rPr>
              <a:t>  </a:t>
            </a:r>
            <a:r>
              <a:rPr lang="en-US" sz="2000" smtClean="0">
                <a:cs typeface="Times New Roman" pitchFamily="18" charset="0"/>
              </a:rPr>
              <a:t>1 + 1 (mod 2) = 0</a:t>
            </a:r>
            <a:endParaRPr lang="en-GB" sz="2000" smtClean="0">
              <a:cs typeface="Times New Roman" pitchFamily="18" charset="0"/>
            </a:endParaRP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74928559-405E-46B7-8213-9B6171879FDC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633</TotalTime>
  <Words>859</Words>
  <Application>Microsoft Office PowerPoint</Application>
  <PresentationFormat>On-screen Show (4:3)</PresentationFormat>
  <Paragraphs>329</Paragraphs>
  <Slides>49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49</vt:i4>
      </vt:variant>
    </vt:vector>
  </HeadingPairs>
  <TitlesOfParts>
    <vt:vector size="63" baseType="lpstr">
      <vt:lpstr>MS Mincho</vt:lpstr>
      <vt:lpstr>Arial</vt:lpstr>
      <vt:lpstr>Calibri</vt:lpstr>
      <vt:lpstr>Cambria</vt:lpstr>
      <vt:lpstr>Courier New</vt:lpstr>
      <vt:lpstr>Symbol</vt:lpstr>
      <vt:lpstr>Times New Roman</vt:lpstr>
      <vt:lpstr>Verdana</vt:lpstr>
      <vt:lpstr>Wingdings</vt:lpstr>
      <vt:lpstr>Adjacency</vt:lpstr>
      <vt:lpstr>VISIO</vt:lpstr>
      <vt:lpstr>Document</vt:lpstr>
      <vt:lpstr>Visio.Drawing.6</vt:lpstr>
      <vt:lpstr>Visio.Drawing.5</vt:lpstr>
      <vt:lpstr>Kriptografi Stream Cipher</vt:lpstr>
      <vt:lpstr>Pendahuluan</vt:lpstr>
      <vt:lpstr>PowerPoint Presentation</vt:lpstr>
      <vt:lpstr>Diagram Blok Kriptografi Modern</vt:lpstr>
      <vt:lpstr>Rangkaian bit </vt:lpstr>
      <vt:lpstr>PowerPoint Presentation</vt:lpstr>
      <vt:lpstr>PowerPoint Presentation</vt:lpstr>
      <vt:lpstr>Representasi dalam Heksadesimal</vt:lpstr>
      <vt:lpstr>Operasi XOR</vt:lpstr>
      <vt:lpstr>PowerPoint Presentation</vt:lpstr>
      <vt:lpstr>Operasi XOR Bitwise</vt:lpstr>
      <vt:lpstr>Algoritma Enkripsi dengan XOR</vt:lpstr>
      <vt:lpstr>PowerPoint Presentation</vt:lpstr>
      <vt:lpstr>Sample Code</vt:lpstr>
      <vt:lpstr>PowerPoint Presentation</vt:lpstr>
      <vt:lpstr>PowerPoint Presentation</vt:lpstr>
      <vt:lpstr>PowerPoint Presentation</vt:lpstr>
      <vt:lpstr>PowerPoint Presentation</vt:lpstr>
      <vt:lpstr>Kategori Algoritma (cipher) Berbasis Bit</vt:lpstr>
      <vt:lpstr>Cipher Aliran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Keystream Generator</vt:lpstr>
      <vt:lpstr>PowerPoint Presentation</vt:lpstr>
      <vt:lpstr>PowerPoint Presentation</vt:lpstr>
      <vt:lpstr>PowerPoint Presentation</vt:lpstr>
      <vt:lpstr>PowerPoint Presentation</vt:lpstr>
      <vt:lpstr>Feedback Shift Register (LFSR)</vt:lpstr>
      <vt:lpstr>PowerPoint Presentation</vt:lpstr>
      <vt:lpstr>PowerPoint Presentation</vt:lpstr>
      <vt:lpstr>PowerPoint Presentation</vt:lpstr>
      <vt:lpstr>Serangan pada Cipher Aliran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Aplikasi Stream Cipher</vt:lpstr>
      <vt:lpstr>PowerPoint Presentation</vt:lpstr>
    </vt:vector>
  </TitlesOfParts>
  <Company>Institut Teknologi Bandung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Kriptografi Modern</dc:title>
  <dc:creator>IF-User</dc:creator>
  <cp:lastModifiedBy>guruh.fajar@research.dinus.ac.id</cp:lastModifiedBy>
  <cp:revision>43</cp:revision>
  <dcterms:created xsi:type="dcterms:W3CDTF">2005-09-19T04:28:35Z</dcterms:created>
  <dcterms:modified xsi:type="dcterms:W3CDTF">2014-04-17T09:22:33Z</dcterms:modified>
</cp:coreProperties>
</file>