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40"/>
  </p:notesMasterIdLst>
  <p:sldIdLst>
    <p:sldId id="256" r:id="rId2"/>
    <p:sldId id="291" r:id="rId3"/>
    <p:sldId id="257" r:id="rId4"/>
    <p:sldId id="258" r:id="rId5"/>
    <p:sldId id="260" r:id="rId6"/>
    <p:sldId id="266" r:id="rId7"/>
    <p:sldId id="288" r:id="rId8"/>
    <p:sldId id="268" r:id="rId9"/>
    <p:sldId id="269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271" r:id="rId24"/>
    <p:sldId id="272" r:id="rId25"/>
    <p:sldId id="273" r:id="rId26"/>
    <p:sldId id="275" r:id="rId27"/>
    <p:sldId id="276" r:id="rId28"/>
    <p:sldId id="277" r:id="rId29"/>
    <p:sldId id="292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4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51C90-6573-4D65-8A00-DA64E7F3EAD7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E7E3-8C72-4249-9959-E47BE510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002E-3643-421E-8E60-DB9FD978C5C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Typical Java environment</a:t>
            </a:r>
          </a:p>
        </p:txBody>
      </p:sp>
    </p:spTree>
    <p:extLst>
      <p:ext uri="{BB962C8B-B14F-4D97-AF65-F5344CB8AC3E}">
        <p14:creationId xmlns:p14="http://schemas.microsoft.com/office/powerpoint/2010/main" val="122216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05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50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84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5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8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6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3/4/2014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35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1.istockphoto.com/file_thumbview_approve/2771156/2/istockphoto_2771156_i_am_hungry.jpg&amp;imgrefurl=http://whoopsadaisy.wordpress.com/page/2/&amp;usg=__nCyitV2eeQ2hZmxKiz3DA7PzlmU=&amp;h=380&amp;w=380&amp;sz=24&amp;hl=en&amp;start=2&amp;um=1&amp;tbnid=PzCjf15qK4jorM:&amp;tbnh=123&amp;tbnw=123&amp;prev=/images?q=hungry&amp;hl=en&amp;sa=N&amp;um=1&amp;newwindow=1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java/nutsandbolts/" TargetMode="External"/><Relationship Id="rId2" Type="http://schemas.openxmlformats.org/officeDocument/2006/relationships/hyperlink" Target="http://romisatriawahono.net/lect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etwork/java/javase/downloads/java-se-7-tutorial-2012-02-28-1536013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897" y="269164"/>
            <a:ext cx="9755187" cy="31602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Oriented Programming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O</a:t>
            </a:r>
            <a:r>
              <a:rPr lang="en-US" dirty="0" smtClean="0"/>
              <a:t>OP)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Junta </a:t>
            </a:r>
            <a:r>
              <a:rPr lang="en-US" dirty="0" err="1" smtClean="0"/>
              <a:t>Zeniarja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M.CS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Steps </a:t>
            </a:r>
            <a:r>
              <a:rPr lang="en-US" sz="3700" dirty="0" err="1"/>
              <a:t>Instalation</a:t>
            </a:r>
            <a:r>
              <a:rPr lang="en-US" sz="3700" dirty="0"/>
              <a:t> JDK 1.7.0 and Set Path in Windows 7 (Details)</a:t>
            </a:r>
            <a:endParaRPr lang="id-ID" sz="37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1</a:t>
            </a:r>
            <a:r>
              <a:rPr lang="en-US" sz="4000" baseline="30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Go to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www.oracle.com/technetwork/java/javase/downloads/index.html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3657600" y="4191000"/>
            <a:ext cx="1295400" cy="12192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1" y="1219200"/>
            <a:ext cx="10326757" cy="5503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3516" y="4094902"/>
            <a:ext cx="1397456" cy="124495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Accept</a:t>
            </a:r>
            <a:r>
              <a:rPr lang="en-US" sz="1400" dirty="0"/>
              <a:t> License Agreement, </a:t>
            </a:r>
            <a:r>
              <a:rPr lang="en-US" sz="1400" b="1" dirty="0">
                <a:solidFill>
                  <a:srgbClr val="FF0000"/>
                </a:solidFill>
              </a:rPr>
              <a:t>download</a:t>
            </a:r>
            <a:r>
              <a:rPr lang="en-US" sz="1400" dirty="0"/>
              <a:t> </a:t>
            </a:r>
            <a:r>
              <a:rPr lang="en-US" sz="1400" dirty="0" err="1"/>
              <a:t>jdk</a:t>
            </a:r>
            <a:endParaRPr lang="en-US" sz="1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2" y="907812"/>
            <a:ext cx="8632348" cy="57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Install</a:t>
            </a:r>
            <a:r>
              <a:rPr lang="en-US" sz="1800" dirty="0"/>
              <a:t> jdk-7-windows-x64.exe for 64 bit architecture or jdk-7-windows-i586.exe for 32 bit architecture </a:t>
            </a:r>
          </a:p>
          <a:p>
            <a:r>
              <a:rPr lang="en-US" sz="1800" dirty="0"/>
              <a:t>Note: from step 3 until end we use jdk-7-windows-x64.exe in Windows 7 64 bit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1"/>
            <a:ext cx="6172200" cy="48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Installation process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7" y="990600"/>
            <a:ext cx="4801235" cy="36385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219200"/>
            <a:ext cx="4801235" cy="36385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00717"/>
            <a:ext cx="480123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dirty="0"/>
              <a:t>Finish Installation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781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Open folder </a:t>
            </a:r>
            <a:r>
              <a:rPr lang="en-US" sz="1800" dirty="0"/>
              <a:t>C:\Program </a:t>
            </a:r>
            <a:r>
              <a:rPr lang="en-US" sz="1800" dirty="0" smtClean="0"/>
              <a:t>Files\Java\jdk1.7.0_51\bin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copy this path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9"/>
          <a:stretch/>
        </p:blipFill>
        <p:spPr bwMode="auto">
          <a:xfrm>
            <a:off x="2132463" y="1447800"/>
            <a:ext cx="8077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27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Right click computer </a:t>
            </a:r>
            <a:r>
              <a:rPr lang="en-US" dirty="0">
                <a:sym typeface="Wingdings" pitchFamily="2" charset="2"/>
              </a:rPr>
              <a:t> properties</a:t>
            </a:r>
            <a:r>
              <a:rPr lang="en-US" dirty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42" y="1066800"/>
            <a:ext cx="6504684" cy="5638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6287" y="5562600"/>
            <a:ext cx="1600200" cy="4572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“Advanced system setting” 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8001000" cy="5867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81201" y="2743200"/>
            <a:ext cx="1600200" cy="3048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4724400" cy="5715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86200" y="2628900"/>
            <a:ext cx="1524000" cy="533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49088"/>
            <a:ext cx="47244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79438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“Environment Variable” 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419600" y="5444888"/>
            <a:ext cx="1600200" cy="3810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04" y="949088"/>
            <a:ext cx="4218296" cy="4876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5437359" y="470652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1219200"/>
            <a:ext cx="8023225" cy="5415738"/>
          </a:xfrm>
        </p:spPr>
        <p:txBody>
          <a:bodyPr>
            <a:noAutofit/>
          </a:bodyPr>
          <a:lstStyle/>
          <a:p>
            <a:r>
              <a:rPr lang="en-US" sz="1600" dirty="0" smtClean="0"/>
              <a:t>Name</a:t>
            </a:r>
            <a:r>
              <a:rPr lang="en-US" sz="1600" dirty="0"/>
              <a:t>	</a:t>
            </a:r>
            <a:r>
              <a:rPr lang="en-US" sz="1600" dirty="0" smtClean="0"/>
              <a:t>          : Junta </a:t>
            </a:r>
            <a:r>
              <a:rPr lang="en-US" sz="1600" dirty="0" err="1" smtClean="0"/>
              <a:t>Zeniarja</a:t>
            </a:r>
            <a:r>
              <a:rPr lang="en-US" sz="1600" dirty="0" smtClean="0"/>
              <a:t>, </a:t>
            </a:r>
            <a:r>
              <a:rPr lang="en-US" sz="1600" dirty="0" err="1" smtClean="0"/>
              <a:t>M.Kom</a:t>
            </a:r>
            <a:r>
              <a:rPr lang="en-US" sz="1600" dirty="0" smtClean="0"/>
              <a:t>, M.CS</a:t>
            </a:r>
          </a:p>
          <a:p>
            <a:r>
              <a:rPr lang="en-US" sz="1600" dirty="0" smtClean="0"/>
              <a:t>Address</a:t>
            </a:r>
            <a:r>
              <a:rPr lang="en-US" sz="1600" dirty="0" smtClean="0"/>
              <a:t>		  : </a:t>
            </a:r>
            <a:r>
              <a:rPr lang="en-US" sz="1600" dirty="0" err="1" smtClean="0"/>
              <a:t>Permata</a:t>
            </a:r>
            <a:r>
              <a:rPr lang="en-US" sz="1600" dirty="0" smtClean="0"/>
              <a:t> </a:t>
            </a:r>
            <a:r>
              <a:rPr lang="en-US" sz="1600" dirty="0" err="1" smtClean="0"/>
              <a:t>Tembalang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Contact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Phone</a:t>
            </a:r>
            <a:r>
              <a:rPr lang="en-US" sz="1600" dirty="0"/>
              <a:t>	</a:t>
            </a:r>
            <a:r>
              <a:rPr lang="en-US" sz="1600" dirty="0" smtClean="0"/>
              <a:t>: 085727181701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E-mail		: junta@dsn.dinus.ac.id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Room		</a:t>
            </a:r>
            <a:r>
              <a:rPr lang="en-US" sz="1600" dirty="0" smtClean="0"/>
              <a:t>: </a:t>
            </a:r>
            <a:r>
              <a:rPr lang="en-US" sz="1600" dirty="0"/>
              <a:t>l</a:t>
            </a:r>
            <a:r>
              <a:rPr lang="en-US" sz="1600" dirty="0" smtClean="0"/>
              <a:t>ecture room, D Building</a:t>
            </a:r>
            <a:endParaRPr lang="en-US" sz="1600" dirty="0" smtClean="0"/>
          </a:p>
          <a:p>
            <a:r>
              <a:rPr lang="en-US" sz="1600" dirty="0" smtClean="0"/>
              <a:t>Background of Education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Undergraduate</a:t>
            </a:r>
            <a:r>
              <a:rPr lang="en-US" sz="1600" dirty="0" smtClean="0"/>
              <a:t> =&gt; Computer Science in UDINUS.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Postgraduate Master </a:t>
            </a:r>
            <a:r>
              <a:rPr lang="en-US" sz="1600" dirty="0" smtClean="0"/>
              <a:t>=&gt; Computer Science in UDINUS.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/>
              <a:t>Postgraduate </a:t>
            </a:r>
            <a:r>
              <a:rPr lang="en-US" sz="1600" dirty="0" smtClean="0"/>
              <a:t>Master </a:t>
            </a:r>
            <a:r>
              <a:rPr lang="en-US" sz="1600" dirty="0" smtClean="0"/>
              <a:t>=&gt; </a:t>
            </a:r>
            <a:r>
              <a:rPr lang="en-US" sz="1600" dirty="0" smtClean="0"/>
              <a:t>Computer Science </a:t>
            </a:r>
            <a:r>
              <a:rPr lang="en-US" sz="1600" dirty="0" smtClean="0"/>
              <a:t>in </a:t>
            </a:r>
            <a:r>
              <a:rPr lang="en-US" sz="1600" dirty="0" err="1" smtClean="0"/>
              <a:t>UTeM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Universiti</a:t>
            </a:r>
            <a:r>
              <a:rPr lang="en-US" sz="1600" dirty="0" smtClean="0"/>
              <a:t> </a:t>
            </a:r>
            <a:r>
              <a:rPr lang="en-US" sz="1600" dirty="0" err="1" smtClean="0"/>
              <a:t>Teknikal</a:t>
            </a:r>
            <a:r>
              <a:rPr lang="en-US" sz="1600" dirty="0" smtClean="0"/>
              <a:t> Malaysia Melaka</a:t>
            </a:r>
            <a:r>
              <a:rPr lang="en-US" sz="1600" dirty="0" smtClean="0"/>
              <a:t>).</a:t>
            </a:r>
            <a:endParaRPr lang="en-US" sz="1600" dirty="0" smtClean="0"/>
          </a:p>
          <a:p>
            <a:r>
              <a:rPr lang="en-US" sz="1600" dirty="0" smtClean="0"/>
              <a:t>Sharing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/>
              <a:t>Tuesday, Wednesday, Thursday </a:t>
            </a:r>
            <a:r>
              <a:rPr lang="en-US" sz="1600" dirty="0" smtClean="0"/>
              <a:t>=&gt; 13.00 – </a:t>
            </a:r>
            <a:r>
              <a:rPr lang="en-US" sz="1600" dirty="0" smtClean="0"/>
              <a:t>16.00 WIB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Appointment via </a:t>
            </a:r>
            <a:r>
              <a:rPr lang="en-US" sz="1600" dirty="0" err="1" smtClean="0"/>
              <a:t>sms</a:t>
            </a:r>
            <a:r>
              <a:rPr lang="en-US" sz="1600" dirty="0" smtClean="0"/>
              <a:t> or phone.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22530" name="Picture 2" descr="C:\Documents and Settings\Linda\Local Settings\Temporary Internet Files\Content.IE5\QYL1HRVN\MCj04344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822" y="1072563"/>
            <a:ext cx="1016991" cy="685800"/>
          </a:xfrm>
          <a:prstGeom prst="rect">
            <a:avLst/>
          </a:prstGeom>
          <a:noFill/>
        </p:spPr>
      </p:pic>
      <p:pic>
        <p:nvPicPr>
          <p:cNvPr id="22532" name="Picture 4" descr="http://tbn3.google.com/images?q=tbn:PzCjf15qK4jorM:http://www1.istockphoto.com/file_thumbview_approve/2771156/2/istockphoto_2771156_i_am_hung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2133" y="5463363"/>
            <a:ext cx="1171575" cy="1171575"/>
          </a:xfrm>
          <a:prstGeom prst="rect">
            <a:avLst/>
          </a:prstGeom>
          <a:noFill/>
        </p:spPr>
      </p:pic>
      <p:pic>
        <p:nvPicPr>
          <p:cNvPr id="86018" name="Picture 2" descr="C:\Users\Junta\Pictures\perkenal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36912"/>
            <a:ext cx="2107952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79438"/>
            <a:ext cx="8610600" cy="5440363"/>
          </a:xfrm>
        </p:spPr>
        <p:txBody>
          <a:bodyPr>
            <a:normAutofit/>
          </a:bodyPr>
          <a:lstStyle/>
          <a:p>
            <a:r>
              <a:rPr lang="en-US" dirty="0"/>
              <a:t>Choose Path and click “edit”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put semicolon(;)paste path </a:t>
            </a:r>
            <a:r>
              <a:rPr lang="en-US" dirty="0">
                <a:sym typeface="Wingdings" pitchFamily="2" charset="2"/>
              </a:rPr>
              <a:t> Ok</a:t>
            </a:r>
            <a:r>
              <a:rPr lang="en-US" dirty="0"/>
              <a:t> 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4953000" cy="5791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5298835" y="471879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19600" y="5486400"/>
            <a:ext cx="990600" cy="4572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7848600" cy="33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st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79438"/>
            <a:ext cx="8610600" cy="5440363"/>
          </a:xfrm>
        </p:spPr>
        <p:txBody>
          <a:bodyPr>
            <a:normAutofit/>
          </a:bodyPr>
          <a:lstStyle/>
          <a:p>
            <a:r>
              <a:rPr lang="en-US" dirty="0"/>
              <a:t>Click “new…”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paste in variable </a:t>
            </a:r>
            <a:r>
              <a:rPr lang="en-US" dirty="0" err="1"/>
              <a:t>value“C</a:t>
            </a:r>
            <a:r>
              <a:rPr lang="en-US" dirty="0"/>
              <a:t>:\Program </a:t>
            </a:r>
            <a:r>
              <a:rPr lang="en-US" dirty="0" smtClean="0"/>
              <a:t>Files\Java\jdk1.7.0_51\lib\tools.jar</a:t>
            </a:r>
            <a:r>
              <a:rPr lang="en-US" dirty="0"/>
              <a:t>;.” and variable name = CLASSPATH </a:t>
            </a:r>
            <a:r>
              <a:rPr lang="en-US" dirty="0">
                <a:sym typeface="Wingdings" pitchFamily="2" charset="2"/>
              </a:rPr>
              <a:t> Ok</a:t>
            </a:r>
            <a:r>
              <a:rPr lang="en-US" dirty="0"/>
              <a:t>  </a:t>
            </a:r>
            <a:endParaRPr lang="en-US" sz="16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4191000" cy="5181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62300" y="5638800"/>
            <a:ext cx="876300" cy="381000"/>
          </a:xfrm>
          <a:prstGeom prst="roundRect">
            <a:avLst/>
          </a:prstGeom>
          <a:solidFill>
            <a:srgbClr val="FF0000">
              <a:alpha val="2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70" y="1600200"/>
            <a:ext cx="7424030" cy="31578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788141">
            <a:off x="4367644" y="4947390"/>
            <a:ext cx="1350083" cy="3266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792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Java is Active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433" y="762000"/>
            <a:ext cx="3581400" cy="6096000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err="1"/>
              <a:t>cmd</a:t>
            </a:r>
            <a:r>
              <a:rPr lang="en-US" dirty="0"/>
              <a:t> (command </a:t>
            </a:r>
            <a:r>
              <a:rPr lang="en-US" dirty="0" err="1"/>
              <a:t>promt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type “</a:t>
            </a:r>
            <a:r>
              <a:rPr lang="en-US" dirty="0" smtClean="0"/>
              <a:t>java” </a:t>
            </a:r>
            <a:r>
              <a:rPr lang="en-US" dirty="0">
                <a:sym typeface="Wingdings" pitchFamily="2" charset="2"/>
              </a:rPr>
              <a:t> enter</a:t>
            </a:r>
          </a:p>
          <a:p>
            <a:r>
              <a:rPr lang="en-US" dirty="0">
                <a:sym typeface="Wingdings" pitchFamily="2" charset="2"/>
              </a:rPr>
              <a:t>If java active, command </a:t>
            </a:r>
            <a:r>
              <a:rPr lang="en-US" dirty="0" err="1">
                <a:sym typeface="Wingdings" pitchFamily="2" charset="2"/>
              </a:rPr>
              <a:t>promt</a:t>
            </a:r>
            <a:r>
              <a:rPr lang="en-US" dirty="0">
                <a:sym typeface="Wingdings" pitchFamily="2" charset="2"/>
              </a:rPr>
              <a:t> will display like beside</a:t>
            </a:r>
            <a:endParaRPr lang="en-US" sz="1600" dirty="0"/>
          </a:p>
        </p:txBody>
      </p:sp>
      <p:pic>
        <p:nvPicPr>
          <p:cNvPr id="4" name="Picture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2" y="762000"/>
            <a:ext cx="543798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ac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3378201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3378201"/>
            <a:ext cx="80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1" y="3302000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828800" y="3225800"/>
            <a:ext cx="37338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581400" y="28448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962400" y="2743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javac (java </a:t>
            </a:r>
            <a:r>
              <a:rPr lang="en-US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compiler</a:t>
            </a: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2209800" y="5283200"/>
            <a:ext cx="2895600" cy="838200"/>
          </a:xfrm>
          <a:prstGeom prst="foldedCorner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Hello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.class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581400" y="43688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723388" y="4495800"/>
            <a:ext cx="26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Kompiler memproduksi</a:t>
            </a:r>
          </a:p>
          <a:p>
            <a:pPr>
              <a:defRPr/>
            </a:pPr>
            <a:r>
              <a:rPr lang="id-ID" sz="20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Bytecode (Class)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3" name="Picture 15" descr="AlphaFami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673601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8610600" y="64008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Web Server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181600" y="5664200"/>
            <a:ext cx="297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7" name="Picture 19" descr="maco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701800"/>
            <a:ext cx="72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p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1" y="1625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1" descr="sol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1625600"/>
            <a:ext cx="113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cellpho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72676" y="1320800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194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7337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8480426" y="3225801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9601200" y="3225801"/>
            <a:ext cx="1066800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68580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7924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9067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10210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6858000" y="3835400"/>
            <a:ext cx="335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68580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0210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V="1">
            <a:off x="7924800" y="34544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9067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9067800" y="38354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010400" y="7620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Jalankan dengan: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C:\&gt;java Hello (</a:t>
            </a:r>
            <a:r>
              <a:rPr lang="id-ID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Web Browser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Applet</a:t>
            </a:r>
            <a:r>
              <a:rPr lang="id-ID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3917411" y="6248401"/>
            <a:ext cx="394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Write Once Run Everywhere 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46111" y="104987"/>
            <a:ext cx="9404723" cy="140053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How Java Works</a:t>
            </a:r>
            <a:r>
              <a:rPr lang="en-US" dirty="0"/>
              <a:t> </a:t>
            </a:r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676400" y="990600"/>
            <a:ext cx="4648200" cy="1604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public class Hello</a:t>
            </a:r>
            <a:endParaRPr lang="id-ID" altLang="ja-JP" b="1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public static void main(String[] </a:t>
            </a:r>
            <a:r>
              <a:rPr lang="en-US" altLang="ja-JP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args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){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("Hello World!");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}</a:t>
            </a:r>
          </a:p>
          <a:p>
            <a:pPr marL="381000" indent="-3810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ja-JP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932084" y="2133601"/>
            <a:ext cx="1451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Hello.java</a:t>
            </a:r>
            <a:endParaRPr lang="en-US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utoUpdateAnimBg="0"/>
      <p:bldP spid="48140" grpId="0" animBg="1" autoUpdateAnimBg="0"/>
      <p:bldP spid="48142" grpId="0" autoUpdateAnimBg="0"/>
      <p:bldP spid="48144" grpId="0" autoUpdateAnimBg="0"/>
      <p:bldP spid="48151" grpId="0" animBg="1" autoUpdateAnimBg="0"/>
      <p:bldP spid="48152" grpId="0" animBg="1" autoUpdateAnimBg="0"/>
      <p:bldP spid="48153" grpId="0" animBg="1" autoUpdateAnimBg="0"/>
      <p:bldP spid="48154" grpId="0" animBg="1" autoUpdateAnimBg="0"/>
      <p:bldP spid="48165" grpId="0" autoUpdateAnimBg="0"/>
      <p:bldP spid="48166" grpId="0"/>
      <p:bldP spid="4813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104985"/>
            <a:ext cx="9404723" cy="1400530"/>
          </a:xfrm>
        </p:spPr>
        <p:txBody>
          <a:bodyPr/>
          <a:lstStyle/>
          <a:p>
            <a:pPr>
              <a:defRPr/>
            </a:pPr>
            <a:r>
              <a:rPr lang="en-US" dirty="0"/>
              <a:t>Compile and Run Java Applet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943600" y="4038601"/>
            <a:ext cx="4572000" cy="24622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&lt;HTML&gt;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&lt;HEAD&gt;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&lt;TITLE&gt;A Simple Program&lt;/TITLE&gt;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&lt;/HEAD&gt;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&lt;BODY&gt;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Here is the output of my program:</a:t>
            </a:r>
          </a:p>
          <a:p>
            <a:pPr algn="l">
              <a:defRPr/>
            </a:pP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&lt;APPLET CODE="</a:t>
            </a:r>
            <a:r>
              <a:rPr lang="en-US" sz="14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HelloWorld.class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" WIDTH=150 HEIGHT=25&gt;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&lt;/APPLET&gt;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&lt;/BODY&gt;</a:t>
            </a:r>
          </a:p>
          <a:p>
            <a:pPr algn="l">
              <a:defRPr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&lt;/HTML&gt;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03882" y="990601"/>
            <a:ext cx="4925518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dirty="0">
                <a:latin typeface="+mj-lt"/>
              </a:rPr>
              <a:t>import </a:t>
            </a:r>
            <a:r>
              <a:rPr lang="en-US" dirty="0" err="1">
                <a:latin typeface="+mj-lt"/>
              </a:rPr>
              <a:t>java.applet</a:t>
            </a:r>
            <a:r>
              <a:rPr lang="en-US" dirty="0">
                <a:latin typeface="+mj-lt"/>
              </a:rPr>
              <a:t>.*;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import java.awt.*;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public class </a:t>
            </a:r>
            <a:r>
              <a:rPr lang="en-US" dirty="0" err="1">
                <a:latin typeface="+mj-lt"/>
              </a:rPr>
              <a:t>HelloWorld</a:t>
            </a:r>
            <a:r>
              <a:rPr lang="en-US" dirty="0">
                <a:latin typeface="+mj-lt"/>
              </a:rPr>
              <a:t> extends Applet {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   public void paint(Graphics g) {</a:t>
            </a:r>
          </a:p>
          <a:p>
            <a:pPr lvl="1" algn="l">
              <a:defRPr/>
            </a:pPr>
            <a:r>
              <a:rPr lang="id-ID" dirty="0">
                <a:latin typeface="+mj-lt"/>
              </a:rPr>
              <a:t>	</a:t>
            </a:r>
            <a:r>
              <a:rPr lang="en-US" dirty="0" err="1">
                <a:latin typeface="+mj-lt"/>
              </a:rPr>
              <a:t>g.drawString</a:t>
            </a:r>
            <a:r>
              <a:rPr lang="en-US" dirty="0">
                <a:latin typeface="+mj-lt"/>
              </a:rPr>
              <a:t>("Hello world!",50,25);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    }</a:t>
            </a:r>
          </a:p>
          <a:p>
            <a:pPr lvl="1" algn="l">
              <a:defRPr/>
            </a:pPr>
            <a:r>
              <a:rPr lang="en-US" dirty="0">
                <a:latin typeface="+mj-lt"/>
              </a:rPr>
              <a:t>}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828800" y="4572000"/>
            <a:ext cx="32766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C:\javac HelloWorld.java</a:t>
            </a:r>
            <a:endParaRPr lang="en-US" sz="16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086600" y="3352800"/>
            <a:ext cx="35052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C:\appletviewer Hello.html</a:t>
            </a:r>
            <a:r>
              <a: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 </a:t>
            </a:r>
          </a:p>
        </p:txBody>
      </p:sp>
      <p:pic>
        <p:nvPicPr>
          <p:cNvPr id="70664" name="Picture 8" descr="ap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143000"/>
            <a:ext cx="2895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3246117" y="3276600"/>
            <a:ext cx="0" cy="1295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3276600" y="4953000"/>
            <a:ext cx="0" cy="685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3276600" y="5638800"/>
            <a:ext cx="2667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8839200" y="36576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 flipV="1">
            <a:off x="8839200" y="3048000"/>
            <a:ext cx="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58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48945"/>
            <a:ext cx="9404723" cy="1400530"/>
          </a:xfrm>
        </p:spPr>
        <p:txBody>
          <a:bodyPr/>
          <a:lstStyle/>
          <a:p>
            <a:r>
              <a:rPr lang="id-ID" dirty="0" err="1"/>
              <a:t>Applet</a:t>
            </a:r>
            <a:r>
              <a:rPr lang="id-ID" dirty="0"/>
              <a:t> on a </a:t>
            </a:r>
            <a:r>
              <a:rPr lang="id-ID" dirty="0" err="1"/>
              <a:t>Web</a:t>
            </a:r>
            <a:r>
              <a:rPr lang="id-ID" dirty="0"/>
              <a:t> </a:t>
            </a:r>
            <a:r>
              <a:rPr lang="id-ID" dirty="0" err="1" smtClean="0"/>
              <a:t>Page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6" descr="app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82" y="1246032"/>
            <a:ext cx="5181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9" y="88005"/>
            <a:ext cx="9797603" cy="685800"/>
          </a:xfrm>
        </p:spPr>
        <p:txBody>
          <a:bodyPr/>
          <a:lstStyle/>
          <a:p>
            <a:r>
              <a:rPr lang="id-ID" dirty="0" smtClean="0"/>
              <a:t>Compile </a:t>
            </a:r>
            <a:r>
              <a:rPr lang="id-ID" dirty="0" smtClean="0"/>
              <a:t>Halo.java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0" y="979867"/>
            <a:ext cx="7993487" cy="28837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public  class  Halo{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	public  static  void  main(String[] args){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   			System.out.println(“Halo Semarang”);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 		}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000" kern="0" dirty="0">
                <a:latin typeface="Calibri" pitchFamily="34" charset="0"/>
                <a:cs typeface="Calibri" pitchFamily="34" charset="0"/>
              </a:rPr>
              <a:t>	}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52748" b="38759"/>
          <a:stretch>
            <a:fillRect/>
          </a:stretch>
        </p:blipFill>
        <p:spPr bwMode="auto">
          <a:xfrm>
            <a:off x="1922692" y="3915178"/>
            <a:ext cx="3593754" cy="28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9297"/>
          <a:stretch>
            <a:fillRect/>
          </a:stretch>
        </p:blipFill>
        <p:spPr bwMode="auto">
          <a:xfrm>
            <a:off x="6070241" y="3902083"/>
            <a:ext cx="3851169" cy="282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4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63" y="319825"/>
            <a:ext cx="9716037" cy="1045335"/>
          </a:xfrm>
        </p:spPr>
        <p:txBody>
          <a:bodyPr/>
          <a:lstStyle/>
          <a:p>
            <a:r>
              <a:rPr lang="en-US" sz="3600" dirty="0" smtClean="0"/>
              <a:t>Sample Program</a:t>
            </a:r>
            <a:endParaRPr lang="id-ID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0" y="1622738"/>
            <a:ext cx="9144000" cy="4713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public  class  H</a:t>
            </a:r>
            <a:r>
              <a:rPr lang="en-US" sz="3600" kern="0" dirty="0" err="1" smtClean="0">
                <a:latin typeface="Calibri" pitchFamily="34" charset="0"/>
                <a:cs typeface="Calibri" pitchFamily="34" charset="0"/>
              </a:rPr>
              <a:t>aloSemarang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{</a:t>
            </a: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	public  static  void  main(String[] args){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   			System.out.println(“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Halo</a:t>
            </a:r>
            <a:r>
              <a:rPr lang="en-US" sz="3600" kern="0" dirty="0" smtClean="0">
                <a:latin typeface="Calibri" pitchFamily="34" charset="0"/>
                <a:cs typeface="Calibri" pitchFamily="34" charset="0"/>
              </a:rPr>
              <a:t> Semarang</a:t>
            </a:r>
            <a:r>
              <a:rPr lang="id-ID" sz="3600" kern="0" dirty="0" smtClean="0">
                <a:latin typeface="Calibri" pitchFamily="34" charset="0"/>
                <a:cs typeface="Calibri" pitchFamily="34" charset="0"/>
              </a:rPr>
              <a:t>”);</a:t>
            </a:r>
            <a:endParaRPr lang="id-ID" sz="3600" kern="0" dirty="0">
              <a:latin typeface="Calibri" pitchFamily="34" charset="0"/>
              <a:cs typeface="Calibri" pitchFamily="34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  		}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id-ID" sz="3600" kern="0" dirty="0">
                <a:latin typeface="Calibri" pitchFamily="34" charset="0"/>
                <a:cs typeface="Calibri" pitchFamily="34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4319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Netbeans</a:t>
            </a:r>
            <a:r>
              <a:rPr lang="en-US" dirty="0" smtClean="0"/>
              <a:t> </a:t>
            </a:r>
            <a:r>
              <a:rPr lang="en-US" dirty="0" smtClean="0"/>
              <a:t>IDE 7.4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361618"/>
            <a:ext cx="9901371" cy="52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19" y="1419224"/>
            <a:ext cx="7770232" cy="53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 smtClean="0"/>
              <a:t>(Before </a:t>
            </a:r>
            <a:r>
              <a:rPr lang="en-US" dirty="0" err="1" smtClean="0"/>
              <a:t>MidTerm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Basic Concept of OOP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Object </a:t>
            </a:r>
            <a:r>
              <a:rPr lang="en-US" dirty="0" smtClean="0"/>
              <a:t>and Class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Interaction between Object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Collection Object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Package Library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87" y="452718"/>
            <a:ext cx="10101402" cy="1400530"/>
          </a:xfrm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 smtClean="0"/>
              <a:t>Name and Location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1" y="1316193"/>
            <a:ext cx="7770232" cy="53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– </a:t>
            </a:r>
            <a:r>
              <a:rPr lang="en-US" dirty="0" err="1" smtClean="0"/>
              <a:t>LatihanJava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31" y="1550361"/>
            <a:ext cx="9705728" cy="51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New Class of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2" y="1453920"/>
            <a:ext cx="9403742" cy="52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01201" cy="1400530"/>
          </a:xfrm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 smtClean="0"/>
              <a:t>Name and Location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8" y="1381124"/>
            <a:ext cx="7820093" cy="5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33775"/>
            <a:ext cx="9404723" cy="1400530"/>
          </a:xfrm>
        </p:spPr>
        <p:txBody>
          <a:bodyPr/>
          <a:lstStyle/>
          <a:p>
            <a:r>
              <a:rPr lang="en-US" dirty="0" smtClean="0"/>
              <a:t>Source Code - </a:t>
            </a:r>
            <a:r>
              <a:rPr lang="en-US" dirty="0" smtClean="0"/>
              <a:t>Hallo </a:t>
            </a:r>
            <a:r>
              <a:rPr lang="en-US" dirty="0" smtClean="0"/>
              <a:t>Semarang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0" y="1190944"/>
            <a:ext cx="9925225" cy="5624791"/>
          </a:xfrm>
        </p:spPr>
      </p:pic>
    </p:spTree>
    <p:extLst>
      <p:ext uri="{BB962C8B-B14F-4D97-AF65-F5344CB8AC3E}">
        <p14:creationId xmlns:p14="http://schemas.microsoft.com/office/powerpoint/2010/main" val="35757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26897"/>
            <a:ext cx="9404723" cy="1400530"/>
          </a:xfrm>
        </p:spPr>
        <p:txBody>
          <a:bodyPr/>
          <a:lstStyle/>
          <a:p>
            <a:r>
              <a:rPr lang="en-US" dirty="0" smtClean="0"/>
              <a:t>Run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3" y="1152983"/>
            <a:ext cx="9952496" cy="55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79905"/>
            <a:ext cx="10394093" cy="55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580" y="2873946"/>
            <a:ext cx="5741810" cy="1400530"/>
          </a:xfrm>
        </p:spPr>
        <p:txBody>
          <a:bodyPr/>
          <a:lstStyle/>
          <a:p>
            <a:r>
              <a:rPr lang="en-US" dirty="0" smtClean="0"/>
              <a:t>Thanks . </a:t>
            </a:r>
            <a:r>
              <a:rPr lang="en-US" dirty="0" smtClean="0"/>
              <a:t>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12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http://romisatriawahono.net/lectures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0"/>
            <a:r>
              <a:rPr lang="en-US" dirty="0"/>
              <a:t>Object First With Java, Fifth edition, David J. Barnes &amp; Michael </a:t>
            </a:r>
            <a:r>
              <a:rPr lang="en-US" dirty="0" err="1"/>
              <a:t>Kölling</a:t>
            </a:r>
            <a:r>
              <a:rPr lang="en-US" dirty="0"/>
              <a:t>,  Prentice Hall / Pearson Education, 2012.</a:t>
            </a:r>
          </a:p>
          <a:p>
            <a:pPr lvl="0"/>
            <a:r>
              <a:rPr lang="en-US" dirty="0"/>
              <a:t>The 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Tutorial, </a:t>
            </a:r>
            <a:r>
              <a:rPr lang="en-US" u="sng" dirty="0">
                <a:hlinkClick r:id="rId3"/>
              </a:rPr>
              <a:t>http://docs.oracle.com/javase/tutorial/java/nutsandbolts/</a:t>
            </a:r>
            <a:r>
              <a:rPr lang="en-US" dirty="0"/>
              <a:t>, Oracle, 1995-2014.</a:t>
            </a:r>
            <a:endParaRPr lang="en-US" b="1" dirty="0"/>
          </a:p>
          <a:p>
            <a:pPr lvl="0"/>
            <a:r>
              <a:rPr lang="en-US" dirty="0"/>
              <a:t>Java SE Tutorial, </a:t>
            </a:r>
            <a:r>
              <a:rPr lang="en-US" u="sng" dirty="0">
                <a:hlinkClick r:id="rId4"/>
              </a:rPr>
              <a:t>http://www.oracle.com/technetwork/java/javase/downloads/java-se-7-tutorial-2012-02-28-1536013.html</a:t>
            </a:r>
            <a:r>
              <a:rPr lang="en-US" dirty="0"/>
              <a:t>,  Oracle, 2014.</a:t>
            </a:r>
          </a:p>
          <a:p>
            <a:r>
              <a:rPr lang="en-US" dirty="0"/>
              <a:t>SCJP Sun Certified Programmer for </a:t>
            </a:r>
            <a:r>
              <a:rPr lang="en-US" dirty="0" err="1"/>
              <a:t>Java</a:t>
            </a:r>
            <a:r>
              <a:rPr lang="en-US" baseline="30000" dirty="0" err="1"/>
              <a:t>TM</a:t>
            </a:r>
            <a:r>
              <a:rPr lang="en-US" dirty="0"/>
              <a:t> 6 Study Guide Exam (310-065), Kathy Sierra &amp; Bert Bates, Mc </a:t>
            </a:r>
            <a:r>
              <a:rPr lang="en-US" dirty="0" err="1"/>
              <a:t>Graw</a:t>
            </a:r>
            <a:r>
              <a:rPr lang="en-US" dirty="0"/>
              <a:t> Hill, 2008.</a:t>
            </a:r>
          </a:p>
        </p:txBody>
      </p:sp>
    </p:spTree>
    <p:extLst>
      <p:ext uri="{BB962C8B-B14F-4D97-AF65-F5344CB8AC3E}">
        <p14:creationId xmlns:p14="http://schemas.microsoft.com/office/powerpoint/2010/main" val="286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 smtClean="0"/>
              <a:t>(After </a:t>
            </a:r>
            <a:r>
              <a:rPr lang="en-US" dirty="0" err="1" smtClean="0"/>
              <a:t>MidTerm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Polymorphism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Exception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Abstract Concept and </a:t>
            </a:r>
            <a:r>
              <a:rPr lang="en-US" dirty="0" smtClean="0"/>
              <a:t>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GUI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GUI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Unit </a:t>
            </a:r>
            <a:r>
              <a:rPr lang="en-US" dirty="0" smtClean="0"/>
              <a:t>Testing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Application Design (Supplement)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Contract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16781"/>
              </p:ext>
            </p:extLst>
          </p:nvPr>
        </p:nvGraphicFramePr>
        <p:xfrm>
          <a:off x="1103684" y="1885212"/>
          <a:ext cx="8947150" cy="445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194"/>
                <a:gridCol w="3172956"/>
              </a:tblGrid>
              <a:tr h="7418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Component Assessment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Percentage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Assignment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and Responsibility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40 %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MidTerm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25 %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Final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25 %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Attendance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 10 %</a:t>
                      </a:r>
                      <a:endParaRPr lang="en-US" sz="2800" dirty="0"/>
                    </a:p>
                  </a:txBody>
                  <a:tcPr marL="78705" marR="78705"/>
                </a:tc>
              </a:tr>
              <a:tr h="7418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marL="78705" marR="78705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100 %</a:t>
                      </a:r>
                      <a:endParaRPr lang="en-US" sz="2800" dirty="0"/>
                    </a:p>
                  </a:txBody>
                  <a:tcPr marL="78705" marR="787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Contract (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spirit of learning and honesty in college. </a:t>
            </a:r>
          </a:p>
          <a:p>
            <a:r>
              <a:rPr lang="en-US" dirty="0"/>
              <a:t>Discipline, delay time limit: 30 </a:t>
            </a:r>
            <a:r>
              <a:rPr lang="en-US" dirty="0" smtClean="0"/>
              <a:t>minutes. </a:t>
            </a:r>
            <a:endParaRPr lang="en-US" dirty="0"/>
          </a:p>
          <a:p>
            <a:r>
              <a:rPr lang="en-US" dirty="0"/>
              <a:t>Collecting the task on time. </a:t>
            </a:r>
          </a:p>
          <a:p>
            <a:r>
              <a:rPr lang="en-US" dirty="0"/>
              <a:t>Clothing polite and shod. </a:t>
            </a:r>
          </a:p>
          <a:p>
            <a:r>
              <a:rPr lang="en-US" dirty="0"/>
              <a:t>Permit for those who are unable to attend. </a:t>
            </a:r>
          </a:p>
          <a:p>
            <a:r>
              <a:rPr lang="en-US" dirty="0" smtClean="0"/>
              <a:t>Asking </a:t>
            </a:r>
            <a:r>
              <a:rPr lang="en-US" dirty="0"/>
              <a:t>if something is missing or not understood. </a:t>
            </a:r>
          </a:p>
          <a:p>
            <a:r>
              <a:rPr lang="en-US" dirty="0"/>
              <a:t>There is no tolerance if troubled and dishonest.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897" y="269164"/>
            <a:ext cx="9755187" cy="3160290"/>
          </a:xfrm>
        </p:spPr>
        <p:txBody>
          <a:bodyPr>
            <a:norm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382000" cy="4564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/>
              <a:t>Compiler (Interpreter):</a:t>
            </a:r>
            <a:br>
              <a:rPr lang="id-ID" sz="3200" dirty="0"/>
            </a:br>
            <a: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Java Standard Edition (JSE)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d-ID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/>
              <a:t>Code Editor: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 err="1"/>
              <a:t>Text</a:t>
            </a:r>
            <a:r>
              <a:rPr lang="id-ID" sz="2800" dirty="0"/>
              <a:t> Editor</a:t>
            </a:r>
            <a:r>
              <a:rPr lang="id-ID" sz="2400" dirty="0"/>
              <a:t>:</a:t>
            </a:r>
            <a:br>
              <a:rPr lang="id-ID" sz="2400" dirty="0"/>
            </a:br>
            <a:r>
              <a:rPr lang="id-ID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TextPad, Notepad++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/>
              <a:t>Integrated Development Environment (IDE):</a:t>
            </a:r>
            <a:br>
              <a:rPr lang="id-ID" sz="2800" dirty="0"/>
            </a:br>
            <a:r>
              <a:rPr lang="id-ID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Netbeans, Eclipse, JCreator</a:t>
            </a:r>
            <a: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d-ID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4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76200"/>
            <a:ext cx="9214834" cy="762000"/>
          </a:xfrm>
        </p:spPr>
        <p:txBody>
          <a:bodyPr/>
          <a:lstStyle/>
          <a:p>
            <a:r>
              <a:rPr lang="id-ID" dirty="0" smtClean="0"/>
              <a:t>J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id-ID" dirty="0" smtClean="0"/>
              <a:t>SE dan Netbeans</a:t>
            </a:r>
            <a:r>
              <a:rPr lang="en-US" dirty="0" smtClean="0"/>
              <a:t> 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977648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J</a:t>
            </a:r>
            <a:r>
              <a:rPr lang="en-US" sz="3200" dirty="0" err="1"/>
              <a:t>ava</a:t>
            </a:r>
            <a:r>
              <a:rPr lang="en-US" sz="3200" dirty="0"/>
              <a:t> </a:t>
            </a:r>
            <a:r>
              <a:rPr lang="id-ID" sz="3200" dirty="0" smtClean="0"/>
              <a:t>SE: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jdk-7u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-windows-i586.exe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(32 bit)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jdk-7u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51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-windows-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x64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.exe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(64 bit)                                        </a:t>
            </a:r>
            <a:r>
              <a:rPr lang="id-ID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(download </a:t>
            </a:r>
            <a:r>
              <a:rPr lang="id-ID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dari: http://java.sun.com/javase/downloads</a:t>
            </a:r>
            <a:r>
              <a:rPr lang="id-ID" sz="24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id-ID" sz="24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Instalasi : </a:t>
            </a:r>
            <a:r>
              <a:rPr lang="en-US" sz="3200" dirty="0" smtClean="0"/>
              <a:t>                                              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netbeans-7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.4</a:t>
            </a:r>
            <a:r>
              <a:rPr lang="id-ID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-windows.exe</a:t>
            </a:r>
            <a: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id-ID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d-ID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(download dari:  http://netbeans.org)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173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514</Words>
  <Application>Microsoft Office PowerPoint</Application>
  <PresentationFormat>Widescreen</PresentationFormat>
  <Paragraphs>164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メイリオ</vt:lpstr>
      <vt:lpstr>宋体</vt:lpstr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Ion</vt:lpstr>
      <vt:lpstr>Object Oriented Programming (OOP)</vt:lpstr>
      <vt:lpstr>Introduction</vt:lpstr>
      <vt:lpstr>Outline (Before MidTerm)</vt:lpstr>
      <vt:lpstr>Outline (After MidTerm)</vt:lpstr>
      <vt:lpstr>Lecture Contract </vt:lpstr>
      <vt:lpstr>Lecture Contract (2)</vt:lpstr>
      <vt:lpstr>Theory</vt:lpstr>
      <vt:lpstr>Java</vt:lpstr>
      <vt:lpstr>Java SE dan Netbeans IDE</vt:lpstr>
      <vt:lpstr>Steps Instalation JDK 1.7.0 and Set Path in Windows 7 (Details)</vt:lpstr>
      <vt:lpstr>1st</vt:lpstr>
      <vt:lpstr>2nd</vt:lpstr>
      <vt:lpstr>3rd</vt:lpstr>
      <vt:lpstr>4th</vt:lpstr>
      <vt:lpstr>5th</vt:lpstr>
      <vt:lpstr>6th</vt:lpstr>
      <vt:lpstr>7th</vt:lpstr>
      <vt:lpstr>8th</vt:lpstr>
      <vt:lpstr>9th</vt:lpstr>
      <vt:lpstr>10th</vt:lpstr>
      <vt:lpstr>11st</vt:lpstr>
      <vt:lpstr>Check Java is Active</vt:lpstr>
      <vt:lpstr>How Java Works …</vt:lpstr>
      <vt:lpstr>Compile and Run Java Applet</vt:lpstr>
      <vt:lpstr>Applet on a Web Page</vt:lpstr>
      <vt:lpstr>Compile Halo.java</vt:lpstr>
      <vt:lpstr>Sample Program</vt:lpstr>
      <vt:lpstr>Netbeans IDE 7.4</vt:lpstr>
      <vt:lpstr>Create New Project</vt:lpstr>
      <vt:lpstr>Setting Name and Location of Project</vt:lpstr>
      <vt:lpstr>Project – LatihanJava 1</vt:lpstr>
      <vt:lpstr>Create New Class of Java</vt:lpstr>
      <vt:lpstr>Setting Name and Location of Class</vt:lpstr>
      <vt:lpstr>Source Code - Hallo Semarang</vt:lpstr>
      <vt:lpstr>Run File </vt:lpstr>
      <vt:lpstr>Output </vt:lpstr>
      <vt:lpstr>Thanks . . .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Perkenalan pbo</dc:title>
  <dc:creator>Junta</dc:creator>
  <cp:lastModifiedBy>Junta</cp:lastModifiedBy>
  <cp:revision>19</cp:revision>
  <dcterms:created xsi:type="dcterms:W3CDTF">2014-03-03T02:31:24Z</dcterms:created>
  <dcterms:modified xsi:type="dcterms:W3CDTF">2014-03-04T01:37:23Z</dcterms:modified>
</cp:coreProperties>
</file>