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2"/>
  </p:sldMasterIdLst>
  <p:sldIdLst>
    <p:sldId id="256" r:id="rId3"/>
    <p:sldId id="257" r:id="rId4"/>
    <p:sldId id="260" r:id="rId5"/>
    <p:sldId id="275" r:id="rId6"/>
    <p:sldId id="262" r:id="rId7"/>
    <p:sldId id="266" r:id="rId8"/>
    <p:sldId id="261" r:id="rId9"/>
    <p:sldId id="264" r:id="rId10"/>
    <p:sldId id="267" r:id="rId11"/>
    <p:sldId id="268" r:id="rId12"/>
    <p:sldId id="269" r:id="rId13"/>
    <p:sldId id="270" r:id="rId14"/>
    <p:sldId id="273" r:id="rId15"/>
    <p:sldId id="271" r:id="rId16"/>
    <p:sldId id="277" r:id="rId17"/>
    <p:sldId id="278" r:id="rId18"/>
    <p:sldId id="274" r:id="rId19"/>
    <p:sldId id="279" r:id="rId20"/>
    <p:sldId id="281" r:id="rId21"/>
    <p:sldId id="280" r:id="rId22"/>
    <p:sldId id="282" r:id="rId23"/>
    <p:sldId id="287" r:id="rId24"/>
    <p:sldId id="286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 descr="OrangeBG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3000" contrast="63000"/>
          </a:blip>
          <a:stretch>
            <a:fillRect/>
          </a:stretch>
        </p:blipFill>
        <p:spPr>
          <a:xfrm>
            <a:off x="0" y="0"/>
            <a:ext cx="9157711" cy="6858000"/>
          </a:xfrm>
          <a:prstGeom prst="rect">
            <a:avLst/>
          </a:prstGeom>
        </p:spPr>
      </p:pic>
      <p:pic>
        <p:nvPicPr>
          <p:cNvPr id="27" name="Picture 26" descr="Ribbons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74000"/>
          </a:blip>
          <a:stretch>
            <a:fillRect/>
          </a:stretch>
        </p:blipFill>
        <p:spPr>
          <a:xfrm>
            <a:off x="0" y="695562"/>
            <a:ext cx="9144000" cy="54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826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8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07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6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rangeBG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3000" contrast="63000"/>
          </a:blip>
          <a:stretch>
            <a:fillRect/>
          </a:stretch>
        </p:blipFill>
        <p:spPr>
          <a:xfrm>
            <a:off x="0" y="0"/>
            <a:ext cx="9157711" cy="6858000"/>
          </a:xfrm>
          <a:prstGeom prst="rect">
            <a:avLst/>
          </a:prstGeom>
        </p:spPr>
      </p:pic>
      <p:pic>
        <p:nvPicPr>
          <p:cNvPr id="8" name="Picture 7" descr="Vertical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2000" contrast="16000"/>
          </a:blip>
          <a:stretch>
            <a:fillRect/>
          </a:stretch>
        </p:blipFill>
        <p:spPr>
          <a:xfrm rot="595208">
            <a:off x="0" y="-60315"/>
            <a:ext cx="1295400" cy="6978629"/>
          </a:xfrm>
          <a:prstGeom prst="rect">
            <a:avLst/>
          </a:prstGeom>
        </p:spPr>
      </p:pic>
      <p:pic>
        <p:nvPicPr>
          <p:cNvPr id="9" name="Picture 8" descr="Vertical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2000" contrast="16000"/>
          </a:blip>
          <a:stretch>
            <a:fillRect/>
          </a:stretch>
        </p:blipFill>
        <p:spPr>
          <a:xfrm rot="5876519">
            <a:off x="3921305" y="-3915632"/>
            <a:ext cx="1295400" cy="92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8FB2-7D34-4A70-886F-9F3418DB16C7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5B72EA-A181-4627-A3C6-89DDA0B4C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2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305800" cy="2155825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6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age Italic" pitchFamily="66" charset="0"/>
              </a:rPr>
              <a:t>Object-Oriented Programming Concepts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6362974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Papyrus" panose="03070502060502030205" pitchFamily="66" charset="0"/>
              </a:rPr>
              <a:t>By: </a:t>
            </a:r>
            <a:r>
              <a:rPr lang="en-US" dirty="0" smtClean="0">
                <a:solidFill>
                  <a:schemeClr val="bg1"/>
                </a:solidFill>
                <a:latin typeface="Papyrus" panose="03070502060502030205" pitchFamily="66" charset="0"/>
              </a:rPr>
              <a:t>Junta </a:t>
            </a:r>
            <a:r>
              <a:rPr lang="en-US" dirty="0" err="1" smtClean="0">
                <a:solidFill>
                  <a:schemeClr val="bg1"/>
                </a:solidFill>
                <a:latin typeface="Papyrus" panose="03070502060502030205" pitchFamily="66" charset="0"/>
              </a:rPr>
              <a:t>Zeniarja</a:t>
            </a:r>
            <a:endParaRPr lang="en-US" dirty="0">
              <a:solidFill>
                <a:schemeClr val="bg1">
                  <a:lumMod val="95000"/>
                </a:schemeClr>
              </a:solidFill>
              <a:latin typeface="Papyrus" panose="03070502060502030205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81000"/>
            <a:ext cx="1164364" cy="1143000"/>
          </a:xfrm>
          <a:prstGeom prst="rect">
            <a:avLst/>
          </a:prstGeom>
          <a:ln>
            <a:noFill/>
          </a:ln>
          <a:effectLst>
            <a:glow rad="635000">
              <a:schemeClr val="bg1">
                <a:alpha val="94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en-US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Object= </a:t>
            </a:r>
            <a:r>
              <a:rPr lang="en-US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behavior </a:t>
            </a:r>
            <a:r>
              <a:rPr lang="en-US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+ state with </a:t>
            </a:r>
            <a:r>
              <a:rPr lang="en-US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value </a:t>
            </a:r>
            <a:endParaRPr lang="en-US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76552" y="1632740"/>
            <a:ext cx="5410200" cy="4914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27465" y="2502365"/>
            <a:ext cx="2118452" cy="81915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ＭＳ Ｐゴシック" pitchFamily="50" charset="-128"/>
              </a:rPr>
              <a:t>c</a:t>
            </a:r>
            <a:r>
              <a:rPr kumimoji="1"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ＭＳ Ｐゴシック" pitchFamily="50" charset="-128"/>
              </a:rPr>
              <a:t>olor=white</a:t>
            </a:r>
            <a:endParaRPr kumimoji="1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ＭＳ Ｐゴシック" pitchFamily="50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23850" y="1927663"/>
            <a:ext cx="1499212" cy="61436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ＭＳ Ｐゴシック" pitchFamily="50" charset="-128"/>
              </a:rPr>
              <a:t>a</a:t>
            </a:r>
            <a:r>
              <a:rPr kumimoji="1"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ＭＳ Ｐゴシック" pitchFamily="50" charset="-128"/>
              </a:rPr>
              <a:t>ge=3</a:t>
            </a:r>
            <a:endParaRPr kumimoji="1"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ＭＳ Ｐゴシック" pitchFamily="50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732567" y="3566314"/>
            <a:ext cx="3063607" cy="88741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ＭＳ Ｐゴシック" pitchFamily="50" charset="-128"/>
              </a:rPr>
              <a:t>barking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919551" y="5056580"/>
            <a:ext cx="2151043" cy="88741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ＭＳ Ｐゴシック" pitchFamily="50" charset="-128"/>
              </a:rPr>
              <a:t>running</a:t>
            </a:r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>
          <a:xfrm>
            <a:off x="6477000" y="2259802"/>
            <a:ext cx="2471313" cy="477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ＭＳ Ｐゴシック" pitchFamily="50" charset="-128"/>
              </a:rPr>
              <a:t>Instance State</a:t>
            </a:r>
            <a:endParaRPr kumimoji="1" lang="en-US" altLang="ja-JP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ＭＳ Ｐゴシック" pitchFamily="50" charset="-128"/>
            </a:endParaRPr>
          </a:p>
        </p:txBody>
      </p:sp>
      <p:cxnSp>
        <p:nvCxnSpPr>
          <p:cNvPr id="14" name="Straight Arrow Connector 13"/>
          <p:cNvCxnSpPr>
            <a:stCxn id="10" idx="5"/>
            <a:endCxn id="13" idx="1"/>
          </p:cNvCxnSpPr>
          <p:nvPr/>
        </p:nvCxnSpPr>
        <p:spPr bwMode="auto">
          <a:xfrm>
            <a:off x="4403507" y="2452055"/>
            <a:ext cx="2073493" cy="466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>
            <a:stCxn id="9" idx="6"/>
            <a:endCxn id="13" idx="1"/>
          </p:cNvCxnSpPr>
          <p:nvPr/>
        </p:nvCxnSpPr>
        <p:spPr bwMode="auto">
          <a:xfrm flipV="1">
            <a:off x="3545917" y="2498721"/>
            <a:ext cx="2931083" cy="413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6" name="Rectangle 10"/>
          <p:cNvSpPr txBox="1">
            <a:spLocks noChangeArrowheads="1"/>
          </p:cNvSpPr>
          <p:nvPr/>
        </p:nvSpPr>
        <p:spPr bwMode="auto">
          <a:xfrm>
            <a:off x="6591300" y="4850601"/>
            <a:ext cx="2400300" cy="10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obo Std" pitchFamily="34" charset="0"/>
              </a:rPr>
              <a:t>Instance</a:t>
            </a:r>
            <a:r>
              <a:rPr kumimoji="0" lang="en-US" altLang="ja-JP" sz="3200" b="1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obo Std" pitchFamily="34" charset="0"/>
              </a:rPr>
              <a:t> </a:t>
            </a:r>
            <a:r>
              <a:rPr kumimoji="0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obo Std" pitchFamily="34" charset="0"/>
              </a:rPr>
              <a:t>behavior</a:t>
            </a:r>
            <a:endParaRPr kumimoji="0" lang="en-US" altLang="ja-JP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obo Std" pitchFamily="34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 bwMode="auto">
          <a:xfrm>
            <a:off x="5796174" y="4010021"/>
            <a:ext cx="795126" cy="1387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>
            <a:endCxn id="16" idx="1"/>
          </p:cNvCxnSpPr>
          <p:nvPr/>
        </p:nvCxnSpPr>
        <p:spPr bwMode="auto">
          <a:xfrm flipV="1">
            <a:off x="3873456" y="5397297"/>
            <a:ext cx="2717844" cy="1029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9351" y="1025795"/>
            <a:ext cx="387164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Object coco (dog)</a:t>
            </a:r>
            <a:endParaRPr kumimoji="0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State</a:t>
            </a:r>
            <a:endParaRPr lang="en-US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9831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Variable surrounding the class, with the value of the data in the object can be determined.</a:t>
            </a:r>
            <a:endParaRPr lang="en-US" sz="2800" dirty="0" smtClean="0">
              <a:solidFill>
                <a:schemeClr val="tx1"/>
              </a:solidFill>
              <a:latin typeface="Hobo Std" pitchFamily="34" charset="0"/>
            </a:endParaRPr>
          </a:p>
          <a:p>
            <a:r>
              <a:rPr lang="en-US" sz="2800" dirty="0" smtClean="0">
                <a:latin typeface="Hobo Std" pitchFamily="34" charset="0"/>
              </a:rPr>
              <a:t>Name, age, </a:t>
            </a:r>
            <a:r>
              <a:rPr lang="en-US" sz="2800" dirty="0" err="1" smtClean="0">
                <a:latin typeface="Hobo Std" pitchFamily="34" charset="0"/>
              </a:rPr>
              <a:t>dan</a:t>
            </a:r>
            <a:r>
              <a:rPr lang="en-US" sz="2800" dirty="0" smtClean="0">
                <a:latin typeface="Hobo Std" pitchFamily="34" charset="0"/>
              </a:rPr>
              <a:t> color are state of class Dog</a:t>
            </a:r>
            <a:endParaRPr lang="en-US" sz="2800" dirty="0">
              <a:latin typeface="Hobo Std" pitchFamily="34" charset="0"/>
            </a:endParaRPr>
          </a:p>
        </p:txBody>
      </p:sp>
      <p:pic>
        <p:nvPicPr>
          <p:cNvPr id="8" name="Picture 8" descr="http://www.animalblueprintcompany.com/sites/default/files/blueprints/pu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6365" r="23463" b="22767"/>
          <a:stretch/>
        </p:blipFill>
        <p:spPr bwMode="auto">
          <a:xfrm rot="779330">
            <a:off x="750053" y="4922721"/>
            <a:ext cx="2263605" cy="1507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Picture 2" descr="http://petandbaby.com/wp-content/uploads/2011/09/cute-pug-puppy-head-tu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28528"/>
            <a:ext cx="1819111" cy="1819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358456"/>
              </p:ext>
            </p:extLst>
          </p:nvPr>
        </p:nvGraphicFramePr>
        <p:xfrm>
          <a:off x="1219200" y="2895600"/>
          <a:ext cx="2209800" cy="1722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09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obo Std" pitchFamily="34" charset="0"/>
                        </a:rPr>
                        <a:t>Class Dog</a:t>
                      </a:r>
                      <a:endParaRPr lang="en-US" sz="2400" dirty="0">
                        <a:latin typeface="Hobo Std" pitchFamily="34" charset="0"/>
                      </a:endParaRPr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obo Std" pitchFamily="34" charset="0"/>
                        </a:rPr>
                        <a:t>Name: string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Hobo Std" pitchFamily="34" charset="0"/>
                        </a:rPr>
                        <a:t>Age: integer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Hobo Std" pitchFamily="34" charset="0"/>
                        </a:rPr>
                        <a:t>Color:</a:t>
                      </a:r>
                      <a:r>
                        <a:rPr lang="en-US" sz="2400" baseline="0" dirty="0" smtClean="0">
                          <a:latin typeface="Hobo Std" pitchFamily="34" charset="0"/>
                        </a:rPr>
                        <a:t> String</a:t>
                      </a:r>
                      <a:endParaRPr lang="en-US" sz="2400" dirty="0">
                        <a:latin typeface="Hobo St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76057"/>
              </p:ext>
            </p:extLst>
          </p:nvPr>
        </p:nvGraphicFramePr>
        <p:xfrm>
          <a:off x="4356479" y="2590800"/>
          <a:ext cx="2209800" cy="172212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209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Hobo Std" pitchFamily="34" charset="0"/>
                        </a:rPr>
                        <a:t>Obj</a:t>
                      </a:r>
                      <a:r>
                        <a:rPr lang="en-US" sz="2400" baseline="0" dirty="0" smtClean="0">
                          <a:latin typeface="Hobo Std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Hobo Std" pitchFamily="34" charset="0"/>
                        </a:rPr>
                        <a:t>Dog</a:t>
                      </a:r>
                      <a:endParaRPr lang="en-US" sz="2400" dirty="0">
                        <a:latin typeface="Hobo Std" pitchFamily="34" charset="0"/>
                      </a:endParaRPr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obo Std" pitchFamily="34" charset="0"/>
                        </a:rPr>
                        <a:t>Coco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Hobo Std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Hobo Std" pitchFamily="34" charset="0"/>
                        </a:rPr>
                        <a:t>white</a:t>
                      </a:r>
                      <a:endParaRPr lang="en-US" sz="2400" dirty="0">
                        <a:latin typeface="Hobo St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51687"/>
              </p:ext>
            </p:extLst>
          </p:nvPr>
        </p:nvGraphicFramePr>
        <p:xfrm>
          <a:off x="6781800" y="3725092"/>
          <a:ext cx="2209800" cy="17221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09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Hobo Std" pitchFamily="34" charset="0"/>
                        </a:rPr>
                        <a:t>Obj</a:t>
                      </a:r>
                      <a:r>
                        <a:rPr lang="en-US" sz="2400" baseline="0" dirty="0" smtClean="0">
                          <a:latin typeface="Hobo Std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Hobo Std" pitchFamily="34" charset="0"/>
                        </a:rPr>
                        <a:t>Dog</a:t>
                      </a:r>
                      <a:endParaRPr lang="en-US" sz="2400" dirty="0">
                        <a:latin typeface="Hobo Std" pitchFamily="34" charset="0"/>
                      </a:endParaRPr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Hobo Std" pitchFamily="34" charset="0"/>
                        </a:rPr>
                        <a:t>Bubu</a:t>
                      </a:r>
                      <a:endParaRPr lang="en-US" sz="2400" dirty="0" smtClean="0">
                        <a:latin typeface="Hobo Std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Hobo Std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Hobo Std" pitchFamily="34" charset="0"/>
                        </a:rPr>
                        <a:t>brown</a:t>
                      </a:r>
                      <a:endParaRPr lang="en-US" sz="2400" dirty="0">
                        <a:latin typeface="Hobo St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3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Make class, object and insert state in Java</a:t>
            </a:r>
            <a:endParaRPr lang="en-US" sz="3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938497" cy="203127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971800"/>
            <a:ext cx="7721083" cy="339117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805451" y="2024418"/>
            <a:ext cx="990600" cy="533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7574" y="1829453"/>
            <a:ext cx="144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Class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9687698">
            <a:off x="1577034" y="4400687"/>
            <a:ext cx="990600" cy="533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9478" y="4419600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Object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r>
              <a:rPr lang="en-US" sz="4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Result</a:t>
            </a:r>
            <a:endParaRPr lang="en-US" sz="48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pic>
        <p:nvPicPr>
          <p:cNvPr id="12" name="Content Placeholder 11" descr="m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7" y="995193"/>
            <a:ext cx="4534533" cy="2429214"/>
          </a:xfrm>
        </p:spPr>
      </p:pic>
      <p:sp>
        <p:nvSpPr>
          <p:cNvPr id="4" name="Rectangle 3"/>
          <p:cNvSpPr/>
          <p:nvPr/>
        </p:nvSpPr>
        <p:spPr>
          <a:xfrm>
            <a:off x="4191000" y="6362974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Rage Italic" pitchFamily="66" charset="0"/>
              </a:rPr>
              <a:t>By: De </a:t>
            </a:r>
            <a:r>
              <a:rPr lang="en-US" dirty="0" err="1" smtClean="0">
                <a:solidFill>
                  <a:schemeClr val="bg1"/>
                </a:solidFill>
                <a:latin typeface="Rage Italic" pitchFamily="66" charset="0"/>
              </a:rPr>
              <a:t>Rosal</a:t>
            </a:r>
            <a:r>
              <a:rPr lang="en-US" dirty="0" smtClean="0">
                <a:solidFill>
                  <a:schemeClr val="bg1"/>
                </a:solidFill>
                <a:latin typeface="Rage Italic" pitchFamily="66" charset="0"/>
              </a:rPr>
              <a:t>, Ign. Moses S. </a:t>
            </a:r>
            <a:endParaRPr lang="en-US" dirty="0">
              <a:solidFill>
                <a:schemeClr val="bg1">
                  <a:lumMod val="95000"/>
                </a:schemeClr>
              </a:solidFill>
              <a:latin typeface="Rage Italic" pitchFamily="66" charset="0"/>
            </a:endParaRPr>
          </a:p>
        </p:txBody>
      </p:sp>
      <p:pic>
        <p:nvPicPr>
          <p:cNvPr id="16" name="Picture 15" descr="Administrator: Command Promp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67000"/>
            <a:ext cx="6255523" cy="1219200"/>
          </a:xfrm>
          <a:prstGeom prst="rect">
            <a:avLst/>
          </a:prstGeom>
        </p:spPr>
      </p:pic>
      <p:pic>
        <p:nvPicPr>
          <p:cNvPr id="17" name="Picture 16" descr="m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" y="3505200"/>
            <a:ext cx="4534533" cy="2429214"/>
          </a:xfrm>
          <a:prstGeom prst="rect">
            <a:avLst/>
          </a:prstGeom>
        </p:spPr>
      </p:pic>
      <p:pic>
        <p:nvPicPr>
          <p:cNvPr id="18" name="Picture 17" descr="Administrator: Command Promp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59675"/>
            <a:ext cx="6583680" cy="142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Behavior</a:t>
            </a:r>
            <a:endParaRPr lang="en-US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983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obo Std" pitchFamily="34" charset="0"/>
              </a:rPr>
              <a:t>Behavior is implementation of </a:t>
            </a:r>
            <a:r>
              <a:rPr lang="en-US" sz="2800" b="1" dirty="0" smtClean="0">
                <a:solidFill>
                  <a:srgbClr val="FF0000"/>
                </a:solidFill>
                <a:latin typeface="Hobo Std" pitchFamily="34" charset="0"/>
              </a:rPr>
              <a:t>how</a:t>
            </a:r>
            <a:r>
              <a:rPr lang="en-US" sz="2800" dirty="0" smtClean="0">
                <a:latin typeface="Hobo Std" pitchFamily="34" charset="0"/>
              </a:rPr>
              <a:t> to class work.</a:t>
            </a:r>
            <a:endParaRPr lang="en-US" sz="2800" dirty="0">
              <a:latin typeface="Hobo Std" pitchFamily="34" charset="0"/>
            </a:endParaRPr>
          </a:p>
          <a:p>
            <a:r>
              <a:rPr lang="en-US" sz="2800" dirty="0" err="1" smtClean="0">
                <a:latin typeface="Hobo Std" pitchFamily="34" charset="0"/>
              </a:rPr>
              <a:t>Bahavior</a:t>
            </a:r>
            <a:r>
              <a:rPr lang="en-US" sz="2800" dirty="0" smtClean="0">
                <a:latin typeface="Hobo Std" pitchFamily="34" charset="0"/>
              </a:rPr>
              <a:t> can:</a:t>
            </a:r>
            <a:endParaRPr lang="en-US" sz="2800" dirty="0">
              <a:latin typeface="Hobo Std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Hobo Std" pitchFamily="34" charset="0"/>
              </a:rPr>
              <a:t>Manipulating</a:t>
            </a:r>
            <a:r>
              <a:rPr lang="en-US" sz="2400" dirty="0" smtClean="0">
                <a:latin typeface="Hobo Std" pitchFamily="34" charset="0"/>
              </a:rPr>
              <a:t> </a:t>
            </a:r>
            <a:r>
              <a:rPr lang="en-US" sz="2400" dirty="0">
                <a:latin typeface="Hobo Std" pitchFamily="34" charset="0"/>
              </a:rPr>
              <a:t>d</a:t>
            </a:r>
            <a:r>
              <a:rPr lang="en-US" sz="2400" dirty="0" smtClean="0">
                <a:latin typeface="Hobo Std" pitchFamily="34" charset="0"/>
              </a:rPr>
              <a:t>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Hobo Std" pitchFamily="34" charset="0"/>
              </a:rPr>
              <a:t>Perform </a:t>
            </a:r>
            <a:r>
              <a:rPr lang="en-US" sz="2400" dirty="0">
                <a:solidFill>
                  <a:srgbClr val="FF0000"/>
                </a:solidFill>
                <a:latin typeface="Hobo Std" pitchFamily="34" charset="0"/>
              </a:rPr>
              <a:t>mathematical </a:t>
            </a:r>
            <a:r>
              <a:rPr lang="en-US" sz="2400" dirty="0" smtClean="0">
                <a:solidFill>
                  <a:srgbClr val="FF0000"/>
                </a:solidFill>
                <a:latin typeface="Hobo Std" pitchFamily="34" charset="0"/>
              </a:rPr>
              <a:t>calculations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Hobo Std" pitchFamily="34" charset="0"/>
              </a:rPr>
              <a:t>Monitoring</a:t>
            </a:r>
            <a:r>
              <a:rPr lang="en-US" sz="2400" dirty="0" smtClean="0">
                <a:latin typeface="Hobo Std" pitchFamily="34" charset="0"/>
              </a:rPr>
              <a:t> an event</a:t>
            </a:r>
            <a:endParaRPr lang="en-US" sz="2400" dirty="0"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Make class, object and insert behavior in Java</a:t>
            </a:r>
            <a:endParaRPr lang="en-US" sz="3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" y="762000"/>
            <a:ext cx="7627919" cy="3124200"/>
          </a:xfrm>
        </p:spPr>
      </p:pic>
      <p:sp>
        <p:nvSpPr>
          <p:cNvPr id="10" name="Right Arrow 9"/>
          <p:cNvSpPr/>
          <p:nvPr/>
        </p:nvSpPr>
        <p:spPr>
          <a:xfrm>
            <a:off x="6629400" y="1642765"/>
            <a:ext cx="990600" cy="533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51523" y="1447800"/>
            <a:ext cx="144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Class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9478" y="4419600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Object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48" y="3048000"/>
            <a:ext cx="6525780" cy="38100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9687698">
            <a:off x="1693506" y="4410837"/>
            <a:ext cx="990600" cy="533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r>
              <a:rPr lang="en-US" sz="4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Result</a:t>
            </a:r>
            <a:endParaRPr lang="en-US" sz="48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pic>
        <p:nvPicPr>
          <p:cNvPr id="10" name="Content Placeholder 9" descr="Administrator: Command Promp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7397"/>
            <a:ext cx="9144000" cy="2453270"/>
          </a:xfrm>
        </p:spPr>
      </p:pic>
    </p:spTree>
    <p:extLst>
      <p:ext uri="{BB962C8B-B14F-4D97-AF65-F5344CB8AC3E}">
        <p14:creationId xmlns:p14="http://schemas.microsoft.com/office/powerpoint/2010/main" val="19525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437"/>
            <a:ext cx="9144000" cy="1066800"/>
          </a:xfrm>
        </p:spPr>
        <p:txBody>
          <a:bodyPr>
            <a:noAutofit/>
          </a:bodyPr>
          <a:lstStyle/>
          <a:p>
            <a:r>
              <a:rPr lang="en-US" sz="7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OOP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2437"/>
            <a:ext cx="7772400" cy="49831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127000">
                    <a:schemeClr val="bg1"/>
                  </a:glow>
                </a:effectLst>
                <a:latin typeface="Hobo Std" pitchFamily="34" charset="0"/>
              </a:rPr>
              <a:t>Abstraction</a:t>
            </a:r>
          </a:p>
          <a:p>
            <a:r>
              <a:rPr lang="en-US" dirty="0">
                <a:effectLst>
                  <a:glow rad="127000">
                    <a:schemeClr val="bg1"/>
                  </a:glow>
                </a:effectLst>
                <a:latin typeface="Hobo Std" pitchFamily="34" charset="0"/>
              </a:rPr>
              <a:t>Encapsulations</a:t>
            </a:r>
          </a:p>
          <a:p>
            <a:r>
              <a:rPr lang="en-US" dirty="0" err="1">
                <a:effectLst>
                  <a:glow rad="127000">
                    <a:schemeClr val="bg1"/>
                  </a:glow>
                </a:effectLst>
                <a:latin typeface="Hobo Std" pitchFamily="34" charset="0"/>
              </a:rPr>
              <a:t>Inheritence</a:t>
            </a:r>
            <a:endParaRPr lang="en-US" dirty="0">
              <a:effectLst>
                <a:glow rad="127000">
                  <a:schemeClr val="bg1"/>
                </a:glow>
              </a:effectLst>
              <a:latin typeface="Hobo Std" pitchFamily="34" charset="0"/>
            </a:endParaRPr>
          </a:p>
          <a:p>
            <a:r>
              <a:rPr lang="en-US" dirty="0" err="1">
                <a:effectLst>
                  <a:glow rad="127000">
                    <a:schemeClr val="bg1"/>
                  </a:glow>
                </a:effectLst>
                <a:latin typeface="Hobo Std" pitchFamily="34" charset="0"/>
              </a:rPr>
              <a:t>Polymorfism</a:t>
            </a:r>
            <a:endParaRPr lang="en-US" dirty="0">
              <a:effectLst>
                <a:glow rad="127000">
                  <a:schemeClr val="bg1"/>
                </a:glow>
              </a:effectLst>
              <a:latin typeface="Hobo St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907">
            <a:off x="663444" y="4076034"/>
            <a:ext cx="7841456" cy="1321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Abstraction </a:t>
            </a:r>
            <a:r>
              <a:rPr lang="en-US" sz="60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concept</a:t>
            </a:r>
          </a:p>
        </p:txBody>
      </p:sp>
      <p:pic>
        <p:nvPicPr>
          <p:cNvPr id="4" name="Concept of ABSTRACTION in OOPs  Java Tutorial 6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914400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32924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94" y="1371600"/>
            <a:ext cx="9144000" cy="2590800"/>
          </a:xfrm>
        </p:spPr>
        <p:txBody>
          <a:bodyPr>
            <a:noAutofit/>
          </a:bodyPr>
          <a:lstStyle/>
          <a:p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What is your opinions?</a:t>
            </a:r>
            <a:endParaRPr lang="en-US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71" y="4191000"/>
            <a:ext cx="1855527" cy="185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01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447800"/>
          </a:xfrm>
        </p:spPr>
        <p:txBody>
          <a:bodyPr>
            <a:noAutofit/>
          </a:bodyPr>
          <a:lstStyle/>
          <a:p>
            <a:r>
              <a:rPr lang="en-US" sz="8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Content</a:t>
            </a:r>
            <a:endParaRPr lang="en-US" sz="8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783" y="1923719"/>
            <a:ext cx="6347714" cy="3105481"/>
          </a:xfrm>
        </p:spPr>
        <p:txBody>
          <a:bodyPr/>
          <a:lstStyle/>
          <a:p>
            <a:r>
              <a:rPr lang="en-US" dirty="0">
                <a:effectLst>
                  <a:glow rad="127000">
                    <a:schemeClr val="bg1"/>
                  </a:glow>
                </a:effectLst>
                <a:latin typeface="Hobo Std" pitchFamily="34" charset="0"/>
              </a:rPr>
              <a:t>Evolution of Programming Languages</a:t>
            </a:r>
          </a:p>
          <a:p>
            <a:r>
              <a:rPr lang="en-US" dirty="0" smtClean="0">
                <a:effectLst>
                  <a:glow rad="127000">
                    <a:schemeClr val="bg1"/>
                  </a:glow>
                </a:effectLst>
                <a:latin typeface="Hobo Std" pitchFamily="34" charset="0"/>
              </a:rPr>
              <a:t>Class VS Object</a:t>
            </a:r>
          </a:p>
          <a:p>
            <a:r>
              <a:rPr lang="en-US" dirty="0" smtClean="0">
                <a:effectLst>
                  <a:glow rad="127000">
                    <a:schemeClr val="bg1"/>
                  </a:glow>
                </a:effectLst>
                <a:latin typeface="Hobo Std" pitchFamily="34" charset="0"/>
              </a:rPr>
              <a:t>What </a:t>
            </a:r>
            <a:r>
              <a:rPr lang="en-US" dirty="0">
                <a:effectLst>
                  <a:glow rad="127000">
                    <a:schemeClr val="bg1"/>
                  </a:glow>
                </a:effectLst>
                <a:latin typeface="Hobo Std" pitchFamily="34" charset="0"/>
              </a:rPr>
              <a:t>is a Class</a:t>
            </a:r>
            <a:r>
              <a:rPr lang="en-US" dirty="0" smtClean="0">
                <a:effectLst>
                  <a:glow rad="127000">
                    <a:schemeClr val="bg1"/>
                  </a:glow>
                </a:effectLst>
                <a:latin typeface="Hobo Std" pitchFamily="34" charset="0"/>
              </a:rPr>
              <a:t>?</a:t>
            </a:r>
          </a:p>
          <a:p>
            <a:r>
              <a:rPr lang="en-US" dirty="0" smtClean="0">
                <a:effectLst>
                  <a:glow rad="127000">
                    <a:schemeClr val="bg1"/>
                  </a:glow>
                </a:effectLst>
                <a:latin typeface="Hobo Std" pitchFamily="34" charset="0"/>
              </a:rPr>
              <a:t>What is a Object?</a:t>
            </a:r>
          </a:p>
          <a:p>
            <a:r>
              <a:rPr lang="en-US" dirty="0">
                <a:effectLst>
                  <a:glow rad="127000">
                    <a:schemeClr val="bg1"/>
                  </a:glow>
                </a:effectLst>
                <a:latin typeface="Hobo Std" pitchFamily="34" charset="0"/>
              </a:rPr>
              <a:t>State</a:t>
            </a:r>
          </a:p>
          <a:p>
            <a:r>
              <a:rPr lang="en-US" dirty="0" smtClean="0">
                <a:effectLst>
                  <a:glow rad="127000">
                    <a:schemeClr val="bg1"/>
                  </a:glow>
                </a:effectLst>
                <a:latin typeface="Hobo Std" pitchFamily="34" charset="0"/>
              </a:rPr>
              <a:t>Behavior</a:t>
            </a:r>
          </a:p>
          <a:p>
            <a:r>
              <a:rPr lang="en-US" dirty="0" smtClean="0">
                <a:effectLst>
                  <a:glow rad="127000">
                    <a:schemeClr val="bg1"/>
                  </a:glow>
                </a:effectLst>
                <a:latin typeface="Hobo Std" pitchFamily="34" charset="0"/>
              </a:rPr>
              <a:t>OOP Advantages</a:t>
            </a:r>
            <a:endParaRPr lang="en-US" dirty="0">
              <a:effectLst>
                <a:glow rad="127000">
                  <a:schemeClr val="bg1"/>
                </a:glow>
              </a:effectLst>
              <a:latin typeface="Hobo St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8" y="6058747"/>
            <a:ext cx="3657600" cy="799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279"/>
            <a:ext cx="4529640" cy="802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Encapsulation concept</a:t>
            </a:r>
            <a:endParaRPr lang="en-US" sz="6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pic>
        <p:nvPicPr>
          <p:cNvPr id="5" name="Concept of Encapsulation in OOPs Java Tutorial 7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990600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41541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94" y="1371600"/>
            <a:ext cx="9144000" cy="2590800"/>
          </a:xfrm>
        </p:spPr>
        <p:txBody>
          <a:bodyPr>
            <a:noAutofit/>
          </a:bodyPr>
          <a:lstStyle/>
          <a:p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What is your opinions?</a:t>
            </a:r>
            <a:endParaRPr lang="en-US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38600"/>
            <a:ext cx="2809875" cy="2266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52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94" y="381000"/>
            <a:ext cx="9144000" cy="6019800"/>
          </a:xfrm>
        </p:spPr>
        <p:txBody>
          <a:bodyPr>
            <a:noAutofit/>
          </a:bodyPr>
          <a:lstStyle/>
          <a:p>
            <a:r>
              <a:rPr lang="en-US" sz="6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Next meeting we will learn about </a:t>
            </a:r>
            <a:r>
              <a:rPr lang="en-US" sz="66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Inheritance &amp; Polymorphism </a:t>
            </a:r>
            <a:r>
              <a:rPr lang="en-US" sz="6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concept….</a:t>
            </a:r>
            <a:endParaRPr lang="en-US" sz="6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Assignment</a:t>
            </a:r>
            <a:endParaRPr lang="en-US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6021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Hobo Std" pitchFamily="34" charset="0"/>
              </a:rPr>
              <a:t>Search on </a:t>
            </a:r>
            <a:r>
              <a:rPr lang="en-US" sz="2400" dirty="0" err="1" smtClean="0">
                <a:latin typeface="Hobo Std" pitchFamily="34" charset="0"/>
              </a:rPr>
              <a:t>google</a:t>
            </a:r>
            <a:r>
              <a:rPr lang="en-US" sz="2400" dirty="0" smtClean="0">
                <a:latin typeface="Hobo Std" pitchFamily="34" charset="0"/>
              </a:rPr>
              <a:t> about OOP Advantages (Abstraction and Encapsulation)</a:t>
            </a:r>
          </a:p>
          <a:p>
            <a:pPr algn="just"/>
            <a:r>
              <a:rPr lang="en-US" sz="2400" dirty="0" smtClean="0">
                <a:latin typeface="Hobo Std" pitchFamily="34" charset="0"/>
              </a:rPr>
              <a:t>Make a summary of Class, Object, OOP Advantages </a:t>
            </a:r>
            <a:r>
              <a:rPr lang="en-US" sz="2400" dirty="0">
                <a:latin typeface="Hobo Std" pitchFamily="34" charset="0"/>
              </a:rPr>
              <a:t>(Abstraction and </a:t>
            </a:r>
            <a:r>
              <a:rPr lang="en-US" sz="2400" dirty="0" smtClean="0">
                <a:latin typeface="Hobo Std" pitchFamily="34" charset="0"/>
              </a:rPr>
              <a:t>Encapsulation) </a:t>
            </a:r>
            <a:r>
              <a:rPr lang="en-US" sz="2400" b="1" dirty="0" smtClean="0">
                <a:solidFill>
                  <a:srgbClr val="FF0000"/>
                </a:solidFill>
                <a:latin typeface="Hobo Std" pitchFamily="34" charset="0"/>
              </a:rPr>
              <a:t>with your sentences</a:t>
            </a:r>
            <a:r>
              <a:rPr lang="en-US" sz="2400" dirty="0" smtClean="0">
                <a:latin typeface="Hobo Std" pitchFamily="34" charset="0"/>
              </a:rPr>
              <a:t>. </a:t>
            </a:r>
          </a:p>
          <a:p>
            <a:pPr algn="just"/>
            <a:r>
              <a:rPr lang="en-US" sz="2400" dirty="0">
                <a:latin typeface="Hobo Std" pitchFamily="34" charset="0"/>
              </a:rPr>
              <a:t>Give an </a:t>
            </a:r>
            <a:r>
              <a:rPr lang="en-US" sz="2400" dirty="0" smtClean="0">
                <a:latin typeface="Hobo Std" pitchFamily="34" charset="0"/>
              </a:rPr>
              <a:t>example.</a:t>
            </a:r>
          </a:p>
          <a:p>
            <a:pPr algn="just"/>
            <a:r>
              <a:rPr lang="en-US" sz="2400" dirty="0" smtClean="0">
                <a:latin typeface="Hobo Std" pitchFamily="34" charset="0"/>
              </a:rPr>
              <a:t>Write in an </a:t>
            </a:r>
            <a:r>
              <a:rPr lang="en-US" sz="2400" dirty="0" smtClean="0">
                <a:latin typeface="Hobo Std" pitchFamily="34" charset="0"/>
              </a:rPr>
              <a:t>paper/folio </a:t>
            </a:r>
            <a:r>
              <a:rPr lang="en-US" sz="2400" dirty="0" smtClean="0">
                <a:latin typeface="Hobo Std" pitchFamily="34" charset="0"/>
              </a:rPr>
              <a:t>with </a:t>
            </a:r>
            <a:r>
              <a:rPr lang="en-US" sz="2400" b="1" dirty="0" smtClean="0">
                <a:solidFill>
                  <a:srgbClr val="FF0000"/>
                </a:solidFill>
                <a:latin typeface="Hobo Std" pitchFamily="34" charset="0"/>
              </a:rPr>
              <a:t>handwriting</a:t>
            </a:r>
            <a:r>
              <a:rPr lang="en-US" sz="2400" dirty="0" smtClean="0">
                <a:latin typeface="Hobo Std" pitchFamily="34" charset="0"/>
              </a:rPr>
              <a:t>.</a:t>
            </a:r>
          </a:p>
          <a:p>
            <a:pPr algn="just"/>
            <a:endParaRPr lang="en-US" sz="2400" dirty="0"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94" y="1371600"/>
            <a:ext cx="9144000" cy="2590800"/>
          </a:xfrm>
        </p:spPr>
        <p:txBody>
          <a:bodyPr>
            <a:noAutofit/>
          </a:bodyPr>
          <a:lstStyle/>
          <a:p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THANKS</a:t>
            </a:r>
            <a:endParaRPr lang="en-US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14800"/>
            <a:ext cx="2667000" cy="1646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30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r>
              <a:rPr lang="en-US" sz="3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Evolution of Programming </a:t>
            </a:r>
            <a:r>
              <a:rPr lang="en-US" sz="3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Languages</a:t>
            </a:r>
            <a:endParaRPr lang="en-US" sz="3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pic>
        <p:nvPicPr>
          <p:cNvPr id="5" name="Evolution of Programming Languages  Java Tutorial 5 00_00_00-00_01_47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838200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28696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47800"/>
          </a:xfrm>
        </p:spPr>
        <p:txBody>
          <a:bodyPr>
            <a:noAutofit/>
          </a:bodyPr>
          <a:lstStyle/>
          <a:p>
            <a:r>
              <a:rPr lang="en-US" sz="4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Recognizing the Differences Between Objects and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143" y="2291427"/>
            <a:ext cx="6347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Hobo Std" pitchFamily="34" charset="0"/>
              </a:rPr>
              <a:t>	       (A)			   </a:t>
            </a:r>
            <a:r>
              <a:rPr lang="en-US" sz="2800" dirty="0" smtClean="0">
                <a:latin typeface="Hobo Std" pitchFamily="34" charset="0"/>
              </a:rPr>
              <a:t>                  (</a:t>
            </a:r>
            <a:r>
              <a:rPr lang="en-US" sz="2800" dirty="0" smtClean="0">
                <a:latin typeface="Hobo Std" pitchFamily="34" charset="0"/>
              </a:rPr>
              <a:t>B)</a:t>
            </a:r>
            <a:endParaRPr lang="en-US" sz="2800" dirty="0">
              <a:latin typeface="Hobo Std" pitchFamily="34" charset="0"/>
            </a:endParaRPr>
          </a:p>
        </p:txBody>
      </p:sp>
      <p:pic>
        <p:nvPicPr>
          <p:cNvPr id="8" name="Picture 2" descr="http://d2o0t5hpnwv4c1.cloudfront.net/734_oop/images/blueprint-hou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47" y="2971800"/>
            <a:ext cx="705970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47800"/>
          </a:xfrm>
        </p:spPr>
        <p:txBody>
          <a:bodyPr>
            <a:noAutofit/>
          </a:bodyPr>
          <a:lstStyle/>
          <a:p>
            <a:r>
              <a:rPr lang="en-US" sz="7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What is a </a:t>
            </a:r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Class?</a:t>
            </a:r>
            <a:endParaRPr lang="en-US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Hobo Std" pitchFamily="34" charset="0"/>
              </a:rPr>
              <a:t>A class is the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blueprint</a:t>
            </a:r>
            <a:r>
              <a:rPr lang="en-US" sz="2800" dirty="0">
                <a:latin typeface="Hobo Std" pitchFamily="34" charset="0"/>
              </a:rPr>
              <a:t> from which individual objects are created</a:t>
            </a:r>
            <a:r>
              <a:rPr lang="en-US" sz="2800" dirty="0" smtClean="0">
                <a:latin typeface="Hobo Std" pitchFamily="34" charset="0"/>
              </a:rPr>
              <a:t>.</a:t>
            </a:r>
          </a:p>
          <a:p>
            <a:r>
              <a:rPr lang="en-US" sz="2800" dirty="0">
                <a:latin typeface="Hobo Std" pitchFamily="34" charset="0"/>
              </a:rPr>
              <a:t>They all have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state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 </a:t>
            </a:r>
            <a:r>
              <a:rPr lang="en-US" sz="2800" dirty="0">
                <a:latin typeface="Hobo Std" pitchFamily="34" charset="0"/>
              </a:rPr>
              <a:t>and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behavior</a:t>
            </a:r>
            <a:r>
              <a:rPr lang="en-US" sz="2800" dirty="0">
                <a:latin typeface="Hobo Std" pitchFamily="34" charset="0"/>
              </a:rPr>
              <a:t>. </a:t>
            </a:r>
          </a:p>
        </p:txBody>
      </p:sp>
      <p:pic>
        <p:nvPicPr>
          <p:cNvPr id="3076" name="Picture 4" descr="http://broadcastchurch.com/wp-content/22-blue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9" y="4694927"/>
            <a:ext cx="4296827" cy="1933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8" name="Picture 6" descr="http://www.benphelps.com/wp/wp-content/uploads/2010/04/Blueprint-of-a-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74" y="3531642"/>
            <a:ext cx="2306860" cy="2130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80" name="Picture 8" descr="http://www.animalblueprintcompany.com/sites/default/files/blueprints/pu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6365" r="23463" b="22767"/>
          <a:stretch/>
        </p:blipFill>
        <p:spPr bwMode="auto">
          <a:xfrm rot="1232292">
            <a:off x="3707767" y="4251823"/>
            <a:ext cx="3358308" cy="223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77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47800"/>
          </a:xfrm>
        </p:spPr>
        <p:txBody>
          <a:bodyPr>
            <a:noAutofit/>
          </a:bodyPr>
          <a:lstStyle/>
          <a:p>
            <a:r>
              <a:rPr lang="en-US" sz="7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What is a Object</a:t>
            </a:r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?</a:t>
            </a:r>
            <a:endParaRPr lang="en-US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9054"/>
            <a:ext cx="6347714" cy="388077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obo Std" pitchFamily="34" charset="0"/>
              </a:rPr>
              <a:t>Objects are </a:t>
            </a:r>
            <a:r>
              <a:rPr lang="en-US" sz="2800" b="1" dirty="0">
                <a:solidFill>
                  <a:srgbClr val="FF0000"/>
                </a:solidFill>
                <a:latin typeface="Hobo Std" pitchFamily="34" charset="0"/>
              </a:rPr>
              <a:t>key to understanding</a:t>
            </a:r>
            <a:r>
              <a:rPr lang="en-US" sz="2800" dirty="0">
                <a:latin typeface="Hobo Std" pitchFamily="34" charset="0"/>
              </a:rPr>
              <a:t> object-oriented technology</a:t>
            </a:r>
            <a:r>
              <a:rPr lang="en-US" sz="2800" dirty="0" smtClean="0">
                <a:latin typeface="Hobo Std" pitchFamily="34" charset="0"/>
              </a:rPr>
              <a:t>.</a:t>
            </a:r>
          </a:p>
          <a:p>
            <a:r>
              <a:rPr lang="en-US" sz="2800" dirty="0">
                <a:latin typeface="Hobo Std" pitchFamily="34" charset="0"/>
              </a:rPr>
              <a:t>They all have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behavior </a:t>
            </a:r>
            <a:r>
              <a:rPr lang="en-US" sz="2800" dirty="0" smtClean="0">
                <a:latin typeface="Hobo Std" pitchFamily="34" charset="0"/>
              </a:rPr>
              <a:t>and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state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 </a:t>
            </a:r>
            <a:r>
              <a:rPr lang="en-US" sz="2800" dirty="0" smtClean="0">
                <a:latin typeface="Hobo Std" pitchFamily="34" charset="0"/>
              </a:rPr>
              <a:t>with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 value</a:t>
            </a:r>
            <a:r>
              <a:rPr lang="en-US" sz="2800" dirty="0" smtClean="0">
                <a:latin typeface="Hobo Std" pitchFamily="34" charset="0"/>
              </a:rPr>
              <a:t>. </a:t>
            </a:r>
          </a:p>
          <a:p>
            <a:r>
              <a:rPr lang="en-US" sz="2800" dirty="0" smtClean="0">
                <a:latin typeface="Hobo Std" pitchFamily="34" charset="0"/>
              </a:rPr>
              <a:t>Example of object:</a:t>
            </a:r>
          </a:p>
          <a:p>
            <a:endParaRPr lang="en-US" sz="2800" dirty="0" smtClean="0">
              <a:latin typeface="Hobo Std" pitchFamily="34" charset="0"/>
            </a:endParaRPr>
          </a:p>
          <a:p>
            <a:endParaRPr lang="en-US" sz="2800" dirty="0">
              <a:latin typeface="Hobo Std" pitchFamily="34" charset="0"/>
            </a:endParaRPr>
          </a:p>
        </p:txBody>
      </p:sp>
      <p:pic>
        <p:nvPicPr>
          <p:cNvPr id="1026" name="Picture 2" descr="http://petandbaby.com/wp-content/uploads/2011/09/cute-pug-puppy-head-t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80" y="4458727"/>
            <a:ext cx="2362199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http://t1.gstatic.com/images?q=tbn:ANd9GcRlrr6AcC6AF90t-YkJrsLABj3R2drdBkzZ5UWjlEhNWRv9jaN8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739">
            <a:off x="3657600" y="4722355"/>
            <a:ext cx="2667000" cy="2000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http://t0.gstatic.com/images?q=tbn:ANd9GcTPKsMDpvcHFAb7mQgNJjssIprBSAQZzR3XrsD7tG9ud_0FGdh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01501"/>
            <a:ext cx="2819400" cy="1619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06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531"/>
            <a:ext cx="9144000" cy="1447800"/>
          </a:xfrm>
        </p:spPr>
        <p:txBody>
          <a:bodyPr>
            <a:noAutofit/>
          </a:bodyPr>
          <a:lstStyle/>
          <a:p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State</a:t>
            </a:r>
            <a:endParaRPr lang="en-US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378" y="1100562"/>
            <a:ext cx="35814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Hobo Std" pitchFamily="34" charset="0"/>
              </a:rPr>
              <a:t>Dogs have state </a:t>
            </a:r>
            <a:r>
              <a:rPr lang="en-US" sz="2800" dirty="0" smtClean="0">
                <a:latin typeface="Hobo Std" pitchFamily="34" charset="0"/>
              </a:rPr>
              <a:t>:</a:t>
            </a:r>
          </a:p>
          <a:p>
            <a:r>
              <a:rPr lang="en-US" sz="2800" dirty="0">
                <a:latin typeface="Hobo Std" pitchFamily="34" charset="0"/>
              </a:rPr>
              <a:t>name</a:t>
            </a:r>
            <a:r>
              <a:rPr lang="en-US" sz="2800" dirty="0" smtClean="0">
                <a:latin typeface="Hobo Std" pitchFamily="34" charset="0"/>
              </a:rPr>
              <a:t>,</a:t>
            </a:r>
          </a:p>
          <a:p>
            <a:r>
              <a:rPr lang="en-US" sz="2800" dirty="0">
                <a:latin typeface="Hobo Std" pitchFamily="34" charset="0"/>
              </a:rPr>
              <a:t>t</a:t>
            </a:r>
            <a:r>
              <a:rPr lang="en-US" sz="2800" dirty="0" smtClean="0">
                <a:latin typeface="Hobo Std" pitchFamily="34" charset="0"/>
              </a:rPr>
              <a:t>ype, </a:t>
            </a:r>
          </a:p>
          <a:p>
            <a:r>
              <a:rPr lang="en-US" sz="2800" dirty="0" smtClean="0">
                <a:latin typeface="Hobo Std" pitchFamily="34" charset="0"/>
              </a:rPr>
              <a:t>color</a:t>
            </a:r>
            <a:r>
              <a:rPr lang="en-US" sz="2800" dirty="0">
                <a:latin typeface="Hobo Std" pitchFamily="34" charset="0"/>
              </a:rPr>
              <a:t>, </a:t>
            </a:r>
            <a:endParaRPr lang="en-US" sz="2800" dirty="0" smtClean="0">
              <a:latin typeface="Hobo Std" pitchFamily="34" charset="0"/>
            </a:endParaRPr>
          </a:p>
          <a:p>
            <a:r>
              <a:rPr lang="en-US" sz="2800" dirty="0" smtClean="0">
                <a:latin typeface="Hobo Std" pitchFamily="34" charset="0"/>
              </a:rPr>
              <a:t>age</a:t>
            </a:r>
            <a:r>
              <a:rPr lang="en-US" sz="2800" dirty="0">
                <a:latin typeface="Hobo Std" pitchFamily="34" charset="0"/>
              </a:rPr>
              <a:t>, </a:t>
            </a:r>
            <a:endParaRPr lang="en-US" sz="2800" dirty="0" smtClean="0">
              <a:latin typeface="Hobo Std" pitchFamily="34" charset="0"/>
            </a:endParaRPr>
          </a:p>
          <a:p>
            <a:r>
              <a:rPr lang="en-US" sz="2800" dirty="0" smtClean="0">
                <a:latin typeface="Hobo Std" pitchFamily="34" charset="0"/>
              </a:rPr>
              <a:t>eye</a:t>
            </a:r>
          </a:p>
          <a:p>
            <a:endParaRPr lang="en-US" sz="2800" dirty="0">
              <a:latin typeface="Hobo Std" pitchFamily="34" charset="0"/>
            </a:endParaRPr>
          </a:p>
        </p:txBody>
      </p:sp>
      <p:pic>
        <p:nvPicPr>
          <p:cNvPr id="8" name="Picture 8" descr="http://www.animalblueprintcompany.com/sites/default/files/blueprints/pu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6365" r="23463" b="22767"/>
          <a:stretch/>
        </p:blipFill>
        <p:spPr bwMode="auto">
          <a:xfrm>
            <a:off x="625603" y="4496697"/>
            <a:ext cx="3358308" cy="223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19600" y="1105149"/>
            <a:ext cx="47244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Hobo Std" pitchFamily="34" charset="0"/>
              </a:rPr>
              <a:t>Cars have state :</a:t>
            </a:r>
          </a:p>
          <a:p>
            <a:r>
              <a:rPr lang="en-US" sz="2800" dirty="0" err="1">
                <a:latin typeface="Hobo Std" pitchFamily="34" charset="0"/>
              </a:rPr>
              <a:t>m</a:t>
            </a:r>
            <a:r>
              <a:rPr lang="en-US" sz="2800" dirty="0" err="1" smtClean="0">
                <a:latin typeface="Hobo Std" pitchFamily="34" charset="0"/>
              </a:rPr>
              <a:t>erk</a:t>
            </a:r>
            <a:r>
              <a:rPr lang="en-US" sz="2800" dirty="0" smtClean="0">
                <a:latin typeface="Hobo Std" pitchFamily="34" charset="0"/>
              </a:rPr>
              <a:t>,</a:t>
            </a:r>
          </a:p>
          <a:p>
            <a:r>
              <a:rPr lang="en-US" sz="2800" dirty="0" smtClean="0">
                <a:latin typeface="Hobo Std" pitchFamily="34" charset="0"/>
              </a:rPr>
              <a:t>type, </a:t>
            </a:r>
          </a:p>
          <a:p>
            <a:r>
              <a:rPr lang="en-US" sz="2800" dirty="0" smtClean="0">
                <a:latin typeface="Hobo Std" pitchFamily="34" charset="0"/>
              </a:rPr>
              <a:t>color, </a:t>
            </a:r>
          </a:p>
          <a:p>
            <a:r>
              <a:rPr lang="en-US" sz="2800" dirty="0">
                <a:latin typeface="Hobo Std" pitchFamily="34" charset="0"/>
              </a:rPr>
              <a:t>years of production, </a:t>
            </a:r>
            <a:endParaRPr lang="en-US" sz="2800" dirty="0" smtClean="0">
              <a:latin typeface="Hobo Std" pitchFamily="34" charset="0"/>
            </a:endParaRPr>
          </a:p>
          <a:p>
            <a:r>
              <a:rPr lang="en-US" sz="2800" dirty="0">
                <a:latin typeface="Hobo Std" pitchFamily="34" charset="0"/>
              </a:rPr>
              <a:t>w</a:t>
            </a:r>
            <a:r>
              <a:rPr lang="en-US" sz="2800" dirty="0" smtClean="0">
                <a:latin typeface="Hobo Std" pitchFamily="34" charset="0"/>
              </a:rPr>
              <a:t>idth,</a:t>
            </a:r>
          </a:p>
          <a:p>
            <a:r>
              <a:rPr lang="en-US" sz="2800" dirty="0">
                <a:latin typeface="Hobo Std" pitchFamily="34" charset="0"/>
              </a:rPr>
              <a:t>h</a:t>
            </a:r>
            <a:r>
              <a:rPr lang="en-US" sz="2800" dirty="0" smtClean="0">
                <a:latin typeface="Hobo Std" pitchFamily="34" charset="0"/>
              </a:rPr>
              <a:t>eight</a:t>
            </a:r>
          </a:p>
          <a:p>
            <a:endParaRPr lang="en-US" sz="2800" dirty="0">
              <a:latin typeface="Hobo Std" pitchFamily="34" charset="0"/>
            </a:endParaRPr>
          </a:p>
        </p:txBody>
      </p:sp>
      <p:pic>
        <p:nvPicPr>
          <p:cNvPr id="10" name="Picture 6" descr="http://www.benphelps.com/wp/wp-content/uploads/2010/04/Blueprint-of-a-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85324"/>
            <a:ext cx="2306860" cy="2130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80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47800"/>
          </a:xfrm>
        </p:spPr>
        <p:txBody>
          <a:bodyPr>
            <a:noAutofit/>
          </a:bodyPr>
          <a:lstStyle/>
          <a:p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Behavior</a:t>
            </a:r>
            <a:endParaRPr lang="en-US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35814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Hobo Std" pitchFamily="34" charset="0"/>
              </a:rPr>
              <a:t>Dogs have </a:t>
            </a:r>
            <a:r>
              <a:rPr lang="en-US" sz="2800" dirty="0" smtClean="0">
                <a:latin typeface="Hobo Std" pitchFamily="34" charset="0"/>
              </a:rPr>
              <a:t>behavior:</a:t>
            </a:r>
          </a:p>
          <a:p>
            <a:r>
              <a:rPr lang="en-US" sz="2800" dirty="0">
                <a:latin typeface="Hobo Std" pitchFamily="34" charset="0"/>
              </a:rPr>
              <a:t>barking, </a:t>
            </a:r>
            <a:endParaRPr lang="en-US" sz="2800" dirty="0" smtClean="0">
              <a:latin typeface="Hobo Std" pitchFamily="34" charset="0"/>
            </a:endParaRPr>
          </a:p>
          <a:p>
            <a:r>
              <a:rPr lang="en-US" sz="2800" dirty="0" smtClean="0">
                <a:latin typeface="Hobo Std" pitchFamily="34" charset="0"/>
              </a:rPr>
              <a:t>fetching</a:t>
            </a:r>
            <a:r>
              <a:rPr lang="en-US" sz="2800" dirty="0">
                <a:latin typeface="Hobo Std" pitchFamily="34" charset="0"/>
              </a:rPr>
              <a:t>, </a:t>
            </a:r>
            <a:endParaRPr lang="en-US" sz="2800" dirty="0" smtClean="0">
              <a:latin typeface="Hobo Std" pitchFamily="34" charset="0"/>
            </a:endParaRPr>
          </a:p>
          <a:p>
            <a:r>
              <a:rPr lang="en-US" sz="2800" dirty="0" smtClean="0">
                <a:latin typeface="Hobo Std" pitchFamily="34" charset="0"/>
              </a:rPr>
              <a:t>running,</a:t>
            </a:r>
          </a:p>
          <a:p>
            <a:r>
              <a:rPr lang="en-US" sz="2800" dirty="0" smtClean="0">
                <a:latin typeface="Hobo Std" pitchFamily="34" charset="0"/>
              </a:rPr>
              <a:t>sleeping</a:t>
            </a:r>
            <a:endParaRPr lang="en-US" sz="2800" dirty="0">
              <a:latin typeface="Hobo Std" pitchFamily="34" charset="0"/>
            </a:endParaRPr>
          </a:p>
        </p:txBody>
      </p:sp>
      <p:pic>
        <p:nvPicPr>
          <p:cNvPr id="8" name="Picture 8" descr="http://www.animalblueprintcompany.com/sites/default/files/blueprints/pu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6365" r="23463" b="22767"/>
          <a:stretch/>
        </p:blipFill>
        <p:spPr bwMode="auto">
          <a:xfrm rot="779330">
            <a:off x="665577" y="4379059"/>
            <a:ext cx="3358308" cy="223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19600" y="1371600"/>
            <a:ext cx="47244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Hobo Std" pitchFamily="34" charset="0"/>
              </a:rPr>
              <a:t>Cars have </a:t>
            </a:r>
            <a:r>
              <a:rPr lang="en-US" sz="2800" dirty="0">
                <a:latin typeface="Hobo Std" pitchFamily="34" charset="0"/>
              </a:rPr>
              <a:t>behavior </a:t>
            </a:r>
            <a:r>
              <a:rPr lang="en-US" sz="2800" dirty="0" smtClean="0">
                <a:latin typeface="Hobo Std" pitchFamily="34" charset="0"/>
              </a:rPr>
              <a:t>:</a:t>
            </a:r>
          </a:p>
          <a:p>
            <a:r>
              <a:rPr lang="en-US" sz="2800" dirty="0">
                <a:latin typeface="Hobo Std" pitchFamily="34" charset="0"/>
              </a:rPr>
              <a:t>c</a:t>
            </a:r>
            <a:r>
              <a:rPr lang="en-US" sz="2800" dirty="0" smtClean="0">
                <a:latin typeface="Hobo Std" pitchFamily="34" charset="0"/>
              </a:rPr>
              <a:t>hange gear,</a:t>
            </a:r>
          </a:p>
          <a:p>
            <a:r>
              <a:rPr lang="en-US" sz="2800" dirty="0" smtClean="0">
                <a:latin typeface="Hobo Std" pitchFamily="34" charset="0"/>
              </a:rPr>
              <a:t>speed up,</a:t>
            </a:r>
          </a:p>
          <a:p>
            <a:r>
              <a:rPr lang="en-US" sz="2800" dirty="0">
                <a:latin typeface="Hobo Std" pitchFamily="34" charset="0"/>
              </a:rPr>
              <a:t>applying </a:t>
            </a:r>
            <a:r>
              <a:rPr lang="en-US" sz="2800" dirty="0" smtClean="0">
                <a:latin typeface="Hobo Std" pitchFamily="34" charset="0"/>
              </a:rPr>
              <a:t>brakes</a:t>
            </a:r>
          </a:p>
          <a:p>
            <a:endParaRPr lang="en-US" sz="2800" dirty="0">
              <a:latin typeface="Hobo Std" pitchFamily="34" charset="0"/>
            </a:endParaRPr>
          </a:p>
        </p:txBody>
      </p:sp>
      <p:pic>
        <p:nvPicPr>
          <p:cNvPr id="10" name="Picture 6" descr="http://www.benphelps.com/wp/wp-content/uploads/2010/04/Blueprint-of-a-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916460" cy="2692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836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en-US" sz="5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Class </a:t>
            </a:r>
            <a:r>
              <a:rPr lang="en-US" sz="5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= behavior </a:t>
            </a:r>
            <a:r>
              <a:rPr lang="en-US" sz="5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obo Std" pitchFamily="34" charset="0"/>
              </a:rPr>
              <a:t>+ state</a:t>
            </a:r>
            <a:endParaRPr lang="en-US" sz="54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obo Std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76552" y="1632740"/>
            <a:ext cx="5410200" cy="4914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25239" y="2502365"/>
            <a:ext cx="2020677" cy="81915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ＭＳ Ｐゴシック" pitchFamily="50" charset="-128"/>
              </a:rPr>
              <a:t>color</a:t>
            </a:r>
            <a:endParaRPr kumimoji="1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ＭＳ Ｐゴシック" pitchFamily="50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23850" y="1927663"/>
            <a:ext cx="1499212" cy="61436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ＭＳ Ｐゴシック" pitchFamily="50" charset="-128"/>
              </a:rPr>
              <a:t>age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732567" y="3566314"/>
            <a:ext cx="3063607" cy="88741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ＭＳ Ｐゴシック" pitchFamily="50" charset="-128"/>
              </a:rPr>
              <a:t>barking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919551" y="5056580"/>
            <a:ext cx="2151043" cy="88741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ＭＳ Ｐゴシック" pitchFamily="50" charset="-128"/>
              </a:rPr>
              <a:t>running</a:t>
            </a:r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>
          <a:xfrm>
            <a:off x="7253552" y="2259802"/>
            <a:ext cx="1694761" cy="477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1" lang="en-US" altLang="ja-JP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ＭＳ Ｐゴシック" pitchFamily="50" charset="-128"/>
              </a:rPr>
              <a:t>State</a:t>
            </a:r>
          </a:p>
        </p:txBody>
      </p:sp>
      <p:cxnSp>
        <p:nvCxnSpPr>
          <p:cNvPr id="14" name="Straight Arrow Connector 13"/>
          <p:cNvCxnSpPr>
            <a:stCxn id="10" idx="5"/>
            <a:endCxn id="13" idx="1"/>
          </p:cNvCxnSpPr>
          <p:nvPr/>
        </p:nvCxnSpPr>
        <p:spPr bwMode="auto">
          <a:xfrm>
            <a:off x="4403507" y="2452055"/>
            <a:ext cx="2850045" cy="466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>
            <a:stCxn id="9" idx="6"/>
            <a:endCxn id="13" idx="1"/>
          </p:cNvCxnSpPr>
          <p:nvPr/>
        </p:nvCxnSpPr>
        <p:spPr bwMode="auto">
          <a:xfrm flipV="1">
            <a:off x="3545916" y="2498721"/>
            <a:ext cx="3707636" cy="413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6" name="Rectangle 10"/>
          <p:cNvSpPr txBox="1">
            <a:spLocks noChangeArrowheads="1"/>
          </p:cNvSpPr>
          <p:nvPr/>
        </p:nvSpPr>
        <p:spPr bwMode="auto">
          <a:xfrm>
            <a:off x="7074994" y="4850602"/>
            <a:ext cx="1916606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obo Std" pitchFamily="34" charset="0"/>
              </a:rPr>
              <a:t>behavior</a:t>
            </a:r>
            <a:endParaRPr kumimoji="0" lang="en-US" altLang="ja-JP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obo Std" pitchFamily="34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 bwMode="auto">
          <a:xfrm>
            <a:off x="5796174" y="4010021"/>
            <a:ext cx="1278820" cy="1079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>
            <a:endCxn id="16" idx="1"/>
          </p:cNvCxnSpPr>
          <p:nvPr/>
        </p:nvCxnSpPr>
        <p:spPr bwMode="auto">
          <a:xfrm flipV="1">
            <a:off x="3873456" y="5089521"/>
            <a:ext cx="3201538" cy="4107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9351" y="1281332"/>
            <a:ext cx="2216227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Class dog</a:t>
            </a:r>
            <a:endParaRPr kumimoji="0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A9D5079-B372-43F5-98B3-60F20967F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1344</TotalTime>
  <Words>358</Words>
  <Application>Microsoft Office PowerPoint</Application>
  <PresentationFormat>On-screen Show (4:3)</PresentationFormat>
  <Paragraphs>106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メイリオ</vt:lpstr>
      <vt:lpstr>ＭＳ Ｐゴシック</vt:lpstr>
      <vt:lpstr>Arial</vt:lpstr>
      <vt:lpstr>Hobo Std</vt:lpstr>
      <vt:lpstr>Papyrus</vt:lpstr>
      <vt:lpstr>Rage Italic</vt:lpstr>
      <vt:lpstr>Tahoma</vt:lpstr>
      <vt:lpstr>Tempus Sans ITC</vt:lpstr>
      <vt:lpstr>Trebuchet MS</vt:lpstr>
      <vt:lpstr>Wingdings</vt:lpstr>
      <vt:lpstr>Wingdings 3</vt:lpstr>
      <vt:lpstr>Facet</vt:lpstr>
      <vt:lpstr>Object-Oriented Programming Concepts</vt:lpstr>
      <vt:lpstr>Content</vt:lpstr>
      <vt:lpstr>Evolution of Programming Languages</vt:lpstr>
      <vt:lpstr>Recognizing the Differences Between Objects and Classes</vt:lpstr>
      <vt:lpstr>What is a Class?</vt:lpstr>
      <vt:lpstr>What is a Object?</vt:lpstr>
      <vt:lpstr>State</vt:lpstr>
      <vt:lpstr>Behavior</vt:lpstr>
      <vt:lpstr>Class = behavior + state</vt:lpstr>
      <vt:lpstr>Object= behavior + state with value </vt:lpstr>
      <vt:lpstr>State</vt:lpstr>
      <vt:lpstr>Make class, object and insert state in Java</vt:lpstr>
      <vt:lpstr>Result</vt:lpstr>
      <vt:lpstr>Behavior</vt:lpstr>
      <vt:lpstr>Make class, object and insert behavior in Java</vt:lpstr>
      <vt:lpstr>Result</vt:lpstr>
      <vt:lpstr>OOP Advantages</vt:lpstr>
      <vt:lpstr>Abstraction concept</vt:lpstr>
      <vt:lpstr>What is your opinions?</vt:lpstr>
      <vt:lpstr>Encapsulation concept</vt:lpstr>
      <vt:lpstr>What is your opinions?</vt:lpstr>
      <vt:lpstr>Next meeting we will learn about Inheritance &amp; Polymorphism concept….</vt:lpstr>
      <vt:lpstr>Assignment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Moses</dc:creator>
  <cp:lastModifiedBy>Junta</cp:lastModifiedBy>
  <cp:revision>53</cp:revision>
  <dcterms:created xsi:type="dcterms:W3CDTF">2012-03-08T10:38:57Z</dcterms:created>
  <dcterms:modified xsi:type="dcterms:W3CDTF">2014-03-10T23:14:28Z</dcterms:modified>
  <cp:category>Waves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TC300096209990</vt:lpwstr>
  </property>
</Properties>
</file>