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1" r:id="rId11"/>
    <p:sldId id="266" r:id="rId12"/>
    <p:sldId id="264" r:id="rId13"/>
    <p:sldId id="267" r:id="rId14"/>
    <p:sldId id="268" r:id="rId15"/>
    <p:sldId id="270" r:id="rId16"/>
    <p:sldId id="269" r:id="rId17"/>
    <p:sldId id="271" r:id="rId18"/>
    <p:sldId id="272" r:id="rId19"/>
    <p:sldId id="280" r:id="rId20"/>
    <p:sldId id="281" r:id="rId21"/>
    <p:sldId id="274" r:id="rId22"/>
    <p:sldId id="275" r:id="rId23"/>
    <p:sldId id="276" r:id="rId24"/>
    <p:sldId id="277" r:id="rId25"/>
    <p:sldId id="273" r:id="rId26"/>
    <p:sldId id="278" r:id="rId27"/>
    <p:sldId id="279" r:id="rId28"/>
    <p:sldId id="282" r:id="rId29"/>
    <p:sldId id="283" r:id="rId30"/>
    <p:sldId id="287" r:id="rId31"/>
    <p:sldId id="286" r:id="rId32"/>
    <p:sldId id="288" r:id="rId33"/>
    <p:sldId id="284" r:id="rId34"/>
    <p:sldId id="285" r:id="rId35"/>
    <p:sldId id="289" r:id="rId36"/>
    <p:sldId id="323" r:id="rId37"/>
    <p:sldId id="290" r:id="rId38"/>
    <p:sldId id="291" r:id="rId39"/>
    <p:sldId id="293" r:id="rId40"/>
    <p:sldId id="298" r:id="rId41"/>
    <p:sldId id="299" r:id="rId42"/>
    <p:sldId id="300" r:id="rId43"/>
    <p:sldId id="294" r:id="rId44"/>
    <p:sldId id="292" r:id="rId45"/>
    <p:sldId id="295" r:id="rId46"/>
    <p:sldId id="297" r:id="rId47"/>
    <p:sldId id="301" r:id="rId48"/>
    <p:sldId id="296" r:id="rId49"/>
    <p:sldId id="303" r:id="rId50"/>
    <p:sldId id="302" r:id="rId51"/>
    <p:sldId id="306" r:id="rId52"/>
    <p:sldId id="304" r:id="rId53"/>
    <p:sldId id="308" r:id="rId54"/>
    <p:sldId id="307" r:id="rId55"/>
    <p:sldId id="309" r:id="rId56"/>
    <p:sldId id="305" r:id="rId57"/>
    <p:sldId id="310" r:id="rId58"/>
    <p:sldId id="312" r:id="rId59"/>
    <p:sldId id="314" r:id="rId60"/>
    <p:sldId id="311" r:id="rId61"/>
    <p:sldId id="316" r:id="rId62"/>
    <p:sldId id="317" r:id="rId63"/>
    <p:sldId id="313" r:id="rId64"/>
    <p:sldId id="318" r:id="rId65"/>
    <p:sldId id="324" r:id="rId66"/>
    <p:sldId id="321" r:id="rId67"/>
    <p:sldId id="325" r:id="rId68"/>
    <p:sldId id="322" r:id="rId69"/>
    <p:sldId id="326" r:id="rId70"/>
    <p:sldId id="315" r:id="rId71"/>
    <p:sldId id="320" r:id="rId7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8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3836-A4EE-4C62-955B-F58BE6BA81B7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1CB4-4C24-4EC0-814C-284109C45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1973-D89B-4E8C-B943-8AE222D3695A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3FCE-BAC2-4A88-81F3-75EE4CC0AA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C075-AFE0-445E-9D09-3E51F07E97D2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3E51-BCE5-41A3-84FA-486BA23D9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307E-60E8-4A35-9513-F6234FCA47BF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32CF-1876-4D2C-AC64-128D15155C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3396-FD4F-421B-AA39-5C661E4D668D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7EE1-CDF5-4F96-8B07-253BA443A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3BA-A9CF-4AEB-AC5D-01207DA55C27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4E69-7641-4CB8-A134-4D51C384A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CCEE-92B0-40C2-BCEB-1C52C98E7285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3F14-FEDE-4F0D-B4EF-B58DF0DAE3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49F-5BEF-4BF6-8D45-52AF9D860146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059A-BD19-474F-A889-533824470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17B3-7EEC-4381-8FFF-DA6240B4FF8E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4954-9E28-4D03-8678-E28AECEE6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31FB-ACC9-4532-B6D1-1958BE07F4DE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C57B-9DEE-4B86-98F1-14D07C716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DB40-EC1A-4459-B159-06A98D254D3F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A467-F6D2-458D-B706-016D4B84E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30F31A-4737-466C-83E5-A9537067C6D3}" type="datetimeFigureOut">
              <a:rPr lang="en-US" smtClean="0"/>
              <a:pPr>
                <a:defRPr/>
              </a:pPr>
              <a:t>3/21/2014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3FFF9E-E323-42EE-8888-AF22B6B15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cs.oracle.com/javase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2s.com/Tutorial/Java/0120__Development/printftocommandlinesummary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oracle.com/javas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971021" y="1577975"/>
            <a:ext cx="7772400" cy="2232025"/>
          </a:xfrm>
        </p:spPr>
        <p:txBody>
          <a:bodyPr/>
          <a:lstStyle/>
          <a:p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age Italic" pitchFamily="66" charset="0"/>
              </a:rPr>
              <a:t>Starting </a:t>
            </a:r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age Italic" pitchFamily="66" charset="0"/>
              </a:rPr>
              <a:t>JavaProgramming</a:t>
            </a:r>
            <a:endParaRPr lang="fr-FR" sz="8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age Itali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164364" cy="1143000"/>
          </a:xfrm>
          <a:prstGeom prst="rect">
            <a:avLst/>
          </a:prstGeom>
          <a:ln>
            <a:noFill/>
          </a:ln>
          <a:effectLst>
            <a:glow rad="635000">
              <a:schemeClr val="bg1">
                <a:alpha val="94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304800" y="190500"/>
            <a:ext cx="741097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age Italic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972311"/>
            <a:ext cx="3657600" cy="799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066" y="64008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gency FB" pitchFamily="34" charset="0"/>
                <a:hlinkClick r:id="rId5"/>
              </a:rPr>
              <a:t>http://docs.oracle.com/javase/</a:t>
            </a:r>
            <a:endParaRPr lang="en-US" dirty="0">
              <a:effectLst>
                <a:glow rad="127000">
                  <a:schemeClr val="bg1">
                    <a:alpha val="75000"/>
                  </a:schemeClr>
                </a:glow>
              </a:effectLst>
              <a:latin typeface="Agency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Running Program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Running 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 with command “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java </a:t>
            </a:r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class_file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” 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without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 .class</a:t>
            </a:r>
            <a:endParaRPr lang="fr-FR" sz="24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Escape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Sequence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Character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A character preceded by a backslash (\) is an escape sequence and has special meaning to the compiler. The following table shows the Java escape sequences:</a:t>
            </a:r>
            <a:endParaRPr lang="fr-FR" sz="24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31" y="3200400"/>
            <a:ext cx="625566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Escape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Sequence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Character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8981784" cy="178285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832250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Method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printf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()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>
                <a:latin typeface="Adobe Caslon Pro" pitchFamily="18" charset="0"/>
              </a:rPr>
              <a:t>The </a:t>
            </a:r>
            <a:r>
              <a:rPr lang="en-US" dirty="0" err="1">
                <a:latin typeface="Adobe Caslon Pro" pitchFamily="18" charset="0"/>
              </a:rPr>
              <a:t>printf</a:t>
            </a:r>
            <a:r>
              <a:rPr lang="en-US" dirty="0">
                <a:latin typeface="Adobe Caslon Pro" pitchFamily="18" charset="0"/>
              </a:rPr>
              <a:t>( ) method automatically uses Formatter to create a formatted string</a:t>
            </a:r>
            <a:r>
              <a:rPr lang="en-US" dirty="0" smtClean="0">
                <a:latin typeface="Adobe Caslon Pro" pitchFamily="18" charset="0"/>
              </a:rPr>
              <a:t>.</a:t>
            </a:r>
          </a:p>
          <a:p>
            <a:endParaRPr lang="fr-FR" sz="28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" y="3581400"/>
            <a:ext cx="8132944" cy="2362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32120" y="4648705"/>
            <a:ext cx="1133856" cy="30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0"/>
            <a:endCxn id="7" idx="2"/>
          </p:cNvCxnSpPr>
          <p:nvPr/>
        </p:nvCxnSpPr>
        <p:spPr>
          <a:xfrm flipV="1">
            <a:off x="6099048" y="3594646"/>
            <a:ext cx="0" cy="10540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870" y="3071426"/>
            <a:ext cx="218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String format</a:t>
            </a:r>
            <a:endParaRPr lang="en-US" sz="28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4648705"/>
            <a:ext cx="1752600" cy="30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 flipH="1">
            <a:off x="6655383" y="4951945"/>
            <a:ext cx="1002717" cy="1210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7761" y="6161964"/>
            <a:ext cx="2295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Object … </a:t>
            </a:r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args</a:t>
            </a:r>
            <a:endParaRPr lang="en-US" sz="28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22502" y="4965804"/>
            <a:ext cx="3735498" cy="30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2"/>
            <a:endCxn id="12" idx="0"/>
          </p:cNvCxnSpPr>
          <p:nvPr/>
        </p:nvCxnSpPr>
        <p:spPr>
          <a:xfrm>
            <a:off x="4990251" y="5269044"/>
            <a:ext cx="1665132" cy="89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Method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printf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()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R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esult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5182" cy="3081528"/>
          </a:xfrm>
        </p:spPr>
      </p:pic>
    </p:spTree>
    <p:extLst>
      <p:ext uri="{BB962C8B-B14F-4D97-AF65-F5344CB8AC3E}">
        <p14:creationId xmlns:p14="http://schemas.microsoft.com/office/powerpoint/2010/main" val="13324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37271" y="76200"/>
            <a:ext cx="8229600" cy="792162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Another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Ex: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printf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()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"/>
          <a:stretch/>
        </p:blipFill>
        <p:spPr>
          <a:xfrm>
            <a:off x="-17813" y="762000"/>
            <a:ext cx="9139767" cy="338008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70" y="3924727"/>
            <a:ext cx="7957730" cy="293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9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Printf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() </a:t>
            </a:r>
            <a:r>
              <a:rPr lang="en-US" sz="4000" dirty="0">
                <a:solidFill>
                  <a:schemeClr val="bg1"/>
                </a:solidFill>
                <a:latin typeface="Gill Sans Ultra Bold Condensed" pitchFamily="34" charset="0"/>
              </a:rPr>
              <a:t>to command line summary</a:t>
            </a:r>
            <a:endParaRPr lang="fr-CA" sz="40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76200" y="6553199"/>
            <a:ext cx="8915400" cy="457201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smtClean="0">
                <a:latin typeface="Adobe Caslon Pro" pitchFamily="18" charset="0"/>
              </a:rPr>
              <a:t>Source</a:t>
            </a:r>
            <a:r>
              <a:rPr lang="fr-FR" sz="1600" dirty="0" smtClean="0">
                <a:latin typeface="Adobe Caslon Pro" pitchFamily="18" charset="0"/>
              </a:rPr>
              <a:t> : </a:t>
            </a:r>
            <a:r>
              <a:rPr lang="en-US" sz="1600" dirty="0">
                <a:hlinkClick r:id="rId3"/>
              </a:rPr>
              <a:t>http://www.java2s.com/Tutorial/Java/0120__Development/printftocommandlinesummary.htm</a:t>
            </a:r>
            <a:endParaRPr lang="fr-FR" sz="16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Variables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1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dobe Caslon Pro" pitchFamily="18" charset="0"/>
              </a:rPr>
              <a:t>The Java programming language </a:t>
            </a:r>
            <a:r>
              <a:rPr lang="en-US" dirty="0" smtClean="0">
                <a:latin typeface="Adobe Caslon Pro" pitchFamily="18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Adobe Caslon Pro" pitchFamily="18" charset="0"/>
              </a:rPr>
              <a:t>statically-typed</a:t>
            </a:r>
            <a:r>
              <a:rPr lang="en-US" dirty="0">
                <a:latin typeface="Adobe Caslon Pro" pitchFamily="18" charset="0"/>
              </a:rPr>
              <a:t>, which means that all variables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must first be declared before they can be used</a:t>
            </a:r>
            <a:r>
              <a:rPr lang="en-US" dirty="0">
                <a:latin typeface="Adobe Caslon Pro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dobe Caslon Pro" pitchFamily="18" charset="0"/>
              </a:rPr>
              <a:t>The </a:t>
            </a:r>
            <a:r>
              <a:rPr lang="en-US" dirty="0">
                <a:latin typeface="Adobe Caslon Pro" pitchFamily="18" charset="0"/>
              </a:rPr>
              <a:t>Java programming language defines the following kinds of variables</a:t>
            </a:r>
            <a:r>
              <a:rPr lang="en-US" dirty="0" smtClean="0">
                <a:latin typeface="Adobe Caslon Pro" pitchFamily="18" charset="0"/>
              </a:rPr>
              <a:t>:</a:t>
            </a:r>
          </a:p>
          <a:p>
            <a:r>
              <a:rPr lang="fr-FR" sz="2800" dirty="0">
                <a:latin typeface="Adobe Caslon Pro" pitchFamily="18" charset="0"/>
              </a:rPr>
              <a:t>Instance Variables (Non-</a:t>
            </a:r>
            <a:r>
              <a:rPr lang="fr-FR" sz="2800" dirty="0" err="1">
                <a:latin typeface="Adobe Caslon Pro" pitchFamily="18" charset="0"/>
              </a:rPr>
              <a:t>Static</a:t>
            </a:r>
            <a:r>
              <a:rPr lang="fr-FR" sz="2800" dirty="0">
                <a:latin typeface="Adobe Caslon Pro" pitchFamily="18" charset="0"/>
              </a:rPr>
              <a:t> Fields</a:t>
            </a:r>
            <a:r>
              <a:rPr lang="fr-FR" sz="2800" dirty="0" smtClean="0">
                <a:latin typeface="Adobe Caslon Pro" pitchFamily="18" charset="0"/>
              </a:rPr>
              <a:t>)</a:t>
            </a:r>
          </a:p>
          <a:p>
            <a:r>
              <a:rPr lang="fr-FR" sz="2800" dirty="0" smtClean="0">
                <a:latin typeface="Adobe Caslon Pro" pitchFamily="18" charset="0"/>
              </a:rPr>
              <a:t>Class </a:t>
            </a:r>
            <a:r>
              <a:rPr lang="fr-FR" sz="2800" dirty="0">
                <a:latin typeface="Adobe Caslon Pro" pitchFamily="18" charset="0"/>
              </a:rPr>
              <a:t>Variables (</a:t>
            </a:r>
            <a:r>
              <a:rPr lang="fr-FR" sz="2800" dirty="0" err="1">
                <a:latin typeface="Adobe Caslon Pro" pitchFamily="18" charset="0"/>
              </a:rPr>
              <a:t>Static</a:t>
            </a:r>
            <a:r>
              <a:rPr lang="fr-FR" sz="2800" dirty="0">
                <a:latin typeface="Adobe Caslon Pro" pitchFamily="18" charset="0"/>
              </a:rPr>
              <a:t> Fields) </a:t>
            </a:r>
            <a:endParaRPr lang="fr-FR" sz="2800" dirty="0" smtClean="0">
              <a:latin typeface="Adobe Caslon Pro" pitchFamily="18" charset="0"/>
            </a:endParaRPr>
          </a:p>
          <a:p>
            <a:r>
              <a:rPr lang="fr-FR" sz="2800" dirty="0" smtClean="0">
                <a:latin typeface="Adobe Caslon Pro" pitchFamily="18" charset="0"/>
              </a:rPr>
              <a:t>Local Variables</a:t>
            </a:r>
          </a:p>
          <a:p>
            <a:r>
              <a:rPr lang="fr-FR" sz="2800" dirty="0" err="1" smtClean="0">
                <a:latin typeface="Adobe Caslon Pro" pitchFamily="18" charset="0"/>
              </a:rPr>
              <a:t>Parameters</a:t>
            </a:r>
            <a:endParaRPr lang="fr-FR" sz="28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Naming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Variables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175"/>
          </a:xfrm>
        </p:spPr>
        <p:txBody>
          <a:bodyPr/>
          <a:lstStyle/>
          <a:p>
            <a:r>
              <a:rPr lang="fr-FR" sz="2800" dirty="0">
                <a:latin typeface="Adobe Caslon Pro" pitchFamily="18" charset="0"/>
              </a:rPr>
              <a:t>Variable </a:t>
            </a:r>
            <a:r>
              <a:rPr lang="fr-FR" sz="2800" dirty="0" err="1">
                <a:latin typeface="Adobe Caslon Pro" pitchFamily="18" charset="0"/>
              </a:rPr>
              <a:t>names</a:t>
            </a:r>
            <a:r>
              <a:rPr lang="fr-FR" sz="2800" dirty="0">
                <a:latin typeface="Adobe Caslon Pro" pitchFamily="18" charset="0"/>
              </a:rPr>
              <a:t> are </a:t>
            </a:r>
            <a:r>
              <a:rPr lang="fr-FR" sz="2800" b="1" dirty="0" smtClean="0">
                <a:solidFill>
                  <a:srgbClr val="FF0000"/>
                </a:solidFill>
                <a:latin typeface="Adobe Caslon Pro" pitchFamily="18" charset="0"/>
              </a:rPr>
              <a:t>case-sensitive</a:t>
            </a:r>
          </a:p>
          <a:p>
            <a:r>
              <a:rPr lang="fr-FR" sz="2800" dirty="0" smtClean="0">
                <a:latin typeface="Adobe Caslon Pro" pitchFamily="18" charset="0"/>
              </a:rPr>
              <a:t>Must </a:t>
            </a:r>
            <a:r>
              <a:rPr lang="fr-FR" sz="2800" dirty="0" err="1" smtClean="0">
                <a:latin typeface="Adobe Caslon Pro" pitchFamily="18" charset="0"/>
              </a:rPr>
              <a:t>start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with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en-US" sz="2800" dirty="0">
                <a:latin typeface="Adobe Caslon Pro" pitchFamily="18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letter (a-z, A-Z)</a:t>
            </a:r>
            <a:r>
              <a:rPr lang="en-US" sz="2800" dirty="0" smtClean="0">
                <a:latin typeface="Adobe Caslon Pro" pitchFamily="18" charset="0"/>
              </a:rPr>
              <a:t>, </a:t>
            </a:r>
            <a:r>
              <a:rPr lang="en-US" sz="2800" dirty="0">
                <a:latin typeface="Adobe Caslon Pro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dollar sign</a:t>
            </a:r>
            <a:r>
              <a:rPr lang="en-US" sz="2800" dirty="0">
                <a:latin typeface="Adobe Caslon Pro" pitchFamily="18" charset="0"/>
              </a:rPr>
              <a:t> "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$</a:t>
            </a:r>
            <a:r>
              <a:rPr lang="en-US" sz="2800" dirty="0">
                <a:latin typeface="Adobe Caslon Pro" pitchFamily="18" charset="0"/>
              </a:rPr>
              <a:t>", or the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underscore</a:t>
            </a:r>
            <a:r>
              <a:rPr lang="en-US" sz="2800" dirty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2800" dirty="0">
                <a:latin typeface="Adobe Caslon Pro" pitchFamily="18" charset="0"/>
              </a:rPr>
              <a:t>character </a:t>
            </a:r>
            <a:r>
              <a:rPr lang="en-US" sz="2800" dirty="0" smtClean="0">
                <a:latin typeface="Adobe Caslon Pro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_</a:t>
            </a:r>
            <a:r>
              <a:rPr lang="en-US" sz="2800" dirty="0">
                <a:latin typeface="Adobe Caslon Pro" pitchFamily="18" charset="0"/>
              </a:rPr>
              <a:t>“,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after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the first character</a:t>
            </a:r>
            <a:r>
              <a:rPr lang="en-US" sz="2800" dirty="0">
                <a:latin typeface="Adobe Caslon Pro" pitchFamily="18" charset="0"/>
              </a:rPr>
              <a:t>, can be followed by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numbers(0-9)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fr-FR" sz="2800" dirty="0" smtClean="0">
                <a:latin typeface="Adobe Caslon Pro" pitchFamily="18" charset="0"/>
              </a:rPr>
              <a:t>Variable </a:t>
            </a:r>
            <a:r>
              <a:rPr lang="fr-FR" sz="2800" dirty="0" err="1" smtClean="0">
                <a:latin typeface="Adobe Caslon Pro" pitchFamily="18" charset="0"/>
              </a:rPr>
              <a:t>names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can’t</a:t>
            </a:r>
            <a:r>
              <a:rPr lang="fr-FR" sz="28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contain</a:t>
            </a:r>
            <a:r>
              <a:rPr lang="fr-FR" sz="28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dash</a:t>
            </a:r>
            <a:r>
              <a:rPr lang="fr-FR" sz="28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fr-FR" sz="2800" dirty="0" smtClean="0">
                <a:latin typeface="Adobe Caslon Pro" pitchFamily="18" charset="0"/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  <a:latin typeface="Adobe Caslon Pro" pitchFamily="18" charset="0"/>
              </a:rPr>
              <a:t>-</a:t>
            </a:r>
            <a:r>
              <a:rPr lang="fr-FR" sz="2800" dirty="0" smtClean="0">
                <a:latin typeface="Adobe Caslon Pro" pitchFamily="18" charset="0"/>
              </a:rPr>
              <a:t>) or </a:t>
            </a:r>
            <a:r>
              <a:rPr lang="fr-FR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space</a:t>
            </a:r>
            <a:r>
              <a:rPr lang="fr-FR" sz="2800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fr-FR" sz="2800" dirty="0" smtClean="0">
                <a:latin typeface="Adobe Caslon Pro" pitchFamily="18" charset="0"/>
              </a:rPr>
              <a:t>(</a:t>
            </a:r>
            <a:r>
              <a:rPr lang="en-US" sz="2800" dirty="0" smtClean="0">
                <a:latin typeface="Adobe Caslon Pro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   </a:t>
            </a:r>
            <a:r>
              <a:rPr lang="en-US" sz="2800" dirty="0" smtClean="0">
                <a:latin typeface="Adobe Caslon Pro" pitchFamily="18" charset="0"/>
              </a:rPr>
              <a:t>“</a:t>
            </a:r>
            <a:r>
              <a:rPr lang="fr-FR" sz="2800" dirty="0" smtClean="0">
                <a:latin typeface="Adobe Caslon Pro" pitchFamily="18" charset="0"/>
              </a:rPr>
              <a:t>).</a:t>
            </a:r>
          </a:p>
          <a:p>
            <a:r>
              <a:rPr lang="en-US" sz="2800" dirty="0">
                <a:latin typeface="Adobe Caslon Pro" pitchFamily="18" charset="0"/>
              </a:rPr>
              <a:t>Beginning with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lowercase on the first word </a:t>
            </a:r>
            <a:r>
              <a:rPr lang="en-US" sz="2800" dirty="0">
                <a:latin typeface="Adobe Caslon Pro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uppercase letters</a:t>
            </a:r>
            <a:r>
              <a:rPr lang="en-US" sz="2800" dirty="0">
                <a:latin typeface="Adobe Caslon Pro" pitchFamily="18" charset="0"/>
              </a:rPr>
              <a:t> in the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second</a:t>
            </a:r>
            <a:r>
              <a:rPr lang="en-US" sz="2800" dirty="0">
                <a:latin typeface="Adobe Caslon Pro" pitchFamily="18" charset="0"/>
              </a:rPr>
              <a:t> and subsequent words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>
                <a:latin typeface="Adobe Caslon Pro" pitchFamily="18" charset="0"/>
              </a:rPr>
              <a:t>Also keep in mind that the </a:t>
            </a:r>
            <a:r>
              <a:rPr lang="en-US" sz="2800" dirty="0" smtClean="0">
                <a:latin typeface="Adobe Caslon Pro" pitchFamily="18" charset="0"/>
              </a:rPr>
              <a:t>variable names </a:t>
            </a:r>
            <a:r>
              <a:rPr lang="en-US" sz="2800" dirty="0">
                <a:latin typeface="Adobe Caslon Pro" pitchFamily="18" charset="0"/>
              </a:rPr>
              <a:t>you choose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must not be a keyword</a:t>
            </a:r>
            <a:r>
              <a:rPr lang="en-US" sz="2800" dirty="0">
                <a:latin typeface="Adobe Caslon Pro" pitchFamily="18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reserved word</a:t>
            </a:r>
            <a:r>
              <a:rPr lang="en-US" sz="2800" dirty="0">
                <a:latin typeface="Adobe Caslon Pro" pitchFamily="18" charset="0"/>
              </a:rPr>
              <a:t>.</a:t>
            </a:r>
            <a:endParaRPr lang="fr-FR" sz="28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Java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Language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Keywords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310431"/>
              </p:ext>
            </p:extLst>
          </p:nvPr>
        </p:nvGraphicFramePr>
        <p:xfrm>
          <a:off x="533400" y="1447800"/>
          <a:ext cx="8229600" cy="3657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gency FB" pitchFamily="34" charset="0"/>
                        </a:rPr>
                        <a:t>abstract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continue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for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new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switch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latin typeface="Agency FB" pitchFamily="34" charset="0"/>
                        </a:rPr>
                        <a:t>assert</a:t>
                      </a:r>
                      <a:r>
                        <a:rPr lang="en-US" sz="2400" baseline="30000">
                          <a:latin typeface="Agency FB" pitchFamily="34" charset="0"/>
                        </a:rPr>
                        <a:t>***</a:t>
                      </a:r>
                      <a:endParaRPr lang="en-US" sz="2400">
                        <a:latin typeface="Agency FB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default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goto</a:t>
                      </a:r>
                      <a:r>
                        <a:rPr lang="en-US" sz="2400" baseline="30000">
                          <a:latin typeface="Agency FB" pitchFamily="34" charset="0"/>
                        </a:rPr>
                        <a:t>*</a:t>
                      </a:r>
                      <a:endParaRPr lang="en-US" sz="2400">
                        <a:latin typeface="Agency FB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package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synchronized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boolean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if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private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this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break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gency FB" pitchFamily="34" charset="0"/>
                        </a:rPr>
                        <a:t>double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gency FB" pitchFamily="34" charset="0"/>
                        </a:rPr>
                        <a:t>implements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protected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throw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byte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else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import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public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throws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case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enum</a:t>
                      </a:r>
                      <a:r>
                        <a:rPr lang="en-US" sz="2400" baseline="30000">
                          <a:latin typeface="Agency FB" pitchFamily="34" charset="0"/>
                        </a:rPr>
                        <a:t>****</a:t>
                      </a:r>
                      <a:endParaRPr lang="en-US" sz="2400">
                        <a:latin typeface="Agency FB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instanceof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return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transient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catch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extends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int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short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try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char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final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interface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static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gency FB" pitchFamily="34" charset="0"/>
                        </a:rPr>
                        <a:t>void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class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finally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long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strictfp</a:t>
                      </a:r>
                      <a:r>
                        <a:rPr lang="en-US" sz="2400" baseline="30000">
                          <a:latin typeface="Agency FB" pitchFamily="34" charset="0"/>
                        </a:rPr>
                        <a:t>**</a:t>
                      </a:r>
                      <a:endParaRPr lang="en-US" sz="2400">
                        <a:latin typeface="Agency FB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volatile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const</a:t>
                      </a:r>
                      <a:r>
                        <a:rPr lang="en-US" sz="2400" baseline="30000">
                          <a:latin typeface="Agency FB" pitchFamily="34" charset="0"/>
                        </a:rPr>
                        <a:t>*</a:t>
                      </a:r>
                      <a:endParaRPr lang="en-US" sz="2400">
                        <a:latin typeface="Agency FB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float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native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gency FB" pitchFamily="34" charset="0"/>
                        </a:rPr>
                        <a:t>super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gency FB" pitchFamily="34" charset="0"/>
                        </a:rPr>
                        <a:t>while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94945"/>
              </p:ext>
            </p:extLst>
          </p:nvPr>
        </p:nvGraphicFramePr>
        <p:xfrm>
          <a:off x="533400" y="5334000"/>
          <a:ext cx="2286000" cy="1463040"/>
        </p:xfrm>
        <a:graphic>
          <a:graphicData uri="http://schemas.openxmlformats.org/drawingml/2006/table">
            <a:tbl>
              <a:tblPr/>
              <a:tblGrid>
                <a:gridCol w="486383"/>
                <a:gridCol w="1799617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baseline="30000">
                          <a:latin typeface="Agency FB" pitchFamily="34" charset="0"/>
                        </a:rPr>
                        <a:t>*</a:t>
                      </a:r>
                      <a:endParaRPr lang="en-US" b="1">
                        <a:latin typeface="Agency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gency FB" pitchFamily="34" charset="0"/>
                        </a:rPr>
                        <a:t>not used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baseline="30000">
                          <a:latin typeface="Agency FB" pitchFamily="34" charset="0"/>
                        </a:rPr>
                        <a:t>**</a:t>
                      </a:r>
                      <a:endParaRPr lang="en-US" b="1">
                        <a:latin typeface="Agency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gency FB" pitchFamily="34" charset="0"/>
                        </a:rPr>
                        <a:t>added in 1.2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baseline="30000">
                          <a:latin typeface="Agency FB" pitchFamily="34" charset="0"/>
                        </a:rPr>
                        <a:t>***</a:t>
                      </a:r>
                      <a:endParaRPr lang="en-US" b="1">
                        <a:latin typeface="Agency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gency FB" pitchFamily="34" charset="0"/>
                        </a:rPr>
                        <a:t>added in 1.4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baseline="30000">
                          <a:latin typeface="Agency FB" pitchFamily="34" charset="0"/>
                        </a:rPr>
                        <a:t>****</a:t>
                      </a:r>
                      <a:endParaRPr lang="en-US" b="1">
                        <a:latin typeface="Agency FB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gency FB" pitchFamily="34" charset="0"/>
                        </a:rPr>
                        <a:t>added in 5.0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143000"/>
          </a:xfrm>
        </p:spPr>
        <p:txBody>
          <a:bodyPr/>
          <a:lstStyle/>
          <a:p>
            <a:pPr algn="l"/>
            <a:r>
              <a:rPr lang="fr-CA" dirty="0" smtClean="0">
                <a:latin typeface="Gill Sans Ultra Bold Condensed" pitchFamily="34" charset="0"/>
              </a:rPr>
              <a:t>Content</a:t>
            </a:r>
            <a:endParaRPr lang="fr-FR" dirty="0" smtClean="0">
              <a:latin typeface="Gill Sans Ultra Bold Condensed" pitchFamily="34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38400" y="958334"/>
            <a:ext cx="6248400" cy="5442466"/>
          </a:xfrm>
        </p:spPr>
        <p:txBody>
          <a:bodyPr/>
          <a:lstStyle/>
          <a:p>
            <a:r>
              <a:rPr lang="nn-NO" sz="4000" dirty="0" smtClean="0">
                <a:latin typeface="Gill Sans MT Condensed" pitchFamily="34" charset="0"/>
              </a:rPr>
              <a:t>Java Structure</a:t>
            </a:r>
            <a:endParaRPr lang="nn-NO" sz="4000" dirty="0">
              <a:latin typeface="Gill Sans MT Condensed" pitchFamily="34" charset="0"/>
            </a:endParaRPr>
          </a:p>
          <a:p>
            <a:r>
              <a:rPr lang="nn-NO" sz="4000" dirty="0" smtClean="0">
                <a:latin typeface="Gill Sans MT Condensed" pitchFamily="34" charset="0"/>
              </a:rPr>
              <a:t>Compile </a:t>
            </a:r>
            <a:r>
              <a:rPr lang="nn-NO" sz="4000" dirty="0">
                <a:latin typeface="Gill Sans MT Condensed" pitchFamily="34" charset="0"/>
              </a:rPr>
              <a:t>&amp; </a:t>
            </a:r>
            <a:r>
              <a:rPr lang="nn-NO" sz="4000" dirty="0" smtClean="0">
                <a:latin typeface="Gill Sans MT Condensed" pitchFamily="34" charset="0"/>
              </a:rPr>
              <a:t>Running </a:t>
            </a:r>
            <a:r>
              <a:rPr lang="nn-NO" sz="4000" dirty="0">
                <a:latin typeface="Gill Sans MT Condensed" pitchFamily="34" charset="0"/>
              </a:rPr>
              <a:t>P</a:t>
            </a:r>
            <a:r>
              <a:rPr lang="nn-NO" sz="4000" dirty="0" smtClean="0">
                <a:latin typeface="Gill Sans MT Condensed" pitchFamily="34" charset="0"/>
              </a:rPr>
              <a:t>rogram</a:t>
            </a:r>
            <a:endParaRPr lang="nn-NO" sz="4000" dirty="0">
              <a:latin typeface="Gill Sans MT Condensed" pitchFamily="34" charset="0"/>
            </a:endParaRPr>
          </a:p>
          <a:p>
            <a:r>
              <a:rPr lang="nn-NO" sz="4000" dirty="0" smtClean="0">
                <a:latin typeface="Gill Sans MT Condensed" pitchFamily="34" charset="0"/>
              </a:rPr>
              <a:t>Escape </a:t>
            </a:r>
            <a:r>
              <a:rPr lang="nn-NO" sz="4000" dirty="0">
                <a:latin typeface="Gill Sans MT Condensed" pitchFamily="34" charset="0"/>
              </a:rPr>
              <a:t>Sequence </a:t>
            </a:r>
            <a:r>
              <a:rPr lang="nn-NO" sz="4000" dirty="0" smtClean="0">
                <a:latin typeface="Gill Sans MT Condensed" pitchFamily="34" charset="0"/>
              </a:rPr>
              <a:t>Character</a:t>
            </a:r>
          </a:p>
          <a:p>
            <a:r>
              <a:rPr lang="nn-NO" sz="4000" dirty="0" smtClean="0">
                <a:latin typeface="Gill Sans MT Condensed" pitchFamily="34" charset="0"/>
              </a:rPr>
              <a:t>Method printf()</a:t>
            </a:r>
          </a:p>
          <a:p>
            <a:r>
              <a:rPr lang="nn-NO" sz="4000" dirty="0">
                <a:latin typeface="Gill Sans MT Condensed" pitchFamily="34" charset="0"/>
              </a:rPr>
              <a:t>Language Basics</a:t>
            </a:r>
            <a:endParaRPr lang="nn-NO" sz="4000" dirty="0" smtClean="0">
              <a:latin typeface="Gill Sans MT Condensed" pitchFamily="34" charset="0"/>
            </a:endParaRPr>
          </a:p>
          <a:p>
            <a:pPr lvl="1"/>
            <a:r>
              <a:rPr lang="nn-NO" sz="3600" dirty="0" smtClean="0">
                <a:latin typeface="Gill Sans MT Condensed" pitchFamily="34" charset="0"/>
              </a:rPr>
              <a:t>Variables </a:t>
            </a:r>
          </a:p>
          <a:p>
            <a:pPr lvl="1"/>
            <a:r>
              <a:rPr lang="nn-NO" sz="3600" dirty="0" smtClean="0">
                <a:latin typeface="Gill Sans MT Condensed" pitchFamily="34" charset="0"/>
              </a:rPr>
              <a:t>Operators</a:t>
            </a:r>
          </a:p>
          <a:p>
            <a:pPr lvl="1"/>
            <a:r>
              <a:rPr lang="nn-NO" sz="3600" dirty="0" smtClean="0">
                <a:latin typeface="Gill Sans MT Condensed" pitchFamily="34" charset="0"/>
              </a:rPr>
              <a:t>Control </a:t>
            </a:r>
            <a:r>
              <a:rPr lang="nn-NO" sz="3600" dirty="0">
                <a:latin typeface="Gill Sans MT Condensed" pitchFamily="34" charset="0"/>
              </a:rPr>
              <a:t>Flow Statements</a:t>
            </a:r>
            <a:endParaRPr lang="fr-FR" sz="3600" dirty="0" smtClean="0">
              <a:latin typeface="Gill Sans MT Condens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44058"/>
            <a:ext cx="1365920" cy="18139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20866" y="64008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gency FB" pitchFamily="34" charset="0"/>
                <a:hlinkClick r:id="rId4"/>
              </a:rPr>
              <a:t>http://docs.oracle.com/javase/</a:t>
            </a:r>
            <a:endParaRPr lang="en-US" dirty="0">
              <a:effectLst>
                <a:glow rad="127000">
                  <a:schemeClr val="bg1">
                    <a:alpha val="75000"/>
                  </a:schemeClr>
                </a:glow>
              </a:effectLst>
              <a:latin typeface="Agency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Instance 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Variables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7772400" cy="41778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38467"/>
            <a:ext cx="7391400" cy="1619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62400" y="1981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Can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be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access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with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instance class</a:t>
            </a:r>
          </a:p>
        </p:txBody>
      </p:sp>
    </p:spTree>
    <p:extLst>
      <p:ext uri="{BB962C8B-B14F-4D97-AF65-F5344CB8AC3E}">
        <p14:creationId xmlns:p14="http://schemas.microsoft.com/office/powerpoint/2010/main" val="551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Class/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Static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Variables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1371600"/>
            <a:ext cx="9129218" cy="3886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9" y="4876800"/>
            <a:ext cx="7794471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5648" y="1752600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Can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be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access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with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Agency FB" pitchFamily="34" charset="0"/>
              </a:rPr>
              <a:t>static</a:t>
            </a:r>
            <a:r>
              <a:rPr lang="fr-FR" sz="2400" b="1" u="sng" dirty="0">
                <a:solidFill>
                  <a:srgbClr val="FF0000"/>
                </a:solidFill>
                <a:latin typeface="Agency FB" pitchFamily="34" charset="0"/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19849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Local Variables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1981200"/>
            <a:ext cx="9062358" cy="3429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029200"/>
            <a:ext cx="7863840" cy="18077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51013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u="sng" dirty="0">
                <a:solidFill>
                  <a:srgbClr val="FF0000"/>
                </a:solidFill>
                <a:latin typeface="Agency FB" pitchFamily="34" charset="0"/>
              </a:rPr>
              <a:t>declare local variable within method</a:t>
            </a:r>
            <a:endParaRPr lang="fr-FR" sz="2400" b="1" u="sng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Parameters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5699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" y="4522978"/>
            <a:ext cx="9144000" cy="22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Primitive Data Types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28858"/>
              </p:ext>
            </p:extLst>
          </p:nvPr>
        </p:nvGraphicFramePr>
        <p:xfrm>
          <a:off x="0" y="1295400"/>
          <a:ext cx="9144000" cy="549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5333"/>
                <a:gridCol w="1693333"/>
                <a:gridCol w="3445934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 of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boolean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0 and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0; </a:t>
                      </a:r>
                    </a:p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-128 to</a:t>
                      </a:r>
                      <a:r>
                        <a:rPr lang="en-US" baseline="0" dirty="0" smtClean="0"/>
                        <a:t> 127 </a:t>
                      </a:r>
                    </a:p>
                    <a:p>
                      <a:r>
                        <a:rPr lang="en-US" baseline="0" dirty="0" smtClean="0"/>
                        <a:t>(-2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 to 2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-5; </a:t>
                      </a:r>
                    </a:p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byte / 16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-32,768 to 32,767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(-2</a:t>
                      </a:r>
                      <a:r>
                        <a:rPr lang="en-US" baseline="30000" dirty="0" smtClean="0"/>
                        <a:t>15</a:t>
                      </a:r>
                      <a:r>
                        <a:rPr lang="en-US" baseline="0" dirty="0" smtClean="0"/>
                        <a:t> to 2</a:t>
                      </a:r>
                      <a:r>
                        <a:rPr lang="en-US" baseline="30000" dirty="0" smtClean="0"/>
                        <a:t>15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-12,777;</a:t>
                      </a:r>
                    </a:p>
                    <a:p>
                      <a:r>
                        <a:rPr lang="en-US" dirty="0" smtClean="0"/>
                        <a:t>31,578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/ 32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-2,147,483,648 to 2,147,483,647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(-2</a:t>
                      </a:r>
                      <a:r>
                        <a:rPr lang="en-US" baseline="30000" dirty="0" smtClean="0"/>
                        <a:t>21</a:t>
                      </a:r>
                      <a:r>
                        <a:rPr lang="en-US" baseline="0" dirty="0" smtClean="0"/>
                        <a:t> to 2</a:t>
                      </a:r>
                      <a:r>
                        <a:rPr lang="en-US" baseline="30000" dirty="0" smtClean="0"/>
                        <a:t>21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-2,107,483,448 ;</a:t>
                      </a:r>
                    </a:p>
                    <a:p>
                      <a:r>
                        <a:rPr lang="en-US" dirty="0" smtClean="0"/>
                        <a:t>2,145,483,638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/ 64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-9,223,372,036,854,775,808 to +9,223,372,036,854,775,807.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(-2</a:t>
                      </a:r>
                      <a:r>
                        <a:rPr lang="en-US" baseline="30000" dirty="0" smtClean="0"/>
                        <a:t>63</a:t>
                      </a:r>
                      <a:r>
                        <a:rPr lang="en-US" baseline="0" dirty="0" smtClean="0"/>
                        <a:t> to 2</a:t>
                      </a:r>
                      <a:r>
                        <a:rPr lang="en-US" baseline="30000" dirty="0" smtClean="0"/>
                        <a:t>63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9,103,372,036,854,775,807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/ 32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1.40129846432481707e-45 to 3.40282346638528860e+38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/ 64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4.94065645841246544e-324d to 1.79769313486231570e+308d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byte / 16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65,535 (unsigned)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Default Values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12828"/>
              </p:ext>
            </p:extLst>
          </p:nvPr>
        </p:nvGraphicFramePr>
        <p:xfrm>
          <a:off x="381000" y="2133600"/>
          <a:ext cx="8229600" cy="36576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Default Value (for fields)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0L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float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0.0f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0.0d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'\u0000'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String (or any object) 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null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boolean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Integer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Literals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6" y="914400"/>
            <a:ext cx="6163101" cy="45353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4876800"/>
            <a:ext cx="67164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Floating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-Point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Literals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" y="1219200"/>
            <a:ext cx="8134067" cy="416028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62261"/>
            <a:ext cx="7148801" cy="20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Arrays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>
                <a:latin typeface="Adobe Caslon Pro" pitchFamily="18" charset="0"/>
              </a:rPr>
              <a:t>An array is a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container object </a:t>
            </a:r>
            <a:r>
              <a:rPr lang="en-US" dirty="0">
                <a:latin typeface="Adobe Caslon Pro" pitchFamily="18" charset="0"/>
              </a:rPr>
              <a:t>that holds a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fixed number</a:t>
            </a:r>
            <a:r>
              <a:rPr lang="en-US" dirty="0">
                <a:latin typeface="Adobe Caslon Pro" pitchFamily="18" charset="0"/>
              </a:rPr>
              <a:t> of values of a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single type</a:t>
            </a:r>
            <a:r>
              <a:rPr lang="en-US" dirty="0">
                <a:latin typeface="Adobe Caslon Pro" pitchFamily="18" charset="0"/>
              </a:rPr>
              <a:t>. </a:t>
            </a:r>
            <a:endParaRPr lang="en-US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608490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Creating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and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Initializing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an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Array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1219200"/>
            <a:ext cx="5815013" cy="5638800"/>
          </a:xfrm>
        </p:spPr>
      </p:pic>
    </p:spTree>
    <p:extLst>
      <p:ext uri="{BB962C8B-B14F-4D97-AF65-F5344CB8AC3E}">
        <p14:creationId xmlns:p14="http://schemas.microsoft.com/office/powerpoint/2010/main" val="23998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Java 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Program Structure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dirty="0" smtClean="0">
                <a:latin typeface="Adobe Caslon Pro" pitchFamily="18" charset="0"/>
              </a:rPr>
              <a:t>Java must have a public class</a:t>
            </a:r>
          </a:p>
          <a:p>
            <a:pPr lvl="1"/>
            <a:r>
              <a:rPr lang="fr-FR" dirty="0" smtClean="0">
                <a:latin typeface="Adobe Caslon Pro" pitchFamily="18" charset="0"/>
              </a:rPr>
              <a:t>Start </a:t>
            </a:r>
            <a:r>
              <a:rPr lang="fr-FR" dirty="0" err="1" smtClean="0">
                <a:latin typeface="Adobe Caslon Pro" pitchFamily="18" charset="0"/>
              </a:rPr>
              <a:t>with</a:t>
            </a:r>
            <a:r>
              <a:rPr lang="fr-FR" dirty="0" smtClean="0">
                <a:latin typeface="Adobe Caslon Pro" pitchFamily="18" charset="0"/>
              </a:rPr>
              <a:t> ‘</a:t>
            </a:r>
            <a:r>
              <a:rPr lang="en-US" b="1" dirty="0" smtClean="0">
                <a:solidFill>
                  <a:srgbClr val="FF0000"/>
                </a:solidFill>
                <a:latin typeface="Adobe Caslon Pro" pitchFamily="18" charset="0"/>
              </a:rPr>
              <a:t>public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static void main(String</a:t>
            </a:r>
            <a:r>
              <a:rPr lang="en-US" b="1" dirty="0" smtClean="0">
                <a:solidFill>
                  <a:srgbClr val="FF0000"/>
                </a:solidFill>
                <a:latin typeface="Adobe Caslon Pro" pitchFamily="18" charset="0"/>
              </a:rPr>
              <a:t>[]</a:t>
            </a:r>
            <a:r>
              <a:rPr lang="en-US" b="1" dirty="0" err="1" smtClean="0">
                <a:solidFill>
                  <a:srgbClr val="FF0000"/>
                </a:solidFill>
                <a:latin typeface="Adobe Caslon Pro" pitchFamily="18" charset="0"/>
              </a:rPr>
              <a:t>args</a:t>
            </a:r>
            <a:r>
              <a:rPr lang="en-US" b="1" dirty="0" smtClean="0">
                <a:solidFill>
                  <a:srgbClr val="FF0000"/>
                </a:solidFill>
                <a:latin typeface="Adobe Caslon Pro" pitchFamily="18" charset="0"/>
              </a:rPr>
              <a:t>)</a:t>
            </a:r>
            <a:r>
              <a:rPr lang="fr-FR" dirty="0" smtClean="0">
                <a:latin typeface="Adobe Caslon Pro" pitchFamily="18" charset="0"/>
              </a:rPr>
              <a:t> ’</a:t>
            </a:r>
          </a:p>
          <a:p>
            <a:r>
              <a:rPr lang="en-US" dirty="0">
                <a:latin typeface="Adobe Caslon Pro" pitchFamily="18" charset="0"/>
              </a:rPr>
              <a:t>There are two kinds of java </a:t>
            </a:r>
            <a:r>
              <a:rPr lang="en-US" dirty="0" smtClean="0">
                <a:latin typeface="Adobe Caslon Pro" pitchFamily="18" charset="0"/>
              </a:rPr>
              <a:t>programming:</a:t>
            </a:r>
          </a:p>
          <a:p>
            <a:pPr lvl="1"/>
            <a:r>
              <a:rPr lang="fr-FR" dirty="0" smtClean="0">
                <a:latin typeface="Adobe Caslon Pro" pitchFamily="18" charset="0"/>
              </a:rPr>
              <a:t>GUI-</a:t>
            </a:r>
            <a:r>
              <a:rPr lang="fr-FR" dirty="0" err="1" smtClean="0">
                <a:latin typeface="Adobe Caslon Pro" pitchFamily="18" charset="0"/>
              </a:rPr>
              <a:t>based</a:t>
            </a:r>
            <a:endParaRPr lang="fr-FR" dirty="0" smtClean="0">
              <a:latin typeface="Adobe Caslon Pro" pitchFamily="18" charset="0"/>
            </a:endParaRPr>
          </a:p>
          <a:p>
            <a:pPr lvl="1"/>
            <a:r>
              <a:rPr lang="fr-FR" dirty="0" err="1" smtClean="0">
                <a:latin typeface="Adobe Caslon Pro" pitchFamily="18" charset="0"/>
              </a:rPr>
              <a:t>Text-based</a:t>
            </a:r>
            <a:endParaRPr lang="fr-FR" dirty="0" smtClean="0">
              <a:latin typeface="Adobe Caslon Pro" pitchFamily="18" charset="0"/>
            </a:endParaRPr>
          </a:p>
          <a:p>
            <a:r>
              <a:rPr lang="fr-FR" dirty="0" err="1" smtClean="0">
                <a:latin typeface="Adobe Caslon Pro" pitchFamily="18" charset="0"/>
              </a:rPr>
              <a:t>Syntax</a:t>
            </a:r>
            <a:r>
              <a:rPr lang="fr-FR" dirty="0" smtClean="0">
                <a:latin typeface="Adobe Caslon Pro" pitchFamily="18" charset="0"/>
              </a:rPr>
              <a:t> to </a:t>
            </a:r>
            <a:r>
              <a:rPr lang="fr-FR" dirty="0" err="1" smtClean="0">
                <a:latin typeface="Adobe Caslon Pro" pitchFamily="18" charset="0"/>
              </a:rPr>
              <a:t>declare</a:t>
            </a:r>
            <a:r>
              <a:rPr lang="fr-FR" dirty="0" smtClean="0">
                <a:latin typeface="Adobe Caslon Pro" pitchFamily="18" charset="0"/>
              </a:rPr>
              <a:t> class:</a:t>
            </a:r>
          </a:p>
          <a:p>
            <a:pPr marL="0" indent="0">
              <a:buNone/>
            </a:pPr>
            <a:r>
              <a:rPr lang="fr-FR" dirty="0" smtClean="0">
                <a:latin typeface="Adobe Caslon Pro" pitchFamily="18" charset="0"/>
              </a:rPr>
              <a:t>	</a:t>
            </a:r>
            <a:r>
              <a:rPr lang="fr-FR" sz="2800" dirty="0" smtClean="0">
                <a:latin typeface="Adobe Caslon Pro" pitchFamily="18" charset="0"/>
              </a:rPr>
              <a:t>[modifier] [class] </a:t>
            </a:r>
            <a:r>
              <a:rPr lang="fr-FR" sz="2800" dirty="0" err="1" smtClean="0">
                <a:latin typeface="Adobe Caslon Pro" pitchFamily="18" charset="0"/>
              </a:rPr>
              <a:t>class_name</a:t>
            </a:r>
            <a:r>
              <a:rPr lang="fr-FR" sz="2800" dirty="0" smtClean="0">
                <a:latin typeface="Adobe Caslon Pro" pitchFamily="18" charset="0"/>
              </a:rPr>
              <a:t>{</a:t>
            </a:r>
          </a:p>
          <a:p>
            <a:pPr marL="0" indent="0">
              <a:buNone/>
            </a:pPr>
            <a:r>
              <a:rPr lang="fr-FR" sz="2800" dirty="0" smtClean="0">
                <a:latin typeface="Adobe Caslon Pro" pitchFamily="18" charset="0"/>
              </a:rPr>
              <a:t>		…….</a:t>
            </a:r>
          </a:p>
          <a:p>
            <a:pPr marL="0" indent="0">
              <a:buNone/>
            </a:pPr>
            <a:r>
              <a:rPr lang="fr-FR" sz="2800" dirty="0" smtClean="0">
                <a:latin typeface="Adobe Caslon Pro" pitchFamily="18" charset="0"/>
              </a:rPr>
              <a:t>	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5608" cy="1143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Creating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and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Initializing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Array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(2)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0" y="2209800"/>
            <a:ext cx="86457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6394" y="56838"/>
            <a:ext cx="8785608" cy="781362"/>
          </a:xfrm>
        </p:spPr>
        <p:txBody>
          <a:bodyPr/>
          <a:lstStyle/>
          <a:p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Accessing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an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Array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" y="762000"/>
            <a:ext cx="6708205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4" y="3810000"/>
            <a:ext cx="821229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Multi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Dimesion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Array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9132"/>
              </p:ext>
            </p:extLst>
          </p:nvPr>
        </p:nvGraphicFramePr>
        <p:xfrm>
          <a:off x="533400" y="1371600"/>
          <a:ext cx="8229600" cy="5353048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38262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0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1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2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</a:tr>
              <a:tr h="133826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0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0,0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0,1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0,2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</a:tr>
              <a:tr h="133826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1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1,0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1,1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1,2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</a:tr>
              <a:tr h="133826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2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2,0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2,1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Caslon Pro Bold" pitchFamily="18" charset="0"/>
                        </a:rPr>
                        <a:t>2,2</a:t>
                      </a:r>
                      <a:endParaRPr 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Caslon Pro Bold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09431" y="76200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Multi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Dimesion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Array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9923"/>
            <a:ext cx="8307079" cy="38506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" y="4764487"/>
            <a:ext cx="9039538" cy="20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Copying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Arrays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38883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571"/>
            <a:ext cx="9144000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>
                <a:latin typeface="Adobe Caslon Pro" pitchFamily="18" charset="0"/>
              </a:rPr>
              <a:t>Operators are symbols and special characters (mathematics) used in an </a:t>
            </a:r>
            <a:r>
              <a:rPr lang="en-US" dirty="0" smtClean="0">
                <a:latin typeface="Adobe Caslon Pro" pitchFamily="18" charset="0"/>
              </a:rPr>
              <a:t>expression</a:t>
            </a:r>
          </a:p>
          <a:p>
            <a:r>
              <a:rPr lang="en-US" sz="2800" dirty="0" smtClean="0">
                <a:latin typeface="Adobe Caslon Pro" pitchFamily="18" charset="0"/>
              </a:rPr>
              <a:t>Example:</a:t>
            </a:r>
            <a:endParaRPr lang="en-US" sz="2800" dirty="0">
              <a:latin typeface="Adobe Caslon Pro" pitchFamily="18" charset="0"/>
            </a:endParaRPr>
          </a:p>
          <a:p>
            <a:pPr lvl="1"/>
            <a:r>
              <a:rPr lang="en-US" sz="2400" dirty="0" err="1">
                <a:latin typeface="Adobe Caslon Pro" pitchFamily="18" charset="0"/>
              </a:rPr>
              <a:t>int</a:t>
            </a:r>
            <a:r>
              <a:rPr lang="en-US" sz="2400" dirty="0">
                <a:latin typeface="Adobe Caslon Pro" pitchFamily="18" charset="0"/>
              </a:rPr>
              <a:t> x = 3;</a:t>
            </a:r>
          </a:p>
          <a:p>
            <a:pPr lvl="1"/>
            <a:r>
              <a:rPr lang="en-US" sz="2400" dirty="0" err="1">
                <a:latin typeface="Adobe Caslon Pro" pitchFamily="18" charset="0"/>
              </a:rPr>
              <a:t>int</a:t>
            </a:r>
            <a:r>
              <a:rPr lang="en-US" sz="2400" dirty="0">
                <a:latin typeface="Adobe Caslon Pro" pitchFamily="18" charset="0"/>
              </a:rPr>
              <a:t> y = x;</a:t>
            </a:r>
          </a:p>
          <a:p>
            <a:pPr lvl="1"/>
            <a:r>
              <a:rPr lang="en-US" sz="2400" dirty="0" err="1">
                <a:latin typeface="Adobe Caslon Pro" pitchFamily="18" charset="0"/>
              </a:rPr>
              <a:t>int</a:t>
            </a:r>
            <a:r>
              <a:rPr lang="en-US" sz="2400" dirty="0">
                <a:latin typeface="Adobe Caslon Pro" pitchFamily="18" charset="0"/>
              </a:rPr>
              <a:t> z = x * y;</a:t>
            </a:r>
          </a:p>
          <a:p>
            <a:pPr lvl="1"/>
            <a:r>
              <a:rPr lang="en-US" sz="2400" dirty="0" err="1">
                <a:latin typeface="Adobe Caslon Pro" pitchFamily="18" charset="0"/>
              </a:rPr>
              <a:t>boolean</a:t>
            </a:r>
            <a:r>
              <a:rPr lang="en-US" sz="2400" dirty="0">
                <a:latin typeface="Adobe Caslon Pro" pitchFamily="18" charset="0"/>
              </a:rPr>
              <a:t> status = true</a:t>
            </a:r>
            <a:r>
              <a:rPr lang="en-US" sz="2400" dirty="0" smtClean="0">
                <a:latin typeface="Adobe Caslon Pro" pitchFamily="18" charset="0"/>
              </a:rPr>
              <a:t>;</a:t>
            </a:r>
            <a:endParaRPr lang="en-US" sz="2400" dirty="0">
              <a:latin typeface="Adobe Caslon Pro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43000" r="48750" b="20000"/>
          <a:stretch>
            <a:fillRect/>
          </a:stretch>
        </p:blipFill>
        <p:spPr bwMode="auto">
          <a:xfrm>
            <a:off x="4038600" y="3276600"/>
            <a:ext cx="4572000" cy="3015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80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743200" y="4549"/>
            <a:ext cx="3505200" cy="833651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(2)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6153593" cy="6019800"/>
          </a:xfrm>
        </p:spPr>
      </p:pic>
    </p:spTree>
    <p:extLst>
      <p:ext uri="{BB962C8B-B14F-4D97-AF65-F5344CB8AC3E}">
        <p14:creationId xmlns:p14="http://schemas.microsoft.com/office/powerpoint/2010/main" val="8775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(3)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sz="2800" dirty="0" err="1">
                <a:latin typeface="Adobe Caslon Pro" pitchFamily="18" charset="0"/>
              </a:rPr>
              <a:t>Arithmetic</a:t>
            </a:r>
            <a:r>
              <a:rPr lang="fr-FR" sz="2800" dirty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lvl="1"/>
            <a:r>
              <a:rPr lang="en-US" sz="2400" dirty="0">
                <a:latin typeface="Adobe Caslon Pro" pitchFamily="18" charset="0"/>
              </a:rPr>
              <a:t>perform addition, subtraction, multiplication, </a:t>
            </a:r>
            <a:r>
              <a:rPr lang="en-US" sz="2400" dirty="0" smtClean="0">
                <a:latin typeface="Adobe Caslon Pro" pitchFamily="18" charset="0"/>
              </a:rPr>
              <a:t>division, </a:t>
            </a:r>
            <a:r>
              <a:rPr lang="en-US" sz="2400" dirty="0">
                <a:latin typeface="Adobe Caslon Pro" pitchFamily="18" charset="0"/>
              </a:rPr>
              <a:t>and </a:t>
            </a:r>
            <a:r>
              <a:rPr lang="en-US" sz="2400" dirty="0" smtClean="0">
                <a:latin typeface="Adobe Caslon Pro" pitchFamily="18" charset="0"/>
              </a:rPr>
              <a:t> modulo.</a:t>
            </a:r>
          </a:p>
          <a:p>
            <a:r>
              <a:rPr lang="fr-FR" sz="2800" dirty="0" err="1">
                <a:latin typeface="Adobe Caslon Pro" pitchFamily="18" charset="0"/>
              </a:rPr>
              <a:t>Unary</a:t>
            </a:r>
            <a:r>
              <a:rPr lang="fr-FR" sz="2800" dirty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lvl="1"/>
            <a:r>
              <a:rPr lang="fr-FR" sz="2400" dirty="0" err="1">
                <a:latin typeface="Adobe Caslon Pro" pitchFamily="18" charset="0"/>
              </a:rPr>
              <a:t>require</a:t>
            </a:r>
            <a:r>
              <a:rPr lang="fr-FR" sz="2400" dirty="0">
                <a:latin typeface="Adobe Caslon Pro" pitchFamily="18" charset="0"/>
              </a:rPr>
              <a:t> </a:t>
            </a:r>
            <a:r>
              <a:rPr lang="fr-FR" sz="2400" dirty="0" err="1">
                <a:latin typeface="Adobe Caslon Pro" pitchFamily="18" charset="0"/>
              </a:rPr>
              <a:t>only</a:t>
            </a:r>
            <a:r>
              <a:rPr lang="fr-FR" sz="2400" dirty="0">
                <a:latin typeface="Adobe Caslon Pro" pitchFamily="18" charset="0"/>
              </a:rPr>
              <a:t> one </a:t>
            </a:r>
            <a:r>
              <a:rPr lang="fr-FR" sz="2400" dirty="0" err="1" smtClean="0">
                <a:latin typeface="Adobe Caslon Pro" pitchFamily="18" charset="0"/>
              </a:rPr>
              <a:t>operand</a:t>
            </a:r>
            <a:endParaRPr lang="fr-FR" sz="2400" dirty="0" smtClean="0">
              <a:latin typeface="Adobe Caslon Pro" pitchFamily="18" charset="0"/>
            </a:endParaRPr>
          </a:p>
          <a:p>
            <a:pPr lvl="1"/>
            <a:r>
              <a:rPr lang="en-US" sz="2400" dirty="0">
                <a:latin typeface="Adobe Caslon Pro" pitchFamily="18" charset="0"/>
              </a:rPr>
              <a:t>perform </a:t>
            </a:r>
            <a:r>
              <a:rPr lang="en-US" sz="2400" dirty="0" smtClean="0">
                <a:latin typeface="Adobe Caslon Pro" pitchFamily="18" charset="0"/>
              </a:rPr>
              <a:t>incrementing/decrementing </a:t>
            </a:r>
            <a:r>
              <a:rPr lang="en-US" sz="2400" dirty="0">
                <a:latin typeface="Adobe Caslon Pro" pitchFamily="18" charset="0"/>
              </a:rPr>
              <a:t>a value by one, negating an expression, or inverting the value of a </a:t>
            </a:r>
            <a:r>
              <a:rPr lang="en-US" sz="2400" dirty="0" err="1">
                <a:latin typeface="Adobe Caslon Pro" pitchFamily="18" charset="0"/>
              </a:rPr>
              <a:t>boolean</a:t>
            </a:r>
            <a:r>
              <a:rPr lang="en-US" sz="24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>
                <a:latin typeface="Adobe Caslon Pro" pitchFamily="18" charset="0"/>
              </a:rPr>
              <a:t>The Equality and Relational </a:t>
            </a:r>
            <a:r>
              <a:rPr lang="en-US" sz="2800" dirty="0" smtClean="0">
                <a:latin typeface="Adobe Caslon Pro" pitchFamily="18" charset="0"/>
              </a:rPr>
              <a:t>Operators</a:t>
            </a:r>
          </a:p>
          <a:p>
            <a:pPr lvl="1"/>
            <a:r>
              <a:rPr lang="en-US" sz="2400" dirty="0">
                <a:latin typeface="Adobe Caslon Pro" pitchFamily="18" charset="0"/>
              </a:rPr>
              <a:t>determine if one operand is greater than, less than, equal to, or not equal to another operand.</a:t>
            </a:r>
            <a:endParaRPr lang="fr-FR" sz="24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(4)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sz="2800" dirty="0" err="1">
                <a:latin typeface="Adobe Caslon Pro" pitchFamily="18" charset="0"/>
              </a:rPr>
              <a:t>Conditional</a:t>
            </a:r>
            <a:r>
              <a:rPr lang="fr-FR" sz="2800" dirty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lvl="1"/>
            <a:r>
              <a:rPr lang="en-US" sz="2400" dirty="0" smtClean="0">
                <a:latin typeface="Adobe Caslon Pro" pitchFamily="18" charset="0"/>
              </a:rPr>
              <a:t>perform </a:t>
            </a:r>
            <a:r>
              <a:rPr lang="en-US" sz="2400" dirty="0">
                <a:latin typeface="Adobe Caslon Pro" pitchFamily="18" charset="0"/>
              </a:rPr>
              <a:t>Conditional-AND and Conditional-OR operations on two </a:t>
            </a:r>
            <a:r>
              <a:rPr lang="en-US" sz="2400" dirty="0" err="1">
                <a:latin typeface="Adobe Caslon Pro" pitchFamily="18" charset="0"/>
              </a:rPr>
              <a:t>boolean</a:t>
            </a:r>
            <a:r>
              <a:rPr lang="en-US" sz="2400" dirty="0">
                <a:latin typeface="Adobe Caslon Pro" pitchFamily="18" charset="0"/>
              </a:rPr>
              <a:t> expressions.</a:t>
            </a:r>
            <a:endParaRPr lang="fr-FR" sz="2400" dirty="0" smtClean="0">
              <a:latin typeface="Adobe Caslon Pro" pitchFamily="18" charset="0"/>
            </a:endParaRPr>
          </a:p>
          <a:p>
            <a:r>
              <a:rPr lang="en-US" sz="2800" dirty="0">
                <a:latin typeface="Adobe Caslon Pro" pitchFamily="18" charset="0"/>
              </a:rPr>
              <a:t>Bitwise and Bit Shift </a:t>
            </a:r>
            <a:r>
              <a:rPr lang="en-US" sz="2800" dirty="0" smtClean="0">
                <a:latin typeface="Adobe Caslon Pro" pitchFamily="18" charset="0"/>
              </a:rPr>
              <a:t>Operators</a:t>
            </a:r>
            <a:endParaRPr lang="fr-FR" sz="2400" dirty="0" smtClean="0">
              <a:latin typeface="Adobe Caslon Pro" pitchFamily="18" charset="0"/>
            </a:endParaRPr>
          </a:p>
          <a:p>
            <a:pPr lvl="1"/>
            <a:r>
              <a:rPr lang="en-US" sz="2400" dirty="0" smtClean="0">
                <a:latin typeface="Adobe Caslon Pro" pitchFamily="18" charset="0"/>
              </a:rPr>
              <a:t>To manipulated bit pattern </a:t>
            </a:r>
          </a:p>
          <a:p>
            <a:pPr lvl="1"/>
            <a:r>
              <a:rPr lang="en-US" sz="2400" dirty="0" smtClean="0">
                <a:latin typeface="Adobe Caslon Pro" pitchFamily="18" charset="0"/>
              </a:rPr>
              <a:t>less </a:t>
            </a:r>
            <a:r>
              <a:rPr lang="en-US" sz="2400" dirty="0">
                <a:latin typeface="Adobe Caslon Pro" pitchFamily="18" charset="0"/>
              </a:rPr>
              <a:t>commonly used</a:t>
            </a:r>
            <a:r>
              <a:rPr lang="en-US" sz="2400" dirty="0" smtClean="0">
                <a:latin typeface="Adobe Caslon Pro" pitchFamily="18" charset="0"/>
              </a:rPr>
              <a:t>.</a:t>
            </a:r>
          </a:p>
          <a:p>
            <a:pPr lvl="1"/>
            <a:endParaRPr lang="en-US" sz="24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Unary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3382"/>
            <a:ext cx="9144000" cy="4722124"/>
          </a:xfrm>
        </p:spPr>
      </p:pic>
    </p:spTree>
    <p:extLst>
      <p:ext uri="{BB962C8B-B14F-4D97-AF65-F5344CB8AC3E}">
        <p14:creationId xmlns:p14="http://schemas.microsoft.com/office/powerpoint/2010/main" val="17265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Example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" y="3124200"/>
            <a:ext cx="9015862" cy="2351965"/>
          </a:xfrm>
        </p:spPr>
      </p:pic>
      <p:sp>
        <p:nvSpPr>
          <p:cNvPr id="2" name="Rounded Rectangle 1"/>
          <p:cNvSpPr/>
          <p:nvPr/>
        </p:nvSpPr>
        <p:spPr>
          <a:xfrm>
            <a:off x="1809750" y="3952881"/>
            <a:ext cx="7258050" cy="11525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3658380"/>
            <a:ext cx="1096158" cy="30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3658380"/>
            <a:ext cx="838200" cy="30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5" idx="0"/>
            <a:endCxn id="13" idx="2"/>
          </p:cNvCxnSpPr>
          <p:nvPr/>
        </p:nvCxnSpPr>
        <p:spPr>
          <a:xfrm flipV="1">
            <a:off x="1843479" y="2767013"/>
            <a:ext cx="1012531" cy="891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  <a:endCxn id="16" idx="2"/>
          </p:cNvCxnSpPr>
          <p:nvPr/>
        </p:nvCxnSpPr>
        <p:spPr>
          <a:xfrm flipV="1">
            <a:off x="4152900" y="2767013"/>
            <a:ext cx="1112772" cy="891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17" idx="0"/>
          </p:cNvCxnSpPr>
          <p:nvPr/>
        </p:nvCxnSpPr>
        <p:spPr>
          <a:xfrm>
            <a:off x="5438775" y="5105400"/>
            <a:ext cx="187830" cy="8043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2243793"/>
            <a:ext cx="1444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modifier</a:t>
            </a:r>
            <a:endParaRPr lang="en-US" sz="28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243793"/>
            <a:ext cx="1844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</a:rPr>
              <a:t>class_name</a:t>
            </a:r>
            <a:endParaRPr lang="en-US" sz="28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622" y="5909748"/>
            <a:ext cx="226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ain program</a:t>
            </a:r>
            <a:endParaRPr lang="en-US" sz="2800" b="1" dirty="0">
              <a:solidFill>
                <a:srgbClr val="FF0000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en-US" sz="4000" dirty="0">
                <a:solidFill>
                  <a:schemeClr val="bg1"/>
                </a:solidFill>
                <a:latin typeface="Gill Sans Ultra Bold Condensed" pitchFamily="34" charset="0"/>
              </a:rPr>
              <a:t>Bitwise and Bit Shift 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Operators</a:t>
            </a:r>
            <a:endParaRPr lang="fr-CA" sz="40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376"/>
            <a:ext cx="9144000" cy="5600824"/>
          </a:xfrm>
        </p:spPr>
      </p:pic>
    </p:spTree>
    <p:extLst>
      <p:ext uri="{BB962C8B-B14F-4D97-AF65-F5344CB8AC3E}">
        <p14:creationId xmlns:p14="http://schemas.microsoft.com/office/powerpoint/2010/main" val="16239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81000" y="31845"/>
            <a:ext cx="8229600" cy="1143000"/>
          </a:xfrm>
        </p:spPr>
        <p:txBody>
          <a:bodyPr/>
          <a:lstStyle/>
          <a:p>
            <a:r>
              <a:rPr lang="fr-CA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en-US" sz="3600" dirty="0">
                <a:solidFill>
                  <a:schemeClr val="bg1"/>
                </a:solidFill>
                <a:latin typeface="Gill Sans Ultra Bold Condensed" pitchFamily="34" charset="0"/>
              </a:rPr>
              <a:t>Bitwise and Bit Shift </a:t>
            </a:r>
            <a:r>
              <a:rPr lang="en-US" sz="3600" dirty="0" smtClean="0">
                <a:solidFill>
                  <a:schemeClr val="bg1"/>
                </a:solidFill>
                <a:latin typeface="Gill Sans Ultra Bold Condensed" pitchFamily="34" charset="0"/>
              </a:rPr>
              <a:t>Operators(2)</a:t>
            </a:r>
            <a:endParaRPr lang="fr-CA" sz="36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42">
            <a:off x="179761" y="1062175"/>
            <a:ext cx="6553200" cy="229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082">
            <a:off x="2768200" y="3049479"/>
            <a:ext cx="6244688" cy="2480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859">
            <a:off x="-37421" y="4514676"/>
            <a:ext cx="4229514" cy="1930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79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Priority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latin typeface="Adobe Caslon Pro" pitchFamily="18" charset="0"/>
              </a:rPr>
              <a:t>Operator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dirty="0">
                <a:latin typeface="Adobe Caslon Pro" pitchFamily="18" charset="0"/>
              </a:rPr>
              <a:t>in </a:t>
            </a:r>
            <a:r>
              <a:rPr lang="fr-FR" sz="2800" dirty="0" err="1" smtClean="0">
                <a:latin typeface="Adobe Caslon Pro" pitchFamily="18" charset="0"/>
              </a:rPr>
              <a:t>bracket</a:t>
            </a:r>
            <a:r>
              <a:rPr lang="fr-FR" sz="2800" dirty="0" smtClean="0">
                <a:latin typeface="Adobe Caslon Pro" pitchFamily="18" charset="0"/>
              </a:rPr>
              <a:t> or </a:t>
            </a:r>
            <a:r>
              <a:rPr lang="fr-FR" sz="2800" dirty="0" err="1" smtClean="0">
                <a:latin typeface="Adobe Caslon Pro" pitchFamily="18" charset="0"/>
              </a:rPr>
              <a:t>parentheses</a:t>
            </a:r>
            <a:r>
              <a:rPr lang="fr-FR" sz="2800" dirty="0" smtClean="0">
                <a:latin typeface="Adobe Caslon Pro" pitchFamily="18" charset="0"/>
              </a:rPr>
              <a:t> "(...)" 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latin typeface="Adobe Caslon Pro" pitchFamily="18" charset="0"/>
              </a:rPr>
              <a:t>Increment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dirty="0">
                <a:latin typeface="Adobe Caslon Pro" pitchFamily="18" charset="0"/>
              </a:rPr>
              <a:t>and </a:t>
            </a:r>
            <a:r>
              <a:rPr lang="fr-FR" sz="2800" dirty="0" err="1" smtClean="0">
                <a:latin typeface="Adobe Caslon Pro" pitchFamily="18" charset="0"/>
              </a:rPr>
              <a:t>decrement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r>
              <a:rPr lang="fr-FR" sz="2800" dirty="0" smtClean="0">
                <a:latin typeface="Adobe Caslon Pro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Adobe Caslon Pro" pitchFamily="18" charset="0"/>
              </a:rPr>
              <a:t>Multiplication and division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Adobe Caslon Pro" pitchFamily="18" charset="0"/>
              </a:rPr>
              <a:t>Addition and </a:t>
            </a:r>
            <a:r>
              <a:rPr lang="fr-FR" sz="2800" dirty="0" err="1" smtClean="0">
                <a:latin typeface="Adobe Caslon Pro" pitchFamily="18" charset="0"/>
              </a:rPr>
              <a:t>subtraction</a:t>
            </a:r>
            <a:r>
              <a:rPr lang="fr-FR" sz="2800" dirty="0" smtClean="0">
                <a:latin typeface="Adobe Caslon Pro" pitchFamily="18" charset="0"/>
              </a:rPr>
              <a:t> </a:t>
            </a:r>
            <a:r>
              <a:rPr lang="fr-FR" sz="2800" dirty="0" err="1" smtClean="0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>
                <a:latin typeface="Adobe Caslon Pro" pitchFamily="18" charset="0"/>
              </a:rPr>
              <a:t>Bitwise</a:t>
            </a:r>
            <a:r>
              <a:rPr lang="fr-FR" sz="2800" dirty="0">
                <a:latin typeface="Adobe Caslon Pro" pitchFamily="18" charset="0"/>
              </a:rPr>
              <a:t> </a:t>
            </a:r>
            <a:r>
              <a:rPr lang="fr-FR" sz="2800" dirty="0" err="1">
                <a:latin typeface="Adobe Caslon Pro" pitchFamily="18" charset="0"/>
              </a:rPr>
              <a:t>operators</a:t>
            </a:r>
            <a:endParaRPr lang="fr-FR" sz="2800" dirty="0" smtClean="0">
              <a:latin typeface="Adobe Caslon Pro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28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1800"/>
            <a:ext cx="2565200" cy="32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647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Try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Out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3979"/>
            <a:ext cx="6658908" cy="5412021"/>
          </a:xfrm>
          <a:prstGeom prst="rect">
            <a:avLst/>
          </a:prstGeom>
        </p:spPr>
      </p:pic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09800" y="5638800"/>
            <a:ext cx="6934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gency FB" pitchFamily="34" charset="0"/>
              </a:rPr>
              <a:t>Change the following program to use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assignments operator</a:t>
            </a:r>
            <a:r>
              <a:rPr lang="en-US" sz="2400" b="1" dirty="0" smtClean="0">
                <a:solidFill>
                  <a:srgbClr val="FF0000"/>
                </a:solidFill>
                <a:latin typeface="Agency FB" pitchFamily="34" charset="0"/>
              </a:rPr>
              <a:t>!!!</a:t>
            </a:r>
            <a:endParaRPr lang="fr-FR" sz="2000" b="1" dirty="0" smtClean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856322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4647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Try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Out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Operator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answer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1947"/>
            <a:ext cx="6934200" cy="6036138"/>
          </a:xfrm>
        </p:spPr>
      </p:pic>
    </p:spTree>
    <p:extLst>
      <p:ext uri="{BB962C8B-B14F-4D97-AF65-F5344CB8AC3E}">
        <p14:creationId xmlns:p14="http://schemas.microsoft.com/office/powerpoint/2010/main" val="41909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Control Flow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dobe Caslon Pro" pitchFamily="18" charset="0"/>
              </a:rPr>
              <a:t>Control Flow </a:t>
            </a:r>
            <a:r>
              <a:rPr lang="en-US" sz="2400" dirty="0" smtClean="0">
                <a:latin typeface="Adobe Caslon Pro" pitchFamily="18" charset="0"/>
              </a:rPr>
              <a:t>Statements consist of:</a:t>
            </a:r>
          </a:p>
          <a:p>
            <a:r>
              <a:rPr lang="en-US" sz="2400" dirty="0" smtClean="0">
                <a:latin typeface="Adobe Caslon Pro" pitchFamily="18" charset="0"/>
              </a:rPr>
              <a:t>Decision making statements, 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if-then </a:t>
            </a:r>
            <a:r>
              <a:rPr lang="en-US" sz="2000" dirty="0">
                <a:latin typeface="Adobe Caslon Pro" pitchFamily="18" charset="0"/>
                <a:sym typeface="Wingdings" pitchFamily="2" charset="2"/>
              </a:rPr>
              <a:t>  </a:t>
            </a:r>
            <a:r>
              <a:rPr lang="en-US" sz="2000" dirty="0" smtClean="0">
                <a:latin typeface="Adobe Caslon Pro" pitchFamily="18" charset="0"/>
                <a:sym typeface="Wingdings" pitchFamily="2" charset="2"/>
              </a:rPr>
              <a:t>executed only </a:t>
            </a:r>
            <a:r>
              <a:rPr lang="en-US" sz="2000" dirty="0">
                <a:latin typeface="Adobe Caslon Pro" pitchFamily="18" charset="0"/>
                <a:sym typeface="Wingdings" pitchFamily="2" charset="2"/>
              </a:rPr>
              <a:t>if a particular test evaluates to </a:t>
            </a:r>
            <a:r>
              <a:rPr lang="en-US" sz="2000" b="1" dirty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true</a:t>
            </a:r>
            <a:endParaRPr lang="en-US" sz="2000" b="1" dirty="0" smtClean="0">
              <a:solidFill>
                <a:srgbClr val="FF0000"/>
              </a:solidFill>
              <a:latin typeface="Adobe Caslon Pro" pitchFamily="18" charset="0"/>
            </a:endParaRPr>
          </a:p>
          <a:p>
            <a:pPr lvl="1"/>
            <a:r>
              <a:rPr lang="en-US" sz="2000" dirty="0" smtClean="0">
                <a:latin typeface="Adobe Caslon Pro" pitchFamily="18" charset="0"/>
              </a:rPr>
              <a:t>if-then-else 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Switch </a:t>
            </a:r>
            <a:r>
              <a:rPr lang="en-US" sz="2000" dirty="0">
                <a:latin typeface="Adobe Caslon Pro" pitchFamily="18" charset="0"/>
                <a:sym typeface="Wingdings" pitchFamily="2" charset="2"/>
              </a:rPr>
              <a:t> the switch statement can have a number of possible execution paths.</a:t>
            </a:r>
            <a:endParaRPr lang="en-US" sz="2000" dirty="0" smtClean="0">
              <a:latin typeface="Adobe Caslon Pro" pitchFamily="18" charset="0"/>
            </a:endParaRPr>
          </a:p>
          <a:p>
            <a:r>
              <a:rPr lang="en-US" sz="2400" dirty="0" smtClean="0">
                <a:latin typeface="Adobe Caslon Pro" pitchFamily="18" charset="0"/>
              </a:rPr>
              <a:t>Looping </a:t>
            </a:r>
            <a:r>
              <a:rPr lang="en-US" sz="2400" dirty="0">
                <a:latin typeface="Adobe Caslon Pro" pitchFamily="18" charset="0"/>
              </a:rPr>
              <a:t>statements</a:t>
            </a:r>
            <a:r>
              <a:rPr lang="en-US" sz="2400" dirty="0" smtClean="0">
                <a:latin typeface="Adobe Caslon Pro" pitchFamily="18" charset="0"/>
              </a:rPr>
              <a:t>, </a:t>
            </a:r>
            <a:r>
              <a:rPr lang="en-US" sz="2400" dirty="0">
                <a:latin typeface="Adobe Caslon Pro" pitchFamily="18" charset="0"/>
              </a:rPr>
              <a:t>and </a:t>
            </a:r>
            <a:endParaRPr lang="en-US" sz="2400" dirty="0" smtClean="0">
              <a:latin typeface="Adobe Caslon Pro" pitchFamily="18" charset="0"/>
            </a:endParaRPr>
          </a:p>
          <a:p>
            <a:pPr lvl="1"/>
            <a:r>
              <a:rPr lang="en-US" sz="2000" dirty="0" smtClean="0">
                <a:latin typeface="Adobe Caslon Pro" pitchFamily="18" charset="0"/>
              </a:rPr>
              <a:t>For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While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do-while</a:t>
            </a:r>
          </a:p>
          <a:p>
            <a:r>
              <a:rPr lang="en-US" sz="2400" dirty="0" smtClean="0">
                <a:latin typeface="Adobe Caslon Pro" pitchFamily="18" charset="0"/>
              </a:rPr>
              <a:t>Branching statements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Break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Continue</a:t>
            </a:r>
          </a:p>
          <a:p>
            <a:pPr lvl="1"/>
            <a:r>
              <a:rPr lang="en-US" sz="2000" dirty="0" smtClean="0">
                <a:latin typeface="Adobe Caslon Pro" pitchFamily="18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172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IF ELSE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" y="838201"/>
            <a:ext cx="5984859" cy="4648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29200"/>
            <a:ext cx="7543800" cy="17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81000" y="10236"/>
            <a:ext cx="8229600" cy="599364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Switch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4164"/>
            <a:ext cx="6400800" cy="51470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0"/>
            <a:ext cx="6400800" cy="15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2">
            <a:off x="194492" y="4600197"/>
            <a:ext cx="8670890" cy="1936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Try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Out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Decision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Making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Statements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4718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Adobe Caslon Pro" pitchFamily="18" charset="0"/>
              </a:rPr>
              <a:t>Calculates </a:t>
            </a:r>
            <a:r>
              <a:rPr lang="en-US" sz="2800" b="1" dirty="0">
                <a:latin typeface="Adobe Caslon Pro" pitchFamily="18" charset="0"/>
              </a:rPr>
              <a:t>the number of days in a particular month</a:t>
            </a:r>
            <a:r>
              <a:rPr lang="en-US" sz="2800" b="1" dirty="0" smtClean="0">
                <a:latin typeface="Adobe Caslon Pro" pitchFamily="18" charset="0"/>
              </a:rPr>
              <a:t>:</a:t>
            </a:r>
          </a:p>
          <a:p>
            <a:r>
              <a:rPr lang="fr-FR" sz="2400" b="1" dirty="0" err="1">
                <a:latin typeface="Adobe Caslon Pro" pitchFamily="18" charset="0"/>
              </a:rPr>
              <a:t>Number</a:t>
            </a:r>
            <a:r>
              <a:rPr lang="fr-FR" sz="2400" b="1" dirty="0">
                <a:latin typeface="Adobe Caslon Pro" pitchFamily="18" charset="0"/>
              </a:rPr>
              <a:t> of </a:t>
            </a:r>
            <a:r>
              <a:rPr lang="fr-FR" sz="2400" b="1" dirty="0" err="1">
                <a:latin typeface="Adobe Caslon Pro" pitchFamily="18" charset="0"/>
              </a:rPr>
              <a:t>Days</a:t>
            </a:r>
            <a:r>
              <a:rPr lang="fr-FR" sz="2400" b="1" dirty="0">
                <a:latin typeface="Adobe Caslon Pro" pitchFamily="18" charset="0"/>
              </a:rPr>
              <a:t> </a:t>
            </a:r>
            <a:r>
              <a:rPr lang="fr-FR" sz="2400" b="1" dirty="0" smtClean="0">
                <a:latin typeface="Adobe Caslon Pro" pitchFamily="18" charset="0"/>
              </a:rPr>
              <a:t>in </a:t>
            </a:r>
            <a:r>
              <a:rPr lang="fr-FR" sz="2400" b="1" dirty="0" err="1" smtClean="0">
                <a:latin typeface="Adobe Caslon Pro" pitchFamily="18" charset="0"/>
              </a:rPr>
              <a:t>February</a:t>
            </a:r>
            <a:r>
              <a:rPr lang="fr-FR" sz="2400" b="1" dirty="0" smtClean="0">
                <a:latin typeface="Adobe Caslon Pro" pitchFamily="18" charset="0"/>
              </a:rPr>
              <a:t> 2012= 29</a:t>
            </a:r>
          </a:p>
          <a:p>
            <a:r>
              <a:rPr lang="fr-FR" sz="2400" b="1" dirty="0" err="1">
                <a:latin typeface="Adobe Caslon Pro" pitchFamily="18" charset="0"/>
              </a:rPr>
              <a:t>Number</a:t>
            </a:r>
            <a:r>
              <a:rPr lang="fr-FR" sz="2400" b="1" dirty="0">
                <a:latin typeface="Adobe Caslon Pro" pitchFamily="18" charset="0"/>
              </a:rPr>
              <a:t> of </a:t>
            </a:r>
            <a:r>
              <a:rPr lang="fr-FR" sz="2400" b="1" dirty="0" err="1">
                <a:latin typeface="Adobe Caslon Pro" pitchFamily="18" charset="0"/>
              </a:rPr>
              <a:t>Days</a:t>
            </a:r>
            <a:r>
              <a:rPr lang="fr-FR" sz="2400" b="1" dirty="0">
                <a:latin typeface="Adobe Caslon Pro" pitchFamily="18" charset="0"/>
              </a:rPr>
              <a:t> in </a:t>
            </a:r>
            <a:r>
              <a:rPr lang="fr-FR" sz="2400" b="1" dirty="0" err="1">
                <a:latin typeface="Adobe Caslon Pro" pitchFamily="18" charset="0"/>
              </a:rPr>
              <a:t>February</a:t>
            </a:r>
            <a:r>
              <a:rPr lang="fr-FR" sz="2400" b="1" dirty="0">
                <a:latin typeface="Adobe Caslon Pro" pitchFamily="18" charset="0"/>
              </a:rPr>
              <a:t> </a:t>
            </a:r>
            <a:r>
              <a:rPr lang="fr-FR" sz="2400" b="1" dirty="0" smtClean="0">
                <a:latin typeface="Adobe Caslon Pro" pitchFamily="18" charset="0"/>
              </a:rPr>
              <a:t>2011= 28</a:t>
            </a:r>
          </a:p>
          <a:p>
            <a:r>
              <a:rPr lang="fr-FR" sz="2400" b="1" dirty="0" err="1" smtClean="0">
                <a:latin typeface="Adobe Caslon Pro" pitchFamily="18" charset="0"/>
              </a:rPr>
              <a:t>Number</a:t>
            </a:r>
            <a:r>
              <a:rPr lang="fr-FR" sz="2400" b="1" dirty="0" smtClean="0">
                <a:latin typeface="Adobe Caslon Pro" pitchFamily="18" charset="0"/>
              </a:rPr>
              <a:t> of </a:t>
            </a:r>
            <a:r>
              <a:rPr lang="fr-FR" sz="2400" b="1" dirty="0" err="1" smtClean="0">
                <a:latin typeface="Adobe Caslon Pro" pitchFamily="18" charset="0"/>
              </a:rPr>
              <a:t>Days</a:t>
            </a:r>
            <a:r>
              <a:rPr lang="fr-FR" sz="2400" b="1" dirty="0">
                <a:latin typeface="Adobe Caslon Pro" pitchFamily="18" charset="0"/>
              </a:rPr>
              <a:t> in </a:t>
            </a:r>
            <a:r>
              <a:rPr lang="fr-FR" sz="2400" b="1" dirty="0" err="1" smtClean="0">
                <a:latin typeface="Adobe Caslon Pro" pitchFamily="18" charset="0"/>
              </a:rPr>
              <a:t>January</a:t>
            </a:r>
            <a:r>
              <a:rPr lang="fr-FR" sz="2400" b="1" dirty="0">
                <a:latin typeface="Adobe Caslon Pro" pitchFamily="18" charset="0"/>
              </a:rPr>
              <a:t>, March, May, July, August, </a:t>
            </a:r>
            <a:r>
              <a:rPr lang="fr-FR" sz="2400" b="1" dirty="0" err="1" smtClean="0">
                <a:latin typeface="Adobe Caslon Pro" pitchFamily="18" charset="0"/>
              </a:rPr>
              <a:t>October</a:t>
            </a:r>
            <a:r>
              <a:rPr lang="fr-FR" sz="2400" b="1" dirty="0">
                <a:latin typeface="Adobe Caslon Pro" pitchFamily="18" charset="0"/>
              </a:rPr>
              <a:t>, </a:t>
            </a:r>
            <a:r>
              <a:rPr lang="fr-FR" sz="2400" b="1" dirty="0" err="1" smtClean="0">
                <a:latin typeface="Adobe Caslon Pro" pitchFamily="18" charset="0"/>
              </a:rPr>
              <a:t>December</a:t>
            </a:r>
            <a:r>
              <a:rPr lang="fr-FR" sz="2400" b="1" dirty="0" smtClean="0">
                <a:latin typeface="Adobe Caslon Pro" pitchFamily="18" charset="0"/>
              </a:rPr>
              <a:t> = 31</a:t>
            </a:r>
          </a:p>
          <a:p>
            <a:r>
              <a:rPr lang="fr-FR" sz="2400" b="1" dirty="0" err="1">
                <a:latin typeface="Adobe Caslon Pro" pitchFamily="18" charset="0"/>
              </a:rPr>
              <a:t>Number</a:t>
            </a:r>
            <a:r>
              <a:rPr lang="fr-FR" sz="2400" b="1" dirty="0">
                <a:latin typeface="Adobe Caslon Pro" pitchFamily="18" charset="0"/>
              </a:rPr>
              <a:t> of </a:t>
            </a:r>
            <a:r>
              <a:rPr lang="fr-FR" sz="2400" b="1" dirty="0" err="1">
                <a:latin typeface="Adobe Caslon Pro" pitchFamily="18" charset="0"/>
              </a:rPr>
              <a:t>Days</a:t>
            </a:r>
            <a:r>
              <a:rPr lang="fr-FR" sz="2400" b="1" dirty="0">
                <a:latin typeface="Adobe Caslon Pro" pitchFamily="18" charset="0"/>
              </a:rPr>
              <a:t> in April, </a:t>
            </a:r>
            <a:r>
              <a:rPr lang="fr-FR" sz="2400" b="1" dirty="0" err="1" smtClean="0">
                <a:latin typeface="Adobe Caslon Pro" pitchFamily="18" charset="0"/>
              </a:rPr>
              <a:t>June</a:t>
            </a:r>
            <a:r>
              <a:rPr lang="fr-FR" sz="2400" b="1" dirty="0">
                <a:latin typeface="Adobe Caslon Pro" pitchFamily="18" charset="0"/>
              </a:rPr>
              <a:t>, </a:t>
            </a:r>
            <a:r>
              <a:rPr lang="fr-FR" sz="2400" b="1" dirty="0" err="1" smtClean="0">
                <a:latin typeface="Adobe Caslon Pro" pitchFamily="18" charset="0"/>
              </a:rPr>
              <a:t>September</a:t>
            </a:r>
            <a:r>
              <a:rPr lang="fr-FR" sz="2400" b="1" dirty="0">
                <a:latin typeface="Adobe Caslon Pro" pitchFamily="18" charset="0"/>
              </a:rPr>
              <a:t>, </a:t>
            </a:r>
            <a:r>
              <a:rPr lang="fr-FR" sz="2400" b="1" dirty="0" err="1" smtClean="0">
                <a:latin typeface="Adobe Caslon Pro" pitchFamily="18" charset="0"/>
              </a:rPr>
              <a:t>November</a:t>
            </a:r>
            <a:r>
              <a:rPr lang="fr-FR" sz="2400" b="1" dirty="0" smtClean="0">
                <a:latin typeface="Adobe Caslon Pro" pitchFamily="18" charset="0"/>
              </a:rPr>
              <a:t> = 30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Adobe Caslon Pro" pitchFamily="18" charset="0"/>
              </a:rPr>
              <a:t>Clue: use if </a:t>
            </a:r>
            <a:r>
              <a:rPr lang="fr-FR" sz="2400" b="1" dirty="0" err="1" smtClean="0">
                <a:solidFill>
                  <a:srgbClr val="FF0000"/>
                </a:solidFill>
                <a:latin typeface="Adobe Caslon Pro" pitchFamily="18" charset="0"/>
              </a:rPr>
              <a:t>else</a:t>
            </a:r>
            <a:r>
              <a:rPr lang="fr-FR" sz="2400" b="1" dirty="0" smtClean="0">
                <a:solidFill>
                  <a:srgbClr val="FF0000"/>
                </a:solidFill>
                <a:latin typeface="Adobe Caslon Pro" pitchFamily="18" charset="0"/>
              </a:rPr>
              <a:t> and switch </a:t>
            </a:r>
            <a:r>
              <a:rPr lang="fr-FR" sz="2400" b="1" dirty="0" err="1" smtClean="0">
                <a:solidFill>
                  <a:srgbClr val="FF0000"/>
                </a:solidFill>
                <a:latin typeface="Adobe Caslon Pro" pitchFamily="18" charset="0"/>
              </a:rPr>
              <a:t>statement</a:t>
            </a:r>
            <a:endParaRPr lang="fr-FR" sz="2400" b="1" dirty="0">
              <a:solidFill>
                <a:srgbClr val="FF0000"/>
              </a:solidFill>
              <a:latin typeface="Adobe Caslon Pro" pitchFamily="18" charset="0"/>
            </a:endParaRPr>
          </a:p>
          <a:p>
            <a:endParaRPr lang="fr-FR" sz="2400" b="1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While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The while statement continually executes a block of statements while a particular condition is true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>
                <a:latin typeface="Adobe Caslon Pro" pitchFamily="18" charset="0"/>
              </a:rPr>
              <a:t>Its syntax can be expressed as:</a:t>
            </a:r>
            <a:endParaRPr lang="fr-FR" sz="28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505200"/>
            <a:ext cx="5105400" cy="1691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519">
            <a:off x="2904896" y="4940968"/>
            <a:ext cx="5700221" cy="1425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02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Details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Halo.java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778990" y="1928813"/>
            <a:ext cx="3907809" cy="4525962"/>
          </a:xfrm>
        </p:spPr>
        <p:txBody>
          <a:bodyPr/>
          <a:lstStyle/>
          <a:p>
            <a:r>
              <a:rPr lang="fr-FR" sz="2800" dirty="0" err="1" smtClean="0">
                <a:latin typeface="Adobe Caslon Pro" pitchFamily="18" charset="0"/>
              </a:rPr>
              <a:t>Define</a:t>
            </a:r>
            <a:r>
              <a:rPr lang="fr-FR" sz="2800" dirty="0" smtClean="0">
                <a:latin typeface="Adobe Caslon Pro" pitchFamily="18" charset="0"/>
              </a:rPr>
              <a:t> class and modifier </a:t>
            </a:r>
          </a:p>
          <a:p>
            <a:r>
              <a:rPr lang="en-US" sz="2800" dirty="0" smtClean="0">
                <a:latin typeface="Adobe Caslon Pro" pitchFamily="18" charset="0"/>
              </a:rPr>
              <a:t>That </a:t>
            </a:r>
            <a:r>
              <a:rPr lang="en-US" sz="2800" dirty="0">
                <a:latin typeface="Adobe Caslon Pro" pitchFamily="18" charset="0"/>
              </a:rPr>
              <a:t>can be compiled and executed by the </a:t>
            </a:r>
            <a:r>
              <a:rPr lang="en-US" sz="2800" dirty="0" smtClean="0">
                <a:latin typeface="Adobe Caslon Pro" pitchFamily="18" charset="0"/>
              </a:rPr>
              <a:t>JVM</a:t>
            </a:r>
            <a:endParaRPr lang="fr-FR" sz="2800" dirty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169391" cy="2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65395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While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" y="762000"/>
            <a:ext cx="7636637" cy="3810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8" y="4038600"/>
            <a:ext cx="728650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Do-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While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The difference between do-while and while is that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do-while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evaluates its expression at the bottom</a:t>
            </a:r>
            <a:r>
              <a:rPr lang="en-US" sz="2800" dirty="0">
                <a:latin typeface="Adobe Caslon Pro" pitchFamily="18" charset="0"/>
              </a:rPr>
              <a:t> of the loop instead of the top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>
                <a:latin typeface="Adobe Caslon Pro" pitchFamily="18" charset="0"/>
              </a:rPr>
              <a:t>Therefore, the statements within the do block are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always executed at least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once</a:t>
            </a:r>
            <a:r>
              <a:rPr lang="en-US" sz="2800" dirty="0" smtClean="0">
                <a:latin typeface="Adobe Caslon Pro" pitchFamily="18" charset="0"/>
              </a:rPr>
              <a:t>.</a:t>
            </a:r>
            <a:endParaRPr lang="fr-FR" sz="28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71833"/>
            <a:ext cx="5579917" cy="1881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99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833651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Do-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While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7756"/>
            <a:ext cx="8305800" cy="416190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36756"/>
            <a:ext cx="6553200" cy="27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The for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>
                <a:latin typeface="Adobe Caslon Pro" pitchFamily="18" charset="0"/>
              </a:rPr>
              <a:t>The for statement provides </a:t>
            </a:r>
            <a:r>
              <a:rPr lang="en-US" b="1" dirty="0">
                <a:solidFill>
                  <a:srgbClr val="FF0000"/>
                </a:solidFill>
                <a:latin typeface="Adobe Caslon Pro" pitchFamily="18" charset="0"/>
              </a:rPr>
              <a:t>a compact way to iterate over a range of values</a:t>
            </a:r>
            <a:r>
              <a:rPr lang="en-US" dirty="0">
                <a:latin typeface="Adobe Caslon Pro" pitchFamily="18" charset="0"/>
              </a:rPr>
              <a:t>. </a:t>
            </a:r>
            <a:endParaRPr lang="en-US" dirty="0" smtClean="0">
              <a:latin typeface="Adobe Caslon Pro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Programmers </a:t>
            </a:r>
            <a:r>
              <a:rPr lang="en-US" dirty="0">
                <a:latin typeface="Adobe Caslon Pro" pitchFamily="18" charset="0"/>
              </a:rPr>
              <a:t>often refer to it as the "for </a:t>
            </a:r>
            <a:r>
              <a:rPr lang="en-US" dirty="0" smtClean="0">
                <a:latin typeface="Adobe Caslon Pro" pitchFamily="18" charset="0"/>
              </a:rPr>
              <a:t>loop“.</a:t>
            </a:r>
          </a:p>
          <a:p>
            <a:r>
              <a:rPr lang="en-US" dirty="0" smtClean="0">
                <a:latin typeface="Adobe Caslon Pro" pitchFamily="18" charset="0"/>
              </a:rPr>
              <a:t>The </a:t>
            </a:r>
            <a:r>
              <a:rPr lang="en-US" dirty="0">
                <a:latin typeface="Adobe Caslon Pro" pitchFamily="18" charset="0"/>
              </a:rPr>
              <a:t>general form of the for statement can be expressed as follows:</a:t>
            </a:r>
            <a:endParaRPr lang="fr-FR" sz="28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" y="4572001"/>
            <a:ext cx="5870812" cy="1537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057">
            <a:off x="4967977" y="5042821"/>
            <a:ext cx="3780104" cy="1484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63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For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1600200"/>
            <a:ext cx="9097138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61720"/>
            <a:ext cx="6880472" cy="27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 (2): 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For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1594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55" y="3810000"/>
            <a:ext cx="73133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The break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break statement has two forms</a:t>
            </a:r>
            <a:r>
              <a:rPr lang="en-US" sz="2800" dirty="0">
                <a:latin typeface="Adobe Caslon Pro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labeled</a:t>
            </a:r>
            <a:r>
              <a:rPr lang="en-US" sz="2800" dirty="0">
                <a:latin typeface="Adobe Caslon Pro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unlabeled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 smtClean="0">
                <a:latin typeface="Adobe Caslon Pro" pitchFamily="18" charset="0"/>
              </a:rPr>
              <a:t>You can </a:t>
            </a:r>
            <a:r>
              <a:rPr lang="en-US" sz="2800" dirty="0">
                <a:latin typeface="Adobe Caslon Pro" pitchFamily="18" charset="0"/>
              </a:rPr>
              <a:t>use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unlabeled</a:t>
            </a:r>
            <a:r>
              <a:rPr lang="en-US" sz="2800" dirty="0">
                <a:latin typeface="Adobe Caslon Pro" pitchFamily="18" charset="0"/>
              </a:rPr>
              <a:t> in switch statement, or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terminate</a:t>
            </a:r>
            <a:r>
              <a:rPr lang="en-US" sz="2800" dirty="0">
                <a:latin typeface="Adobe Caslon Pro" pitchFamily="18" charset="0"/>
              </a:rPr>
              <a:t> a for, while, or do-while </a:t>
            </a:r>
            <a:r>
              <a:rPr lang="en-US" sz="2800" dirty="0" smtClean="0">
                <a:latin typeface="Adobe Caslon Pro" pitchFamily="18" charset="0"/>
              </a:rPr>
              <a:t>loop.</a:t>
            </a:r>
          </a:p>
          <a:p>
            <a:r>
              <a:rPr lang="en-US" sz="2800" dirty="0">
                <a:latin typeface="Adobe Caslon Pro" pitchFamily="18" charset="0"/>
              </a:rPr>
              <a:t>You can use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labeled</a:t>
            </a:r>
            <a:r>
              <a:rPr lang="en-US" sz="2800" dirty="0" smtClean="0">
                <a:latin typeface="Adobe Caslon Pro" pitchFamily="18" charset="0"/>
              </a:rPr>
              <a:t> for </a:t>
            </a:r>
            <a:r>
              <a:rPr lang="en-US" sz="2800" dirty="0">
                <a:latin typeface="Adobe Caslon Pro" pitchFamily="18" charset="0"/>
              </a:rPr>
              <a:t>loops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to search for a value </a:t>
            </a:r>
            <a:r>
              <a:rPr lang="en-US" sz="2800" dirty="0">
                <a:latin typeface="Adobe Caslon Pro" pitchFamily="18" charset="0"/>
              </a:rPr>
              <a:t>in a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two-dimensional 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</a:rPr>
              <a:t>array</a:t>
            </a:r>
            <a:r>
              <a:rPr lang="en-US" sz="2800" dirty="0" smtClean="0">
                <a:latin typeface="Adobe Caslon Pro" pitchFamily="18" charset="0"/>
              </a:rPr>
              <a:t>.</a:t>
            </a:r>
            <a:endParaRPr lang="fr-FR" sz="28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unlabeled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break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642355"/>
            <a:ext cx="8915400" cy="53160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31" y="5212080"/>
            <a:ext cx="717236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</a:t>
            </a:r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labeled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break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49"/>
          <a:stretch/>
        </p:blipFill>
        <p:spPr>
          <a:xfrm>
            <a:off x="30707" y="685800"/>
            <a:ext cx="5227093" cy="2313374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4" b="28322"/>
          <a:stretch/>
        </p:blipFill>
        <p:spPr bwMode="auto">
          <a:xfrm>
            <a:off x="3581400" y="1447800"/>
            <a:ext cx="5542937" cy="202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3"/>
          <a:stretch/>
        </p:blipFill>
        <p:spPr bwMode="auto">
          <a:xfrm>
            <a:off x="0" y="3429000"/>
            <a:ext cx="5303293" cy="17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92716"/>
            <a:ext cx="8382000" cy="17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The continue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The continue statement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skips the current iteration</a:t>
            </a:r>
            <a:r>
              <a:rPr lang="en-US" sz="2800" dirty="0">
                <a:latin typeface="Adobe Caslon Pro" pitchFamily="18" charset="0"/>
              </a:rPr>
              <a:t> of a for, while , or do-while </a:t>
            </a:r>
            <a:r>
              <a:rPr lang="en-US" sz="2800" dirty="0" smtClean="0">
                <a:latin typeface="Adobe Caslon Pro" pitchFamily="18" charset="0"/>
              </a:rPr>
              <a:t>loop.</a:t>
            </a:r>
          </a:p>
          <a:p>
            <a:r>
              <a:rPr lang="en-US" sz="2800" dirty="0">
                <a:latin typeface="Adobe Caslon Pro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unlabeled form skips to the end of the innermost loop's body</a:t>
            </a:r>
            <a:r>
              <a:rPr lang="en-US" sz="2800" dirty="0">
                <a:latin typeface="Adobe Caslon Pro" pitchFamily="18" charset="0"/>
              </a:rPr>
              <a:t> and evaluates the </a:t>
            </a:r>
            <a:r>
              <a:rPr lang="en-US" sz="2800" dirty="0" err="1">
                <a:latin typeface="Adobe Caslon Pro" pitchFamily="18" charset="0"/>
              </a:rPr>
              <a:t>boolean</a:t>
            </a:r>
            <a:r>
              <a:rPr lang="en-US" sz="2800" dirty="0">
                <a:latin typeface="Adobe Caslon Pro" pitchFamily="18" charset="0"/>
              </a:rPr>
              <a:t> expression that controls the </a:t>
            </a:r>
            <a:r>
              <a:rPr lang="en-US" sz="2800" dirty="0" smtClean="0">
                <a:latin typeface="Adobe Caslon Pro" pitchFamily="18" charset="0"/>
              </a:rPr>
              <a:t>loop</a:t>
            </a:r>
          </a:p>
          <a:p>
            <a:r>
              <a:rPr lang="en-US" sz="2800" dirty="0">
                <a:latin typeface="Adobe Caslon Pro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labeled continue </a:t>
            </a:r>
            <a:r>
              <a:rPr lang="en-US" sz="2800" dirty="0">
                <a:latin typeface="Adobe Caslon Pro" pitchFamily="18" charset="0"/>
              </a:rPr>
              <a:t>statement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skips the current iteration</a:t>
            </a:r>
            <a:r>
              <a:rPr lang="en-US" sz="2800" dirty="0">
                <a:latin typeface="Adobe Caslon Pro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of an outer loop </a:t>
            </a:r>
            <a:r>
              <a:rPr lang="en-US" sz="2800" dirty="0">
                <a:latin typeface="Adobe Caslon Pro" pitchFamily="18" charset="0"/>
              </a:rPr>
              <a:t>marked with the given label.</a:t>
            </a:r>
            <a:endParaRPr lang="fr-FR" sz="28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Details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(2) Halo.java 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04800" y="4114800"/>
            <a:ext cx="8534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dobe Caslon Pro" pitchFamily="18" charset="0"/>
              </a:rPr>
              <a:t>Main program </a:t>
            </a:r>
            <a:r>
              <a:rPr lang="en-US" sz="2800" dirty="0">
                <a:latin typeface="Adobe Caslon Pro" pitchFamily="18" charset="0"/>
              </a:rPr>
              <a:t>and first time it is run by </a:t>
            </a:r>
            <a:r>
              <a:rPr lang="en-US" sz="2800" dirty="0" smtClean="0">
                <a:latin typeface="Adobe Caslon Pro" pitchFamily="18" charset="0"/>
              </a:rPr>
              <a:t>JVM</a:t>
            </a:r>
          </a:p>
          <a:p>
            <a:r>
              <a:rPr lang="en-US" sz="2800" dirty="0" smtClean="0">
                <a:latin typeface="Adobe Caslon Pro" pitchFamily="18" charset="0"/>
              </a:rPr>
              <a:t>Public : one of modifier</a:t>
            </a:r>
          </a:p>
          <a:p>
            <a:r>
              <a:rPr lang="en-US" sz="2800" dirty="0" smtClean="0">
                <a:latin typeface="Adobe Caslon Pro" pitchFamily="18" charset="0"/>
              </a:rPr>
              <a:t>Static : type of method</a:t>
            </a:r>
          </a:p>
          <a:p>
            <a:r>
              <a:rPr lang="en-US" sz="2800" dirty="0" smtClean="0">
                <a:latin typeface="Adobe Caslon Pro" pitchFamily="18" charset="0"/>
              </a:rPr>
              <a:t>Void : no return value</a:t>
            </a:r>
          </a:p>
          <a:p>
            <a:r>
              <a:rPr lang="en-US" sz="2800" dirty="0" smtClean="0">
                <a:latin typeface="Adobe Caslon Pro" pitchFamily="18" charset="0"/>
              </a:rPr>
              <a:t>Main : main method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0687"/>
            <a:ext cx="8153400" cy="2126974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343400" y="4648200"/>
            <a:ext cx="464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dobe Caslon Pro" pitchFamily="18" charset="0"/>
              </a:rPr>
              <a:t>String : type of </a:t>
            </a:r>
            <a:r>
              <a:rPr lang="en-US" sz="2800" dirty="0" err="1" smtClean="0">
                <a:latin typeface="Adobe Caslon Pro" pitchFamily="18" charset="0"/>
              </a:rPr>
              <a:t>argumen</a:t>
            </a:r>
            <a:endParaRPr lang="en-US" sz="2800" dirty="0" smtClean="0">
              <a:latin typeface="Adobe Caslon Pro" pitchFamily="18" charset="0"/>
            </a:endParaRPr>
          </a:p>
          <a:p>
            <a:r>
              <a:rPr lang="en-US" sz="2800" dirty="0" err="1" smtClean="0">
                <a:latin typeface="Adobe Caslon Pro" pitchFamily="18" charset="0"/>
              </a:rPr>
              <a:t>Args</a:t>
            </a:r>
            <a:r>
              <a:rPr lang="en-US" sz="2800" dirty="0" smtClean="0">
                <a:latin typeface="Adobe Caslon Pro" pitchFamily="18" charset="0"/>
              </a:rPr>
              <a:t> : Array of </a:t>
            </a:r>
            <a:r>
              <a:rPr lang="en-US" sz="2800" dirty="0" err="1" smtClean="0">
                <a:latin typeface="Adobe Caslon Pro" pitchFamily="18" charset="0"/>
              </a:rPr>
              <a:t>argumen</a:t>
            </a:r>
            <a:r>
              <a:rPr lang="en-US" sz="2800" dirty="0">
                <a:latin typeface="Adobe Caslon Pro" pitchFamily="18" charset="0"/>
              </a:rPr>
              <a:t> which can be added while running</a:t>
            </a:r>
            <a:endParaRPr lang="fr-FR" sz="28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715962"/>
          </a:xfrm>
        </p:spPr>
        <p:txBody>
          <a:bodyPr/>
          <a:lstStyle/>
          <a:p>
            <a:r>
              <a:rPr lang="fr-CA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Ex</a:t>
            </a:r>
            <a:r>
              <a:rPr lang="fr-CA" sz="4000" dirty="0">
                <a:solidFill>
                  <a:schemeClr val="bg1"/>
                </a:solidFill>
                <a:latin typeface="Gill Sans Ultra Bold Condensed" pitchFamily="34" charset="0"/>
              </a:rPr>
              <a:t>: </a:t>
            </a:r>
            <a:r>
              <a:rPr lang="fr-CA" sz="4000" dirty="0" err="1">
                <a:solidFill>
                  <a:schemeClr val="bg1"/>
                </a:solidFill>
                <a:latin typeface="Gill Sans Ultra Bold Condensed" pitchFamily="34" charset="0"/>
              </a:rPr>
              <a:t>unlabeled</a:t>
            </a:r>
            <a:r>
              <a:rPr lang="fr-CA" sz="40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fr-CA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continue </a:t>
            </a:r>
            <a:r>
              <a:rPr lang="fr-CA" sz="4000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sz="40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" y="609600"/>
            <a:ext cx="8857213" cy="4495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2"/>
            <a:ext cx="9144000" cy="17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91200" y="31844"/>
            <a:ext cx="3505200" cy="1873155"/>
          </a:xfrm>
        </p:spPr>
        <p:txBody>
          <a:bodyPr/>
          <a:lstStyle/>
          <a:p>
            <a:r>
              <a:rPr lang="fr-CA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Ex</a:t>
            </a:r>
            <a:r>
              <a:rPr lang="fr-CA" sz="4000" dirty="0">
                <a:solidFill>
                  <a:schemeClr val="bg1"/>
                </a:solidFill>
                <a:latin typeface="Gill Sans Ultra Bold Condensed" pitchFamily="34" charset="0"/>
              </a:rPr>
              <a:t>: </a:t>
            </a:r>
            <a:r>
              <a:rPr lang="fr-CA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labeled</a:t>
            </a:r>
            <a:r>
              <a:rPr lang="fr-CA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continue </a:t>
            </a:r>
            <a:r>
              <a:rPr lang="fr-CA" sz="4000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sz="4000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2"/>
            <a:ext cx="4607828" cy="5486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14846"/>
            <a:ext cx="7960585" cy="15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The return </a:t>
            </a:r>
            <a:r>
              <a:rPr lang="fr-CA" dirty="0" err="1">
                <a:solidFill>
                  <a:schemeClr val="bg1"/>
                </a:solidFill>
                <a:latin typeface="Gill Sans Ultra Bold Condensed" pitchFamily="34" charset="0"/>
              </a:rPr>
              <a:t>Statement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Return value</a:t>
            </a:r>
            <a:endParaRPr lang="fr-FR" sz="2800" dirty="0" smtClean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Class Scanner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>
                <a:latin typeface="Adobe Caslon Pro" pitchFamily="18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Adobe Caslon Pro" pitchFamily="18" charset="0"/>
              </a:rPr>
              <a:t>simple text scanner </a:t>
            </a:r>
            <a:r>
              <a:rPr lang="en-US" sz="2800" dirty="0">
                <a:latin typeface="Adobe Caslon Pro" pitchFamily="18" charset="0"/>
              </a:rPr>
              <a:t>which can parse primitive types and strings using regular expressions</a:t>
            </a:r>
            <a:r>
              <a:rPr lang="en-US" sz="2800" dirty="0" smtClean="0">
                <a:latin typeface="Adobe Caslon Pro" pitchFamily="18" charset="0"/>
              </a:rPr>
              <a:t>.</a:t>
            </a:r>
          </a:p>
          <a:p>
            <a:r>
              <a:rPr lang="en-US" sz="2800" dirty="0">
                <a:latin typeface="Adobe Caslon Pro" pitchFamily="18" charset="0"/>
              </a:rPr>
              <a:t>For example, this code allows a user to read a number from System.in:</a:t>
            </a:r>
            <a:endParaRPr lang="fr-FR" sz="2800" dirty="0" smtClean="0">
              <a:latin typeface="Adobe Caslon Pr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93" y="9906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Import: </a:t>
            </a:r>
            <a:r>
              <a:rPr lang="en-US" sz="2800" b="1" dirty="0" err="1" smtClean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java.util.Scanner</a:t>
            </a:r>
            <a:r>
              <a:rPr lang="en-US" sz="2800" b="1" dirty="0" smtClean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;</a:t>
            </a:r>
            <a:endParaRPr lang="en-US" sz="2800" b="1" dirty="0">
              <a:effectLst>
                <a:glow rad="127000">
                  <a:schemeClr val="bg1">
                    <a:alpha val="94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9558"/>
            <a:ext cx="6779933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7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Class 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Scanner (2)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nextInt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integer data </a:t>
            </a:r>
            <a:r>
              <a:rPr lang="en-US" dirty="0" smtClean="0">
                <a:latin typeface="Adobe Caslon Pro" pitchFamily="18" charset="0"/>
              </a:rPr>
              <a:t>type</a:t>
            </a:r>
          </a:p>
          <a:p>
            <a:r>
              <a:rPr lang="fr-FR" b="1" dirty="0" err="1" smtClean="0">
                <a:solidFill>
                  <a:srgbClr val="FF0000"/>
                </a:solidFill>
                <a:latin typeface="Adobe Caslon Pro" pitchFamily="18" charset="0"/>
              </a:rPr>
              <a:t>nextShort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smtClean="0">
                <a:latin typeface="Adobe Caslon Pro" pitchFamily="18" charset="0"/>
              </a:rPr>
              <a:t>short </a:t>
            </a:r>
            <a:r>
              <a:rPr lang="en-US" dirty="0">
                <a:latin typeface="Adobe Caslon Pro" pitchFamily="18" charset="0"/>
              </a:rPr>
              <a:t>data </a:t>
            </a:r>
            <a:r>
              <a:rPr lang="en-US" dirty="0" smtClean="0">
                <a:latin typeface="Adobe Caslon Pro" pitchFamily="18" charset="0"/>
              </a:rPr>
              <a:t>type</a:t>
            </a:r>
            <a:endParaRPr lang="fr-FR" dirty="0">
              <a:latin typeface="Adobe Caslon Pro" pitchFamily="18" charset="0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nextLong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smtClean="0">
                <a:latin typeface="Adobe Caslon Pro" pitchFamily="18" charset="0"/>
              </a:rPr>
              <a:t>long </a:t>
            </a:r>
            <a:r>
              <a:rPr lang="en-US" dirty="0">
                <a:latin typeface="Adobe Caslon Pro" pitchFamily="18" charset="0"/>
              </a:rPr>
              <a:t>data type</a:t>
            </a:r>
            <a:endParaRPr lang="fr-FR" dirty="0">
              <a:latin typeface="Adobe Caslon Pro" pitchFamily="18" charset="0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nextDouble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smtClean="0">
                <a:latin typeface="Adobe Caslon Pro" pitchFamily="18" charset="0"/>
              </a:rPr>
              <a:t>double </a:t>
            </a:r>
            <a:r>
              <a:rPr lang="en-US" dirty="0">
                <a:latin typeface="Adobe Caslon Pro" pitchFamily="18" charset="0"/>
              </a:rPr>
              <a:t>data type</a:t>
            </a:r>
            <a:endParaRPr lang="fr-FR" dirty="0">
              <a:latin typeface="Adobe Caslon Pro" pitchFamily="18" charset="0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nextFloat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():</a:t>
            </a:r>
            <a:r>
              <a:rPr lang="fr-FR" dirty="0">
                <a:latin typeface="Adobe Caslon Pro" pitchFamily="18" charset="0"/>
              </a:rPr>
              <a:t>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err="1" smtClean="0">
                <a:latin typeface="Adobe Caslon Pro" pitchFamily="18" charset="0"/>
              </a:rPr>
              <a:t>float</a:t>
            </a:r>
            <a:r>
              <a:rPr lang="fr-FR" dirty="0" smtClean="0">
                <a:latin typeface="Adobe Caslon Pro" pitchFamily="18" charset="0"/>
              </a:rPr>
              <a:t> </a:t>
            </a:r>
            <a:r>
              <a:rPr lang="en-US" dirty="0">
                <a:latin typeface="Adobe Caslon Pro" pitchFamily="18" charset="0"/>
              </a:rPr>
              <a:t>data type</a:t>
            </a:r>
            <a:endParaRPr lang="fr-FR" dirty="0">
              <a:latin typeface="Adobe Caslon Pro" pitchFamily="18" charset="0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nextLine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smtClean="0">
                <a:latin typeface="Adobe Caslon Pro" pitchFamily="18" charset="0"/>
              </a:rPr>
              <a:t>string </a:t>
            </a:r>
            <a:r>
              <a:rPr lang="en-US" dirty="0">
                <a:latin typeface="Adobe Caslon Pro" pitchFamily="18" charset="0"/>
              </a:rPr>
              <a:t>data type</a:t>
            </a:r>
            <a:endParaRPr lang="fr-FR" dirty="0">
              <a:latin typeface="Adobe Caslon Pro" pitchFamily="18" charset="0"/>
            </a:endParaRPr>
          </a:p>
          <a:p>
            <a:r>
              <a:rPr lang="fr-FR" b="1" dirty="0" err="1">
                <a:solidFill>
                  <a:srgbClr val="FF0000"/>
                </a:solidFill>
                <a:latin typeface="Adobe Caslon Pro" pitchFamily="18" charset="0"/>
              </a:rPr>
              <a:t>nextBoolean</a:t>
            </a:r>
            <a:r>
              <a:rPr lang="fr-FR" b="1" dirty="0">
                <a:solidFill>
                  <a:srgbClr val="FF0000"/>
                </a:solidFill>
                <a:latin typeface="Adobe Caslon Pro" pitchFamily="18" charset="0"/>
              </a:rPr>
              <a:t>()</a:t>
            </a:r>
            <a:r>
              <a:rPr lang="fr-FR" dirty="0">
                <a:latin typeface="Adobe Caslon Pro" pitchFamily="18" charset="0"/>
              </a:rPr>
              <a:t>: </a:t>
            </a:r>
            <a:r>
              <a:rPr lang="en-US" dirty="0">
                <a:latin typeface="Adobe Caslon Pro" pitchFamily="18" charset="0"/>
              </a:rPr>
              <a:t>to receive </a:t>
            </a:r>
            <a:r>
              <a:rPr lang="fr-FR" dirty="0" err="1" smtClean="0">
                <a:latin typeface="Adobe Caslon Pro" pitchFamily="18" charset="0"/>
              </a:rPr>
              <a:t>boolean</a:t>
            </a:r>
            <a:r>
              <a:rPr lang="fr-FR" dirty="0" smtClean="0">
                <a:latin typeface="Adobe Caslon Pro" pitchFamily="18" charset="0"/>
              </a:rPr>
              <a:t> </a:t>
            </a:r>
            <a:r>
              <a:rPr lang="en-US" dirty="0">
                <a:latin typeface="Adobe Caslon Pro" pitchFamily="18" charset="0"/>
              </a:rPr>
              <a:t>data type</a:t>
            </a:r>
            <a:endParaRPr lang="fr-FR" dirty="0">
              <a:latin typeface="Adobe Caslon Pr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93" y="990600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Import: </a:t>
            </a:r>
            <a:r>
              <a:rPr lang="en-US" sz="2800" b="1" dirty="0" err="1" smtClean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java.util.Scanner</a:t>
            </a:r>
            <a:r>
              <a:rPr lang="en-US" sz="2800" b="1" dirty="0" smtClean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Agency FB" pitchFamily="34" charset="0"/>
              </a:rPr>
              <a:t>;</a:t>
            </a:r>
            <a:endParaRPr lang="en-US" sz="2800" b="1" dirty="0">
              <a:effectLst>
                <a:glow rad="127000">
                  <a:schemeClr val="bg1">
                    <a:alpha val="94000"/>
                  </a:schemeClr>
                </a:glo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Class 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Scanner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0673"/>
            <a:ext cx="7848600" cy="6200267"/>
          </a:xfrm>
        </p:spPr>
      </p:pic>
    </p:spTree>
    <p:extLst>
      <p:ext uri="{BB962C8B-B14F-4D97-AF65-F5344CB8AC3E}">
        <p14:creationId xmlns:p14="http://schemas.microsoft.com/office/powerpoint/2010/main" val="4876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Result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Ex: Class </a:t>
            </a:r>
            <a:r>
              <a:rPr lang="fr-CA" dirty="0">
                <a:solidFill>
                  <a:schemeClr val="bg1"/>
                </a:solidFill>
                <a:latin typeface="Gill Sans Ultra Bold Condensed" pitchFamily="34" charset="0"/>
              </a:rPr>
              <a:t>Scanner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529"/>
            <a:ext cx="9144000" cy="2050871"/>
          </a:xfrm>
        </p:spPr>
      </p:pic>
    </p:spTree>
    <p:extLst>
      <p:ext uri="{BB962C8B-B14F-4D97-AF65-F5344CB8AC3E}">
        <p14:creationId xmlns:p14="http://schemas.microsoft.com/office/powerpoint/2010/main" val="34007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Ex: Class Scanner (2)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724815"/>
          </a:xfrm>
        </p:spPr>
      </p:pic>
    </p:spTree>
    <p:extLst>
      <p:ext uri="{BB962C8B-B14F-4D97-AF65-F5344CB8AC3E}">
        <p14:creationId xmlns:p14="http://schemas.microsoft.com/office/powerpoint/2010/main" val="39442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Result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Ex: Class Scanner (2)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4174" y="5181600"/>
            <a:ext cx="4515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Ultra Bold Condensed" pitchFamily="34" charset="0"/>
              </a:rPr>
              <a:t>Any Question?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Ultra Bold Condense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2438400"/>
            <a:ext cx="9144000" cy="2138516"/>
          </a:xfrm>
        </p:spPr>
      </p:pic>
    </p:spTree>
    <p:extLst>
      <p:ext uri="{BB962C8B-B14F-4D97-AF65-F5344CB8AC3E}">
        <p14:creationId xmlns:p14="http://schemas.microsoft.com/office/powerpoint/2010/main" val="8910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5959695" cy="3124200"/>
          </a:xfrm>
          <a:prstGeom prst="rect">
            <a:avLst/>
          </a:prstGeom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Assignment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375"/>
          </a:xfrm>
        </p:spPr>
        <p:txBody>
          <a:bodyPr/>
          <a:lstStyle/>
          <a:p>
            <a:r>
              <a:rPr lang="fr-FR" sz="2800" dirty="0" err="1" smtClean="0">
                <a:latin typeface="Adobe Caslon Pro" pitchFamily="18" charset="0"/>
              </a:rPr>
              <a:t>Make</a:t>
            </a:r>
            <a:r>
              <a:rPr lang="fr-FR" sz="2800" dirty="0" smtClean="0">
                <a:latin typeface="Adobe Caslon Pro" pitchFamily="18" charset="0"/>
              </a:rPr>
              <a:t> a simple </a:t>
            </a:r>
            <a:r>
              <a:rPr lang="fr-FR" sz="2800" dirty="0" err="1" smtClean="0">
                <a:latin typeface="Adobe Caslon Pro" pitchFamily="18" charset="0"/>
              </a:rPr>
              <a:t>calculator</a:t>
            </a:r>
            <a:r>
              <a:rPr lang="fr-FR" sz="2800" dirty="0" smtClean="0">
                <a:latin typeface="Adobe Caslon Pro" pitchFamily="18" charset="0"/>
              </a:rPr>
              <a:t> to:</a:t>
            </a:r>
          </a:p>
          <a:p>
            <a:pPr lvl="1"/>
            <a:r>
              <a:rPr lang="fr-FR" sz="2400" dirty="0" smtClean="0">
                <a:latin typeface="Adobe Caslon Pro" pitchFamily="18" charset="0"/>
              </a:rPr>
              <a:t>addition, </a:t>
            </a:r>
          </a:p>
          <a:p>
            <a:pPr lvl="1"/>
            <a:r>
              <a:rPr lang="fr-FR" sz="2400" dirty="0" err="1" smtClean="0">
                <a:latin typeface="Adobe Caslon Pro" pitchFamily="18" charset="0"/>
              </a:rPr>
              <a:t>substraction</a:t>
            </a:r>
            <a:r>
              <a:rPr lang="fr-FR" sz="2400" dirty="0">
                <a:latin typeface="Adobe Caslon Pro" pitchFamily="18" charset="0"/>
              </a:rPr>
              <a:t>, </a:t>
            </a:r>
            <a:endParaRPr lang="fr-FR" sz="2400" dirty="0" smtClean="0">
              <a:latin typeface="Adobe Caslon Pro" pitchFamily="18" charset="0"/>
            </a:endParaRPr>
          </a:p>
          <a:p>
            <a:pPr lvl="1"/>
            <a:r>
              <a:rPr lang="fr-FR" sz="2400" dirty="0" smtClean="0">
                <a:latin typeface="Adobe Caslon Pro" pitchFamily="18" charset="0"/>
              </a:rPr>
              <a:t>multiplication,</a:t>
            </a:r>
          </a:p>
          <a:p>
            <a:pPr lvl="1"/>
            <a:r>
              <a:rPr lang="fr-FR" sz="2400" dirty="0" smtClean="0">
                <a:latin typeface="Adobe Caslon Pro" pitchFamily="18" charset="0"/>
              </a:rPr>
              <a:t>division </a:t>
            </a:r>
          </a:p>
          <a:p>
            <a:r>
              <a:rPr lang="fr-FR" sz="2400" dirty="0" smtClean="0">
                <a:latin typeface="Adobe Caslon Pro" pitchFamily="18" charset="0"/>
              </a:rPr>
              <a:t>Use Class Scanner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3479365" cy="23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Details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(3) Halo.java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85800" y="4419600"/>
            <a:ext cx="8000999" cy="2035174"/>
          </a:xfrm>
        </p:spPr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Function to display text in console</a:t>
            </a:r>
          </a:p>
          <a:p>
            <a:r>
              <a:rPr lang="en-US" sz="2800" dirty="0" smtClean="0">
                <a:latin typeface="Adobe Caslon Pro" pitchFamily="18" charset="0"/>
              </a:rPr>
              <a:t>“</a:t>
            </a:r>
            <a:r>
              <a:rPr lang="en-US" sz="2800" dirty="0" err="1" smtClean="0">
                <a:latin typeface="Adobe Caslon Pro" pitchFamily="18" charset="0"/>
              </a:rPr>
              <a:t>println</a:t>
            </a:r>
            <a:r>
              <a:rPr lang="en-US" sz="2800" dirty="0" smtClean="0">
                <a:latin typeface="Adobe Caslon Pro" pitchFamily="18" charset="0"/>
              </a:rPr>
              <a:t>” 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 after display text produce a new line</a:t>
            </a:r>
          </a:p>
          <a:p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“print”  just display text</a:t>
            </a:r>
            <a:endParaRPr lang="fr-FR" sz="2800" dirty="0">
              <a:latin typeface="Adobe Caslon Pr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544386" cy="21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143000"/>
          </a:xfrm>
        </p:spPr>
        <p:txBody>
          <a:bodyPr/>
          <a:lstStyle/>
          <a:p>
            <a:pPr algn="l"/>
            <a:r>
              <a:rPr lang="fr-CA" dirty="0" smtClean="0">
                <a:latin typeface="Gill Sans Ultra Bold Condensed" pitchFamily="34" charset="0"/>
              </a:rPr>
              <a:t>THANKS</a:t>
            </a:r>
            <a:endParaRPr lang="fr-FR" dirty="0" smtClean="0"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Compiling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Program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Compile 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 with command “</a:t>
            </a:r>
            <a:r>
              <a:rPr lang="en-US" sz="2800" b="1" dirty="0" err="1" smtClean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javac</a:t>
            </a:r>
            <a:r>
              <a:rPr lang="en-US" sz="2800" b="1" dirty="0" smtClean="0">
                <a:solidFill>
                  <a:srgbClr val="FF0000"/>
                </a:solidFill>
                <a:latin typeface="Adobe Caslon Pro" pitchFamily="18" charset="0"/>
                <a:sym typeface="Wingdings" pitchFamily="2" charset="2"/>
              </a:rPr>
              <a:t> name_file.java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”</a:t>
            </a:r>
            <a:endParaRPr lang="fr-FR" sz="2400" dirty="0" smtClean="0">
              <a:latin typeface="Adobe Caslon Pro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8453101" cy="42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  <a:latin typeface="Gill Sans Ultra Bold Condensed" pitchFamily="34" charset="0"/>
              </a:rPr>
              <a:t>Compiling</a:t>
            </a:r>
            <a:r>
              <a:rPr lang="fr-CA" dirty="0" smtClean="0">
                <a:solidFill>
                  <a:schemeClr val="bg1"/>
                </a:solidFill>
                <a:latin typeface="Gill Sans Ultra Bold Condensed" pitchFamily="34" charset="0"/>
              </a:rPr>
              <a:t> Program</a:t>
            </a:r>
            <a:endParaRPr lang="fr-CA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r>
              <a:rPr lang="en-US" sz="2800" dirty="0" smtClean="0">
                <a:latin typeface="Adobe Caslon Pro" pitchFamily="18" charset="0"/>
              </a:rPr>
              <a:t>Compile </a:t>
            </a:r>
            <a:r>
              <a:rPr lang="en-US" sz="2800" dirty="0" smtClean="0">
                <a:latin typeface="Adobe Caslon Pro" pitchFamily="18" charset="0"/>
                <a:sym typeface="Wingdings" pitchFamily="2" charset="2"/>
              </a:rPr>
              <a:t>will produce class file</a:t>
            </a:r>
            <a:endParaRPr lang="fr-FR" sz="2400" dirty="0" smtClean="0">
              <a:latin typeface="Adobe Caslon Pro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1338"/>
            <a:ext cx="7924800" cy="43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7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700FD4-1910-4CD2-B93E-74D8FBC53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TS030009728</Template>
  <TotalTime>2729</TotalTime>
  <Words>1420</Words>
  <Application>Microsoft Office PowerPoint</Application>
  <PresentationFormat>On-screen Show (4:3)</PresentationFormat>
  <Paragraphs>336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Adobe Caslon Pro</vt:lpstr>
      <vt:lpstr>Adobe Caslon Pro Bold</vt:lpstr>
      <vt:lpstr>Agency FB</vt:lpstr>
      <vt:lpstr>Arial</vt:lpstr>
      <vt:lpstr>Calibri</vt:lpstr>
      <vt:lpstr>Gill Sans MT Condensed</vt:lpstr>
      <vt:lpstr>Gill Sans Ultra Bold Condensed</vt:lpstr>
      <vt:lpstr>Rage Italic</vt:lpstr>
      <vt:lpstr>Wingdings</vt:lpstr>
      <vt:lpstr>TS030009728</vt:lpstr>
      <vt:lpstr>Starting JavaProgramming</vt:lpstr>
      <vt:lpstr>Content</vt:lpstr>
      <vt:lpstr>Java Program Structure</vt:lpstr>
      <vt:lpstr>Example</vt:lpstr>
      <vt:lpstr>Details Halo.java</vt:lpstr>
      <vt:lpstr>Details (2) Halo.java </vt:lpstr>
      <vt:lpstr>Details (3) Halo.java</vt:lpstr>
      <vt:lpstr>Compiling Program</vt:lpstr>
      <vt:lpstr>Compiling Program</vt:lpstr>
      <vt:lpstr>Running Program</vt:lpstr>
      <vt:lpstr>Escape Sequence Character</vt:lpstr>
      <vt:lpstr>Ex: Escape Sequence Character</vt:lpstr>
      <vt:lpstr>Method printf()</vt:lpstr>
      <vt:lpstr>Method printf() Result</vt:lpstr>
      <vt:lpstr>Another Ex: printf()</vt:lpstr>
      <vt:lpstr>Printf() to command line summary</vt:lpstr>
      <vt:lpstr>Variables</vt:lpstr>
      <vt:lpstr>Naming Variables</vt:lpstr>
      <vt:lpstr>Java Language Keywords</vt:lpstr>
      <vt:lpstr>Instance Variables</vt:lpstr>
      <vt:lpstr>Class/Static Variables</vt:lpstr>
      <vt:lpstr>Local Variables</vt:lpstr>
      <vt:lpstr>Parameters</vt:lpstr>
      <vt:lpstr>Primitive Data Types</vt:lpstr>
      <vt:lpstr>Default Values</vt:lpstr>
      <vt:lpstr>Integer Literals</vt:lpstr>
      <vt:lpstr>Floating-Point Literals</vt:lpstr>
      <vt:lpstr>Arrays</vt:lpstr>
      <vt:lpstr>Creating and Initializing an Array</vt:lpstr>
      <vt:lpstr>Creating and Initializing Array (2)</vt:lpstr>
      <vt:lpstr>Accessing an Array</vt:lpstr>
      <vt:lpstr>Multi Dimesion Array</vt:lpstr>
      <vt:lpstr>Ex: Multi Dimesion Array</vt:lpstr>
      <vt:lpstr>Copying Arrays</vt:lpstr>
      <vt:lpstr>Operators</vt:lpstr>
      <vt:lpstr>Operators (2)</vt:lpstr>
      <vt:lpstr>Operators (3)</vt:lpstr>
      <vt:lpstr>Operators (4)</vt:lpstr>
      <vt:lpstr>Ex: Unary Operator</vt:lpstr>
      <vt:lpstr>Ex: Bitwise and Bit Shift Operators</vt:lpstr>
      <vt:lpstr>Ex: Bitwise and Bit Shift Operators(2)</vt:lpstr>
      <vt:lpstr>Operator Priority</vt:lpstr>
      <vt:lpstr>Try Out Operator</vt:lpstr>
      <vt:lpstr>Try Out Operator answer</vt:lpstr>
      <vt:lpstr>Control Flow Statements</vt:lpstr>
      <vt:lpstr>Ex: IF ELSE</vt:lpstr>
      <vt:lpstr>Ex: Switch</vt:lpstr>
      <vt:lpstr>Try Out Decision Making Statements</vt:lpstr>
      <vt:lpstr>While Statement</vt:lpstr>
      <vt:lpstr>Ex: While Statement</vt:lpstr>
      <vt:lpstr>Do-While Statement</vt:lpstr>
      <vt:lpstr>Ex: Do-While Statement</vt:lpstr>
      <vt:lpstr>The for Statement</vt:lpstr>
      <vt:lpstr>Ex: For Statement</vt:lpstr>
      <vt:lpstr>Ex (2): For Statement</vt:lpstr>
      <vt:lpstr>The break Statement</vt:lpstr>
      <vt:lpstr>Ex: unlabeled break Statement</vt:lpstr>
      <vt:lpstr>Ex: labeled break Statement</vt:lpstr>
      <vt:lpstr>The continue Statement</vt:lpstr>
      <vt:lpstr>Ex: unlabeled continue Statement</vt:lpstr>
      <vt:lpstr>Ex: labeled continue Statement</vt:lpstr>
      <vt:lpstr>The return Statement</vt:lpstr>
      <vt:lpstr>Class Scanner</vt:lpstr>
      <vt:lpstr>Class Scanner (2)</vt:lpstr>
      <vt:lpstr>Ex: Class Scanner</vt:lpstr>
      <vt:lpstr>Result Ex: Class Scanner</vt:lpstr>
      <vt:lpstr>Ex: Class Scanner (2)</vt:lpstr>
      <vt:lpstr>Result Ex: Class Scanner (2)</vt:lpstr>
      <vt:lpstr>Assignment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Moses</dc:creator>
  <cp:lastModifiedBy>Junta</cp:lastModifiedBy>
  <cp:revision>151</cp:revision>
  <dcterms:created xsi:type="dcterms:W3CDTF">2012-03-08T09:03:49Z</dcterms:created>
  <dcterms:modified xsi:type="dcterms:W3CDTF">2014-03-21T11:36:10Z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TC300097289990</vt:lpwstr>
  </property>
</Properties>
</file>