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44A6C5-6854-4A1B-9F01-2FA40E5562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833F49-62EF-442B-8642-239A718308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BA2BF-C998-4C56-93DA-125DC0776354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232F7-77F1-4214-9466-C9E304A28D2A}" type="slidenum">
              <a:rPr lang="en-US"/>
              <a:pPr/>
              <a:t>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97850-E7B3-4922-91F3-6D3B3C796F6A}" type="slidenum">
              <a:rPr lang="en-US"/>
              <a:pPr/>
              <a:t>19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A1361ED2-5BB7-4FA5-A103-9587AAD465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517525" y="6232525"/>
            <a:ext cx="80650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/>
              <a:t>Mikro</a:t>
            </a:r>
            <a:r>
              <a:rPr lang="en-US" sz="1600" dirty="0"/>
              <a:t>	        </a:t>
            </a:r>
            <a:r>
              <a:rPr lang="en-US" sz="1600" dirty="0" smtClean="0"/>
              <a:t>Pert 6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		     </a:t>
            </a:r>
            <a:r>
              <a:rPr lang="en-US" sz="1600" dirty="0" err="1"/>
              <a:t>Halaman</a:t>
            </a:r>
            <a:r>
              <a:rPr lang="en-US" sz="1600" dirty="0"/>
              <a:t> </a:t>
            </a:r>
            <a:fld id="{A103A8E1-905F-4343-B861-7803C7E1D818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Word_Document7.doc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1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990600"/>
          </a:xfrm>
        </p:spPr>
        <p:txBody>
          <a:bodyPr/>
          <a:lstStyle/>
          <a:p>
            <a:r>
              <a:rPr lang="en-US" dirty="0" smtClean="0"/>
              <a:t>Pert 6 :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Kurva Isoquant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r>
              <a:rPr lang="en-US"/>
              <a:t>Kurva yang menghubungkan titik kombinasi input untuk menghasilkan tingkat output yang sama.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752600" y="2743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295400" y="57912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Arc 6"/>
          <p:cNvSpPr>
            <a:spLocks/>
          </p:cNvSpPr>
          <p:nvPr/>
        </p:nvSpPr>
        <p:spPr bwMode="auto">
          <a:xfrm rot="10368944">
            <a:off x="2714625" y="2611438"/>
            <a:ext cx="2808288" cy="2674937"/>
          </a:xfrm>
          <a:custGeom>
            <a:avLst/>
            <a:gdLst>
              <a:gd name="G0" fmla="+- 7887 0 0"/>
              <a:gd name="G1" fmla="+- 21600 0 0"/>
              <a:gd name="G2" fmla="+- 21600 0 0"/>
              <a:gd name="T0" fmla="*/ 0 w 29487"/>
              <a:gd name="T1" fmla="*/ 1491 h 25275"/>
              <a:gd name="T2" fmla="*/ 29172 w 29487"/>
              <a:gd name="T3" fmla="*/ 25275 h 25275"/>
              <a:gd name="T4" fmla="*/ 7887 w 29487"/>
              <a:gd name="T5" fmla="*/ 21600 h 25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87" h="25275" fill="none" extrusionOk="0">
                <a:moveTo>
                  <a:pt x="0" y="1491"/>
                </a:moveTo>
                <a:cubicBezTo>
                  <a:pt x="2512" y="505"/>
                  <a:pt x="5187" y="-1"/>
                  <a:pt x="7887" y="0"/>
                </a:cubicBezTo>
                <a:cubicBezTo>
                  <a:pt x="19816" y="0"/>
                  <a:pt x="29487" y="9670"/>
                  <a:pt x="29487" y="21600"/>
                </a:cubicBezTo>
                <a:cubicBezTo>
                  <a:pt x="29487" y="22831"/>
                  <a:pt x="29381" y="24061"/>
                  <a:pt x="29172" y="25275"/>
                </a:cubicBezTo>
              </a:path>
              <a:path w="29487" h="25275" stroke="0" extrusionOk="0">
                <a:moveTo>
                  <a:pt x="0" y="1491"/>
                </a:moveTo>
                <a:cubicBezTo>
                  <a:pt x="2512" y="505"/>
                  <a:pt x="5187" y="-1"/>
                  <a:pt x="7887" y="0"/>
                </a:cubicBezTo>
                <a:cubicBezTo>
                  <a:pt x="19816" y="0"/>
                  <a:pt x="29487" y="9670"/>
                  <a:pt x="29487" y="21600"/>
                </a:cubicBezTo>
                <a:cubicBezTo>
                  <a:pt x="29487" y="22831"/>
                  <a:pt x="29381" y="24061"/>
                  <a:pt x="29172" y="25275"/>
                </a:cubicBezTo>
                <a:lnTo>
                  <a:pt x="788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1752600" y="5181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590800" y="3276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203325" y="2627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384925" y="575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355725" y="575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498725" y="5751513"/>
            <a:ext cx="39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0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279525" y="4913313"/>
            <a:ext cx="420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 baseline="-25000"/>
              <a:t>0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403725" y="52181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651125" y="3008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803525" y="3465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032125" y="39227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5334000" y="44958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Isoquant (I)</a:t>
            </a: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2590800" y="3276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2667000" y="3657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>
            <a:off x="2895600" y="4114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AutoShape 22"/>
          <p:cNvSpPr>
            <a:spLocks noChangeArrowheads="1"/>
          </p:cNvSpPr>
          <p:nvPr/>
        </p:nvSpPr>
        <p:spPr bwMode="auto">
          <a:xfrm>
            <a:off x="4572000" y="5181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Berbagai kemungkinan kombinasi input pada kurva Isoquant</a:t>
            </a:r>
          </a:p>
        </p:txBody>
      </p:sp>
      <p:graphicFrame>
        <p:nvGraphicFramePr>
          <p:cNvPr id="24598" name="Object 22"/>
          <p:cNvGraphicFramePr>
            <a:graphicFrameLocks noChangeAspect="1"/>
          </p:cNvGraphicFramePr>
          <p:nvPr>
            <p:ph idx="1"/>
          </p:nvPr>
        </p:nvGraphicFramePr>
        <p:xfrm>
          <a:off x="228600" y="1447800"/>
          <a:ext cx="8686800" cy="4800600"/>
        </p:xfrm>
        <a:graphic>
          <a:graphicData uri="http://schemas.openxmlformats.org/presentationml/2006/ole">
            <p:oleObj spid="_x0000_s24598" name="Document" r:id="rId3" imgW="6979087" imgH="43858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Bentuk-bentuk khusus Kurva Indiferens</a:t>
            </a:r>
          </a:p>
        </p:txBody>
      </p:sp>
      <p:graphicFrame>
        <p:nvGraphicFramePr>
          <p:cNvPr id="26679" name="Object 55"/>
          <p:cNvGraphicFramePr>
            <a:graphicFrameLocks noChangeAspect="1"/>
          </p:cNvGraphicFramePr>
          <p:nvPr>
            <p:ph idx="1"/>
          </p:nvPr>
        </p:nvGraphicFramePr>
        <p:xfrm>
          <a:off x="228600" y="1219200"/>
          <a:ext cx="8686800" cy="4953000"/>
        </p:xfrm>
        <a:graphic>
          <a:graphicData uri="http://schemas.openxmlformats.org/presentationml/2006/ole">
            <p:oleObj spid="_x0000_s26679" name="Document" r:id="rId3" imgW="6807978" imgH="435670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Marjinal Rate of Technical Substitution (MRTS)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077200" cy="2590800"/>
          </a:xfrm>
        </p:spPr>
        <p:txBody>
          <a:bodyPr/>
          <a:lstStyle/>
          <a:p>
            <a:r>
              <a:rPr lang="en-US" sz="2200"/>
              <a:t>Jumlah input L yang dapat disubstitusikan terhadap input K agar tingkat output yang dihasilkan tidak berubah.</a:t>
            </a:r>
          </a:p>
          <a:p>
            <a:endParaRPr lang="en-US" sz="2200"/>
          </a:p>
          <a:p>
            <a:endParaRPr lang="en-US" sz="2200"/>
          </a:p>
          <a:p>
            <a:r>
              <a:rPr lang="en-US" sz="2200"/>
              <a:t>Menunjukkan tingkat penggantian marjinal yang semakin kecil sepanjang pergerakan ke bawah kurva isooquant.</a:t>
            </a:r>
          </a:p>
          <a:p>
            <a:endParaRPr lang="en-US" sz="220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2209800"/>
          <a:ext cx="3276600" cy="838200"/>
        </p:xfrm>
        <a:graphic>
          <a:graphicData uri="http://schemas.openxmlformats.org/presentationml/2006/ole">
            <p:oleObj spid="_x0000_s29700" name="Equation" r:id="rId3" imgW="1523880" imgH="39348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609600" y="3810000"/>
          <a:ext cx="6858000" cy="2595563"/>
        </p:xfrm>
        <a:graphic>
          <a:graphicData uri="http://schemas.openxmlformats.org/presentationml/2006/ole">
            <p:oleObj spid="_x0000_s29705" name="Document" r:id="rId4" imgW="6807978" imgH="33331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Kendala Anggaran Produsen </a:t>
            </a:r>
            <a:br>
              <a:rPr lang="en-US" sz="3800"/>
            </a:br>
            <a:r>
              <a:rPr lang="en-US" sz="3800" i="1"/>
              <a:t>(Kurva Isosocost)</a:t>
            </a:r>
            <a:endParaRPr lang="en-US" sz="380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30725"/>
          </a:xfrm>
        </p:spPr>
        <p:txBody>
          <a:bodyPr/>
          <a:lstStyle/>
          <a:p>
            <a:r>
              <a:rPr lang="en-US"/>
              <a:t>Anggaran tertinggi yang mampu disediakan produsen untuk membeli input yang digunakan dalam proses produksi dihubungkan dengan harga input.</a:t>
            </a:r>
          </a:p>
          <a:p>
            <a:r>
              <a:rPr lang="en-US"/>
              <a:t>P</a:t>
            </a:r>
            <a:r>
              <a:rPr lang="en-US" baseline="-25000"/>
              <a:t>K</a:t>
            </a:r>
            <a:r>
              <a:rPr lang="en-US"/>
              <a:t>K + P</a:t>
            </a:r>
            <a:r>
              <a:rPr lang="en-US" baseline="-25000"/>
              <a:t>L</a:t>
            </a:r>
            <a:r>
              <a:rPr lang="en-US"/>
              <a:t>L ≤ C atau</a:t>
            </a:r>
          </a:p>
          <a:p>
            <a:r>
              <a:rPr lang="en-US"/>
              <a:t>P</a:t>
            </a:r>
            <a:r>
              <a:rPr lang="en-US" baseline="-25000"/>
              <a:t>K</a:t>
            </a:r>
            <a:r>
              <a:rPr lang="en-US"/>
              <a:t>K + P</a:t>
            </a:r>
            <a:r>
              <a:rPr lang="en-US" baseline="-25000"/>
              <a:t>L</a:t>
            </a:r>
            <a:r>
              <a:rPr lang="en-US"/>
              <a:t>L = C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5029200" y="3429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572000" y="5638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5029200" y="3886200"/>
            <a:ext cx="1981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632325" y="3236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82137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419600" y="3657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C/P</a:t>
            </a:r>
            <a:r>
              <a:rPr lang="en-US" baseline="-25000"/>
              <a:t>K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629400" y="5715000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C/P</a:t>
            </a:r>
            <a:r>
              <a:rPr lang="en-US" baseline="-25000"/>
              <a:t>L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632325" y="559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6400800" y="4724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Isocost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Kurva Isocost dengan Perubahan Harga Input dan Perubahan Pendapatan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ph idx="1"/>
          </p:nvPr>
        </p:nvGraphicFramePr>
        <p:xfrm>
          <a:off x="228600" y="1676400"/>
          <a:ext cx="8534400" cy="4572000"/>
        </p:xfrm>
        <a:graphic>
          <a:graphicData uri="http://schemas.openxmlformats.org/presentationml/2006/ole">
            <p:oleObj spid="_x0000_s35844" name="Document" r:id="rId3" imgW="6807978" imgH="385933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Kombinasi Input Variabel Biaya Terendah </a:t>
            </a:r>
            <a:r>
              <a:rPr lang="en-US" sz="3800" i="1"/>
              <a:t>(Least Cost Combination)</a:t>
            </a:r>
            <a:endParaRPr lang="en-US" sz="38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419600" cy="4530725"/>
          </a:xfrm>
        </p:spPr>
        <p:txBody>
          <a:bodyPr/>
          <a:lstStyle/>
          <a:p>
            <a:r>
              <a:rPr lang="en-US" sz="2600"/>
              <a:t>Terjadi pada titik singgung antara kurva isoquant dengan kurva isocost.</a:t>
            </a:r>
          </a:p>
          <a:p>
            <a:r>
              <a:rPr lang="en-US" sz="2600"/>
              <a:t>Secara matematis:</a:t>
            </a:r>
          </a:p>
          <a:p>
            <a:endParaRPr lang="en-US" sz="2600"/>
          </a:p>
          <a:p>
            <a:r>
              <a:rPr lang="en-US" sz="2600"/>
              <a:t>Kondisi penggunaan input variabel yang dapat meminimumkan biaya:</a:t>
            </a:r>
          </a:p>
          <a:p>
            <a:endParaRPr lang="en-US" sz="260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14400" y="3200400"/>
          <a:ext cx="3048000" cy="762000"/>
        </p:xfrm>
        <a:graphic>
          <a:graphicData uri="http://schemas.openxmlformats.org/presentationml/2006/ole">
            <p:oleObj spid="_x0000_s38916" name="Equation" r:id="rId3" imgW="1587240" imgH="393480" progId="Equation.3">
              <p:embed/>
            </p:oleObj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685800" y="5181600"/>
          <a:ext cx="4038600" cy="762000"/>
        </p:xfrm>
        <a:graphic>
          <a:graphicData uri="http://schemas.openxmlformats.org/presentationml/2006/ole">
            <p:oleObj spid="_x0000_s38921" name="Equation" r:id="rId4" imgW="1955520" imgH="393480" progId="Equation.3">
              <p:embed/>
            </p:oleObj>
          </a:graphicData>
        </a:graphic>
      </p:graphicFrame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55626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5257800" y="4800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5562600" y="2590800"/>
            <a:ext cx="2209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5626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6294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Arc 16"/>
          <p:cNvSpPr>
            <a:spLocks/>
          </p:cNvSpPr>
          <p:nvPr/>
        </p:nvSpPr>
        <p:spPr bwMode="auto">
          <a:xfrm rot="10800000">
            <a:off x="6096000" y="2286000"/>
            <a:ext cx="1752600" cy="1905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Arc 17"/>
          <p:cNvSpPr>
            <a:spLocks/>
          </p:cNvSpPr>
          <p:nvPr/>
        </p:nvSpPr>
        <p:spPr bwMode="auto">
          <a:xfrm rot="10800000">
            <a:off x="6400800" y="1981200"/>
            <a:ext cx="1752600" cy="1905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Arc 18"/>
          <p:cNvSpPr>
            <a:spLocks/>
          </p:cNvSpPr>
          <p:nvPr/>
        </p:nvSpPr>
        <p:spPr bwMode="auto">
          <a:xfrm rot="10800000">
            <a:off x="5868988" y="2590800"/>
            <a:ext cx="2019300" cy="1905000"/>
          </a:xfrm>
          <a:custGeom>
            <a:avLst/>
            <a:gdLst>
              <a:gd name="G0" fmla="+- 3288 0 0"/>
              <a:gd name="G1" fmla="+- 21600 0 0"/>
              <a:gd name="G2" fmla="+- 21600 0 0"/>
              <a:gd name="T0" fmla="*/ 0 w 24888"/>
              <a:gd name="T1" fmla="*/ 252 h 21600"/>
              <a:gd name="T2" fmla="*/ 24888 w 24888"/>
              <a:gd name="T3" fmla="*/ 21600 h 21600"/>
              <a:gd name="T4" fmla="*/ 3288 w 248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888" h="21600" fill="none" extrusionOk="0">
                <a:moveTo>
                  <a:pt x="-1" y="251"/>
                </a:moveTo>
                <a:cubicBezTo>
                  <a:pt x="1087" y="84"/>
                  <a:pt x="2187" y="-1"/>
                  <a:pt x="3288" y="0"/>
                </a:cubicBezTo>
                <a:cubicBezTo>
                  <a:pt x="15217" y="0"/>
                  <a:pt x="24888" y="9670"/>
                  <a:pt x="24888" y="21600"/>
                </a:cubicBezTo>
              </a:path>
              <a:path w="24888" h="21600" stroke="0" extrusionOk="0">
                <a:moveTo>
                  <a:pt x="-1" y="251"/>
                </a:moveTo>
                <a:cubicBezTo>
                  <a:pt x="1087" y="84"/>
                  <a:pt x="2187" y="-1"/>
                  <a:pt x="3288" y="0"/>
                </a:cubicBezTo>
                <a:cubicBezTo>
                  <a:pt x="15217" y="0"/>
                  <a:pt x="24888" y="9670"/>
                  <a:pt x="24888" y="21600"/>
                </a:cubicBezTo>
                <a:lnTo>
                  <a:pt x="328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165725" y="1636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8518525" y="491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5165725" y="4837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5089525" y="346551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K*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6461125" y="483711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L*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7527925" y="476091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C/P</a:t>
            </a:r>
            <a:r>
              <a:rPr lang="en-US" baseline="-25000"/>
              <a:t>L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4876800" y="2438400"/>
            <a:ext cx="801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C/P</a:t>
            </a:r>
            <a:r>
              <a:rPr lang="en-US" baseline="-25000"/>
              <a:t>K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537325" y="2246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5851525" y="2627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6689725" y="3389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6613525" y="3846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8213725" y="3694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7924800" y="39624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8001000" y="43434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3</a:t>
            </a:r>
          </a:p>
        </p:txBody>
      </p:sp>
      <p:sp>
        <p:nvSpPr>
          <p:cNvPr id="38946" name="AutoShape 34"/>
          <p:cNvSpPr>
            <a:spLocks noChangeArrowheads="1"/>
          </p:cNvSpPr>
          <p:nvPr/>
        </p:nvSpPr>
        <p:spPr bwMode="auto">
          <a:xfrm>
            <a:off x="6477000" y="2438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AutoShape 35"/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AutoShape 36"/>
          <p:cNvSpPr>
            <a:spLocks noChangeArrowheads="1"/>
          </p:cNvSpPr>
          <p:nvPr/>
        </p:nvSpPr>
        <p:spPr bwMode="auto">
          <a:xfrm>
            <a:off x="6629400" y="3657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AutoShape 37"/>
          <p:cNvSpPr>
            <a:spLocks noChangeArrowheads="1"/>
          </p:cNvSpPr>
          <p:nvPr/>
        </p:nvSpPr>
        <p:spPr bwMode="auto">
          <a:xfrm>
            <a:off x="6553200" y="4114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Berbagai kombinasi input dengan biaya terendah </a:t>
            </a:r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>
            <p:ph idx="1"/>
          </p:nvPr>
        </p:nvGraphicFramePr>
        <p:xfrm>
          <a:off x="457200" y="1447800"/>
          <a:ext cx="8686800" cy="4572000"/>
        </p:xfrm>
        <a:graphic>
          <a:graphicData uri="http://schemas.openxmlformats.org/presentationml/2006/ole">
            <p:oleObj spid="_x0000_s41991" name="Document" r:id="rId3" imgW="6807978" imgH="3274736" progId="Word.Document.8">
              <p:embed/>
            </p:oleObj>
          </a:graphicData>
        </a:graphic>
      </p:graphicFrame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632325" y="2551113"/>
            <a:ext cx="4197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Titik-Titik kombinasi input dengan</a:t>
            </a:r>
          </a:p>
          <a:p>
            <a:r>
              <a:rPr lang="en-US"/>
              <a:t>Biaya terendah </a:t>
            </a:r>
            <a:r>
              <a:rPr lang="en-US" i="1"/>
              <a:t>(least cost combination)</a:t>
            </a:r>
          </a:p>
          <a:p>
            <a:r>
              <a:rPr lang="en-US"/>
              <a:t>Dihubungkan diperoleh garis perluasan</a:t>
            </a:r>
          </a:p>
          <a:p>
            <a:r>
              <a:rPr lang="en-US"/>
              <a:t>Produksi</a:t>
            </a:r>
            <a:r>
              <a:rPr lang="en-US" i="1"/>
              <a:t> ( production expantion path)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Fungsi Produksi Cobb-Douglas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5064125"/>
          </a:xfrm>
        </p:spPr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en-US" sz="2600"/>
              <a:t>Analisis yang menghubungkan input dan output, 		Q = AK</a:t>
            </a:r>
            <a:r>
              <a:rPr lang="en-US" sz="2600" baseline="30000"/>
              <a:t>a</a:t>
            </a:r>
            <a:r>
              <a:rPr lang="en-US" sz="2600"/>
              <a:t>L</a:t>
            </a:r>
            <a:r>
              <a:rPr lang="en-US" sz="2600" baseline="30000"/>
              <a:t>b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/>
              <a:t>Nilai konstanta A, a dan b membedakan proses produksi satu dengan yang lain, menunjukkan teknologi yang digunakan.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/>
              <a:t>Nilai a menunjukkan elastisitas input K.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/>
              <a:t>Nilai b menunjukkan elastisitas input L.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/>
              <a:t>Skala produksi; </a:t>
            </a:r>
          </a:p>
          <a:p>
            <a:pPr marL="839788" lvl="1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i="1"/>
              <a:t>Increasing return to scale,  a + b &gt; 1</a:t>
            </a:r>
          </a:p>
          <a:p>
            <a:pPr marL="839788" lvl="1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i="1"/>
              <a:t>Constant return to scale, a + b = 1</a:t>
            </a:r>
          </a:p>
          <a:p>
            <a:pPr marL="839788" lvl="1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/>
              <a:t>Decreasing return to scale, a + b &lt; 1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/>
              <a:t>Perbandingan penggunaan input, jika a &gt; b </a:t>
            </a:r>
            <a:r>
              <a:rPr lang="en-US" sz="2600" i="1"/>
              <a:t>(capital intensive) atau a &lt; b (Labor intensive)</a:t>
            </a:r>
            <a:endParaRPr lang="en-US" sz="260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911725"/>
          </a:xfrm>
        </p:spPr>
        <p:txBody>
          <a:bodyPr/>
          <a:lstStyle/>
          <a:p>
            <a:pPr>
              <a:buClr>
                <a:srgbClr val="FF6600"/>
              </a:buClr>
              <a:buFont typeface="Wingdings" pitchFamily="2" charset="2"/>
              <a:buChar char="q"/>
            </a:pPr>
            <a:r>
              <a:rPr lang="en-US" sz="2600" dirty="0" err="1"/>
              <a:t>Salah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maksimisasi</a:t>
            </a:r>
            <a:r>
              <a:rPr lang="en-US" sz="2600" dirty="0"/>
              <a:t> </a:t>
            </a:r>
            <a:r>
              <a:rPr lang="en-US" sz="2600" dirty="0" err="1"/>
              <a:t>keuntungan</a:t>
            </a:r>
            <a:r>
              <a:rPr lang="en-US" sz="2600" dirty="0"/>
              <a:t> </a:t>
            </a:r>
            <a:r>
              <a:rPr lang="en-US" sz="2600" dirty="0" err="1"/>
              <a:t>produsen</a:t>
            </a:r>
            <a:r>
              <a:rPr lang="en-US" sz="2600" dirty="0"/>
              <a:t>/ </a:t>
            </a:r>
            <a:r>
              <a:rPr lang="en-US" sz="2600" dirty="0" err="1"/>
              <a:t>perusahaan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minimisasi</a:t>
            </a:r>
            <a:r>
              <a:rPr lang="en-US" sz="2600" dirty="0"/>
              <a:t> </a:t>
            </a:r>
            <a:r>
              <a:rPr lang="en-US" sz="2600" dirty="0" err="1"/>
              <a:t>biaya</a:t>
            </a:r>
            <a:r>
              <a:rPr lang="en-US" sz="2600" dirty="0"/>
              <a:t> </a:t>
            </a:r>
            <a:r>
              <a:rPr lang="en-US" sz="2600" dirty="0" err="1"/>
              <a:t>produksi</a:t>
            </a:r>
            <a:r>
              <a:rPr lang="en-US" sz="2600" dirty="0"/>
              <a:t>.</a:t>
            </a:r>
          </a:p>
          <a:p>
            <a:pPr>
              <a:buClr>
                <a:srgbClr val="FF6600"/>
              </a:buClr>
              <a:buFont typeface="Wingdings" pitchFamily="2" charset="2"/>
              <a:buChar char="q"/>
            </a:pPr>
            <a:r>
              <a:rPr lang="en-US" sz="2600" i="1" dirty="0" err="1"/>
              <a:t>Opporunity</a:t>
            </a:r>
            <a:r>
              <a:rPr lang="en-US" sz="2600" i="1" dirty="0"/>
              <a:t> Cost</a:t>
            </a:r>
            <a:r>
              <a:rPr lang="en-US" sz="2600" dirty="0"/>
              <a:t>, </a:t>
            </a:r>
            <a:r>
              <a:rPr lang="en-US" sz="2600" dirty="0" err="1"/>
              <a:t>selisih</a:t>
            </a:r>
            <a:r>
              <a:rPr lang="en-US" sz="2600" dirty="0"/>
              <a:t> </a:t>
            </a:r>
            <a:r>
              <a:rPr lang="en-US" sz="2600" dirty="0" err="1"/>
              <a:t>biaya</a:t>
            </a:r>
            <a:r>
              <a:rPr lang="en-US" sz="2600" dirty="0"/>
              <a:t> </a:t>
            </a:r>
            <a:r>
              <a:rPr lang="en-US" sz="2600" dirty="0" err="1"/>
              <a:t>produksi</a:t>
            </a:r>
            <a:r>
              <a:rPr lang="en-US" sz="2600" dirty="0"/>
              <a:t> </a:t>
            </a:r>
            <a:r>
              <a:rPr lang="en-US" sz="2600" dirty="0" err="1"/>
              <a:t>tertinggi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biaya</a:t>
            </a:r>
            <a:r>
              <a:rPr lang="en-US" sz="2600" dirty="0"/>
              <a:t> </a:t>
            </a:r>
            <a:r>
              <a:rPr lang="en-US" sz="2600" dirty="0" err="1"/>
              <a:t>produksi</a:t>
            </a:r>
            <a:r>
              <a:rPr lang="en-US" sz="2600" dirty="0"/>
              <a:t> </a:t>
            </a:r>
            <a:r>
              <a:rPr lang="en-US" sz="2600" dirty="0" err="1"/>
              <a:t>alternatif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 </a:t>
            </a:r>
            <a:r>
              <a:rPr lang="en-US" sz="2600" dirty="0" err="1"/>
              <a:t>sumber</a:t>
            </a:r>
            <a:r>
              <a:rPr lang="en-US" sz="2600" dirty="0"/>
              <a:t> </a:t>
            </a:r>
            <a:r>
              <a:rPr lang="en-US" sz="2600" dirty="0" err="1"/>
              <a:t>daya</a:t>
            </a:r>
            <a:r>
              <a:rPr lang="en-US" sz="2600" dirty="0"/>
              <a:t> yang </a:t>
            </a:r>
            <a:r>
              <a:rPr lang="en-US" sz="2600" dirty="0" err="1"/>
              <a:t>digunakan</a:t>
            </a:r>
            <a:r>
              <a:rPr lang="en-US" sz="2600" dirty="0"/>
              <a:t>.</a:t>
            </a:r>
          </a:p>
          <a:p>
            <a:pPr>
              <a:buClr>
                <a:srgbClr val="FF6600"/>
              </a:buClr>
              <a:buFont typeface="Wingdings" pitchFamily="2" charset="2"/>
              <a:buChar char="q"/>
            </a:pPr>
            <a:r>
              <a:rPr lang="en-US" sz="2600" dirty="0" err="1"/>
              <a:t>Biaya</a:t>
            </a:r>
            <a:r>
              <a:rPr lang="en-US" sz="2600" dirty="0"/>
              <a:t> </a:t>
            </a:r>
            <a:r>
              <a:rPr lang="en-US" sz="2600" dirty="0" err="1"/>
              <a:t>Eksplisit</a:t>
            </a:r>
            <a:r>
              <a:rPr lang="en-US" sz="2600" dirty="0"/>
              <a:t>, </a:t>
            </a:r>
            <a:r>
              <a:rPr lang="en-US" sz="2600" dirty="0" err="1"/>
              <a:t>pengeluaran</a:t>
            </a:r>
            <a:r>
              <a:rPr lang="en-US" sz="2600" dirty="0"/>
              <a:t> </a:t>
            </a:r>
            <a:r>
              <a:rPr lang="en-US" sz="2600" dirty="0" err="1"/>
              <a:t>aktual</a:t>
            </a:r>
            <a:r>
              <a:rPr lang="en-US" sz="2600" dirty="0"/>
              <a:t> (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akuntansi</a:t>
            </a:r>
            <a:r>
              <a:rPr lang="en-US" sz="2600" dirty="0"/>
              <a:t>) </a:t>
            </a:r>
            <a:r>
              <a:rPr lang="en-US" sz="2600" dirty="0" err="1"/>
              <a:t>perusahaan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penggunaan</a:t>
            </a:r>
            <a:r>
              <a:rPr lang="en-US" sz="2600" dirty="0"/>
              <a:t> </a:t>
            </a:r>
            <a:r>
              <a:rPr lang="en-US" sz="2600" dirty="0" err="1"/>
              <a:t>sumber</a:t>
            </a:r>
            <a:r>
              <a:rPr lang="en-US" sz="2600" dirty="0"/>
              <a:t> </a:t>
            </a:r>
            <a:r>
              <a:rPr lang="en-US" sz="2600" dirty="0" err="1"/>
              <a:t>daya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proses</a:t>
            </a:r>
            <a:r>
              <a:rPr lang="en-US" sz="2600" dirty="0"/>
              <a:t> </a:t>
            </a:r>
            <a:r>
              <a:rPr lang="en-US" sz="2600" dirty="0" err="1"/>
              <a:t>produksi</a:t>
            </a:r>
            <a:r>
              <a:rPr lang="en-US" sz="2600" dirty="0"/>
              <a:t>.</a:t>
            </a:r>
          </a:p>
          <a:p>
            <a:pPr>
              <a:buClr>
                <a:srgbClr val="FF6600"/>
              </a:buClr>
              <a:buFont typeface="Wingdings" pitchFamily="2" charset="2"/>
              <a:buChar char="q"/>
            </a:pPr>
            <a:r>
              <a:rPr lang="en-US" sz="2600" dirty="0" err="1"/>
              <a:t>Biaya</a:t>
            </a:r>
            <a:r>
              <a:rPr lang="en-US" sz="2600" dirty="0"/>
              <a:t> </a:t>
            </a:r>
            <a:r>
              <a:rPr lang="en-US" sz="2600" dirty="0" err="1"/>
              <a:t>Implisit</a:t>
            </a:r>
            <a:r>
              <a:rPr lang="en-US" sz="2600" dirty="0"/>
              <a:t>, </a:t>
            </a:r>
            <a:r>
              <a:rPr lang="en-US" sz="2600" dirty="0" err="1"/>
              <a:t>biaya</a:t>
            </a:r>
            <a:r>
              <a:rPr lang="en-US" sz="2600" dirty="0"/>
              <a:t> </a:t>
            </a:r>
            <a:r>
              <a:rPr lang="en-US" sz="2600" dirty="0" err="1"/>
              <a:t>ekonomi</a:t>
            </a:r>
            <a:r>
              <a:rPr lang="en-US" sz="2600" dirty="0"/>
              <a:t> </a:t>
            </a:r>
            <a:r>
              <a:rPr lang="en-US" sz="2600" dirty="0" err="1"/>
              <a:t>perusahaan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penggunaan</a:t>
            </a:r>
            <a:r>
              <a:rPr lang="en-US" sz="2600" dirty="0"/>
              <a:t> </a:t>
            </a:r>
            <a:r>
              <a:rPr lang="en-US" sz="2600" dirty="0" err="1"/>
              <a:t>sumber</a:t>
            </a:r>
            <a:r>
              <a:rPr lang="en-US" sz="2600" dirty="0"/>
              <a:t> </a:t>
            </a:r>
            <a:r>
              <a:rPr lang="en-US" sz="2600" dirty="0" err="1"/>
              <a:t>daya</a:t>
            </a:r>
            <a:r>
              <a:rPr lang="en-US" sz="2600" dirty="0"/>
              <a:t> yang </a:t>
            </a:r>
            <a:r>
              <a:rPr lang="en-US" sz="2600" dirty="0" err="1"/>
              <a:t>ditimbulkan</a:t>
            </a:r>
            <a:r>
              <a:rPr lang="en-US" sz="2600" dirty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proses</a:t>
            </a:r>
            <a:r>
              <a:rPr lang="en-US" sz="2600" dirty="0"/>
              <a:t> </a:t>
            </a:r>
            <a:r>
              <a:rPr lang="en-US" sz="2600" dirty="0" err="1"/>
              <a:t>produksi</a:t>
            </a:r>
            <a:r>
              <a:rPr lang="en-US" sz="2600" dirty="0"/>
              <a:t>.  </a:t>
            </a:r>
            <a:endParaRPr lang="en-US" sz="2600" i="1" dirty="0"/>
          </a:p>
          <a:p>
            <a:pPr>
              <a:buClr>
                <a:srgbClr val="FF6600"/>
              </a:buClr>
              <a:buFont typeface="Wingdings" pitchFamily="2" charset="2"/>
              <a:buChar char="q"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Skema Proses Produksi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1447800"/>
            <a:ext cx="2133600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/>
              <a:t>Input</a:t>
            </a:r>
          </a:p>
          <a:p>
            <a:pPr algn="ctr"/>
            <a:r>
              <a:rPr lang="en-US" sz="2600"/>
              <a:t>(X</a:t>
            </a:r>
            <a:r>
              <a:rPr lang="en-US" sz="2600" baseline="-25000"/>
              <a:t>1</a:t>
            </a:r>
            <a:r>
              <a:rPr lang="en-US" sz="2600"/>
              <a:t>, X</a:t>
            </a:r>
            <a:r>
              <a:rPr lang="en-US" sz="2600" baseline="-25000"/>
              <a:t>2</a:t>
            </a:r>
            <a:r>
              <a:rPr lang="en-US" sz="2600"/>
              <a:t>, …)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048000" y="1447800"/>
            <a:ext cx="2378075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/>
              <a:t>Aktivitas</a:t>
            </a:r>
          </a:p>
          <a:p>
            <a:pPr algn="ctr"/>
            <a:r>
              <a:rPr lang="en-US" sz="2600"/>
              <a:t>Produksi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867400" y="1447800"/>
            <a:ext cx="3048000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/>
              <a:t>Output</a:t>
            </a:r>
          </a:p>
          <a:p>
            <a:pPr algn="ctr"/>
            <a:r>
              <a:rPr lang="en-US" sz="2600"/>
              <a:t>(Barang atau Jasa)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2590800" y="18288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410200" y="17526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235325"/>
          </a:xfrm>
        </p:spPr>
        <p:txBody>
          <a:bodyPr/>
          <a:lstStyle/>
          <a:p>
            <a:r>
              <a:rPr lang="en-US"/>
              <a:t>Produksi merupakan konsep arus </a:t>
            </a:r>
            <a:r>
              <a:rPr lang="en-US" i="1"/>
              <a:t>(flow consept)</a:t>
            </a:r>
            <a:r>
              <a:rPr lang="en-US"/>
              <a:t>, bahwa kegiatan produksi diukur dari jumlah barang-barang atau jasa yang dihasilkan  dalam suatu periode waktu tertentu, sedangkan kualitas barang atau jasa yang dihasilkan tidak berubah.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Hubungan Biaya Produksi dengan Hasil Produksi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419600"/>
          </a:xfrm>
        </p:spPr>
        <p:txBody>
          <a:bodyPr/>
          <a:lstStyle/>
          <a:p>
            <a:pPr marL="571500" indent="-571500"/>
            <a:r>
              <a:rPr lang="en-US" sz="2800"/>
              <a:t>Biaya = f (Q)	dimana Q = Output</a:t>
            </a:r>
          </a:p>
          <a:p>
            <a:pPr marL="571500" indent="-571500"/>
            <a:r>
              <a:rPr lang="en-US" sz="2800"/>
              <a:t>Output = f(X)	dimana X = Input</a:t>
            </a:r>
          </a:p>
          <a:p>
            <a:pPr marL="571500" indent="-571500"/>
            <a:r>
              <a:rPr lang="en-US" sz="2800"/>
              <a:t>Fungsi Biaya Produksi, hubungan input dan output (besarnya biaya produksi dipengaruhi jumlah output, besarnya biaya output tergantung pada biaya atas input yang digunakan).</a:t>
            </a:r>
          </a:p>
          <a:p>
            <a:pPr marL="571500" indent="-571500"/>
            <a:r>
              <a:rPr lang="en-US" sz="2800"/>
              <a:t>Perilaku biaya produksi , dipengaruhi;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2800"/>
              <a:t>Karakteristik fungsi produksi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2800"/>
              <a:t>Harga input yang digunakan dalam proses produksi.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Analisis Biaya Produksi Jangka Pendek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572000" cy="4759325"/>
          </a:xfrm>
        </p:spPr>
        <p:txBody>
          <a:bodyPr/>
          <a:lstStyle/>
          <a:p>
            <a:pPr marL="571500" indent="-571500"/>
            <a:r>
              <a:rPr lang="en-US" sz="2500"/>
              <a:t>3 konsep (fungsi) tentang biaya produksi, yaitu;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2600"/>
              <a:t>Biaya Tetap Total </a:t>
            </a:r>
            <a:r>
              <a:rPr lang="en-US" sz="2600" i="1"/>
              <a:t>(Total Fixed Cost), </a:t>
            </a:r>
          </a:p>
          <a:p>
            <a:pPr marL="1090613" lvl="2" indent="-419100">
              <a:buFont typeface="Wingdings" pitchFamily="2" charset="2"/>
              <a:buNone/>
            </a:pPr>
            <a:r>
              <a:rPr lang="en-US" sz="2200" i="1"/>
              <a:t>  TFC = f (Konstan).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2600"/>
              <a:t>Biaya Variabel Total</a:t>
            </a:r>
            <a:r>
              <a:rPr lang="en-US" sz="2600" i="1"/>
              <a:t> (Total Variabel Cost), TVC = f (output atau Q)</a:t>
            </a:r>
            <a:r>
              <a:rPr lang="en-US" sz="2600"/>
              <a:t>.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2600"/>
              <a:t>Total Cost </a:t>
            </a:r>
            <a:r>
              <a:rPr lang="en-US" sz="2600" i="1"/>
              <a:t>(Total Cost), TC = TFC + TVC</a:t>
            </a:r>
            <a:endParaRPr lang="en-US" sz="260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273675" y="22225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968875" y="51943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534400" y="5257800"/>
            <a:ext cx="4016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Q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724400" y="1752600"/>
            <a:ext cx="20478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Biaya Produksi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273675" y="4432300"/>
            <a:ext cx="2514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8001000" y="4191000"/>
            <a:ext cx="728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TFC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5273675" y="2984500"/>
            <a:ext cx="2514600" cy="2209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924800" y="2667000"/>
            <a:ext cx="7429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TVC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5273675" y="2374900"/>
            <a:ext cx="2438400" cy="2057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924800" y="1981200"/>
            <a:ext cx="557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Analisis Biaya Produksi Jangka Pendek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953000" cy="4911725"/>
          </a:xfrm>
        </p:spPr>
        <p:txBody>
          <a:bodyPr/>
          <a:lstStyle/>
          <a:p>
            <a:pPr marL="571500" indent="-571500"/>
            <a:r>
              <a:rPr lang="en-US" sz="2600"/>
              <a:t>Biaya Rata-rata; </a:t>
            </a:r>
            <a:r>
              <a:rPr lang="en-US" sz="2600" i="1"/>
              <a:t> 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2200" i="1"/>
              <a:t>Average Fixed Cost, 		AFC = TFC/Q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2200" i="1"/>
              <a:t>Average Variabel Cost, 	AVC = AVC/Q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2200" i="1"/>
              <a:t>Average Cost, </a:t>
            </a:r>
          </a:p>
          <a:p>
            <a:pPr marL="839788" lvl="1" indent="-495300">
              <a:buFont typeface="Wingdings" pitchFamily="2" charset="2"/>
              <a:buAutoNum type="arabicPeriod"/>
            </a:pPr>
            <a:endParaRPr lang="en-US" sz="2200" i="1"/>
          </a:p>
          <a:p>
            <a:pPr marL="839788" lvl="1" indent="-495300">
              <a:buFont typeface="Wingdings" pitchFamily="2" charset="2"/>
              <a:buAutoNum type="arabicPeriod"/>
            </a:pPr>
            <a:endParaRPr lang="en-US" sz="2200" i="1"/>
          </a:p>
          <a:p>
            <a:pPr marL="571500" indent="-571500"/>
            <a:r>
              <a:rPr lang="en-US" sz="2600"/>
              <a:t>Biaya Marjinal</a:t>
            </a:r>
            <a:r>
              <a:rPr lang="en-US" sz="2600" i="1"/>
              <a:t> (Marginal Cost);</a:t>
            </a:r>
          </a:p>
          <a:p>
            <a:pPr marL="839788" lvl="1" indent="-495300">
              <a:buFont typeface="Wingdings" pitchFamily="2" charset="2"/>
              <a:buNone/>
            </a:pPr>
            <a:r>
              <a:rPr lang="en-US" sz="2200" i="1"/>
              <a:t>MC = ∆TC/ ∆Q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5800" y="3581400"/>
          <a:ext cx="4191000" cy="777875"/>
        </p:xfrm>
        <a:graphic>
          <a:graphicData uri="http://schemas.openxmlformats.org/presentationml/2006/ole">
            <p:oleObj spid="_x0000_s46082" name="Equation" r:id="rId3" imgW="2412720" imgH="419040" progId="Equation.3">
              <p:embed/>
            </p:oleObj>
          </a:graphicData>
        </a:graphic>
      </p:graphicFrame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349875" y="17653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045075" y="51943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648200" y="1371600"/>
            <a:ext cx="20478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Biaya Produksi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229600" y="5181600"/>
            <a:ext cx="4016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Q</a:t>
            </a:r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 rot="10481127">
            <a:off x="5656263" y="2039938"/>
            <a:ext cx="2605087" cy="3140075"/>
          </a:xfrm>
          <a:custGeom>
            <a:avLst/>
            <a:gdLst>
              <a:gd name="G0" fmla="+- 2238 0 0"/>
              <a:gd name="G1" fmla="+- 21600 0 0"/>
              <a:gd name="G2" fmla="+- 21600 0 0"/>
              <a:gd name="T0" fmla="*/ 0 w 23838"/>
              <a:gd name="T1" fmla="*/ 116 h 21600"/>
              <a:gd name="T2" fmla="*/ 23838 w 23838"/>
              <a:gd name="T3" fmla="*/ 21600 h 21600"/>
              <a:gd name="T4" fmla="*/ 2238 w 238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38" h="21600" fill="none" extrusionOk="0">
                <a:moveTo>
                  <a:pt x="0" y="116"/>
                </a:moveTo>
                <a:cubicBezTo>
                  <a:pt x="743" y="38"/>
                  <a:pt x="1490" y="-1"/>
                  <a:pt x="2238" y="0"/>
                </a:cubicBezTo>
                <a:cubicBezTo>
                  <a:pt x="14167" y="0"/>
                  <a:pt x="23838" y="9670"/>
                  <a:pt x="23838" y="21600"/>
                </a:cubicBezTo>
              </a:path>
              <a:path w="23838" h="21600" stroke="0" extrusionOk="0">
                <a:moveTo>
                  <a:pt x="0" y="116"/>
                </a:moveTo>
                <a:cubicBezTo>
                  <a:pt x="743" y="38"/>
                  <a:pt x="1490" y="-1"/>
                  <a:pt x="2238" y="0"/>
                </a:cubicBezTo>
                <a:cubicBezTo>
                  <a:pt x="14167" y="0"/>
                  <a:pt x="23838" y="9670"/>
                  <a:pt x="23838" y="21600"/>
                </a:cubicBezTo>
                <a:lnTo>
                  <a:pt x="2238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rot="2967456" flipV="1">
            <a:off x="6061076" y="2297112"/>
            <a:ext cx="1866900" cy="2333625"/>
          </a:xfrm>
          <a:custGeom>
            <a:avLst/>
            <a:gdLst>
              <a:gd name="G0" fmla="+- 3597 0 0"/>
              <a:gd name="G1" fmla="+- 21600 0 0"/>
              <a:gd name="G2" fmla="+- 21600 0 0"/>
              <a:gd name="T0" fmla="*/ 0 w 25197"/>
              <a:gd name="T1" fmla="*/ 302 h 27554"/>
              <a:gd name="T2" fmla="*/ 24360 w 25197"/>
              <a:gd name="T3" fmla="*/ 27554 h 27554"/>
              <a:gd name="T4" fmla="*/ 3597 w 25197"/>
              <a:gd name="T5" fmla="*/ 21600 h 27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97" h="27554" fill="none" extrusionOk="0">
                <a:moveTo>
                  <a:pt x="-1" y="301"/>
                </a:moveTo>
                <a:cubicBezTo>
                  <a:pt x="1188" y="100"/>
                  <a:pt x="2391" y="-1"/>
                  <a:pt x="3597" y="0"/>
                </a:cubicBezTo>
                <a:cubicBezTo>
                  <a:pt x="15526" y="0"/>
                  <a:pt x="25197" y="9670"/>
                  <a:pt x="25197" y="21600"/>
                </a:cubicBezTo>
                <a:cubicBezTo>
                  <a:pt x="25197" y="23613"/>
                  <a:pt x="24915" y="25618"/>
                  <a:pt x="24360" y="27554"/>
                </a:cubicBezTo>
              </a:path>
              <a:path w="25197" h="27554" stroke="0" extrusionOk="0">
                <a:moveTo>
                  <a:pt x="-1" y="301"/>
                </a:moveTo>
                <a:cubicBezTo>
                  <a:pt x="1188" y="100"/>
                  <a:pt x="2391" y="-1"/>
                  <a:pt x="3597" y="0"/>
                </a:cubicBezTo>
                <a:cubicBezTo>
                  <a:pt x="15526" y="0"/>
                  <a:pt x="25197" y="9670"/>
                  <a:pt x="25197" y="21600"/>
                </a:cubicBezTo>
                <a:cubicBezTo>
                  <a:pt x="25197" y="23613"/>
                  <a:pt x="24915" y="25618"/>
                  <a:pt x="24360" y="27554"/>
                </a:cubicBezTo>
                <a:lnTo>
                  <a:pt x="3597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rc 15"/>
          <p:cNvSpPr>
            <a:spLocks/>
          </p:cNvSpPr>
          <p:nvPr/>
        </p:nvSpPr>
        <p:spPr bwMode="auto">
          <a:xfrm rot="2967456" flipV="1">
            <a:off x="6067425" y="1958975"/>
            <a:ext cx="1866900" cy="2000250"/>
          </a:xfrm>
          <a:custGeom>
            <a:avLst/>
            <a:gdLst>
              <a:gd name="G0" fmla="+- 3597 0 0"/>
              <a:gd name="G1" fmla="+- 21600 0 0"/>
              <a:gd name="G2" fmla="+- 21600 0 0"/>
              <a:gd name="T0" fmla="*/ 0 w 25197"/>
              <a:gd name="T1" fmla="*/ 302 h 23618"/>
              <a:gd name="T2" fmla="*/ 25103 w 25197"/>
              <a:gd name="T3" fmla="*/ 23618 h 23618"/>
              <a:gd name="T4" fmla="*/ 3597 w 25197"/>
              <a:gd name="T5" fmla="*/ 21600 h 23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97" h="23618" fill="none" extrusionOk="0">
                <a:moveTo>
                  <a:pt x="-1" y="301"/>
                </a:moveTo>
                <a:cubicBezTo>
                  <a:pt x="1188" y="100"/>
                  <a:pt x="2391" y="-1"/>
                  <a:pt x="3597" y="0"/>
                </a:cubicBezTo>
                <a:cubicBezTo>
                  <a:pt x="15526" y="0"/>
                  <a:pt x="25197" y="9670"/>
                  <a:pt x="25197" y="21600"/>
                </a:cubicBezTo>
                <a:cubicBezTo>
                  <a:pt x="25197" y="22273"/>
                  <a:pt x="25165" y="22947"/>
                  <a:pt x="25102" y="23617"/>
                </a:cubicBezTo>
              </a:path>
              <a:path w="25197" h="23618" stroke="0" extrusionOk="0">
                <a:moveTo>
                  <a:pt x="-1" y="301"/>
                </a:moveTo>
                <a:cubicBezTo>
                  <a:pt x="1188" y="100"/>
                  <a:pt x="2391" y="-1"/>
                  <a:pt x="3597" y="0"/>
                </a:cubicBezTo>
                <a:cubicBezTo>
                  <a:pt x="15526" y="0"/>
                  <a:pt x="25197" y="9670"/>
                  <a:pt x="25197" y="21600"/>
                </a:cubicBezTo>
                <a:cubicBezTo>
                  <a:pt x="25197" y="22273"/>
                  <a:pt x="25165" y="22947"/>
                  <a:pt x="25102" y="23617"/>
                </a:cubicBezTo>
                <a:lnTo>
                  <a:pt x="3597" y="21600"/>
                </a:lnTo>
                <a:close/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8153400" y="2590800"/>
            <a:ext cx="571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AC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229600" y="2971800"/>
            <a:ext cx="7572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AVC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229600" y="4648200"/>
            <a:ext cx="728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TFC</a:t>
            </a:r>
          </a:p>
        </p:txBody>
      </p:sp>
      <p:sp>
        <p:nvSpPr>
          <p:cNvPr id="11283" name="Arc 19"/>
          <p:cNvSpPr>
            <a:spLocks/>
          </p:cNvSpPr>
          <p:nvPr/>
        </p:nvSpPr>
        <p:spPr bwMode="auto">
          <a:xfrm rot="227653" flipV="1">
            <a:off x="5640388" y="2311400"/>
            <a:ext cx="1866900" cy="2444750"/>
          </a:xfrm>
          <a:custGeom>
            <a:avLst/>
            <a:gdLst>
              <a:gd name="G0" fmla="+- 3597 0 0"/>
              <a:gd name="G1" fmla="+- 21600 0 0"/>
              <a:gd name="G2" fmla="+- 21600 0 0"/>
              <a:gd name="T0" fmla="*/ 0 w 25197"/>
              <a:gd name="T1" fmla="*/ 302 h 28862"/>
              <a:gd name="T2" fmla="*/ 23940 w 25197"/>
              <a:gd name="T3" fmla="*/ 28862 h 28862"/>
              <a:gd name="T4" fmla="*/ 3597 w 25197"/>
              <a:gd name="T5" fmla="*/ 21600 h 28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97" h="28862" fill="none" extrusionOk="0">
                <a:moveTo>
                  <a:pt x="-1" y="301"/>
                </a:moveTo>
                <a:cubicBezTo>
                  <a:pt x="1188" y="100"/>
                  <a:pt x="2391" y="-1"/>
                  <a:pt x="3597" y="0"/>
                </a:cubicBezTo>
                <a:cubicBezTo>
                  <a:pt x="15526" y="0"/>
                  <a:pt x="25197" y="9670"/>
                  <a:pt x="25197" y="21600"/>
                </a:cubicBezTo>
                <a:cubicBezTo>
                  <a:pt x="25197" y="24074"/>
                  <a:pt x="24771" y="26531"/>
                  <a:pt x="23939" y="28861"/>
                </a:cubicBezTo>
              </a:path>
              <a:path w="25197" h="28862" stroke="0" extrusionOk="0">
                <a:moveTo>
                  <a:pt x="-1" y="301"/>
                </a:moveTo>
                <a:cubicBezTo>
                  <a:pt x="1188" y="100"/>
                  <a:pt x="2391" y="-1"/>
                  <a:pt x="3597" y="0"/>
                </a:cubicBezTo>
                <a:cubicBezTo>
                  <a:pt x="15526" y="0"/>
                  <a:pt x="25197" y="9670"/>
                  <a:pt x="25197" y="21600"/>
                </a:cubicBezTo>
                <a:cubicBezTo>
                  <a:pt x="25197" y="24074"/>
                  <a:pt x="24771" y="26531"/>
                  <a:pt x="23939" y="28861"/>
                </a:cubicBezTo>
                <a:lnTo>
                  <a:pt x="3597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483475" y="1993900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Perilaku Biaya Produksi Jangka Pendek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835525"/>
          </a:xfrm>
        </p:spPr>
        <p:txBody>
          <a:bodyPr/>
          <a:lstStyle/>
          <a:p>
            <a:pPr marL="495300" indent="-495300">
              <a:lnSpc>
                <a:spcPct val="80000"/>
              </a:lnSpc>
            </a:pPr>
            <a:r>
              <a:rPr lang="en-US" sz="2600"/>
              <a:t>Perubahan output menaik </a:t>
            </a:r>
            <a:r>
              <a:rPr lang="en-US" sz="2600" i="1"/>
              <a:t>(Increasing return to input variable); 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</a:t>
            </a:r>
            <a:r>
              <a:rPr lang="en-US" sz="2600"/>
              <a:t>fungsi output;</a:t>
            </a:r>
            <a:r>
              <a:rPr lang="en-US" sz="2600" i="1"/>
              <a:t> Q = bX + cX</a:t>
            </a:r>
            <a:r>
              <a:rPr lang="en-US" sz="2600" i="1" baseline="30000"/>
              <a:t>2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</a:t>
            </a:r>
            <a:r>
              <a:rPr lang="en-US" sz="2600"/>
              <a:t>fungsi biaya;</a:t>
            </a:r>
            <a:r>
              <a:rPr lang="en-US" sz="2600" i="1"/>
              <a:t>	TC = a +bQ – cQ</a:t>
            </a:r>
            <a:r>
              <a:rPr lang="en-US" sz="2600" i="1" baseline="30000"/>
              <a:t>2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			TVC = bQ – CQ</a:t>
            </a:r>
            <a:r>
              <a:rPr lang="en-US" sz="2600" i="1" baseline="30000"/>
              <a:t>2  </a:t>
            </a:r>
            <a:r>
              <a:rPr lang="en-US" sz="2600" i="1"/>
              <a:t>; TFC = a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			AC &gt; AVC &gt; MC</a:t>
            </a:r>
          </a:p>
          <a:p>
            <a:pPr marL="495300" indent="-495300">
              <a:lnSpc>
                <a:spcPct val="80000"/>
              </a:lnSpc>
            </a:pPr>
            <a:r>
              <a:rPr lang="en-US" sz="2600"/>
              <a:t>Perubahan output tetap </a:t>
            </a:r>
            <a:r>
              <a:rPr lang="en-US" sz="2600" i="1"/>
              <a:t>(constan return to input variable);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600"/>
              <a:t>	fungsi output;	</a:t>
            </a:r>
            <a:r>
              <a:rPr lang="en-US" sz="2600" i="1"/>
              <a:t>Q = bX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</a:t>
            </a:r>
            <a:r>
              <a:rPr lang="en-US" sz="2600"/>
              <a:t>fungsi biaya;</a:t>
            </a:r>
            <a:r>
              <a:rPr lang="en-US" sz="2600" i="1"/>
              <a:t>	TC = a + bQ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			TVC = bQ ; TFC = a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			AC &gt; AVC = 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Perilaku Biaya Produksi Jangka Pendek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911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Perubahan Output Menurun </a:t>
            </a:r>
            <a:r>
              <a:rPr lang="en-US" sz="2600" i="1"/>
              <a:t>(Decreasing Return to input variable);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/>
              <a:t>	fungsi output;	</a:t>
            </a:r>
            <a:r>
              <a:rPr lang="en-US" sz="2600" i="1"/>
              <a:t>Q = bX – cX</a:t>
            </a:r>
            <a:r>
              <a:rPr lang="en-US" sz="2600" i="1" baseline="30000"/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/>
              <a:t>	fungsi biaya;	</a:t>
            </a:r>
            <a:r>
              <a:rPr lang="en-US" sz="2600" i="1"/>
              <a:t>TC = a + bQ +cQ</a:t>
            </a:r>
            <a:r>
              <a:rPr lang="en-US" sz="2600" i="1" baseline="30000"/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			TVC = bQ + cQ</a:t>
            </a:r>
            <a:r>
              <a:rPr lang="en-US" sz="2600" i="1" baseline="30000"/>
              <a:t>2</a:t>
            </a:r>
            <a:r>
              <a:rPr lang="en-US" sz="2600" i="1"/>
              <a:t> ; TFC = 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			MC &gt; AC &gt; AVC</a:t>
            </a:r>
          </a:p>
          <a:p>
            <a:pPr>
              <a:lnSpc>
                <a:spcPct val="80000"/>
              </a:lnSpc>
            </a:pPr>
            <a:r>
              <a:rPr lang="en-US" sz="2600"/>
              <a:t>Perubahan Output Menaik dan Menurun </a:t>
            </a:r>
            <a:r>
              <a:rPr lang="en-US" sz="2600" i="1"/>
              <a:t>(Increasing Decreasing Return to input variable);</a:t>
            </a:r>
            <a:endParaRPr lang="en-US" sz="2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/>
              <a:t>	fungsi output;	</a:t>
            </a:r>
            <a:r>
              <a:rPr lang="en-US" sz="2600" i="1"/>
              <a:t>Q = bx + cX</a:t>
            </a:r>
            <a:r>
              <a:rPr lang="en-US" sz="2600" i="1" baseline="30000"/>
              <a:t>2</a:t>
            </a:r>
            <a:r>
              <a:rPr lang="en-US" sz="2600" i="1"/>
              <a:t> – dX</a:t>
            </a:r>
            <a:r>
              <a:rPr lang="en-US" sz="2600" i="1" baseline="30000"/>
              <a:t>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/>
              <a:t>	fungsi biaya;	</a:t>
            </a:r>
            <a:r>
              <a:rPr lang="en-US" sz="2600" i="1"/>
              <a:t>TC = a + bQ – cQ</a:t>
            </a:r>
            <a:r>
              <a:rPr lang="en-US" sz="2600" i="1" baseline="30000"/>
              <a:t>2</a:t>
            </a:r>
            <a:r>
              <a:rPr lang="en-US" sz="2600" i="1"/>
              <a:t> + dQ</a:t>
            </a:r>
            <a:r>
              <a:rPr lang="en-US" sz="2600" i="1" baseline="30000"/>
              <a:t>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			TVC = bQ – cQ</a:t>
            </a:r>
            <a:r>
              <a:rPr lang="en-US" sz="2600" i="1" baseline="30000"/>
              <a:t>2</a:t>
            </a:r>
            <a:r>
              <a:rPr lang="en-US" sz="2600" i="1"/>
              <a:t> + dQ</a:t>
            </a:r>
            <a:r>
              <a:rPr lang="en-US" sz="2600" i="1" baseline="30000"/>
              <a:t>3</a:t>
            </a:r>
            <a:r>
              <a:rPr lang="en-US" sz="2600" i="1"/>
              <a:t> ; TFC = 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/>
              <a:t>				MC &gt; AC &gt; AVC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sz="3800"/>
              <a:t>Analisis Biaya Jangka Panjang </a:t>
            </a:r>
            <a:r>
              <a:rPr lang="en-US" sz="3800" i="1"/>
              <a:t>(Long-run average cost atau LAC)</a:t>
            </a:r>
            <a:endParaRPr lang="en-US" sz="3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911725"/>
          </a:xfrm>
        </p:spPr>
        <p:txBody>
          <a:bodyPr/>
          <a:lstStyle/>
          <a:p>
            <a:r>
              <a:rPr lang="en-US"/>
              <a:t>Proses produksi yang sudah tidak menggunakan input tetap, seluruh biaya produksi adalah variabel.</a:t>
            </a:r>
          </a:p>
          <a:p>
            <a:r>
              <a:rPr lang="en-US"/>
              <a:t>Perilaku biaya produksi jangka panjang; keputusan penggunaan input variabel oleh perusahaan dalam jangka pendek.</a:t>
            </a:r>
          </a:p>
          <a:p>
            <a:r>
              <a:rPr lang="en-US"/>
              <a:t>Fungsi biaya jangka panjang; Biaya rata-rata jangka panjang (LAC), Biaya marjinal jangka panjang (LMC), yang diperoleh dari biaya total jangka panjang (LTC).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Perilaku Biaya Jangka Panjang</a:t>
            </a:r>
          </a:p>
        </p:txBody>
      </p:sp>
      <p:graphicFrame>
        <p:nvGraphicFramePr>
          <p:cNvPr id="16431" name="Object 47"/>
          <p:cNvGraphicFramePr>
            <a:graphicFrameLocks noChangeAspect="1"/>
          </p:cNvGraphicFramePr>
          <p:nvPr>
            <p:ph idx="1"/>
          </p:nvPr>
        </p:nvGraphicFramePr>
        <p:xfrm>
          <a:off x="533400" y="990600"/>
          <a:ext cx="7848600" cy="5334000"/>
        </p:xfrm>
        <a:graphic>
          <a:graphicData uri="http://schemas.openxmlformats.org/presentationml/2006/ole">
            <p:oleObj spid="_x0000_s47106" name="Document" r:id="rId3" imgW="6651639" imgH="92107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Perilaku Biaya Jangka Panjang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86868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i="1"/>
              <a:t>Long-run average cost (LAC), </a:t>
            </a:r>
            <a:r>
              <a:rPr lang="en-US" sz="2600"/>
              <a:t>menunjukkan biaya rata-rata terendah dari kombinasi input yang digunakan untuk menghasilkan setiap tingkat output tertentu </a:t>
            </a:r>
            <a:r>
              <a:rPr lang="en-US" sz="2600" i="1"/>
              <a:t>(least cost combination)</a:t>
            </a:r>
          </a:p>
        </p:txBody>
      </p:sp>
      <p:graphicFrame>
        <p:nvGraphicFramePr>
          <p:cNvPr id="18449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381000" y="2438400"/>
          <a:ext cx="8305800" cy="3962400"/>
        </p:xfrm>
        <a:graphic>
          <a:graphicData uri="http://schemas.openxmlformats.org/presentationml/2006/ole">
            <p:oleObj spid="_x0000_s48130" name="Document" r:id="rId3" imgW="6651639" imgH="341890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Perusahaan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Maksimisasi Sumberdaya (Tenaga Kerja)</a:t>
            </a:r>
          </a:p>
          <a:p>
            <a:pPr>
              <a:lnSpc>
                <a:spcPct val="90000"/>
              </a:lnSpc>
            </a:pPr>
            <a:r>
              <a:rPr lang="en-US" sz="2600"/>
              <a:t>Maksimisasi Output (Penjualan)</a:t>
            </a:r>
          </a:p>
          <a:p>
            <a:pPr>
              <a:lnSpc>
                <a:spcPct val="90000"/>
              </a:lnSpc>
            </a:pPr>
            <a:r>
              <a:rPr lang="en-US" sz="2600"/>
              <a:t>Maksimisasi Growth (Pertumbuhan)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Kategori Kegiatan Produksi:</a:t>
            </a:r>
          </a:p>
          <a:p>
            <a:pPr>
              <a:lnSpc>
                <a:spcPct val="90000"/>
              </a:lnSpc>
            </a:pPr>
            <a:r>
              <a:rPr lang="en-US" sz="2600"/>
              <a:t>Produksi sesuai pesanan </a:t>
            </a:r>
            <a:r>
              <a:rPr lang="en-US" sz="2600" i="1"/>
              <a:t>(custom-order production)</a:t>
            </a: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Produksi massal yang kaku </a:t>
            </a:r>
            <a:r>
              <a:rPr lang="en-US" sz="2600" i="1"/>
              <a:t>(rigid mass production)</a:t>
            </a: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Produksi massal yang fleksibel </a:t>
            </a:r>
            <a:r>
              <a:rPr lang="en-US" sz="2600" i="1"/>
              <a:t>(flexible mass production</a:t>
            </a:r>
          </a:p>
          <a:p>
            <a:pPr>
              <a:lnSpc>
                <a:spcPct val="90000"/>
              </a:lnSpc>
            </a:pPr>
            <a:r>
              <a:rPr lang="en-US" sz="2600"/>
              <a:t>Proses atau aliran produksi </a:t>
            </a:r>
            <a:r>
              <a:rPr lang="en-US" sz="2600" i="1"/>
              <a:t>(process or flow production)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Fungsi Produksi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Model matematis yang menunjukkan hubungan antara jumlah faktor produksi (input) yang digunakan dengan jumlah barang atau jasa (output) yang dihasilkan.</a:t>
            </a:r>
          </a:p>
          <a:p>
            <a:pPr>
              <a:lnSpc>
                <a:spcPct val="90000"/>
              </a:lnSpc>
            </a:pPr>
            <a:r>
              <a:rPr lang="en-US"/>
              <a:t>Fungsi Produksi Total (Total Product): TP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TP ↔ Q = f(L, K);  L = tenaga kerja,  K = Modal</a:t>
            </a:r>
          </a:p>
          <a:p>
            <a:pPr>
              <a:lnSpc>
                <a:spcPct val="90000"/>
              </a:lnSpc>
            </a:pPr>
            <a:r>
              <a:rPr lang="en-US"/>
              <a:t>Produksi rata-rata (Average Product): AP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AP</a:t>
            </a:r>
            <a:r>
              <a:rPr lang="en-US" baseline="-25000"/>
              <a:t>L</a:t>
            </a:r>
            <a:r>
              <a:rPr lang="en-US"/>
              <a:t> = TP/L atau AP</a:t>
            </a:r>
            <a:r>
              <a:rPr lang="en-US" baseline="-25000"/>
              <a:t>K</a:t>
            </a:r>
            <a:r>
              <a:rPr lang="en-US"/>
              <a:t> = TP/K </a:t>
            </a:r>
          </a:p>
          <a:p>
            <a:pPr>
              <a:lnSpc>
                <a:spcPct val="90000"/>
              </a:lnSpc>
            </a:pPr>
            <a:r>
              <a:rPr lang="en-US"/>
              <a:t>Produksi Marjinal (Marginal Product): MP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MP</a:t>
            </a:r>
            <a:r>
              <a:rPr lang="en-US" baseline="-25000"/>
              <a:t>L</a:t>
            </a:r>
            <a:r>
              <a:rPr lang="en-US"/>
              <a:t> = ∆TP/∆L atau MP</a:t>
            </a:r>
            <a:r>
              <a:rPr lang="en-US" baseline="-25000"/>
              <a:t>K</a:t>
            </a:r>
            <a:r>
              <a:rPr lang="en-US"/>
              <a:t> = ∆TP/∆K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Tabel Skedul Fungsi Produksi (Hipotesis)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ph idx="1"/>
          </p:nvPr>
        </p:nvGraphicFramePr>
        <p:xfrm>
          <a:off x="533400" y="1371600"/>
          <a:ext cx="8153400" cy="4876800"/>
        </p:xfrm>
        <a:graphic>
          <a:graphicData uri="http://schemas.openxmlformats.org/presentationml/2006/ole">
            <p:oleObj spid="_x0000_s12291" name="Document" r:id="rId3" imgW="6854448" imgH="36250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Hubungan Kurva TP, AP</a:t>
            </a:r>
            <a:r>
              <a:rPr lang="en-US" baseline="-25000"/>
              <a:t>L</a:t>
            </a:r>
            <a:r>
              <a:rPr lang="en-US"/>
              <a:t> dan MP</a:t>
            </a:r>
            <a:r>
              <a:rPr lang="en-US" baseline="-25000"/>
              <a:t>L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ph idx="1"/>
          </p:nvPr>
        </p:nvGraphicFramePr>
        <p:xfrm>
          <a:off x="304800" y="1066800"/>
          <a:ext cx="8305800" cy="5410200"/>
        </p:xfrm>
        <a:graphic>
          <a:graphicData uri="http://schemas.openxmlformats.org/presentationml/2006/ole">
            <p:oleObj spid="_x0000_s14344" name="Document" r:id="rId3" imgW="6807978" imgH="52631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Law of Diminishing Return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571500" indent="-571500"/>
            <a:r>
              <a:rPr lang="en-US"/>
              <a:t>Hukum yang menyatakan berkurangnya tambahan output dari penambahan satu unit input variabel, pada saat output telah mencapai maksimum.</a:t>
            </a:r>
          </a:p>
          <a:p>
            <a:pPr marL="571500" indent="-571500"/>
            <a:r>
              <a:rPr lang="en-US"/>
              <a:t>Asumsi yang berlaku: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Hanya ada satu unit input variabel, input yang lain tetap.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Teknologi yang digunakan dalam proses produksi tidak berubah.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Sifat koefisien produksi adalah berubah-ubah.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Tahap-tahap Proses Produksi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idx="1"/>
          </p:nvPr>
        </p:nvGraphicFramePr>
        <p:xfrm>
          <a:off x="228600" y="1219200"/>
          <a:ext cx="8763000" cy="5257800"/>
        </p:xfrm>
        <a:graphic>
          <a:graphicData uri="http://schemas.openxmlformats.org/presentationml/2006/ole">
            <p:oleObj spid="_x0000_s19460" name="Document" r:id="rId3" imgW="6807978" imgH="5263149" progId="Word.Document.8">
              <p:embed/>
            </p:oleObj>
          </a:graphicData>
        </a:graphic>
      </p:graphicFrame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6764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8956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8862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736725" y="20177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Tahap I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819400" y="19812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3366"/>
                </a:solidFill>
              </a:rPr>
              <a:t>Tahap II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810000" y="1981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Tahap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Kemajuan Teknologi dan Perubahan Kurva Produksi</a:t>
            </a:r>
          </a:p>
        </p:txBody>
      </p:sp>
      <p:graphicFrame>
        <p:nvGraphicFramePr>
          <p:cNvPr id="21555" name="Object 51"/>
          <p:cNvGraphicFramePr>
            <a:graphicFrameLocks noChangeAspect="1"/>
          </p:cNvGraphicFramePr>
          <p:nvPr>
            <p:ph idx="1"/>
          </p:nvPr>
        </p:nvGraphicFramePr>
        <p:xfrm>
          <a:off x="304800" y="1524000"/>
          <a:ext cx="8458200" cy="4724400"/>
        </p:xfrm>
        <a:graphic>
          <a:graphicData uri="http://schemas.openxmlformats.org/presentationml/2006/ole">
            <p:oleObj spid="_x0000_s21555" name="Document" r:id="rId3" imgW="6807978" imgH="388275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470</TotalTime>
  <Words>798</Words>
  <Application>Microsoft Office PowerPoint</Application>
  <PresentationFormat>On-screen Show (4:3)</PresentationFormat>
  <Paragraphs>174</Paragraphs>
  <Slides>27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Edge</vt:lpstr>
      <vt:lpstr>Document</vt:lpstr>
      <vt:lpstr>Equation</vt:lpstr>
      <vt:lpstr>Pert 6 : Perilaku Produksi</vt:lpstr>
      <vt:lpstr>Skema Proses Produksi</vt:lpstr>
      <vt:lpstr>Tujuan Perusahaan</vt:lpstr>
      <vt:lpstr>Fungsi Produksi</vt:lpstr>
      <vt:lpstr>Tabel Skedul Fungsi Produksi (Hipotesis)</vt:lpstr>
      <vt:lpstr>Hubungan Kurva TP, APL dan MPL</vt:lpstr>
      <vt:lpstr>The Law of Diminishing Return</vt:lpstr>
      <vt:lpstr>Tahap-tahap Proses Produksi</vt:lpstr>
      <vt:lpstr>Kemajuan Teknologi dan Perubahan Kurva Produksi</vt:lpstr>
      <vt:lpstr>Kurva Isoquant</vt:lpstr>
      <vt:lpstr>Berbagai kemungkinan kombinasi input pada kurva Isoquant</vt:lpstr>
      <vt:lpstr>Bentuk-bentuk khusus Kurva Indiferens</vt:lpstr>
      <vt:lpstr>Marjinal Rate of Technical Substitution (MRTS)</vt:lpstr>
      <vt:lpstr>Kendala Anggaran Produsen  (Kurva Isosocost)</vt:lpstr>
      <vt:lpstr>Kurva Isocost dengan Perubahan Harga Input dan Perubahan Pendapatan</vt:lpstr>
      <vt:lpstr>Kombinasi Input Variabel Biaya Terendah (Least Cost Combination)</vt:lpstr>
      <vt:lpstr>Berbagai kombinasi input dengan biaya terendah </vt:lpstr>
      <vt:lpstr>Fungsi Produksi Cobb-Douglas</vt:lpstr>
      <vt:lpstr>Konsep Biaya Produksi</vt:lpstr>
      <vt:lpstr>Hubungan Biaya Produksi dengan Hasil Produksi</vt:lpstr>
      <vt:lpstr>Analisis Biaya Produksi Jangka Pendek</vt:lpstr>
      <vt:lpstr>Analisis Biaya Produksi Jangka Pendek</vt:lpstr>
      <vt:lpstr>Perilaku Biaya Produksi Jangka Pendek</vt:lpstr>
      <vt:lpstr>Perilaku Biaya Produksi Jangka Pendek</vt:lpstr>
      <vt:lpstr>Analisis Biaya Jangka Panjang (Long-run average cost atau LAC)</vt:lpstr>
      <vt:lpstr>Perilaku Biaya Jangka Panjang</vt:lpstr>
      <vt:lpstr>Perilaku Biaya Jangka Panjang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Produsen</dc:title>
  <dc:creator>M Yunanto</dc:creator>
  <cp:lastModifiedBy>AGP</cp:lastModifiedBy>
  <cp:revision>30</cp:revision>
  <dcterms:created xsi:type="dcterms:W3CDTF">2006-10-04T19:53:15Z</dcterms:created>
  <dcterms:modified xsi:type="dcterms:W3CDTF">2011-08-11T04:09:11Z</dcterms:modified>
</cp:coreProperties>
</file>