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34" r:id="rId3"/>
    <p:sldId id="257" r:id="rId4"/>
    <p:sldId id="307" r:id="rId5"/>
    <p:sldId id="313" r:id="rId6"/>
    <p:sldId id="315" r:id="rId7"/>
    <p:sldId id="318" r:id="rId8"/>
    <p:sldId id="320" r:id="rId9"/>
    <p:sldId id="322" r:id="rId10"/>
    <p:sldId id="311" r:id="rId11"/>
    <p:sldId id="324" r:id="rId12"/>
    <p:sldId id="326" r:id="rId13"/>
    <p:sldId id="328" r:id="rId14"/>
    <p:sldId id="282" r:id="rId15"/>
    <p:sldId id="286" r:id="rId16"/>
    <p:sldId id="288" r:id="rId17"/>
    <p:sldId id="291" r:id="rId18"/>
    <p:sldId id="330" r:id="rId19"/>
    <p:sldId id="332" r:id="rId20"/>
    <p:sldId id="337" r:id="rId21"/>
    <p:sldId id="339" r:id="rId22"/>
    <p:sldId id="341" r:id="rId23"/>
    <p:sldId id="343" r:id="rId24"/>
    <p:sldId id="345" r:id="rId25"/>
    <p:sldId id="347" r:id="rId26"/>
    <p:sldId id="349" r:id="rId27"/>
    <p:sldId id="352" r:id="rId28"/>
    <p:sldId id="354" r:id="rId29"/>
    <p:sldId id="356" r:id="rId30"/>
    <p:sldId id="358" r:id="rId31"/>
    <p:sldId id="301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6E5A1-A35A-4BFB-BDEE-B98B377DE36B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62CA5-056A-4F1D-A17A-8A98A764B90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62CA5-056A-4F1D-A17A-8A98A764B904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62CA5-056A-4F1D-A17A-8A98A764B904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38486-5FC3-41FB-BBA8-04CE704C3609}" type="datetimeFigureOut">
              <a:rPr lang="id-ID" smtClean="0"/>
              <a:pPr/>
              <a:t>11/03/2015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EC3FE-D38D-4038-A058-DFE13B3D82D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98" y="1000108"/>
            <a:ext cx="898707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OTOMATA </a:t>
            </a:r>
          </a:p>
          <a:p>
            <a:pPr algn="ctr"/>
            <a:r>
              <a:rPr lang="id-ID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 TEORI BAHASA</a:t>
            </a:r>
          </a:p>
          <a:p>
            <a:pPr algn="ctr"/>
            <a:r>
              <a:rPr lang="id-ID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2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5276" y="4286256"/>
            <a:ext cx="154241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Oleh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1802" y="4857760"/>
            <a:ext cx="55582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Bowo nurhadiyono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Ciri NFA 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1. Jika misalkan 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={a,b}, maka SETIAP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    state mempunyai input a dan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    input b yang jumlahnya bebas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2. Dalam Tabel Transisi state Tujuan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    ditulis dalam bentuk Himpunan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1. Jika misalkan 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={a,b}, maka SETIAP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 state mempunyai input a dan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 input b yang jumlahnya bebas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928662" y="4714884"/>
            <a:ext cx="1000132" cy="1071570"/>
            <a:chOff x="3643306" y="3357562"/>
            <a:chExt cx="1000132" cy="1071570"/>
          </a:xfrm>
        </p:grpSpPr>
        <p:sp>
          <p:nvSpPr>
            <p:cNvPr id="6" name="Oval 5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 smtClean="0"/>
                <a:t>S</a:t>
              </a:r>
              <a:endParaRPr lang="id-ID" sz="4800" dirty="0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866880" y="5572140"/>
            <a:ext cx="1133484" cy="2143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5984" y="514351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b</a:t>
            </a:r>
            <a:endParaRPr lang="id-ID" sz="3600" dirty="0"/>
          </a:p>
        </p:txBody>
      </p:sp>
      <p:grpSp>
        <p:nvGrpSpPr>
          <p:cNvPr id="5" name="Group 13"/>
          <p:cNvGrpSpPr/>
          <p:nvPr/>
        </p:nvGrpSpPr>
        <p:grpSpPr>
          <a:xfrm>
            <a:off x="3571868" y="4714884"/>
            <a:ext cx="1000132" cy="1071570"/>
            <a:chOff x="3643306" y="3357562"/>
            <a:chExt cx="1000132" cy="1071570"/>
          </a:xfrm>
        </p:grpSpPr>
        <p:sp>
          <p:nvSpPr>
            <p:cNvPr id="15" name="Oval 14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 smtClean="0"/>
                <a:t>A</a:t>
              </a:r>
              <a:endParaRPr lang="id-ID" sz="4800" dirty="0"/>
            </a:p>
          </p:txBody>
        </p:sp>
      </p:grpSp>
      <p:sp>
        <p:nvSpPr>
          <p:cNvPr id="17" name="Arc 16"/>
          <p:cNvSpPr/>
          <p:nvPr/>
        </p:nvSpPr>
        <p:spPr>
          <a:xfrm rot="18288727">
            <a:off x="6482506" y="4245153"/>
            <a:ext cx="1107571" cy="928694"/>
          </a:xfrm>
          <a:prstGeom prst="arc">
            <a:avLst>
              <a:gd name="adj1" fmla="val 13754489"/>
              <a:gd name="adj2" fmla="val 7446241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4357686" y="407194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4705352" y="514351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214810" y="5572140"/>
            <a:ext cx="1562112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21"/>
          <p:cNvGrpSpPr/>
          <p:nvPr/>
        </p:nvGrpSpPr>
        <p:grpSpPr>
          <a:xfrm>
            <a:off x="6215074" y="4714884"/>
            <a:ext cx="1000132" cy="1071570"/>
            <a:chOff x="3643306" y="3357562"/>
            <a:chExt cx="1000132" cy="1071570"/>
          </a:xfrm>
        </p:grpSpPr>
        <p:sp>
          <p:nvSpPr>
            <p:cNvPr id="23" name="Oval 22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 smtClean="0"/>
                <a:t>A</a:t>
              </a:r>
              <a:endParaRPr lang="id-ID" sz="4800" dirty="0"/>
            </a:p>
          </p:txBody>
        </p:sp>
      </p:grpSp>
      <p:sp>
        <p:nvSpPr>
          <p:cNvPr id="25" name="Arc 24"/>
          <p:cNvSpPr/>
          <p:nvPr/>
        </p:nvSpPr>
        <p:spPr>
          <a:xfrm rot="18288727">
            <a:off x="3786912" y="4245153"/>
            <a:ext cx="1107571" cy="928694"/>
          </a:xfrm>
          <a:prstGeom prst="arc">
            <a:avLst>
              <a:gd name="adj1" fmla="val 13754489"/>
              <a:gd name="adj2" fmla="val 7446241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7000892" y="407194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27" name="Arc 26"/>
          <p:cNvSpPr/>
          <p:nvPr/>
        </p:nvSpPr>
        <p:spPr>
          <a:xfrm rot="3577733">
            <a:off x="6484782" y="5316723"/>
            <a:ext cx="1107571" cy="928694"/>
          </a:xfrm>
          <a:prstGeom prst="arc">
            <a:avLst>
              <a:gd name="adj1" fmla="val 13754489"/>
              <a:gd name="adj2" fmla="val 7446241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7072330" y="5711627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b</a:t>
            </a:r>
            <a:endParaRPr lang="id-ID" sz="36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072330" y="5214950"/>
            <a:ext cx="1562112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86710" y="48577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2. Dalam Tabel Transisi state Tujuan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  ditulis dalam bentuk himpunan</a:t>
            </a: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dalam bentuk himpunan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000100" y="3286124"/>
          <a:ext cx="395286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620"/>
                <a:gridCol w="1317620"/>
                <a:gridCol w="13176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{A}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{S}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{A,B}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</a:t>
                      </a:r>
                      <a:r>
                        <a:rPr lang="id-ID" sz="3200" baseline="0" dirty="0" smtClean="0"/>
                        <a:t> 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{A}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{B,B}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Oval 29"/>
          <p:cNvSpPr/>
          <p:nvPr/>
        </p:nvSpPr>
        <p:spPr>
          <a:xfrm>
            <a:off x="2415238" y="3929066"/>
            <a:ext cx="105252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3" name="Elbow Connector 32"/>
          <p:cNvCxnSpPr/>
          <p:nvPr/>
        </p:nvCxnSpPr>
        <p:spPr>
          <a:xfrm>
            <a:off x="4605338" y="4750603"/>
            <a:ext cx="681042" cy="96441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2"/>
          <p:cNvCxnSpPr>
            <a:stCxn id="30" idx="6"/>
          </p:cNvCxnSpPr>
          <p:nvPr/>
        </p:nvCxnSpPr>
        <p:spPr>
          <a:xfrm>
            <a:off x="3467758" y="4750603"/>
            <a:ext cx="109538" cy="100013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733794" y="3950331"/>
            <a:ext cx="105252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Contoh 1</a:t>
            </a: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3643306" y="3357562"/>
            <a:ext cx="1000132" cy="1071570"/>
            <a:chOff x="3643306" y="3357562"/>
            <a:chExt cx="1000132" cy="1071570"/>
          </a:xfrm>
        </p:grpSpPr>
        <p:sp>
          <p:nvSpPr>
            <p:cNvPr id="4" name="Oval 3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/>
                <a:t>A</a:t>
              </a:r>
            </a:p>
          </p:txBody>
        </p:sp>
      </p:grpSp>
      <p:grpSp>
        <p:nvGrpSpPr>
          <p:cNvPr id="5" name="Group 8"/>
          <p:cNvGrpSpPr/>
          <p:nvPr/>
        </p:nvGrpSpPr>
        <p:grpSpPr>
          <a:xfrm>
            <a:off x="1214414" y="3357562"/>
            <a:ext cx="1000132" cy="1071570"/>
            <a:chOff x="3643306" y="3357562"/>
            <a:chExt cx="1000132" cy="1071570"/>
          </a:xfrm>
        </p:grpSpPr>
        <p:sp>
          <p:nvSpPr>
            <p:cNvPr id="10" name="Oval 9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 smtClean="0"/>
                <a:t>S</a:t>
              </a:r>
              <a:endParaRPr lang="id-ID" sz="4800" dirty="0"/>
            </a:p>
          </p:txBody>
        </p:sp>
      </p:grpSp>
      <p:grpSp>
        <p:nvGrpSpPr>
          <p:cNvPr id="6" name="Group 15"/>
          <p:cNvGrpSpPr/>
          <p:nvPr/>
        </p:nvGrpSpPr>
        <p:grpSpPr>
          <a:xfrm>
            <a:off x="6072198" y="3357562"/>
            <a:ext cx="1000132" cy="1071570"/>
            <a:chOff x="6215074" y="3357562"/>
            <a:chExt cx="1000132" cy="1071570"/>
          </a:xfrm>
        </p:grpSpPr>
        <p:grpSp>
          <p:nvGrpSpPr>
            <p:cNvPr id="8" name="Group 11"/>
            <p:cNvGrpSpPr/>
            <p:nvPr/>
          </p:nvGrpSpPr>
          <p:grpSpPr>
            <a:xfrm>
              <a:off x="6215074" y="3357562"/>
              <a:ext cx="1000132" cy="1071570"/>
              <a:chOff x="3643306" y="3357562"/>
              <a:chExt cx="1000132" cy="107157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643306" y="3357562"/>
                <a:ext cx="1000132" cy="1071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793825" y="3479173"/>
                <a:ext cx="71438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4800" dirty="0"/>
                  <a:t>B</a:t>
                </a:r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6321399" y="3500438"/>
              <a:ext cx="772196" cy="80708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2214546" y="3927478"/>
            <a:ext cx="1428760" cy="1588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43438" y="3876678"/>
            <a:ext cx="14287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4552950" y="4324350"/>
            <a:ext cx="1676400" cy="247650"/>
          </a:xfrm>
          <a:custGeom>
            <a:avLst/>
            <a:gdLst>
              <a:gd name="connsiteX0" fmla="*/ 1676400 w 1676400"/>
              <a:gd name="connsiteY0" fmla="*/ 0 h 247650"/>
              <a:gd name="connsiteX1" fmla="*/ 838200 w 1676400"/>
              <a:gd name="connsiteY1" fmla="*/ 247650 h 247650"/>
              <a:gd name="connsiteX2" fmla="*/ 0 w 1676400"/>
              <a:gd name="connsiteY2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400" h="247650">
                <a:moveTo>
                  <a:pt x="1676400" y="0"/>
                </a:moveTo>
                <a:cubicBezTo>
                  <a:pt x="1397000" y="123825"/>
                  <a:pt x="1117600" y="247650"/>
                  <a:pt x="838200" y="247650"/>
                </a:cubicBezTo>
                <a:cubicBezTo>
                  <a:pt x="558800" y="247650"/>
                  <a:pt x="279400" y="123825"/>
                  <a:pt x="0" y="0"/>
                </a:cubicBez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Freeform 23"/>
          <p:cNvSpPr/>
          <p:nvPr/>
        </p:nvSpPr>
        <p:spPr>
          <a:xfrm rot="10800000">
            <a:off x="2032281" y="4319599"/>
            <a:ext cx="4171950" cy="895350"/>
          </a:xfrm>
          <a:custGeom>
            <a:avLst/>
            <a:gdLst>
              <a:gd name="connsiteX0" fmla="*/ 0 w 4171950"/>
              <a:gd name="connsiteY0" fmla="*/ 895350 h 895350"/>
              <a:gd name="connsiteX1" fmla="*/ 2076450 w 4171950"/>
              <a:gd name="connsiteY1" fmla="*/ 0 h 895350"/>
              <a:gd name="connsiteX2" fmla="*/ 4171950 w 4171950"/>
              <a:gd name="connsiteY2" fmla="*/ 895350 h 895350"/>
              <a:gd name="connsiteX3" fmla="*/ 4171950 w 4171950"/>
              <a:gd name="connsiteY3" fmla="*/ 89535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1950" h="895350">
                <a:moveTo>
                  <a:pt x="0" y="895350"/>
                </a:moveTo>
                <a:cubicBezTo>
                  <a:pt x="690562" y="447675"/>
                  <a:pt x="1381125" y="0"/>
                  <a:pt x="2076450" y="0"/>
                </a:cubicBezTo>
                <a:cubicBezTo>
                  <a:pt x="2771775" y="0"/>
                  <a:pt x="4171950" y="895350"/>
                  <a:pt x="4171950" y="895350"/>
                </a:cubicBezTo>
                <a:lnTo>
                  <a:pt x="4171950" y="895350"/>
                </a:ln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Arc 24"/>
          <p:cNvSpPr/>
          <p:nvPr/>
        </p:nvSpPr>
        <p:spPr>
          <a:xfrm rot="18288727">
            <a:off x="6564653" y="2880064"/>
            <a:ext cx="714380" cy="928694"/>
          </a:xfrm>
          <a:prstGeom prst="arc">
            <a:avLst>
              <a:gd name="adj1" fmla="val 13754489"/>
              <a:gd name="adj2" fmla="val 7446241"/>
            </a:avLst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2714612" y="3354173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5214942" y="4068553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4000496" y="464344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4357686" y="2854107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43504" y="3354173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/>
              <a:t>b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642910" y="3786190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Arc 33"/>
          <p:cNvSpPr/>
          <p:nvPr/>
        </p:nvSpPr>
        <p:spPr>
          <a:xfrm rot="18288727">
            <a:off x="4106853" y="2792398"/>
            <a:ext cx="714380" cy="928694"/>
          </a:xfrm>
          <a:prstGeom prst="arc">
            <a:avLst>
              <a:gd name="adj1" fmla="val 13754489"/>
              <a:gd name="adj2" fmla="val 7446241"/>
            </a:avLst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TextBox 34"/>
          <p:cNvSpPr txBox="1"/>
          <p:nvPr/>
        </p:nvSpPr>
        <p:spPr>
          <a:xfrm>
            <a:off x="6858016" y="242547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Contoh 2</a:t>
            </a:r>
          </a:p>
          <a:p>
            <a:pPr>
              <a:buNone/>
            </a:pPr>
            <a:r>
              <a:rPr lang="id-ID" sz="4000" dirty="0">
                <a:solidFill>
                  <a:srgbClr val="3333CC"/>
                </a:solidFill>
              </a:rPr>
              <a:t>	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14348" y="307181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00166" y="2500306"/>
          <a:ext cx="6096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{B}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{A,B}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{B,C}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{S}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 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{C,C}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C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{A}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 }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271696" y="3714752"/>
            <a:ext cx="500066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85000" lnSpcReduction="2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Contoh 3</a:t>
            </a:r>
          </a:p>
          <a:p>
            <a:pPr>
              <a:buNone/>
            </a:pPr>
            <a:r>
              <a:rPr lang="id-ID" sz="4000" dirty="0">
                <a:solidFill>
                  <a:srgbClr val="3333CC"/>
                </a:solidFill>
              </a:rPr>
              <a:t>	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Q = {S, A, B}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 = {0, 1}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(S,0)={S}, (A,0)={S,B}, (B,0)={ } 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(S,1)={A, B}, (A,1)={A,S} (B,1)={B,B}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S= 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S</a:t>
            </a: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F = {B}</a:t>
            </a: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Contoh 1</a:t>
            </a:r>
          </a:p>
          <a:p>
            <a:pPr>
              <a:buNone/>
            </a:pPr>
            <a:r>
              <a:rPr lang="id-ID" sz="4000" dirty="0">
                <a:solidFill>
                  <a:srgbClr val="3333CC"/>
                </a:solidFill>
              </a:rPr>
              <a:t>	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S 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= S</a:t>
            </a: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F = {B}</a:t>
            </a:r>
          </a:p>
          <a:p>
            <a:pPr>
              <a:buNone/>
            </a:pP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Tentukan Graph Transisinya</a:t>
            </a:r>
          </a:p>
          <a:p>
            <a:pPr>
              <a:buNone/>
            </a:pPr>
            <a:r>
              <a:rPr lang="id-ID" sz="4000" dirty="0">
                <a:solidFill>
                  <a:srgbClr val="3333CC"/>
                </a:solidFill>
                <a:sym typeface="Symbol"/>
              </a:rPr>
              <a:t>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Tentukan Kelima Komponennya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64793" y="2154564"/>
          <a:ext cx="375048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160"/>
                <a:gridCol w="1250160"/>
                <a:gridCol w="1250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a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{B}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{A}</a:t>
                      </a:r>
                      <a:endParaRPr lang="id-ID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A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{ }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{B}</a:t>
                      </a:r>
                      <a:endParaRPr lang="id-ID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{S}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{A, B}</a:t>
                      </a:r>
                      <a:endParaRPr lang="id-ID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Contoh 2</a:t>
            </a:r>
          </a:p>
          <a:p>
            <a:pPr>
              <a:buNone/>
            </a:pPr>
            <a:r>
              <a:rPr lang="id-ID" sz="4000" dirty="0">
                <a:solidFill>
                  <a:srgbClr val="3333CC"/>
                </a:solidFill>
              </a:rPr>
              <a:t>	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S 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= S</a:t>
            </a: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F = {C, D}</a:t>
            </a:r>
          </a:p>
          <a:p>
            <a:pPr>
              <a:buNone/>
            </a:pP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Tentukan Graph Transisinya</a:t>
            </a:r>
          </a:p>
          <a:p>
            <a:pPr>
              <a:buNone/>
            </a:pPr>
            <a:r>
              <a:rPr lang="id-ID" sz="4000" dirty="0">
                <a:solidFill>
                  <a:srgbClr val="3333CC"/>
                </a:solidFill>
                <a:sym typeface="Symbol"/>
              </a:rPr>
              <a:t>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Tentukan Kelima Komponennya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928927" y="1397000"/>
          <a:ext cx="4691073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691"/>
                <a:gridCol w="1563691"/>
                <a:gridCol w="15636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{S,C}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{S,A}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 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{B}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{B}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{B}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C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{D}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 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D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{D}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{D}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Contoh 3</a:t>
            </a: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3571868" y="2143116"/>
            <a:ext cx="1000132" cy="1071570"/>
            <a:chOff x="3643306" y="3357562"/>
            <a:chExt cx="1000132" cy="1071570"/>
          </a:xfrm>
        </p:grpSpPr>
        <p:sp>
          <p:nvSpPr>
            <p:cNvPr id="4" name="Oval 3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/>
                <a:t>A</a:t>
              </a:r>
            </a:p>
          </p:txBody>
        </p:sp>
      </p:grpSp>
      <p:grpSp>
        <p:nvGrpSpPr>
          <p:cNvPr id="5" name="Group 8"/>
          <p:cNvGrpSpPr/>
          <p:nvPr/>
        </p:nvGrpSpPr>
        <p:grpSpPr>
          <a:xfrm>
            <a:off x="1214414" y="3357562"/>
            <a:ext cx="1000132" cy="1071570"/>
            <a:chOff x="3643306" y="3357562"/>
            <a:chExt cx="1000132" cy="1071570"/>
          </a:xfrm>
        </p:grpSpPr>
        <p:sp>
          <p:nvSpPr>
            <p:cNvPr id="10" name="Oval 9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 smtClean="0"/>
                <a:t>S</a:t>
              </a:r>
              <a:endParaRPr lang="id-ID" sz="4800" dirty="0"/>
            </a:p>
          </p:txBody>
        </p:sp>
      </p:grpSp>
      <p:grpSp>
        <p:nvGrpSpPr>
          <p:cNvPr id="6" name="Group 15"/>
          <p:cNvGrpSpPr/>
          <p:nvPr/>
        </p:nvGrpSpPr>
        <p:grpSpPr>
          <a:xfrm>
            <a:off x="6072198" y="3357562"/>
            <a:ext cx="1000132" cy="1071570"/>
            <a:chOff x="6215074" y="3357562"/>
            <a:chExt cx="1000132" cy="1071570"/>
          </a:xfrm>
        </p:grpSpPr>
        <p:grpSp>
          <p:nvGrpSpPr>
            <p:cNvPr id="8" name="Group 11"/>
            <p:cNvGrpSpPr/>
            <p:nvPr/>
          </p:nvGrpSpPr>
          <p:grpSpPr>
            <a:xfrm>
              <a:off x="6215074" y="3357562"/>
              <a:ext cx="1000132" cy="1071570"/>
              <a:chOff x="3643306" y="3357562"/>
              <a:chExt cx="1000132" cy="107157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643306" y="3357562"/>
                <a:ext cx="1000132" cy="1071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793825" y="3479173"/>
                <a:ext cx="71438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4800" dirty="0"/>
                  <a:t>B</a:t>
                </a:r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6321399" y="3500438"/>
              <a:ext cx="772196" cy="80708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V="1">
            <a:off x="2214546" y="2643182"/>
            <a:ext cx="1357322" cy="1214446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214546" y="3857628"/>
            <a:ext cx="3857652" cy="150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 rot="19866810">
            <a:off x="3092280" y="4864556"/>
            <a:ext cx="3293303" cy="45719"/>
          </a:xfrm>
          <a:custGeom>
            <a:avLst/>
            <a:gdLst>
              <a:gd name="connsiteX0" fmla="*/ 1676400 w 1676400"/>
              <a:gd name="connsiteY0" fmla="*/ 0 h 247650"/>
              <a:gd name="connsiteX1" fmla="*/ 838200 w 1676400"/>
              <a:gd name="connsiteY1" fmla="*/ 247650 h 247650"/>
              <a:gd name="connsiteX2" fmla="*/ 0 w 1676400"/>
              <a:gd name="connsiteY2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400" h="247650">
                <a:moveTo>
                  <a:pt x="1676400" y="0"/>
                </a:moveTo>
                <a:cubicBezTo>
                  <a:pt x="1397000" y="123825"/>
                  <a:pt x="1117600" y="247650"/>
                  <a:pt x="838200" y="247650"/>
                </a:cubicBezTo>
                <a:cubicBezTo>
                  <a:pt x="558800" y="247650"/>
                  <a:pt x="279400" y="123825"/>
                  <a:pt x="0" y="0"/>
                </a:cubicBez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Freeform 23"/>
          <p:cNvSpPr/>
          <p:nvPr/>
        </p:nvSpPr>
        <p:spPr>
          <a:xfrm rot="9088298">
            <a:off x="2988060" y="5112117"/>
            <a:ext cx="3597430" cy="563895"/>
          </a:xfrm>
          <a:custGeom>
            <a:avLst/>
            <a:gdLst>
              <a:gd name="connsiteX0" fmla="*/ 0 w 4171950"/>
              <a:gd name="connsiteY0" fmla="*/ 895350 h 895350"/>
              <a:gd name="connsiteX1" fmla="*/ 2076450 w 4171950"/>
              <a:gd name="connsiteY1" fmla="*/ 0 h 895350"/>
              <a:gd name="connsiteX2" fmla="*/ 4171950 w 4171950"/>
              <a:gd name="connsiteY2" fmla="*/ 895350 h 895350"/>
              <a:gd name="connsiteX3" fmla="*/ 4171950 w 4171950"/>
              <a:gd name="connsiteY3" fmla="*/ 89535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1950" h="895350">
                <a:moveTo>
                  <a:pt x="0" y="895350"/>
                </a:moveTo>
                <a:cubicBezTo>
                  <a:pt x="690562" y="447675"/>
                  <a:pt x="1381125" y="0"/>
                  <a:pt x="2076450" y="0"/>
                </a:cubicBezTo>
                <a:cubicBezTo>
                  <a:pt x="2771775" y="0"/>
                  <a:pt x="4171950" y="895350"/>
                  <a:pt x="4171950" y="895350"/>
                </a:cubicBezTo>
                <a:lnTo>
                  <a:pt x="4171950" y="895350"/>
                </a:lnTo>
              </a:path>
            </a:pathLst>
          </a:cu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Arc 24"/>
          <p:cNvSpPr/>
          <p:nvPr/>
        </p:nvSpPr>
        <p:spPr>
          <a:xfrm rot="18288727">
            <a:off x="6564653" y="2880064"/>
            <a:ext cx="714380" cy="928694"/>
          </a:xfrm>
          <a:prstGeom prst="arc">
            <a:avLst>
              <a:gd name="adj1" fmla="val 13754489"/>
              <a:gd name="adj2" fmla="val 7446241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2571736" y="271462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4214810" y="4425743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2000232" y="450057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3000364" y="456861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14810" y="3354173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/>
              <a:t>b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642910" y="3786190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Arc 33"/>
          <p:cNvSpPr/>
          <p:nvPr/>
        </p:nvSpPr>
        <p:spPr>
          <a:xfrm rot="18288727">
            <a:off x="2486873" y="4575259"/>
            <a:ext cx="1173547" cy="928694"/>
          </a:xfrm>
          <a:prstGeom prst="arc">
            <a:avLst>
              <a:gd name="adj1" fmla="val 13754489"/>
              <a:gd name="adj2" fmla="val 7446241"/>
            </a:avLst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TextBox 34"/>
          <p:cNvSpPr txBox="1"/>
          <p:nvPr/>
        </p:nvSpPr>
        <p:spPr>
          <a:xfrm>
            <a:off x="6858016" y="242547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/>
              <a:t>b</a:t>
            </a:r>
          </a:p>
        </p:txBody>
      </p:sp>
      <p:grpSp>
        <p:nvGrpSpPr>
          <p:cNvPr id="31" name="Group 7"/>
          <p:cNvGrpSpPr/>
          <p:nvPr/>
        </p:nvGrpSpPr>
        <p:grpSpPr>
          <a:xfrm>
            <a:off x="2214546" y="5072074"/>
            <a:ext cx="1000132" cy="1071570"/>
            <a:chOff x="3643306" y="3357562"/>
            <a:chExt cx="1000132" cy="1071570"/>
          </a:xfrm>
        </p:grpSpPr>
        <p:sp>
          <p:nvSpPr>
            <p:cNvPr id="36" name="Oval 35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/>
                <a:t>C</a:t>
              </a: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6200000" flipH="1">
            <a:off x="1737102" y="4451753"/>
            <a:ext cx="1097765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367210" y="5140123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572000" y="2643182"/>
            <a:ext cx="1646664" cy="8355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86380" y="250030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Contoh 3</a:t>
            </a:r>
          </a:p>
          <a:p>
            <a:pPr>
              <a:buNone/>
            </a:pPr>
            <a:r>
              <a:rPr lang="id-ID" sz="4000" dirty="0">
                <a:solidFill>
                  <a:srgbClr val="3333CC"/>
                </a:solidFill>
              </a:rPr>
              <a:t>	</a:t>
            </a:r>
            <a:r>
              <a:rPr lang="id-ID" sz="4000" dirty="0" smtClean="0">
                <a:solidFill>
                  <a:srgbClr val="3333CC"/>
                </a:solidFill>
              </a:rPr>
              <a:t>Q = {S, A, B, C}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 = {a, b, c}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(S,a)={A}, (A,a)={B, C}, (B,a)={ }, (C,a)={A}, (C,b)={ }, (C,c)={C} 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(S,b)={B}, (A,b)={B}, (B,b)={C}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(S,c)={ }, (A,c)={A,S}, (B,c)={ 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S 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= S</a:t>
            </a: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F = {B, C}</a:t>
            </a:r>
            <a:endParaRPr lang="id-ID" sz="4000" dirty="0">
              <a:solidFill>
                <a:srgbClr val="3333CC"/>
              </a:solidFill>
              <a:sym typeface="Symbo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0664" y="1655754"/>
            <a:ext cx="823617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143000" indent="-1143000"/>
            <a:r>
              <a:rPr lang="id-ID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Materi :</a:t>
            </a:r>
          </a:p>
          <a:p>
            <a:pPr marL="1143000" indent="-1143000">
              <a:buAutoNum type="arabicPeriod"/>
            </a:pPr>
            <a:r>
              <a:rPr lang="id-ID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DFA dan NFA</a:t>
            </a:r>
          </a:p>
          <a:p>
            <a:pPr marL="1143000" indent="-1143000">
              <a:buAutoNum type="arabicPeriod"/>
            </a:pPr>
            <a:r>
              <a:rPr lang="id-ID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Ekuivalensi NFA 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Di dunia nyata ada suatu sistem yang mengikuti mesin DFA ada juga NFA</a:t>
            </a:r>
          </a:p>
          <a:p>
            <a:r>
              <a:rPr lang="id-ID" sz="4000" dirty="0" smtClean="0">
                <a:solidFill>
                  <a:srgbClr val="3333CC"/>
                </a:solidFill>
              </a:rPr>
              <a:t>Tetapi Komputer hanya dapat menerima sistem DFA</a:t>
            </a:r>
          </a:p>
          <a:p>
            <a:r>
              <a:rPr lang="id-ID" sz="4000" dirty="0" smtClean="0">
                <a:solidFill>
                  <a:srgbClr val="3333CC"/>
                </a:solidFill>
              </a:rPr>
              <a:t>Bagaimana solusinya ?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5232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EKUIVALENSI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id-ID" sz="5400" dirty="0" smtClean="0">
                <a:solidFill>
                  <a:srgbClr val="3333CC"/>
                </a:solidFill>
              </a:rPr>
              <a:t>Solusinya adalah merubah suatu NFA menjadi DFA yang ekivalen</a:t>
            </a:r>
          </a:p>
          <a:p>
            <a:r>
              <a:rPr lang="id-ID" sz="5400" dirty="0" smtClean="0">
                <a:solidFill>
                  <a:srgbClr val="3333CC"/>
                </a:solidFill>
              </a:rPr>
              <a:t>Ekivalen artinya mempunyai kemampuan yang sama</a:t>
            </a: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5232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EKUIVALENSI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Cara merubah NFA ke DFA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1. Jika belum dibuat Tabel Transisi,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    maka buatlah Tabel Transisinya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2. Berpedoman pada Tabel Transisi,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    ubahlah setiap state agar memenuhi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    syarat DFA dimulai state awal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3. State Akhir baru yg mengandung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    state akhir lama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5232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EKUIVALENSI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Contoh 1</a:t>
            </a: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Tentukan DFA yang ekivalen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2000232" y="3786190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Rectangle 30"/>
          <p:cNvSpPr/>
          <p:nvPr/>
        </p:nvSpPr>
        <p:spPr>
          <a:xfrm>
            <a:off x="453916" y="285728"/>
            <a:ext cx="5232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EKUIVALENSI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571736" y="2021505"/>
            <a:ext cx="3929090" cy="2621941"/>
            <a:chOff x="3643306" y="2000240"/>
            <a:chExt cx="3929090" cy="2621941"/>
          </a:xfrm>
        </p:grpSpPr>
        <p:grpSp>
          <p:nvGrpSpPr>
            <p:cNvPr id="2" name="Group 7"/>
            <p:cNvGrpSpPr/>
            <p:nvPr/>
          </p:nvGrpSpPr>
          <p:grpSpPr>
            <a:xfrm>
              <a:off x="3643306" y="3357562"/>
              <a:ext cx="1000132" cy="1071570"/>
              <a:chOff x="3643306" y="3357562"/>
              <a:chExt cx="1000132" cy="107157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643306" y="3357562"/>
                <a:ext cx="1000132" cy="1071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793825" y="3479173"/>
                <a:ext cx="71438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4800" dirty="0"/>
                  <a:t>A</a:t>
                </a:r>
              </a:p>
            </p:txBody>
          </p:sp>
        </p:grpSp>
        <p:grpSp>
          <p:nvGrpSpPr>
            <p:cNvPr id="6" name="Group 15"/>
            <p:cNvGrpSpPr/>
            <p:nvPr/>
          </p:nvGrpSpPr>
          <p:grpSpPr>
            <a:xfrm>
              <a:off x="6072198" y="3357562"/>
              <a:ext cx="1000132" cy="1071570"/>
              <a:chOff x="6215074" y="3357562"/>
              <a:chExt cx="1000132" cy="1071570"/>
            </a:xfrm>
          </p:grpSpPr>
          <p:grpSp>
            <p:nvGrpSpPr>
              <p:cNvPr id="8" name="Group 11"/>
              <p:cNvGrpSpPr/>
              <p:nvPr/>
            </p:nvGrpSpPr>
            <p:grpSpPr>
              <a:xfrm>
                <a:off x="6215074" y="3357562"/>
                <a:ext cx="1000132" cy="1071570"/>
                <a:chOff x="3643306" y="3357562"/>
                <a:chExt cx="1000132" cy="1071570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3643306" y="3357562"/>
                  <a:ext cx="1000132" cy="107157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3793825" y="3479173"/>
                  <a:ext cx="714380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4800" dirty="0"/>
                    <a:t>B</a:t>
                  </a:r>
                </a:p>
              </p:txBody>
            </p:sp>
          </p:grpSp>
          <p:sp>
            <p:nvSpPr>
              <p:cNvPr id="15" name="Oval 14"/>
              <p:cNvSpPr/>
              <p:nvPr/>
            </p:nvSpPr>
            <p:spPr>
              <a:xfrm>
                <a:off x="6321399" y="3500438"/>
                <a:ext cx="772196" cy="80708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>
              <a:off x="4643438" y="3876678"/>
              <a:ext cx="142876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4467890" y="4260555"/>
              <a:ext cx="1676400" cy="247650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5" name="Arc 24"/>
            <p:cNvSpPr/>
            <p:nvPr/>
          </p:nvSpPr>
          <p:spPr>
            <a:xfrm rot="18288727">
              <a:off x="6211206" y="2909689"/>
              <a:ext cx="1327225" cy="928694"/>
            </a:xfrm>
            <a:prstGeom prst="arc">
              <a:avLst>
                <a:gd name="adj1" fmla="val 13754489"/>
                <a:gd name="adj2" fmla="val 744624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72066" y="3975850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1</a:t>
              </a:r>
              <a:endParaRPr lang="id-ID" sz="3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00496" y="2000240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/>
                <a:t>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43504" y="3354173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0</a:t>
              </a:r>
              <a:endParaRPr lang="id-ID" sz="3600" dirty="0"/>
            </a:p>
          </p:txBody>
        </p:sp>
        <p:sp>
          <p:nvSpPr>
            <p:cNvPr id="34" name="Arc 33"/>
            <p:cNvSpPr/>
            <p:nvPr/>
          </p:nvSpPr>
          <p:spPr>
            <a:xfrm rot="16679594">
              <a:off x="3561820" y="2765316"/>
              <a:ext cx="1342617" cy="928694"/>
            </a:xfrm>
            <a:prstGeom prst="arc">
              <a:avLst>
                <a:gd name="adj1" fmla="val 13754489"/>
                <a:gd name="adj2" fmla="val 744624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72330" y="2214554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/>
                <a:t>1</a:t>
              </a:r>
            </a:p>
          </p:txBody>
        </p:sp>
        <p:sp>
          <p:nvSpPr>
            <p:cNvPr id="36" name="Freeform 35"/>
            <p:cNvSpPr/>
            <p:nvPr/>
          </p:nvSpPr>
          <p:spPr>
            <a:xfrm rot="10800000">
              <a:off x="4429124" y="3357562"/>
              <a:ext cx="1676400" cy="247650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72066" y="2782669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Dari Graph Transisi tersebut dibuat Tabel Transisi</a:t>
            </a: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r>
              <a:rPr lang="id-ID" sz="4000" dirty="0" smtClean="0">
                <a:solidFill>
                  <a:srgbClr val="3333CC"/>
                </a:solidFill>
              </a:rPr>
              <a:t>State awal A</a:t>
            </a:r>
          </a:p>
          <a:p>
            <a:r>
              <a:rPr lang="id-ID" sz="4000" dirty="0" smtClean="0">
                <a:solidFill>
                  <a:srgbClr val="3333CC"/>
                </a:solidFill>
              </a:rPr>
              <a:t>State akhir B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5232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EKUIVALENSI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85918" y="3143248"/>
          <a:ext cx="535785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785950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{A, B}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{B}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 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{A, B}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500066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Hasil DFA yg ekivalen adalah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5232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EKUIVALENSI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42910" y="2568355"/>
            <a:ext cx="7929618" cy="3646727"/>
            <a:chOff x="0" y="2639793"/>
            <a:chExt cx="7929618" cy="3646727"/>
          </a:xfrm>
        </p:grpSpPr>
        <p:sp>
          <p:nvSpPr>
            <p:cNvPr id="10" name="Freeform 9"/>
            <p:cNvSpPr/>
            <p:nvPr/>
          </p:nvSpPr>
          <p:spPr>
            <a:xfrm rot="17734061">
              <a:off x="3046070" y="4329050"/>
              <a:ext cx="1676400" cy="247650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Arc 10"/>
            <p:cNvSpPr/>
            <p:nvPr/>
          </p:nvSpPr>
          <p:spPr>
            <a:xfrm rot="9680550">
              <a:off x="1845247" y="5331407"/>
              <a:ext cx="1327225" cy="928694"/>
            </a:xfrm>
            <a:prstGeom prst="arc">
              <a:avLst>
                <a:gd name="adj1" fmla="val 13754489"/>
                <a:gd name="adj2" fmla="val 744624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00264" y="2925545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1</a:t>
              </a:r>
              <a:endParaRPr lang="id-ID" sz="3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14578" y="4282867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0</a:t>
              </a:r>
              <a:endParaRPr lang="id-ID" sz="3600" dirty="0"/>
            </a:p>
          </p:txBody>
        </p:sp>
        <p:sp>
          <p:nvSpPr>
            <p:cNvPr id="15" name="Arc 14"/>
            <p:cNvSpPr/>
            <p:nvPr/>
          </p:nvSpPr>
          <p:spPr>
            <a:xfrm rot="762038">
              <a:off x="3014623" y="5279743"/>
              <a:ext cx="1342617" cy="928694"/>
            </a:xfrm>
            <a:prstGeom prst="arc">
              <a:avLst>
                <a:gd name="adj1" fmla="val 13754489"/>
                <a:gd name="adj2" fmla="val 744624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71900" y="4068553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/>
                <a:t>1</a:t>
              </a:r>
            </a:p>
          </p:txBody>
        </p:sp>
        <p:sp>
          <p:nvSpPr>
            <p:cNvPr id="17" name="Freeform 16"/>
            <p:cNvSpPr/>
            <p:nvPr/>
          </p:nvSpPr>
          <p:spPr>
            <a:xfrm rot="9458669">
              <a:off x="1234205" y="3526173"/>
              <a:ext cx="2039460" cy="131257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00198" y="5640189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/>
                <a:t>1</a:t>
              </a: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0" y="4071942"/>
              <a:ext cx="500066" cy="2143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571768" y="5072074"/>
              <a:ext cx="1071570" cy="1071570"/>
              <a:chOff x="3357554" y="2857496"/>
              <a:chExt cx="1071570" cy="107157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450257" y="3121983"/>
                <a:ext cx="90742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800" dirty="0" smtClean="0"/>
                  <a:t>{A,B}</a:t>
                </a:r>
                <a:endParaRPr lang="id-ID" sz="2800" dirty="0"/>
              </a:p>
            </p:txBody>
          </p:sp>
          <p:sp>
            <p:nvSpPr>
              <p:cNvPr id="30" name="Donut 29"/>
              <p:cNvSpPr/>
              <p:nvPr/>
            </p:nvSpPr>
            <p:spPr>
              <a:xfrm>
                <a:off x="3357554" y="2857496"/>
                <a:ext cx="1071570" cy="1071570"/>
              </a:xfrm>
              <a:prstGeom prst="donut">
                <a:avLst>
                  <a:gd name="adj" fmla="val 1147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3214710" y="2714620"/>
              <a:ext cx="1071570" cy="1071570"/>
              <a:chOff x="3357554" y="2857496"/>
              <a:chExt cx="1071570" cy="107157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3450257" y="3121983"/>
                <a:ext cx="90742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800" dirty="0" smtClean="0"/>
                  <a:t>{B}</a:t>
                </a:r>
                <a:endParaRPr lang="id-ID" sz="2800" dirty="0"/>
              </a:p>
            </p:txBody>
          </p:sp>
          <p:sp>
            <p:nvSpPr>
              <p:cNvPr id="34" name="Donut 33"/>
              <p:cNvSpPr/>
              <p:nvPr/>
            </p:nvSpPr>
            <p:spPr>
              <a:xfrm>
                <a:off x="3357554" y="2857496"/>
                <a:ext cx="1071570" cy="1071570"/>
              </a:xfrm>
              <a:prstGeom prst="donut">
                <a:avLst>
                  <a:gd name="adj" fmla="val 1147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5643602" y="3571876"/>
              <a:ext cx="1000132" cy="1071570"/>
              <a:chOff x="785786" y="3643314"/>
              <a:chExt cx="1000132" cy="1071570"/>
            </a:xfrm>
          </p:grpSpPr>
          <p:sp>
            <p:nvSpPr>
              <p:cNvPr id="36" name="Oval 3"/>
              <p:cNvSpPr/>
              <p:nvPr/>
            </p:nvSpPr>
            <p:spPr>
              <a:xfrm>
                <a:off x="785786" y="3643314"/>
                <a:ext cx="1000132" cy="1071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35959" y="3927177"/>
                <a:ext cx="90742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800" dirty="0" smtClean="0"/>
                  <a:t>{  }</a:t>
                </a:r>
                <a:endParaRPr lang="id-ID" sz="2800" dirty="0"/>
              </a:p>
            </p:txBody>
          </p:sp>
        </p:grpSp>
        <p:sp>
          <p:nvSpPr>
            <p:cNvPr id="38" name="Freeform 37"/>
            <p:cNvSpPr/>
            <p:nvPr/>
          </p:nvSpPr>
          <p:spPr>
            <a:xfrm rot="12513248">
              <a:off x="910724" y="4604256"/>
              <a:ext cx="2039460" cy="131257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571504" y="3643314"/>
              <a:ext cx="1000132" cy="1071570"/>
              <a:chOff x="785786" y="3643314"/>
              <a:chExt cx="1000132" cy="1071570"/>
            </a:xfrm>
          </p:grpSpPr>
          <p:sp>
            <p:nvSpPr>
              <p:cNvPr id="28" name="Oval 3"/>
              <p:cNvSpPr/>
              <p:nvPr/>
            </p:nvSpPr>
            <p:spPr>
              <a:xfrm>
                <a:off x="785786" y="3643314"/>
                <a:ext cx="1000132" cy="1071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35959" y="3927177"/>
                <a:ext cx="90742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800" dirty="0" smtClean="0"/>
                  <a:t>{A}</a:t>
                </a:r>
                <a:endParaRPr lang="id-ID" sz="2800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4357718" y="5425875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0</a:t>
              </a:r>
              <a:endParaRPr lang="id-ID" sz="3600" dirty="0"/>
            </a:p>
          </p:txBody>
        </p:sp>
        <p:sp>
          <p:nvSpPr>
            <p:cNvPr id="40" name="Freeform 39"/>
            <p:cNvSpPr/>
            <p:nvPr/>
          </p:nvSpPr>
          <p:spPr>
            <a:xfrm rot="11980118">
              <a:off x="4279053" y="3186042"/>
              <a:ext cx="1676400" cy="247650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00660" y="2639793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0</a:t>
              </a:r>
              <a:endParaRPr lang="id-ID" sz="3600" dirty="0"/>
            </a:p>
          </p:txBody>
        </p:sp>
        <p:sp>
          <p:nvSpPr>
            <p:cNvPr id="42" name="Arc 41"/>
            <p:cNvSpPr/>
            <p:nvPr/>
          </p:nvSpPr>
          <p:spPr>
            <a:xfrm rot="9680550">
              <a:off x="4917081" y="3902647"/>
              <a:ext cx="1327225" cy="928694"/>
            </a:xfrm>
            <a:prstGeom prst="arc">
              <a:avLst>
                <a:gd name="adj1" fmla="val 13754489"/>
                <a:gd name="adj2" fmla="val 744624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00660" y="4214818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/>
                <a:t>1</a:t>
              </a:r>
            </a:p>
          </p:txBody>
        </p:sp>
        <p:sp>
          <p:nvSpPr>
            <p:cNvPr id="44" name="Arc 43"/>
            <p:cNvSpPr/>
            <p:nvPr/>
          </p:nvSpPr>
          <p:spPr>
            <a:xfrm rot="762038">
              <a:off x="6086457" y="3792835"/>
              <a:ext cx="1342617" cy="928694"/>
            </a:xfrm>
            <a:prstGeom prst="arc">
              <a:avLst>
                <a:gd name="adj1" fmla="val 13754489"/>
                <a:gd name="adj2" fmla="val 744624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429552" y="3938967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0</a:t>
              </a:r>
              <a:endParaRPr lang="id-ID" sz="3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500066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Soal 1:</a:t>
            </a: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Tentukan DFA yang ekivalen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5232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EKUIVALENSI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285749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0</a:t>
            </a:r>
            <a:endParaRPr lang="id-ID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6248" y="414338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0</a:t>
            </a:r>
            <a:endParaRPr lang="id-ID" sz="3600" dirty="0"/>
          </a:p>
        </p:txBody>
      </p:sp>
      <p:sp>
        <p:nvSpPr>
          <p:cNvPr id="17" name="Freeform 16"/>
          <p:cNvSpPr/>
          <p:nvPr/>
        </p:nvSpPr>
        <p:spPr>
          <a:xfrm rot="9458669">
            <a:off x="1877115" y="3454735"/>
            <a:ext cx="2039460" cy="131257"/>
          </a:xfrm>
          <a:custGeom>
            <a:avLst/>
            <a:gdLst>
              <a:gd name="connsiteX0" fmla="*/ 1676400 w 1676400"/>
              <a:gd name="connsiteY0" fmla="*/ 0 h 247650"/>
              <a:gd name="connsiteX1" fmla="*/ 838200 w 1676400"/>
              <a:gd name="connsiteY1" fmla="*/ 247650 h 247650"/>
              <a:gd name="connsiteX2" fmla="*/ 0 w 1676400"/>
              <a:gd name="connsiteY2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400" h="247650">
                <a:moveTo>
                  <a:pt x="1676400" y="0"/>
                </a:moveTo>
                <a:cubicBezTo>
                  <a:pt x="1397000" y="123825"/>
                  <a:pt x="1117600" y="247650"/>
                  <a:pt x="838200" y="247650"/>
                </a:cubicBezTo>
                <a:cubicBezTo>
                  <a:pt x="558800" y="247650"/>
                  <a:pt x="279400" y="123825"/>
                  <a:pt x="0" y="0"/>
                </a:cubicBez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ight Arrow 24"/>
          <p:cNvSpPr/>
          <p:nvPr/>
        </p:nvSpPr>
        <p:spPr>
          <a:xfrm>
            <a:off x="642910" y="400050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5" name="Group 31"/>
          <p:cNvGrpSpPr/>
          <p:nvPr/>
        </p:nvGrpSpPr>
        <p:grpSpPr>
          <a:xfrm>
            <a:off x="3857620" y="2643182"/>
            <a:ext cx="1071570" cy="1071570"/>
            <a:chOff x="3357554" y="2857496"/>
            <a:chExt cx="1071570" cy="1071570"/>
          </a:xfrm>
        </p:grpSpPr>
        <p:sp>
          <p:nvSpPr>
            <p:cNvPr id="33" name="TextBox 32"/>
            <p:cNvSpPr txBox="1"/>
            <p:nvPr/>
          </p:nvSpPr>
          <p:spPr>
            <a:xfrm>
              <a:off x="3450257" y="3121983"/>
              <a:ext cx="90742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800" dirty="0" smtClean="0"/>
                <a:t>B</a:t>
              </a:r>
              <a:endParaRPr lang="id-ID" sz="2800" dirty="0"/>
            </a:p>
          </p:txBody>
        </p:sp>
        <p:sp>
          <p:nvSpPr>
            <p:cNvPr id="34" name="Donut 33"/>
            <p:cNvSpPr/>
            <p:nvPr/>
          </p:nvSpPr>
          <p:spPr>
            <a:xfrm>
              <a:off x="3357554" y="2857496"/>
              <a:ext cx="1071570" cy="1071570"/>
            </a:xfrm>
            <a:prstGeom prst="donut">
              <a:avLst>
                <a:gd name="adj" fmla="val 1147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34"/>
          <p:cNvGrpSpPr/>
          <p:nvPr/>
        </p:nvGrpSpPr>
        <p:grpSpPr>
          <a:xfrm>
            <a:off x="6500826" y="3071810"/>
            <a:ext cx="1000132" cy="1071570"/>
            <a:chOff x="785786" y="3643314"/>
            <a:chExt cx="1000132" cy="1071570"/>
          </a:xfrm>
        </p:grpSpPr>
        <p:sp>
          <p:nvSpPr>
            <p:cNvPr id="36" name="Oval 3"/>
            <p:cNvSpPr/>
            <p:nvPr/>
          </p:nvSpPr>
          <p:spPr>
            <a:xfrm>
              <a:off x="785786" y="3643314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35959" y="3927177"/>
              <a:ext cx="90742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800" dirty="0" smtClean="0"/>
                <a:t>C</a:t>
              </a:r>
              <a:endParaRPr lang="id-ID" sz="2800" dirty="0"/>
            </a:p>
          </p:txBody>
        </p:sp>
      </p:grpSp>
      <p:grpSp>
        <p:nvGrpSpPr>
          <p:cNvPr id="8" name="Group 26"/>
          <p:cNvGrpSpPr/>
          <p:nvPr/>
        </p:nvGrpSpPr>
        <p:grpSpPr>
          <a:xfrm>
            <a:off x="1214414" y="3571876"/>
            <a:ext cx="1000132" cy="1071570"/>
            <a:chOff x="785786" y="3643314"/>
            <a:chExt cx="1000132" cy="1071570"/>
          </a:xfrm>
        </p:grpSpPr>
        <p:sp>
          <p:nvSpPr>
            <p:cNvPr id="28" name="Oval 3"/>
            <p:cNvSpPr/>
            <p:nvPr/>
          </p:nvSpPr>
          <p:spPr>
            <a:xfrm>
              <a:off x="785786" y="3643314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35959" y="3927177"/>
              <a:ext cx="90742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800" dirty="0" smtClean="0"/>
                <a:t>A</a:t>
              </a:r>
              <a:endParaRPr lang="id-ID" sz="28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14876" y="378619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1</a:t>
            </a:r>
            <a:endParaRPr lang="id-ID" sz="3600" dirty="0"/>
          </a:p>
        </p:txBody>
      </p:sp>
      <p:sp>
        <p:nvSpPr>
          <p:cNvPr id="40" name="Freeform 39"/>
          <p:cNvSpPr/>
          <p:nvPr/>
        </p:nvSpPr>
        <p:spPr>
          <a:xfrm rot="11980118">
            <a:off x="4921963" y="3114604"/>
            <a:ext cx="1676400" cy="247650"/>
          </a:xfrm>
          <a:custGeom>
            <a:avLst/>
            <a:gdLst>
              <a:gd name="connsiteX0" fmla="*/ 1676400 w 1676400"/>
              <a:gd name="connsiteY0" fmla="*/ 0 h 247650"/>
              <a:gd name="connsiteX1" fmla="*/ 838200 w 1676400"/>
              <a:gd name="connsiteY1" fmla="*/ 247650 h 247650"/>
              <a:gd name="connsiteX2" fmla="*/ 0 w 1676400"/>
              <a:gd name="connsiteY2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400" h="247650">
                <a:moveTo>
                  <a:pt x="1676400" y="0"/>
                </a:moveTo>
                <a:cubicBezTo>
                  <a:pt x="1397000" y="123825"/>
                  <a:pt x="1117600" y="247650"/>
                  <a:pt x="838200" y="247650"/>
                </a:cubicBezTo>
                <a:cubicBezTo>
                  <a:pt x="558800" y="247650"/>
                  <a:pt x="279400" y="123825"/>
                  <a:pt x="0" y="0"/>
                </a:cubicBez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TextBox 40"/>
          <p:cNvSpPr txBox="1"/>
          <p:nvPr/>
        </p:nvSpPr>
        <p:spPr>
          <a:xfrm>
            <a:off x="5643570" y="2568355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1</a:t>
            </a:r>
            <a:endParaRPr lang="id-ID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5572132" y="321468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0</a:t>
            </a:r>
            <a:endParaRPr lang="id-ID" sz="3600" dirty="0"/>
          </a:p>
        </p:txBody>
      </p:sp>
      <p:sp>
        <p:nvSpPr>
          <p:cNvPr id="35" name="Freeform 34"/>
          <p:cNvSpPr/>
          <p:nvPr/>
        </p:nvSpPr>
        <p:spPr>
          <a:xfrm rot="21287418">
            <a:off x="2099935" y="4197996"/>
            <a:ext cx="4607906" cy="523080"/>
          </a:xfrm>
          <a:custGeom>
            <a:avLst/>
            <a:gdLst>
              <a:gd name="connsiteX0" fmla="*/ 1676400 w 1676400"/>
              <a:gd name="connsiteY0" fmla="*/ 0 h 247650"/>
              <a:gd name="connsiteX1" fmla="*/ 838200 w 1676400"/>
              <a:gd name="connsiteY1" fmla="*/ 247650 h 247650"/>
              <a:gd name="connsiteX2" fmla="*/ 0 w 1676400"/>
              <a:gd name="connsiteY2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400" h="247650">
                <a:moveTo>
                  <a:pt x="1676400" y="0"/>
                </a:moveTo>
                <a:cubicBezTo>
                  <a:pt x="1397000" y="123825"/>
                  <a:pt x="1117600" y="247650"/>
                  <a:pt x="838200" y="247650"/>
                </a:cubicBezTo>
                <a:cubicBezTo>
                  <a:pt x="558800" y="247650"/>
                  <a:pt x="279400" y="123825"/>
                  <a:pt x="0" y="0"/>
                </a:cubicBezTo>
              </a:path>
            </a:pathLst>
          </a:cu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Freeform 46"/>
          <p:cNvSpPr/>
          <p:nvPr/>
        </p:nvSpPr>
        <p:spPr>
          <a:xfrm rot="1107225">
            <a:off x="4803430" y="3525975"/>
            <a:ext cx="1794247" cy="265257"/>
          </a:xfrm>
          <a:custGeom>
            <a:avLst/>
            <a:gdLst>
              <a:gd name="connsiteX0" fmla="*/ 1676400 w 1676400"/>
              <a:gd name="connsiteY0" fmla="*/ 0 h 247650"/>
              <a:gd name="connsiteX1" fmla="*/ 838200 w 1676400"/>
              <a:gd name="connsiteY1" fmla="*/ 247650 h 247650"/>
              <a:gd name="connsiteX2" fmla="*/ 0 w 1676400"/>
              <a:gd name="connsiteY2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400" h="247650">
                <a:moveTo>
                  <a:pt x="1676400" y="0"/>
                </a:moveTo>
                <a:cubicBezTo>
                  <a:pt x="1397000" y="123825"/>
                  <a:pt x="1117600" y="247650"/>
                  <a:pt x="838200" y="247650"/>
                </a:cubicBezTo>
                <a:cubicBezTo>
                  <a:pt x="558800" y="247650"/>
                  <a:pt x="279400" y="123825"/>
                  <a:pt x="0" y="0"/>
                </a:cubicBez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Freeform 47"/>
          <p:cNvSpPr/>
          <p:nvPr/>
        </p:nvSpPr>
        <p:spPr>
          <a:xfrm rot="259745">
            <a:off x="4433305" y="3840535"/>
            <a:ext cx="2212131" cy="166523"/>
          </a:xfrm>
          <a:custGeom>
            <a:avLst/>
            <a:gdLst>
              <a:gd name="connsiteX0" fmla="*/ 1676400 w 1676400"/>
              <a:gd name="connsiteY0" fmla="*/ 0 h 247650"/>
              <a:gd name="connsiteX1" fmla="*/ 838200 w 1676400"/>
              <a:gd name="connsiteY1" fmla="*/ 247650 h 247650"/>
              <a:gd name="connsiteX2" fmla="*/ 0 w 1676400"/>
              <a:gd name="connsiteY2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400" h="247650">
                <a:moveTo>
                  <a:pt x="1676400" y="0"/>
                </a:moveTo>
                <a:cubicBezTo>
                  <a:pt x="1397000" y="123825"/>
                  <a:pt x="1117600" y="247650"/>
                  <a:pt x="838200" y="247650"/>
                </a:cubicBezTo>
                <a:cubicBezTo>
                  <a:pt x="558800" y="247650"/>
                  <a:pt x="279400" y="123825"/>
                  <a:pt x="0" y="0"/>
                </a:cubicBezTo>
              </a:path>
            </a:pathLst>
          </a:cu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Soal 2</a:t>
            </a: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q</a:t>
            </a:r>
            <a:r>
              <a:rPr lang="id-ID" sz="4000" baseline="-25000" dirty="0" smtClean="0">
                <a:solidFill>
                  <a:srgbClr val="3333CC"/>
                </a:solidFill>
              </a:rPr>
              <a:t>0</a:t>
            </a:r>
            <a:r>
              <a:rPr lang="id-ID" sz="4000" dirty="0" smtClean="0">
                <a:solidFill>
                  <a:srgbClr val="3333CC"/>
                </a:solidFill>
              </a:rPr>
              <a:t> = A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F ={D}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Tentukan DFA yang ekivalen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5232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EKUIVALENSI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488" y="2285992"/>
          <a:ext cx="535785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785950"/>
                <a:gridCol w="1785950"/>
              </a:tblGrid>
              <a:tr h="507682"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{A, B}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{A}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{C}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{C}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C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{D}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  }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D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{D}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{D}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Soal 3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Diketahui Kelima Komponen NFA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Q = {A, B, C},  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 = {0, 1}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(A,0)={A}, (A,1)={C}, (B,0)={B}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(C,0)={A,B}, (C,1)={B} 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</a:t>
            </a:r>
            <a:r>
              <a:rPr lang="id-ID" sz="4000" dirty="0" smtClean="0">
                <a:solidFill>
                  <a:srgbClr val="3333CC"/>
                </a:solidFill>
              </a:rPr>
              <a:t>S= </a:t>
            </a:r>
            <a:r>
              <a:rPr lang="id-ID" sz="4000" dirty="0" smtClean="0">
                <a:solidFill>
                  <a:srgbClr val="3333CC"/>
                </a:solidFill>
              </a:rPr>
              <a:t>A,  	F ={C}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Tentukan DFA yang ekivalen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5232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EKUIVALENSI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Soal 4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Diketahui Kelima Komponen NFA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Q = {A, B, C},  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 = {0, 1}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(A,0)={B, C}, (A,1)={C}, (B,0)={B}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(B,1)={C}, (C,0)={ }, (C,1)={A, C} 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</a:t>
            </a:r>
            <a:r>
              <a:rPr lang="id-ID" sz="4000" dirty="0" smtClean="0">
                <a:solidFill>
                  <a:srgbClr val="3333CC"/>
                </a:solidFill>
              </a:rPr>
              <a:t>S </a:t>
            </a:r>
            <a:r>
              <a:rPr lang="id-ID" sz="4000" dirty="0" smtClean="0">
                <a:solidFill>
                  <a:srgbClr val="3333CC"/>
                </a:solidFill>
              </a:rPr>
              <a:t>= A,  	F ={B}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Tentukan DFA yang ekivalen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5232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EKUIVALENSI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FSA secara umum ada dua jenis yaitu 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1. Deterministic Finite Automata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    (DFA)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2. Non Determinisric Finite Automata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    (NFA) atau NDFA</a:t>
            </a:r>
          </a:p>
          <a:p>
            <a:r>
              <a:rPr lang="id-ID" sz="4000" dirty="0" smtClean="0">
                <a:solidFill>
                  <a:srgbClr val="3333CC"/>
                </a:solidFill>
              </a:rPr>
              <a:t>Komputer menggunakan yang DFA</a:t>
            </a:r>
            <a:endParaRPr lang="id-ID" sz="4000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Soal 5:</a:t>
            </a: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Tentukan DFA yang ekivalen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916" y="357166"/>
            <a:ext cx="5232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EKUIVALENSI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28662" y="2068289"/>
            <a:ext cx="6929486" cy="3146661"/>
            <a:chOff x="642910" y="2643182"/>
            <a:chExt cx="6929486" cy="3146661"/>
          </a:xfrm>
        </p:grpSpPr>
        <p:sp>
          <p:nvSpPr>
            <p:cNvPr id="12" name="TextBox 11"/>
            <p:cNvSpPr txBox="1"/>
            <p:nvPr/>
          </p:nvSpPr>
          <p:spPr>
            <a:xfrm>
              <a:off x="2643174" y="2857496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0</a:t>
              </a:r>
              <a:endParaRPr lang="id-ID" sz="3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86050" y="5143512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0</a:t>
              </a:r>
              <a:endParaRPr lang="id-ID" sz="3600" dirty="0"/>
            </a:p>
          </p:txBody>
        </p:sp>
        <p:sp>
          <p:nvSpPr>
            <p:cNvPr id="17" name="Freeform 16"/>
            <p:cNvSpPr/>
            <p:nvPr/>
          </p:nvSpPr>
          <p:spPr>
            <a:xfrm rot="9458669">
              <a:off x="1877115" y="3454735"/>
              <a:ext cx="2039460" cy="131257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642910" y="4000504"/>
              <a:ext cx="500066" cy="2143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" name="Group 31"/>
            <p:cNvGrpSpPr/>
            <p:nvPr/>
          </p:nvGrpSpPr>
          <p:grpSpPr>
            <a:xfrm>
              <a:off x="3857620" y="2643182"/>
              <a:ext cx="1071570" cy="1071570"/>
              <a:chOff x="3357554" y="2857496"/>
              <a:chExt cx="1071570" cy="107157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3450257" y="3121983"/>
                <a:ext cx="90742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800" dirty="0" smtClean="0"/>
                  <a:t>B</a:t>
                </a:r>
                <a:endParaRPr lang="id-ID" sz="2800" dirty="0"/>
              </a:p>
            </p:txBody>
          </p:sp>
          <p:sp>
            <p:nvSpPr>
              <p:cNvPr id="34" name="Donut 33"/>
              <p:cNvSpPr/>
              <p:nvPr/>
            </p:nvSpPr>
            <p:spPr>
              <a:xfrm>
                <a:off x="3357554" y="2857496"/>
                <a:ext cx="1071570" cy="1071570"/>
              </a:xfrm>
              <a:prstGeom prst="donut">
                <a:avLst>
                  <a:gd name="adj" fmla="val 1147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" name="Group 34"/>
            <p:cNvGrpSpPr/>
            <p:nvPr/>
          </p:nvGrpSpPr>
          <p:grpSpPr>
            <a:xfrm>
              <a:off x="5429256" y="4500570"/>
              <a:ext cx="1000132" cy="1071570"/>
              <a:chOff x="785786" y="3643314"/>
              <a:chExt cx="1000132" cy="1071570"/>
            </a:xfrm>
          </p:grpSpPr>
          <p:sp>
            <p:nvSpPr>
              <p:cNvPr id="36" name="Oval 3"/>
              <p:cNvSpPr/>
              <p:nvPr/>
            </p:nvSpPr>
            <p:spPr>
              <a:xfrm>
                <a:off x="785786" y="3643314"/>
                <a:ext cx="1000132" cy="1071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35959" y="3927177"/>
                <a:ext cx="90742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800" dirty="0" smtClean="0"/>
                  <a:t>C</a:t>
                </a:r>
                <a:endParaRPr lang="id-ID" sz="2800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1214414" y="3571876"/>
              <a:ext cx="1000132" cy="1071570"/>
              <a:chOff x="785786" y="3643314"/>
              <a:chExt cx="1000132" cy="1071570"/>
            </a:xfrm>
          </p:grpSpPr>
          <p:sp>
            <p:nvSpPr>
              <p:cNvPr id="28" name="Oval 3"/>
              <p:cNvSpPr/>
              <p:nvPr/>
            </p:nvSpPr>
            <p:spPr>
              <a:xfrm>
                <a:off x="785786" y="3643314"/>
                <a:ext cx="1000132" cy="1071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35959" y="3927177"/>
                <a:ext cx="90742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800" dirty="0" smtClean="0"/>
                  <a:t>A</a:t>
                </a:r>
                <a:endParaRPr lang="id-ID" sz="2800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4000496" y="4714884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1</a:t>
              </a:r>
              <a:endParaRPr lang="id-ID" sz="3600" dirty="0"/>
            </a:p>
          </p:txBody>
        </p:sp>
        <p:sp>
          <p:nvSpPr>
            <p:cNvPr id="40" name="Freeform 39"/>
            <p:cNvSpPr/>
            <p:nvPr/>
          </p:nvSpPr>
          <p:spPr>
            <a:xfrm rot="13636805">
              <a:off x="4679172" y="3676932"/>
              <a:ext cx="1676400" cy="247650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643570" y="3357562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1</a:t>
              </a:r>
              <a:endParaRPr lang="id-ID" sz="3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72330" y="4572008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0</a:t>
              </a:r>
              <a:endParaRPr lang="id-ID" sz="3600" dirty="0"/>
            </a:p>
          </p:txBody>
        </p:sp>
        <p:sp>
          <p:nvSpPr>
            <p:cNvPr id="35" name="Freeform 34"/>
            <p:cNvSpPr/>
            <p:nvPr/>
          </p:nvSpPr>
          <p:spPr>
            <a:xfrm rot="417856" flipV="1">
              <a:off x="1535976" y="4166831"/>
              <a:ext cx="3950640" cy="472606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7" name="Freeform 46"/>
            <p:cNvSpPr/>
            <p:nvPr/>
          </p:nvSpPr>
          <p:spPr>
            <a:xfrm rot="900257">
              <a:off x="2036938" y="4800437"/>
              <a:ext cx="3534714" cy="420490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4" name="Freeform 23"/>
            <p:cNvSpPr/>
            <p:nvPr/>
          </p:nvSpPr>
          <p:spPr>
            <a:xfrm rot="20142060">
              <a:off x="2113061" y="3737187"/>
              <a:ext cx="2039460" cy="131257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14612" y="3425611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0</a:t>
              </a:r>
              <a:endParaRPr lang="id-ID" sz="3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00562" y="3925677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3600" dirty="0" smtClean="0"/>
                <a:t>1</a:t>
              </a:r>
              <a:endParaRPr lang="id-ID" sz="3600" dirty="0"/>
            </a:p>
          </p:txBody>
        </p:sp>
        <p:sp>
          <p:nvSpPr>
            <p:cNvPr id="30" name="Arc 29"/>
            <p:cNvSpPr/>
            <p:nvPr/>
          </p:nvSpPr>
          <p:spPr>
            <a:xfrm>
              <a:off x="5929322" y="4572008"/>
              <a:ext cx="1204876" cy="928694"/>
            </a:xfrm>
            <a:prstGeom prst="arc">
              <a:avLst>
                <a:gd name="adj1" fmla="val 13754489"/>
                <a:gd name="adj2" fmla="val 744624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1" name="Freeform 30"/>
            <p:cNvSpPr/>
            <p:nvPr/>
          </p:nvSpPr>
          <p:spPr>
            <a:xfrm rot="900257">
              <a:off x="1900238" y="5011548"/>
              <a:ext cx="3714071" cy="491829"/>
            </a:xfrm>
            <a:custGeom>
              <a:avLst/>
              <a:gdLst>
                <a:gd name="connsiteX0" fmla="*/ 1676400 w 1676400"/>
                <a:gd name="connsiteY0" fmla="*/ 0 h 247650"/>
                <a:gd name="connsiteX1" fmla="*/ 838200 w 1676400"/>
                <a:gd name="connsiteY1" fmla="*/ 247650 h 247650"/>
                <a:gd name="connsiteX2" fmla="*/ 0 w 167640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400" h="247650">
                  <a:moveTo>
                    <a:pt x="1676400" y="0"/>
                  </a:moveTo>
                  <a:cubicBezTo>
                    <a:pt x="1397000" y="123825"/>
                    <a:pt x="1117600" y="247650"/>
                    <a:pt x="838200" y="247650"/>
                  </a:cubicBezTo>
                  <a:cubicBezTo>
                    <a:pt x="558800" y="247650"/>
                    <a:pt x="279400" y="123825"/>
                    <a:pt x="0" y="0"/>
                  </a:cubicBezTo>
                </a:path>
              </a:pathLst>
            </a:cu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2649" y="2285992"/>
            <a:ext cx="34724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Trims</a:t>
            </a:r>
            <a:endParaRPr lang="en-U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Ciri DFA 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1. Jika misalkan 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={a,b}, maka SETIAP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    state mempunyai satu input a dan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    satu input b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2. Dalam Tabel Transisi state Tujuan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    tidak ditulis dalam bentuk Himpunan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1. Jika misalkan 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={a,b}, maka SETIAP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    state mempunyai satu input a dan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    satu input b</a:t>
            </a: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28662" y="4714884"/>
            <a:ext cx="1000132" cy="1071570"/>
            <a:chOff x="3643306" y="3357562"/>
            <a:chExt cx="1000132" cy="1071570"/>
          </a:xfrm>
        </p:grpSpPr>
        <p:sp>
          <p:nvSpPr>
            <p:cNvPr id="6" name="Oval 5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 smtClean="0"/>
                <a:t>S</a:t>
              </a:r>
              <a:endParaRPr lang="id-ID" sz="4800" dirty="0"/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V="1">
            <a:off x="1357290" y="4572008"/>
            <a:ext cx="1714512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66880" y="5572140"/>
            <a:ext cx="1133484" cy="2143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14546" y="421142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84" y="514351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b</a:t>
            </a:r>
            <a:endParaRPr lang="id-ID" sz="36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571868" y="4714884"/>
            <a:ext cx="1000132" cy="1071570"/>
            <a:chOff x="3643306" y="3357562"/>
            <a:chExt cx="1000132" cy="1071570"/>
          </a:xfrm>
        </p:grpSpPr>
        <p:sp>
          <p:nvSpPr>
            <p:cNvPr id="15" name="Oval 14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 smtClean="0"/>
                <a:t>A</a:t>
              </a:r>
              <a:endParaRPr lang="id-ID" sz="4800" dirty="0"/>
            </a:p>
          </p:txBody>
        </p:sp>
      </p:grpSp>
      <p:sp>
        <p:nvSpPr>
          <p:cNvPr id="17" name="Arc 16"/>
          <p:cNvSpPr/>
          <p:nvPr/>
        </p:nvSpPr>
        <p:spPr>
          <a:xfrm rot="18288727">
            <a:off x="6482506" y="4245153"/>
            <a:ext cx="1107571" cy="928694"/>
          </a:xfrm>
          <a:prstGeom prst="arc">
            <a:avLst>
              <a:gd name="adj1" fmla="val 13754489"/>
              <a:gd name="adj2" fmla="val 7446241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4357686" y="407194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4705352" y="514351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b</a:t>
            </a:r>
            <a:endParaRPr lang="id-ID" sz="36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214810" y="5572140"/>
            <a:ext cx="1562112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215074" y="4714884"/>
            <a:ext cx="1000132" cy="1071570"/>
            <a:chOff x="3643306" y="3357562"/>
            <a:chExt cx="1000132" cy="1071570"/>
          </a:xfrm>
        </p:grpSpPr>
        <p:sp>
          <p:nvSpPr>
            <p:cNvPr id="23" name="Oval 22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 smtClean="0"/>
                <a:t>A</a:t>
              </a:r>
              <a:endParaRPr lang="id-ID" sz="4800" dirty="0"/>
            </a:p>
          </p:txBody>
        </p:sp>
      </p:grpSp>
      <p:sp>
        <p:nvSpPr>
          <p:cNvPr id="25" name="Arc 24"/>
          <p:cNvSpPr/>
          <p:nvPr/>
        </p:nvSpPr>
        <p:spPr>
          <a:xfrm rot="18288727">
            <a:off x="3786912" y="4245153"/>
            <a:ext cx="1107571" cy="928694"/>
          </a:xfrm>
          <a:prstGeom prst="arc">
            <a:avLst>
              <a:gd name="adj1" fmla="val 13754489"/>
              <a:gd name="adj2" fmla="val 7446241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7000892" y="407194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27" name="Arc 26"/>
          <p:cNvSpPr/>
          <p:nvPr/>
        </p:nvSpPr>
        <p:spPr>
          <a:xfrm rot="3577733">
            <a:off x="6484782" y="5316723"/>
            <a:ext cx="1107571" cy="928694"/>
          </a:xfrm>
          <a:prstGeom prst="arc">
            <a:avLst>
              <a:gd name="adj1" fmla="val 13754489"/>
              <a:gd name="adj2" fmla="val 7446241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7072330" y="5711627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b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2. Dalam Tabel Transisi state Tujuan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 tidak ditulis dalam bentuk himpunan</a:t>
            </a: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Bukan dalam bentuk himpunan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000100" y="3286124"/>
          <a:ext cx="395286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620"/>
                <a:gridCol w="1317620"/>
                <a:gridCol w="13176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Oval 29"/>
          <p:cNvSpPr/>
          <p:nvPr/>
        </p:nvSpPr>
        <p:spPr>
          <a:xfrm>
            <a:off x="2662224" y="3929066"/>
            <a:ext cx="642942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Oval 30"/>
          <p:cNvSpPr/>
          <p:nvPr/>
        </p:nvSpPr>
        <p:spPr>
          <a:xfrm>
            <a:off x="3962396" y="3929066"/>
            <a:ext cx="642942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3" name="Elbow Connector 32"/>
          <p:cNvCxnSpPr>
            <a:stCxn id="31" idx="6"/>
          </p:cNvCxnSpPr>
          <p:nvPr/>
        </p:nvCxnSpPr>
        <p:spPr>
          <a:xfrm>
            <a:off x="4605338" y="4750603"/>
            <a:ext cx="681042" cy="96441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2"/>
          <p:cNvCxnSpPr>
            <a:stCxn id="30" idx="6"/>
          </p:cNvCxnSpPr>
          <p:nvPr/>
        </p:nvCxnSpPr>
        <p:spPr>
          <a:xfrm>
            <a:off x="3305166" y="4750603"/>
            <a:ext cx="519116" cy="100013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Contoh 1</a:t>
            </a: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3643306" y="3357562"/>
            <a:ext cx="1000132" cy="1071570"/>
            <a:chOff x="3643306" y="3357562"/>
            <a:chExt cx="1000132" cy="1071570"/>
          </a:xfrm>
        </p:grpSpPr>
        <p:sp>
          <p:nvSpPr>
            <p:cNvPr id="4" name="Oval 3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/>
                <a:t>A</a:t>
              </a:r>
            </a:p>
          </p:txBody>
        </p:sp>
      </p:grpSp>
      <p:grpSp>
        <p:nvGrpSpPr>
          <p:cNvPr id="6" name="Group 8"/>
          <p:cNvGrpSpPr/>
          <p:nvPr/>
        </p:nvGrpSpPr>
        <p:grpSpPr>
          <a:xfrm>
            <a:off x="1214414" y="3357562"/>
            <a:ext cx="1000132" cy="1071570"/>
            <a:chOff x="3643306" y="3357562"/>
            <a:chExt cx="1000132" cy="1071570"/>
          </a:xfrm>
        </p:grpSpPr>
        <p:sp>
          <p:nvSpPr>
            <p:cNvPr id="10" name="Oval 9"/>
            <p:cNvSpPr/>
            <p:nvPr/>
          </p:nvSpPr>
          <p:spPr>
            <a:xfrm>
              <a:off x="3643306" y="3357562"/>
              <a:ext cx="1000132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93825" y="3479173"/>
              <a:ext cx="71438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800" dirty="0" smtClean="0"/>
                <a:t>S</a:t>
              </a:r>
              <a:endParaRPr lang="id-ID" sz="4800" dirty="0"/>
            </a:p>
          </p:txBody>
        </p:sp>
      </p:grpSp>
      <p:grpSp>
        <p:nvGrpSpPr>
          <p:cNvPr id="8" name="Group 15"/>
          <p:cNvGrpSpPr/>
          <p:nvPr/>
        </p:nvGrpSpPr>
        <p:grpSpPr>
          <a:xfrm>
            <a:off x="6072198" y="3357562"/>
            <a:ext cx="1000132" cy="1071570"/>
            <a:chOff x="6215074" y="3357562"/>
            <a:chExt cx="1000132" cy="1071570"/>
          </a:xfrm>
        </p:grpSpPr>
        <p:grpSp>
          <p:nvGrpSpPr>
            <p:cNvPr id="9" name="Group 11"/>
            <p:cNvGrpSpPr/>
            <p:nvPr/>
          </p:nvGrpSpPr>
          <p:grpSpPr>
            <a:xfrm>
              <a:off x="6215074" y="3357562"/>
              <a:ext cx="1000132" cy="1071570"/>
              <a:chOff x="3643306" y="3357562"/>
              <a:chExt cx="1000132" cy="107157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643306" y="3357562"/>
                <a:ext cx="1000132" cy="1071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793825" y="3479173"/>
                <a:ext cx="71438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4800" dirty="0"/>
                  <a:t>B</a:t>
                </a:r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6321399" y="3500438"/>
              <a:ext cx="772196" cy="80708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cxnSp>
        <p:nvCxnSpPr>
          <p:cNvPr id="18" name="Straight Arrow Connector 17"/>
          <p:cNvCxnSpPr>
            <a:stCxn id="10" idx="6"/>
            <a:endCxn id="4" idx="2"/>
          </p:cNvCxnSpPr>
          <p:nvPr/>
        </p:nvCxnSpPr>
        <p:spPr>
          <a:xfrm>
            <a:off x="2214546" y="3893347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43438" y="387667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2038350" y="2590800"/>
            <a:ext cx="4171950" cy="895350"/>
          </a:xfrm>
          <a:custGeom>
            <a:avLst/>
            <a:gdLst>
              <a:gd name="connsiteX0" fmla="*/ 0 w 4171950"/>
              <a:gd name="connsiteY0" fmla="*/ 895350 h 895350"/>
              <a:gd name="connsiteX1" fmla="*/ 2076450 w 4171950"/>
              <a:gd name="connsiteY1" fmla="*/ 0 h 895350"/>
              <a:gd name="connsiteX2" fmla="*/ 4171950 w 4171950"/>
              <a:gd name="connsiteY2" fmla="*/ 895350 h 895350"/>
              <a:gd name="connsiteX3" fmla="*/ 4171950 w 4171950"/>
              <a:gd name="connsiteY3" fmla="*/ 89535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1950" h="895350">
                <a:moveTo>
                  <a:pt x="0" y="895350"/>
                </a:moveTo>
                <a:cubicBezTo>
                  <a:pt x="690562" y="447675"/>
                  <a:pt x="1381125" y="0"/>
                  <a:pt x="2076450" y="0"/>
                </a:cubicBezTo>
                <a:cubicBezTo>
                  <a:pt x="2771775" y="0"/>
                  <a:pt x="4171950" y="895350"/>
                  <a:pt x="4171950" y="895350"/>
                </a:cubicBezTo>
                <a:lnTo>
                  <a:pt x="4171950" y="89535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Freeform 22"/>
          <p:cNvSpPr/>
          <p:nvPr/>
        </p:nvSpPr>
        <p:spPr>
          <a:xfrm>
            <a:off x="4552950" y="4324350"/>
            <a:ext cx="1676400" cy="247650"/>
          </a:xfrm>
          <a:custGeom>
            <a:avLst/>
            <a:gdLst>
              <a:gd name="connsiteX0" fmla="*/ 1676400 w 1676400"/>
              <a:gd name="connsiteY0" fmla="*/ 0 h 247650"/>
              <a:gd name="connsiteX1" fmla="*/ 838200 w 1676400"/>
              <a:gd name="connsiteY1" fmla="*/ 247650 h 247650"/>
              <a:gd name="connsiteX2" fmla="*/ 0 w 1676400"/>
              <a:gd name="connsiteY2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400" h="247650">
                <a:moveTo>
                  <a:pt x="1676400" y="0"/>
                </a:moveTo>
                <a:cubicBezTo>
                  <a:pt x="1397000" y="123825"/>
                  <a:pt x="1117600" y="247650"/>
                  <a:pt x="838200" y="247650"/>
                </a:cubicBezTo>
                <a:cubicBezTo>
                  <a:pt x="558800" y="247650"/>
                  <a:pt x="279400" y="123825"/>
                  <a:pt x="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Freeform 23"/>
          <p:cNvSpPr/>
          <p:nvPr/>
        </p:nvSpPr>
        <p:spPr>
          <a:xfrm rot="10800000">
            <a:off x="2032281" y="4319599"/>
            <a:ext cx="4171950" cy="895350"/>
          </a:xfrm>
          <a:custGeom>
            <a:avLst/>
            <a:gdLst>
              <a:gd name="connsiteX0" fmla="*/ 0 w 4171950"/>
              <a:gd name="connsiteY0" fmla="*/ 895350 h 895350"/>
              <a:gd name="connsiteX1" fmla="*/ 2076450 w 4171950"/>
              <a:gd name="connsiteY1" fmla="*/ 0 h 895350"/>
              <a:gd name="connsiteX2" fmla="*/ 4171950 w 4171950"/>
              <a:gd name="connsiteY2" fmla="*/ 895350 h 895350"/>
              <a:gd name="connsiteX3" fmla="*/ 4171950 w 4171950"/>
              <a:gd name="connsiteY3" fmla="*/ 89535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1950" h="895350">
                <a:moveTo>
                  <a:pt x="0" y="895350"/>
                </a:moveTo>
                <a:cubicBezTo>
                  <a:pt x="690562" y="447675"/>
                  <a:pt x="1381125" y="0"/>
                  <a:pt x="2076450" y="0"/>
                </a:cubicBezTo>
                <a:cubicBezTo>
                  <a:pt x="2771775" y="0"/>
                  <a:pt x="4171950" y="895350"/>
                  <a:pt x="4171950" y="895350"/>
                </a:cubicBezTo>
                <a:lnTo>
                  <a:pt x="4171950" y="89535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Arc 24"/>
          <p:cNvSpPr/>
          <p:nvPr/>
        </p:nvSpPr>
        <p:spPr>
          <a:xfrm rot="18288727">
            <a:off x="4085588" y="2834928"/>
            <a:ext cx="714380" cy="928694"/>
          </a:xfrm>
          <a:prstGeom prst="arc">
            <a:avLst>
              <a:gd name="adj1" fmla="val 13754489"/>
              <a:gd name="adj2" fmla="val 7446241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2714612" y="3354173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5214942" y="4068553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b</a:t>
            </a:r>
            <a:endParaRPr lang="id-ID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4000496" y="464344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</a:t>
            </a:r>
            <a:endParaRPr lang="id-ID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4357686" y="2854107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43504" y="328612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0086" y="214311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/>
              <a:t>b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642910" y="3786190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Contoh 2</a:t>
            </a:r>
          </a:p>
          <a:p>
            <a:pPr>
              <a:buNone/>
            </a:pPr>
            <a:r>
              <a:rPr lang="id-ID" sz="4000" dirty="0">
                <a:solidFill>
                  <a:srgbClr val="3333CC"/>
                </a:solidFill>
              </a:rPr>
              <a:t>	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 smtClean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85786" y="2857496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00166" y="2247912"/>
          <a:ext cx="6096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C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C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C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271696" y="4000504"/>
            <a:ext cx="500066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85000" lnSpcReduction="20000"/>
          </a:bodyPr>
          <a:lstStyle/>
          <a:p>
            <a:r>
              <a:rPr lang="id-ID" sz="4000" dirty="0" smtClean="0">
                <a:solidFill>
                  <a:srgbClr val="3333CC"/>
                </a:solidFill>
              </a:rPr>
              <a:t>Contoh 3</a:t>
            </a:r>
          </a:p>
          <a:p>
            <a:pPr>
              <a:buNone/>
            </a:pPr>
            <a:r>
              <a:rPr lang="id-ID" sz="4000" dirty="0">
                <a:solidFill>
                  <a:srgbClr val="3333CC"/>
                </a:solidFill>
              </a:rPr>
              <a:t>	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Q = {S, A, B, C, D}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</a:rPr>
              <a:t>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 = {0, 1}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(S,0)=S, (A,0)=S, (B,0)=B, (C,0)=D, (D,0)=A</a:t>
            </a:r>
            <a:endParaRPr lang="id-ID" sz="40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(S,1)=A, (A,1)=C, (B,1)=D, (C,1)=B, (D,1)=B</a:t>
            </a: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S= </a:t>
            </a:r>
            <a:r>
              <a:rPr lang="id-ID" sz="4000" dirty="0" smtClean="0">
                <a:solidFill>
                  <a:srgbClr val="3333CC"/>
                </a:solidFill>
                <a:sym typeface="Symbol"/>
              </a:rPr>
              <a:t>S</a:t>
            </a:r>
            <a:endParaRPr lang="id-ID" sz="4000" dirty="0">
              <a:solidFill>
                <a:srgbClr val="3333CC"/>
              </a:solidFill>
              <a:sym typeface="Symbol"/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3333CC"/>
                </a:solidFill>
                <a:sym typeface="Symbol"/>
              </a:rPr>
              <a:t>	F = {B, C}</a:t>
            </a:r>
            <a:endParaRPr lang="id-ID" sz="4000" dirty="0">
              <a:solidFill>
                <a:srgbClr val="3333CC"/>
              </a:solidFill>
              <a:sym typeface="Symbo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916" y="357166"/>
            <a:ext cx="408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DFA dan nfa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520</Words>
  <Application>Microsoft Office PowerPoint</Application>
  <PresentationFormat>On-screen Show (4:3)</PresentationFormat>
  <Paragraphs>381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Bowo</dc:creator>
  <cp:lastModifiedBy>Bowo</cp:lastModifiedBy>
  <cp:revision>57</cp:revision>
  <dcterms:created xsi:type="dcterms:W3CDTF">2015-03-04T12:05:32Z</dcterms:created>
  <dcterms:modified xsi:type="dcterms:W3CDTF">2015-03-11T12:42:22Z</dcterms:modified>
</cp:coreProperties>
</file>