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  <p:sldId id="291" r:id="rId19"/>
    <p:sldId id="29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7FDB5-E629-4066-8EDE-1C1BB4FD1025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1EC64-E3DE-4030-B810-23556FA1276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AB786-8F09-4BA3-8D8F-E6188A63EC78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78629-0526-4D13-9C19-50EFBCCD17D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78629-0526-4D13-9C19-50EFBCCD17D8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B479B3-3546-43E9-81CC-46EE916694D9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FF7818-8BA1-470F-9AA5-3DB9089CB0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142984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>
                <a:solidFill>
                  <a:srgbClr val="FF0000"/>
                </a:solidFill>
              </a:rPr>
              <a:t>AP untuk CFG</a:t>
            </a:r>
            <a:endParaRPr lang="id-ID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571876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PERTEMUAN </a:t>
            </a:r>
          </a:p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KE-12 &amp; 13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</a:t>
            </a:r>
          </a:p>
          <a:p>
            <a:r>
              <a:rPr lang="id-ID" sz="3200" dirty="0" smtClean="0">
                <a:sym typeface="Symbol"/>
              </a:rPr>
              <a:t>	SaASa</a:t>
            </a:r>
          </a:p>
          <a:p>
            <a:r>
              <a:rPr lang="id-ID" sz="3200" dirty="0" smtClean="0">
                <a:sym typeface="Symbol"/>
              </a:rPr>
              <a:t>	ASbAba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8032" y="312997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42729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427298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427298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357554" y="363004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>
          <a:xfrm rot="5400000">
            <a:off x="4393852" y="3979414"/>
            <a:ext cx="558233" cy="2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29190" y="3630043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14414" y="1923154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ym typeface="Symbol"/>
              </a:rPr>
              <a:t>Karena Pohon Penurunannya untuk mendapatkan string “aabbaa” , maka :</a:t>
            </a:r>
            <a:endParaRPr lang="id-ID" sz="32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378775" y="5050985"/>
            <a:ext cx="558233" cy="2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7381" y="536546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3571868" y="478632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533656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57752" y="4714884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21959" y="536546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3235767" y="6122555"/>
            <a:ext cx="558233" cy="2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86116" y="62732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4929191" y="5857892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57884" y="585789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78671" y="62732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386858" y="621508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2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SAA	</a:t>
            </a:r>
          </a:p>
          <a:p>
            <a:r>
              <a:rPr lang="id-ID" sz="3200" dirty="0" smtClean="0">
                <a:sym typeface="Symbol"/>
              </a:rPr>
              <a:t>	AAAAabAAb</a:t>
            </a:r>
          </a:p>
          <a:p>
            <a:r>
              <a:rPr lang="id-ID" sz="3200" dirty="0" smtClean="0">
                <a:sym typeface="Symbol"/>
              </a:rPr>
              <a:t>Buat Pohon Penurunan untuk string “bbabaaba”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500042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ym typeface="Symbol"/>
              </a:rPr>
              <a:t>Karena string yang akan kita cari adalah  “bbabaaba”, maka kita pilih : </a:t>
            </a:r>
            <a:endParaRPr lang="id-ID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9825" y="185736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962437" y="2285992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77015" y="2285992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3010" y="266444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970608" y="264318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250133" y="317896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143108" y="314324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2976" y="359314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26372" y="361440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693215" y="4143380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36223" y="414338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1431" y="466471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449013" y="462218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318566" y="5534063"/>
            <a:ext cx="714731" cy="7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00430" y="577318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4286248" y="3050546"/>
            <a:ext cx="1714512" cy="449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57950" y="3050546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80973" y="352170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970740" y="352934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4929191" y="4021769"/>
            <a:ext cx="19288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6143636" y="4114122"/>
            <a:ext cx="943770" cy="529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7250925" y="410766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65049" y="460091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8" y="45856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7457184" y="450057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4612093" y="5534063"/>
            <a:ext cx="714731" cy="7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93957" y="577318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5575673" y="5547685"/>
            <a:ext cx="714731" cy="7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537" y="578680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43" name="Straight Arrow Connector 42"/>
          <p:cNvCxnSpPr/>
          <p:nvPr/>
        </p:nvCxnSpPr>
        <p:spPr>
          <a:xfrm rot="10800000" flipV="1">
            <a:off x="6744048" y="502190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887056" y="5021901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72264" y="55432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8499846" y="550070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500958" y="607220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7929586" y="600076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2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SaAdaB	</a:t>
            </a:r>
          </a:p>
          <a:p>
            <a:r>
              <a:rPr lang="id-ID" sz="3200" dirty="0" smtClean="0">
                <a:sym typeface="Symbol"/>
              </a:rPr>
              <a:t>	Abc</a:t>
            </a:r>
          </a:p>
          <a:p>
            <a:r>
              <a:rPr lang="id-ID" sz="3200" dirty="0" smtClean="0">
                <a:sym typeface="Symbol"/>
              </a:rPr>
              <a:t>	Bccdddc</a:t>
            </a:r>
          </a:p>
          <a:p>
            <a:r>
              <a:rPr lang="id-ID" sz="3200" dirty="0" smtClean="0">
                <a:sym typeface="Symbol"/>
              </a:rPr>
              <a:t>Buat Pohon Penurunan untuk string “accd”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500042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ym typeface="Symbol"/>
              </a:rPr>
              <a:t>Karena string yang akan kita cari adalah  “accd”, maka kita pilih : </a:t>
            </a:r>
            <a:endParaRPr lang="id-ID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9825" y="185736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962437" y="2285992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77015" y="2285992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3010" y="266444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970608" y="264318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4643438" y="3050546"/>
            <a:ext cx="1357322" cy="949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9" idx="0"/>
          </p:cNvCxnSpPr>
          <p:nvPr/>
        </p:nvCxnSpPr>
        <p:spPr>
          <a:xfrm>
            <a:off x="6357950" y="3050546"/>
            <a:ext cx="1461878" cy="878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29124" y="39290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c</a:t>
            </a:r>
            <a:endParaRPr lang="id-ID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613682" y="39290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d</a:t>
            </a:r>
            <a:endParaRPr lang="id-ID" sz="3200" dirty="0"/>
          </a:p>
        </p:txBody>
      </p:sp>
      <p:cxnSp>
        <p:nvCxnSpPr>
          <p:cNvPr id="52" name="Straight Arrow Connector 51"/>
          <p:cNvCxnSpPr>
            <a:stCxn id="12" idx="2"/>
          </p:cNvCxnSpPr>
          <p:nvPr/>
        </p:nvCxnSpPr>
        <p:spPr>
          <a:xfrm rot="16200000" flipH="1">
            <a:off x="5821263" y="3606692"/>
            <a:ext cx="772547" cy="15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39538" y="39503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c</a:t>
            </a:r>
            <a:endParaRPr lang="id-ID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3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SAB	</a:t>
            </a:r>
          </a:p>
          <a:p>
            <a:r>
              <a:rPr lang="id-ID" sz="3200" dirty="0" smtClean="0">
                <a:sym typeface="Symbol"/>
              </a:rPr>
              <a:t>	AAabB</a:t>
            </a:r>
          </a:p>
          <a:p>
            <a:r>
              <a:rPr lang="id-ID" sz="3200" dirty="0" smtClean="0">
                <a:sym typeface="Symbol"/>
              </a:rPr>
              <a:t>	BaSb</a:t>
            </a:r>
          </a:p>
          <a:p>
            <a:r>
              <a:rPr lang="id-ID" sz="3200" dirty="0" smtClean="0">
                <a:sym typeface="Symbol"/>
              </a:rPr>
              <a:t>Buat Pohon Penurunan untuk string “baabaab”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4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SBaAb	</a:t>
            </a:r>
          </a:p>
          <a:p>
            <a:r>
              <a:rPr lang="id-ID" sz="3200" dirty="0" smtClean="0">
                <a:sym typeface="Symbol"/>
              </a:rPr>
              <a:t>	ASaAaba</a:t>
            </a:r>
          </a:p>
          <a:p>
            <a:r>
              <a:rPr lang="id-ID" sz="3200" dirty="0" smtClean="0">
                <a:sym typeface="Symbol"/>
              </a:rPr>
              <a:t>	BSbBBab</a:t>
            </a:r>
          </a:p>
          <a:p>
            <a:r>
              <a:rPr lang="id-ID" sz="3200" dirty="0" smtClean="0">
                <a:sym typeface="Symbol"/>
              </a:rPr>
              <a:t>Buat Pohon Penurunan untuk string “bbaaaaabb”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5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SBaAb	</a:t>
            </a:r>
          </a:p>
          <a:p>
            <a:r>
              <a:rPr lang="id-ID" sz="3200" dirty="0" smtClean="0">
                <a:sym typeface="Symbol"/>
              </a:rPr>
              <a:t>	ASaAaba</a:t>
            </a:r>
          </a:p>
          <a:p>
            <a:r>
              <a:rPr lang="id-ID" sz="3200" dirty="0" smtClean="0">
                <a:sym typeface="Symbol"/>
              </a:rPr>
              <a:t>	BSbBBab</a:t>
            </a:r>
          </a:p>
          <a:p>
            <a:r>
              <a:rPr lang="id-ID" sz="3200" dirty="0" smtClean="0">
                <a:sym typeface="Symbol"/>
              </a:rPr>
              <a:t>Buat Pohon Penurunan untuk string “baabbbaa”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6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SBaAb	</a:t>
            </a:r>
          </a:p>
          <a:p>
            <a:r>
              <a:rPr lang="id-ID" sz="3200" dirty="0" smtClean="0">
                <a:sym typeface="Symbol"/>
              </a:rPr>
              <a:t>	ASaAaba</a:t>
            </a:r>
          </a:p>
          <a:p>
            <a:r>
              <a:rPr lang="id-ID" sz="3200" dirty="0" smtClean="0">
                <a:sym typeface="Symbol"/>
              </a:rPr>
              <a:t>	BSbBBab</a:t>
            </a:r>
          </a:p>
          <a:p>
            <a:r>
              <a:rPr lang="id-ID" sz="3200" dirty="0" smtClean="0">
                <a:sym typeface="Symbol"/>
              </a:rPr>
              <a:t>Buat Pohon Penurunan untuk string “baab” 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</a:t>
            </a:r>
            <a:r>
              <a:rPr lang="id-ID" sz="3200" dirty="0" smtClean="0">
                <a:solidFill>
                  <a:srgbClr val="0000FF"/>
                </a:solidFill>
              </a:rPr>
              <a:t>7 </a:t>
            </a:r>
            <a:r>
              <a:rPr lang="id-ID" sz="3200" dirty="0" smtClean="0">
                <a:solidFill>
                  <a:srgbClr val="0000FF"/>
                </a:solidFill>
              </a:rPr>
              <a:t>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</a:t>
            </a:r>
            <a:r>
              <a:rPr lang="id-ID" sz="3200" dirty="0" smtClean="0">
                <a:sym typeface="Symbol"/>
              </a:rPr>
              <a:t>aBbA</a:t>
            </a:r>
            <a:r>
              <a:rPr lang="id-ID" sz="3200" dirty="0" smtClean="0">
                <a:sym typeface="Symbol"/>
              </a:rPr>
              <a:t>	</a:t>
            </a:r>
          </a:p>
          <a:p>
            <a:r>
              <a:rPr lang="id-ID" sz="3200" dirty="0" smtClean="0">
                <a:sym typeface="Symbol"/>
              </a:rPr>
              <a:t>	A</a:t>
            </a:r>
            <a:r>
              <a:rPr lang="id-ID" sz="3200" dirty="0" smtClean="0">
                <a:sym typeface="Symbol"/>
              </a:rPr>
              <a:t>aaSbAA</a:t>
            </a:r>
            <a:endParaRPr lang="id-ID" sz="3200" dirty="0" smtClean="0">
              <a:sym typeface="Symbol"/>
            </a:endParaRPr>
          </a:p>
          <a:p>
            <a:r>
              <a:rPr lang="id-ID" sz="3200" dirty="0" smtClean="0">
                <a:sym typeface="Symbol"/>
              </a:rPr>
              <a:t>	B</a:t>
            </a:r>
            <a:r>
              <a:rPr lang="id-ID" sz="3200" dirty="0" smtClean="0">
                <a:sym typeface="Symbol"/>
              </a:rPr>
              <a:t>bbSaBB</a:t>
            </a:r>
            <a:endParaRPr lang="id-ID" sz="3200" dirty="0" smtClean="0">
              <a:sym typeface="Symbol"/>
            </a:endParaRPr>
          </a:p>
          <a:p>
            <a:r>
              <a:rPr lang="id-ID" sz="3200" dirty="0" smtClean="0">
                <a:sym typeface="Symbol"/>
              </a:rPr>
              <a:t>Buktikan bahwa tata bahasa bebas konteks di atas adalah ambigu</a:t>
            </a:r>
            <a:endParaRPr lang="id-ID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6698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Tata Bahasa Bebas Konteks (CFG):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Definisi :</a:t>
            </a:r>
          </a:p>
          <a:p>
            <a:pPr algn="just"/>
            <a:r>
              <a:rPr lang="id-ID" sz="3200" dirty="0" smtClean="0"/>
              <a:t>Pada tata bahasa reguler dengan aturan </a:t>
            </a:r>
            <a:r>
              <a:rPr lang="id-ID" sz="3200" dirty="0" smtClean="0">
                <a:sym typeface="Symbol"/>
              </a:rPr>
              <a:t> terdapat aturan pada ruas kanan yaitu jika mengandung simbol Non Terminal maka maksimal satu simbol dan diletakan paling kanan, contohnya  SaB</a:t>
            </a:r>
            <a:endParaRPr lang="id-ID" sz="3200" dirty="0" smtClean="0"/>
          </a:p>
          <a:p>
            <a:endParaRPr lang="id-ID" sz="3200" dirty="0"/>
          </a:p>
          <a:p>
            <a:r>
              <a:rPr lang="id-ID" sz="3200" dirty="0" smtClean="0"/>
              <a:t>Tetapi pada tata bahasa bebas kontek dengan rumus </a:t>
            </a:r>
            <a:r>
              <a:rPr lang="id-ID" sz="3200" dirty="0" smtClean="0">
                <a:sym typeface="Symbol"/>
              </a:rPr>
              <a:t></a:t>
            </a:r>
            <a:r>
              <a:rPr lang="id-ID" sz="3200" dirty="0" smtClean="0"/>
              <a:t> tidak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571480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Sehingga pada CFG dapat dituliskan sebagai berikut :</a:t>
            </a:r>
          </a:p>
          <a:p>
            <a:r>
              <a:rPr lang="id-ID" sz="3200" dirty="0" smtClean="0"/>
              <a:t>S</a:t>
            </a:r>
            <a:r>
              <a:rPr lang="id-ID" sz="3200" dirty="0" smtClean="0">
                <a:sym typeface="Symbol"/>
              </a:rPr>
              <a:t>aBA    :  ruas kanan mengandung 2 </a:t>
            </a:r>
          </a:p>
          <a:p>
            <a:r>
              <a:rPr lang="id-ID" sz="3200" dirty="0" smtClean="0">
                <a:sym typeface="Symbol"/>
              </a:rPr>
              <a:t>                   Simbol Non Terminal</a:t>
            </a:r>
          </a:p>
          <a:p>
            <a:r>
              <a:rPr lang="id-ID" sz="3200" dirty="0" smtClean="0">
                <a:sym typeface="Symbol"/>
              </a:rPr>
              <a:t>ABab    :  ruas kanan mengandung 1</a:t>
            </a:r>
          </a:p>
          <a:p>
            <a:r>
              <a:rPr lang="id-ID" sz="3200" dirty="0" smtClean="0">
                <a:sym typeface="Symbol"/>
              </a:rPr>
              <a:t>                   Simbol Non Terminal tetapi </a:t>
            </a:r>
          </a:p>
          <a:p>
            <a:r>
              <a:rPr lang="id-ID" sz="3200" dirty="0" smtClean="0">
                <a:sym typeface="Symbol"/>
              </a:rPr>
              <a:t>                    letaknya tidak paling kanan</a:t>
            </a:r>
          </a:p>
          <a:p>
            <a:r>
              <a:rPr lang="id-ID" sz="3200" dirty="0" smtClean="0">
                <a:sym typeface="Symbol"/>
              </a:rPr>
              <a:t>BaCb    :  ruas kanan mengandung 1 </a:t>
            </a:r>
          </a:p>
          <a:p>
            <a:r>
              <a:rPr lang="id-ID" sz="3200" dirty="0" smtClean="0">
                <a:sym typeface="Symbol"/>
              </a:rPr>
              <a:t>                   Simbol Non Terminal tetapi</a:t>
            </a:r>
          </a:p>
          <a:p>
            <a:r>
              <a:rPr lang="id-ID" sz="3200" dirty="0" smtClean="0">
                <a:sym typeface="Symbol"/>
              </a:rPr>
              <a:t>                   letaknya di tengah</a:t>
            </a:r>
          </a:p>
          <a:p>
            <a:r>
              <a:rPr lang="id-ID" sz="3200" dirty="0" smtClean="0">
                <a:sym typeface="Symbol"/>
              </a:rPr>
              <a:t>CD        : ruas kanan tidak mengan   </a:t>
            </a:r>
          </a:p>
          <a:p>
            <a:r>
              <a:rPr lang="id-ID" sz="3200" dirty="0" smtClean="0">
                <a:sym typeface="Symbol"/>
              </a:rPr>
              <a:t>                   dung simbol terminal</a:t>
            </a: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Pohon Penurunan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Definisi :</a:t>
            </a:r>
          </a:p>
          <a:p>
            <a:pPr algn="just"/>
            <a:r>
              <a:rPr lang="id-ID" sz="3200" dirty="0" smtClean="0"/>
              <a:t>Pohon Penurunan untuk memperoleh string dengan cara menurunkan simbol-simbol non terminal menjadi simbol-simbol terminal</a:t>
            </a:r>
          </a:p>
          <a:p>
            <a:pPr algn="just"/>
            <a:endParaRPr lang="id-ID" sz="3200" dirty="0" smtClean="0"/>
          </a:p>
          <a:p>
            <a:r>
              <a:rPr lang="id-ID" sz="3200" dirty="0" smtClean="0"/>
              <a:t>Pada tata bahasa bebas kontek, simbol S dijadikan sebagai “AKAR” dalam pohon penurunan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Pohon Penurunan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Jika terdapat CFG berikut, maka :</a:t>
            </a:r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S</a:t>
            </a:r>
            <a:r>
              <a:rPr lang="id-ID" sz="3200" dirty="0" smtClean="0">
                <a:sym typeface="Symbol"/>
              </a:rPr>
              <a:t>AB	pohonya </a:t>
            </a:r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Simbol A dan B non terminal yang harus diturunkan lagi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26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407194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00958" y="407194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6786578" y="3357562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857884" y="3357562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Pohon Penurunan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Jika terdapat CFG berikut, maka :</a:t>
            </a:r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>
                <a:sym typeface="Symbol"/>
              </a:rPr>
              <a:t>SABC	pohonya </a:t>
            </a:r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Simbol A, B dan C non terminal yang harus diturunkan lagi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26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407194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407194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323025" y="36790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643570" y="3286124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4116" y="405067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C</a:t>
            </a:r>
            <a:endParaRPr lang="id-ID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858016" y="3286124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Pohon Penurunan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Jika terdapat CFG berikut, maka :</a:t>
            </a:r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>
                <a:sym typeface="Symbol"/>
              </a:rPr>
              <a:t>SAbC	pohonya </a:t>
            </a:r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Simbol A dan C non terminal yang harus diturunkan lagi, tetapi simbol b terminal sudah tidak bisa diturunkan lagi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26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407194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40719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323025" y="36790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643570" y="3286124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4116" y="405067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C</a:t>
            </a:r>
            <a:endParaRPr lang="id-ID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858016" y="3286124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Pohon Penurunan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72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Jika terdapat CFG dengan aturan produksinya berikut :</a:t>
            </a:r>
          </a:p>
          <a:p>
            <a:endParaRPr lang="id-ID" sz="3200" dirty="0" smtClean="0"/>
          </a:p>
          <a:p>
            <a:r>
              <a:rPr lang="id-ID" sz="3200" dirty="0" smtClean="0">
                <a:sym typeface="Symbol"/>
              </a:rPr>
              <a:t>SAB	   pohonya </a:t>
            </a:r>
            <a:endParaRPr lang="id-ID" sz="3200" dirty="0" smtClean="0"/>
          </a:p>
          <a:p>
            <a:r>
              <a:rPr lang="id-ID" sz="3200" dirty="0" smtClean="0"/>
              <a:t>A</a:t>
            </a:r>
            <a:r>
              <a:rPr lang="id-ID" sz="3200" dirty="0" smtClean="0">
                <a:sym typeface="Symbol"/>
              </a:rPr>
              <a:t>aAa</a:t>
            </a:r>
          </a:p>
          <a:p>
            <a:r>
              <a:rPr lang="id-ID" sz="3200" dirty="0" smtClean="0">
                <a:sym typeface="Symbol"/>
              </a:rPr>
              <a:t>Bb</a:t>
            </a:r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Stringnya : “aab”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26" y="250030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378619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643570" y="3000372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4116" y="37649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858016" y="3000372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48" y="464344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42046" y="466471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786710" y="466471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72198" y="578645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a</a:t>
            </a:r>
            <a:endParaRPr lang="id-ID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5572132" y="428625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714876" y="428625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</p:cNvCxnSpPr>
          <p:nvPr/>
        </p:nvCxnSpPr>
        <p:spPr>
          <a:xfrm rot="16200000" flipH="1">
            <a:off x="5939052" y="5581870"/>
            <a:ext cx="679844" cy="15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7692516" y="4485809"/>
            <a:ext cx="579498" cy="37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00FF"/>
                </a:solidFill>
              </a:rPr>
              <a:t>Contoh 1 :</a:t>
            </a:r>
            <a:endParaRPr lang="id-ID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71546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Diketahui CFG dengan Aturan Produksi berikut</a:t>
            </a:r>
          </a:p>
          <a:p>
            <a:r>
              <a:rPr lang="id-ID" sz="3200" dirty="0" smtClean="0">
                <a:sym typeface="Symbol"/>
              </a:rPr>
              <a:t>	SaASa</a:t>
            </a:r>
          </a:p>
          <a:p>
            <a:r>
              <a:rPr lang="id-ID" sz="3200" dirty="0" smtClean="0">
                <a:sym typeface="Symbol"/>
              </a:rPr>
              <a:t>	ASbAba</a:t>
            </a:r>
          </a:p>
          <a:p>
            <a:r>
              <a:rPr lang="id-ID" sz="3200" dirty="0" smtClean="0">
                <a:sym typeface="Symbol"/>
              </a:rPr>
              <a:t>Buat Pohon Penurunan untuk string “aabbaa” </a:t>
            </a:r>
            <a:endParaRPr lang="id-ID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380</TotalTime>
  <Words>378</Words>
  <Application>Microsoft Office PowerPoint</Application>
  <PresentationFormat>On-screen Show (4:3)</PresentationFormat>
  <Paragraphs>166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Bowo</cp:lastModifiedBy>
  <cp:revision>51</cp:revision>
  <dcterms:created xsi:type="dcterms:W3CDTF">2011-08-07T00:45:57Z</dcterms:created>
  <dcterms:modified xsi:type="dcterms:W3CDTF">2015-05-19T12:41:32Z</dcterms:modified>
</cp:coreProperties>
</file>