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0" r:id="rId5"/>
    <p:sldId id="282" r:id="rId6"/>
    <p:sldId id="283" r:id="rId7"/>
    <p:sldId id="284" r:id="rId8"/>
    <p:sldId id="292" r:id="rId9"/>
    <p:sldId id="291" r:id="rId10"/>
    <p:sldId id="272" r:id="rId11"/>
    <p:sldId id="273" r:id="rId12"/>
    <p:sldId id="294" r:id="rId13"/>
    <p:sldId id="295" r:id="rId14"/>
    <p:sldId id="296" r:id="rId15"/>
    <p:sldId id="297" r:id="rId16"/>
    <p:sldId id="298" r:id="rId17"/>
    <p:sldId id="300" r:id="rId18"/>
    <p:sldId id="299" r:id="rId19"/>
    <p:sldId id="301" r:id="rId20"/>
    <p:sldId id="302" r:id="rId21"/>
    <p:sldId id="303" r:id="rId22"/>
    <p:sldId id="285" r:id="rId23"/>
    <p:sldId id="286" r:id="rId24"/>
    <p:sldId id="287" r:id="rId25"/>
    <p:sldId id="257" r:id="rId26"/>
    <p:sldId id="289" r:id="rId27"/>
    <p:sldId id="288" r:id="rId28"/>
    <p:sldId id="290" r:id="rId29"/>
    <p:sldId id="3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0562" y="2110846"/>
            <a:ext cx="3485073" cy="2420504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Statistika</a:t>
            </a:r>
            <a:r>
              <a:rPr lang="en-US" sz="4000" b="1" dirty="0"/>
              <a:t> </a:t>
            </a:r>
            <a:r>
              <a:rPr lang="en-US" sz="4000" b="1" dirty="0" err="1"/>
              <a:t>Parametrik</a:t>
            </a:r>
            <a:r>
              <a:rPr lang="en-US" sz="4000" b="1" dirty="0"/>
              <a:t> dan Non </a:t>
            </a:r>
            <a:r>
              <a:rPr lang="en-US" sz="4000" b="1" dirty="0" err="1"/>
              <a:t>Parametrik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55AA-5041-4DCE-B2DC-576B284E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ID" b="1" dirty="0" err="1">
                <a:effectLst/>
              </a:rPr>
              <a:t>Menentukan</a:t>
            </a:r>
            <a:r>
              <a:rPr lang="en-ID" b="1" dirty="0">
                <a:effectLst/>
              </a:rPr>
              <a:t> </a:t>
            </a:r>
            <a:r>
              <a:rPr lang="en-ID" b="1" dirty="0" err="1">
                <a:effectLst/>
              </a:rPr>
              <a:t>nilai</a:t>
            </a:r>
            <a:r>
              <a:rPr lang="en-ID" b="1" dirty="0">
                <a:effectLst/>
              </a:rPr>
              <a:t> uji </a:t>
            </a:r>
            <a:r>
              <a:rPr lang="en-ID" b="1" dirty="0" err="1">
                <a:effectLst/>
              </a:rPr>
              <a:t>statistik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6F201B-7560-492D-86C8-DEDB66E30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18" t="50924" r="56807" b="31892"/>
          <a:stretch/>
        </p:blipFill>
        <p:spPr>
          <a:xfrm>
            <a:off x="2385862" y="2448463"/>
            <a:ext cx="7420276" cy="19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7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8233-1C78-490B-B8B7-40704684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3000" dirty="0" err="1">
                <a:effectLst/>
              </a:rPr>
              <a:t>Diketahui</a:t>
            </a:r>
            <a:r>
              <a:rPr lang="en-ID" sz="3000" dirty="0">
                <a:effectLst/>
              </a:rPr>
              <a:t> data </a:t>
            </a:r>
            <a:r>
              <a:rPr lang="en-ID" sz="3000" dirty="0" err="1">
                <a:effectLst/>
              </a:rPr>
              <a:t>skor</a:t>
            </a:r>
            <a:r>
              <a:rPr lang="en-ID" sz="3000" dirty="0">
                <a:effectLst/>
              </a:rPr>
              <a:t> 32 </a:t>
            </a:r>
            <a:r>
              <a:rPr lang="en-ID" sz="3000" dirty="0" err="1">
                <a:effectLst/>
              </a:rPr>
              <a:t>siswa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dalam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menyelesaikan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soal-soal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matematika</a:t>
            </a:r>
            <a:r>
              <a:rPr lang="en-ID" sz="3000" dirty="0">
                <a:effectLst/>
              </a:rPr>
              <a:t> pada </a:t>
            </a:r>
            <a:r>
              <a:rPr lang="en-ID" sz="3000" i="1" dirty="0">
                <a:effectLst/>
              </a:rPr>
              <a:t>try out</a:t>
            </a:r>
            <a:r>
              <a:rPr lang="en-ID" sz="3000" dirty="0">
                <a:effectLst/>
              </a:rPr>
              <a:t> di </a:t>
            </a:r>
            <a:r>
              <a:rPr lang="en-ID" sz="3000" dirty="0" err="1">
                <a:effectLst/>
              </a:rPr>
              <a:t>suatu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bimbingan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belajar</a:t>
            </a:r>
            <a:r>
              <a:rPr lang="en-ID" sz="3000" dirty="0">
                <a:effectLst/>
              </a:rPr>
              <a:t>. </a:t>
            </a:r>
            <a:r>
              <a:rPr lang="en-ID" sz="3000" dirty="0" err="1">
                <a:effectLst/>
              </a:rPr>
              <a:t>Ujilah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Normalitasnya</a:t>
            </a:r>
            <a:r>
              <a:rPr lang="en-ID" sz="3000" dirty="0">
                <a:effectLst/>
              </a:rPr>
              <a:t>!</a:t>
            </a:r>
            <a:endParaRPr lang="en-ID" sz="3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99EDAE-4267-4E16-B1F2-3AE7942F8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733571"/>
              </p:ext>
            </p:extLst>
          </p:nvPr>
        </p:nvGraphicFramePr>
        <p:xfrm>
          <a:off x="914400" y="2076450"/>
          <a:ext cx="1035367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806">
                  <a:extLst>
                    <a:ext uri="{9D8B030D-6E8A-4147-A177-3AD203B41FA5}">
                      <a16:colId xmlns:a16="http://schemas.microsoft.com/office/drawing/2014/main" val="3440408612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1048776126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258343331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2766376597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1265903984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1663797633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460264765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3944368437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3153603424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3822285694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171555838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3376683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81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11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979997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DDDBAA-A4AA-40A3-A82D-E5906B7303F3}"/>
              </a:ext>
            </a:extLst>
          </p:cNvPr>
          <p:cNvSpPr/>
          <p:nvPr/>
        </p:nvSpPr>
        <p:spPr>
          <a:xfrm>
            <a:off x="275440" y="3387882"/>
            <a:ext cx="4865903" cy="141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Jangkauannya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Data </a:t>
            </a:r>
            <a:r>
              <a:rPr lang="en-US" dirty="0" err="1"/>
              <a:t>terbesar</a:t>
            </a:r>
            <a:r>
              <a:rPr lang="en-US" dirty="0"/>
              <a:t> – Data </a:t>
            </a:r>
            <a:r>
              <a:rPr lang="en-US" dirty="0" err="1"/>
              <a:t>Terkecil</a:t>
            </a:r>
            <a:endParaRPr lang="en-US" dirty="0"/>
          </a:p>
          <a:p>
            <a:pPr algn="ctr"/>
            <a:r>
              <a:rPr lang="en-US" dirty="0"/>
              <a:t>= 95-32= 63</a:t>
            </a:r>
            <a:endParaRPr lang="en-ID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AD075E-B6E8-4035-B43F-33F1C559FD0F}"/>
              </a:ext>
            </a:extLst>
          </p:cNvPr>
          <p:cNvSpPr/>
          <p:nvPr/>
        </p:nvSpPr>
        <p:spPr>
          <a:xfrm>
            <a:off x="7050658" y="3290942"/>
            <a:ext cx="4865903" cy="2024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1213" indent="-3683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ts val="2600"/>
              <a:defRPr/>
            </a:pPr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altLang="id-ID" dirty="0" err="1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Jumlah</a:t>
            </a:r>
            <a:r>
              <a:rPr lang="en-US" altLang="id-ID" dirty="0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 </a:t>
            </a:r>
            <a:r>
              <a:rPr lang="en-US" altLang="id-ID" dirty="0" err="1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klas</a:t>
            </a:r>
            <a:r>
              <a:rPr lang="en-US" altLang="id-ID" dirty="0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 interval</a:t>
            </a:r>
          </a:p>
          <a:p>
            <a:pPr marL="811213" indent="-3683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ts val="2600"/>
              <a:defRPr/>
            </a:pPr>
            <a:r>
              <a:rPr lang="en-US" altLang="id-ID" dirty="0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	k = 1 + 3,3 log 32</a:t>
            </a:r>
          </a:p>
          <a:p>
            <a:pPr marL="811213" indent="-3683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ts val="2600"/>
              <a:defRPr/>
            </a:pPr>
            <a:r>
              <a:rPr lang="en-US" altLang="id-ID" dirty="0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	   = 1 + 4,97</a:t>
            </a:r>
          </a:p>
          <a:p>
            <a:pPr marL="811213" indent="-3683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ts val="2600"/>
              <a:defRPr/>
            </a:pPr>
            <a:r>
              <a:rPr lang="en-US" altLang="id-ID" dirty="0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          =5,97 </a:t>
            </a:r>
            <a:r>
              <a:rPr lang="en-US" altLang="id-ID" dirty="0" err="1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dibulatkan</a:t>
            </a:r>
            <a:r>
              <a:rPr lang="en-US" altLang="id-ID" dirty="0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 </a:t>
            </a:r>
            <a:r>
              <a:rPr lang="en-US" altLang="id-ID" dirty="0" err="1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jadi</a:t>
            </a:r>
            <a:r>
              <a:rPr lang="en-US" altLang="id-ID" dirty="0">
                <a:solidFill>
                  <a:schemeClr val="tx1"/>
                </a:solidFill>
                <a:ea typeface="Chivo Light"/>
                <a:cs typeface="Chivo Light"/>
                <a:sym typeface="Chivo Light"/>
              </a:rPr>
              <a:t> 6</a:t>
            </a:r>
          </a:p>
          <a:p>
            <a:pPr marL="811213" indent="-3683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ts val="2600"/>
              <a:defRPr/>
            </a:pPr>
            <a:r>
              <a:rPr lang="en-US" altLang="id-ID" dirty="0">
                <a:solidFill>
                  <a:schemeClr val="tx1"/>
                </a:solidFill>
                <a:latin typeface="Chivo Light"/>
                <a:ea typeface="Chivo Light"/>
                <a:cs typeface="Chivo Light"/>
                <a:sym typeface="Chivo Light"/>
              </a:rPr>
              <a:t>		</a:t>
            </a:r>
          </a:p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A41B1F-14BA-4916-8553-297FB8D31108}"/>
              </a:ext>
            </a:extLst>
          </p:cNvPr>
          <p:cNvSpPr/>
          <p:nvPr/>
        </p:nvSpPr>
        <p:spPr>
          <a:xfrm>
            <a:off x="1670045" y="5001526"/>
            <a:ext cx="4865903" cy="141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Panjang Kelas </a:t>
            </a:r>
          </a:p>
          <a:p>
            <a:pPr algn="ctr"/>
            <a:r>
              <a:rPr lang="en-US" dirty="0"/>
              <a:t>J : </a:t>
            </a:r>
            <a:r>
              <a:rPr lang="en-US" dirty="0" err="1"/>
              <a:t>Klas</a:t>
            </a:r>
            <a:endParaRPr lang="en-US" dirty="0"/>
          </a:p>
          <a:p>
            <a:pPr algn="ctr"/>
            <a:r>
              <a:rPr lang="en-US" dirty="0"/>
              <a:t>= 63 : 6 = 10,5 = 11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645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3AA4-A4C7-4874-987C-80A28291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23" y="446777"/>
            <a:ext cx="11560429" cy="5988529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Dibuat</a:t>
            </a:r>
            <a:r>
              <a:rPr lang="en-US" dirty="0"/>
              <a:t> Table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Distribusi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STD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8A017-5E42-4F1D-8FA3-7C9E77087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7" t="22390" r="24575" b="44151"/>
          <a:stretch/>
        </p:blipFill>
        <p:spPr>
          <a:xfrm>
            <a:off x="287549" y="1030856"/>
            <a:ext cx="6786112" cy="3441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D0FB1-FA89-4ABA-9AFE-07B026875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90" t="33208" r="40849" b="19749"/>
          <a:stretch/>
        </p:blipFill>
        <p:spPr>
          <a:xfrm>
            <a:off x="8384875" y="2104846"/>
            <a:ext cx="3576051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6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434FB3-DDAF-434A-B74D-930610C985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290" y="282155"/>
                <a:ext cx="11164645" cy="6342932"/>
              </a:xfrm>
            </p:spPr>
            <p:txBody>
              <a:bodyPr/>
              <a:lstStyle/>
              <a:p>
                <a:r>
                  <a:rPr lang="en-US" sz="2500" dirty="0"/>
                  <a:t>Batas Kelas 29,5 :</a:t>
                </a:r>
              </a:p>
              <a:p>
                <a:r>
                  <a:rPr lang="en-US" sz="2500" dirty="0"/>
                  <a:t>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𝑏𝑎𝑡𝑎𝑠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𝑘𝑒𝑙𝑎𝑠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𝑟𝑎𝑡𝑎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𝑆𝐷</m:t>
                        </m:r>
                      </m:den>
                    </m:f>
                  </m:oMath>
                </a14:m>
                <a:endParaRPr lang="en-ID" sz="2500" dirty="0"/>
              </a:p>
              <a:p>
                <a:r>
                  <a:rPr lang="en-ID" sz="25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29,5−61,81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16,25</m:t>
                        </m:r>
                      </m:den>
                    </m:f>
                  </m:oMath>
                </a14:m>
                <a:endParaRPr lang="en-ID" sz="2500" dirty="0"/>
              </a:p>
              <a:p>
                <a:r>
                  <a:rPr lang="en-ID" sz="2500" dirty="0"/>
                  <a:t>  = -1,98</a:t>
                </a:r>
              </a:p>
              <a:p>
                <a:endParaRPr lang="en-ID" dirty="0"/>
              </a:p>
              <a:p>
                <a:r>
                  <a:rPr lang="en-US" sz="2500" dirty="0"/>
                  <a:t>Batas Kelas 40,5 :</a:t>
                </a:r>
              </a:p>
              <a:p>
                <a:r>
                  <a:rPr lang="en-US" sz="2500" dirty="0"/>
                  <a:t>Z=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𝑏𝑎𝑡𝑎𝑠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𝑘𝑒𝑙𝑎𝑠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𝑟𝑎𝑡𝑎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𝑆𝐷</m:t>
                        </m:r>
                      </m:den>
                    </m:f>
                  </m:oMath>
                </a14:m>
                <a:endParaRPr lang="en-ID" sz="2500" dirty="0"/>
              </a:p>
              <a:p>
                <a:r>
                  <a:rPr lang="en-ID" sz="25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40,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5−61,81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16,25</m:t>
                        </m:r>
                      </m:den>
                    </m:f>
                  </m:oMath>
                </a14:m>
                <a:endParaRPr lang="en-ID" sz="2500" dirty="0"/>
              </a:p>
              <a:p>
                <a:r>
                  <a:rPr lang="en-ID" sz="2500" dirty="0"/>
                  <a:t>  = -1,98</a:t>
                </a:r>
              </a:p>
              <a:p>
                <a:endParaRPr lang="en-ID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434FB3-DDAF-434A-B74D-930610C98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290" y="282155"/>
                <a:ext cx="11164645" cy="634293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D642FF4-4366-4677-865B-A6775C7D3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32" t="18385" r="23585" b="15362"/>
          <a:stretch/>
        </p:blipFill>
        <p:spPr>
          <a:xfrm>
            <a:off x="3899140" y="661358"/>
            <a:ext cx="8292860" cy="53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1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FFD-2AA2-4DCE-AE9B-318342E3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5911970"/>
          </a:xfrm>
        </p:spPr>
        <p:txBody>
          <a:bodyPr/>
          <a:lstStyle/>
          <a:p>
            <a:br>
              <a:rPr lang="en-US" dirty="0"/>
            </a:br>
            <a:br>
              <a:rPr lang="en-ID" dirty="0"/>
            </a:br>
            <a:br>
              <a:rPr lang="en-ID" dirty="0"/>
            </a:br>
            <a:br>
              <a:rPr lang="en-ID" dirty="0"/>
            </a:br>
            <a:br>
              <a:rPr lang="en-ID" dirty="0"/>
            </a:br>
            <a:br>
              <a:rPr lang="en-ID" dirty="0"/>
            </a:br>
            <a:br>
              <a:rPr lang="en-ID" dirty="0"/>
            </a:br>
            <a:r>
              <a:rPr lang="en-ID" sz="2500" dirty="0"/>
              <a:t>Luas </a:t>
            </a:r>
            <a:r>
              <a:rPr lang="en-ID" sz="2500" dirty="0" err="1"/>
              <a:t>Tiap</a:t>
            </a:r>
            <a:r>
              <a:rPr lang="en-ID" sz="2500" dirty="0"/>
              <a:t> Kelas = 0,4761 – 0,4049</a:t>
            </a:r>
            <a:br>
              <a:rPr lang="en-ID" sz="2500" dirty="0"/>
            </a:br>
            <a:r>
              <a:rPr lang="en-ID" sz="2500" dirty="0"/>
              <a:t>= 0,0612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0396EC-A0E3-4755-BE35-B27EC7B48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02" t="19806" r="27803" b="38394"/>
          <a:stretch/>
        </p:blipFill>
        <p:spPr>
          <a:xfrm>
            <a:off x="2346385" y="609600"/>
            <a:ext cx="8471139" cy="46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0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B604-3AD1-4D91-926A-DBD88539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Tabel t, z dan f dan chi kuadrat">
            <a:extLst>
              <a:ext uri="{FF2B5EF4-FFF2-40B4-BE49-F238E27FC236}">
                <a16:creationId xmlns:a16="http://schemas.microsoft.com/office/drawing/2014/main" id="{0C9347D0-D1F4-4070-90B9-92B891557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96" y="0"/>
            <a:ext cx="8557591" cy="68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2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F9A2-7171-413C-AEE3-7A8C36D16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5003320"/>
            <a:ext cx="10353762" cy="1236452"/>
          </a:xfrm>
        </p:spPr>
        <p:txBody>
          <a:bodyPr/>
          <a:lstStyle/>
          <a:p>
            <a:r>
              <a:rPr lang="en-US" dirty="0" err="1"/>
              <a:t>Ei</a:t>
            </a:r>
            <a:r>
              <a:rPr lang="en-US" dirty="0"/>
              <a:t> = Luas Kelas </a:t>
            </a:r>
            <a:r>
              <a:rPr lang="en-US" dirty="0" err="1"/>
              <a:t>Tiap</a:t>
            </a:r>
            <a:r>
              <a:rPr lang="en-US" dirty="0"/>
              <a:t> Interval x </a:t>
            </a:r>
            <a:r>
              <a:rPr lang="en-US" dirty="0" err="1"/>
              <a:t>jumlah</a:t>
            </a:r>
            <a:r>
              <a:rPr lang="en-US" dirty="0"/>
              <a:t> data </a:t>
            </a:r>
          </a:p>
          <a:p>
            <a:r>
              <a:rPr lang="en-US" dirty="0"/>
              <a:t>    = 0,0612 x 32 = </a:t>
            </a:r>
            <a:r>
              <a:rPr lang="en-US" b="1" dirty="0"/>
              <a:t>1,9584  ~~~~ </a:t>
            </a:r>
            <a:r>
              <a:rPr lang="en-US" b="1" dirty="0" err="1"/>
              <a:t>dst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8D836-52B6-4E90-A41B-5A80F90B2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32" t="18385" r="23585" b="15362"/>
          <a:stretch/>
        </p:blipFill>
        <p:spPr>
          <a:xfrm>
            <a:off x="1052423" y="0"/>
            <a:ext cx="9868619" cy="43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6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ECF3-91B8-4968-9101-F8D3885D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Menentuka</a:t>
            </a:r>
            <a:r>
              <a:rPr lang="en-US" dirty="0"/>
              <a:t> Alpha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nyata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61B14C-39F9-4FF6-AB48-385A5A0F0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72" t="23744" r="23386" b="34447"/>
          <a:stretch/>
        </p:blipFill>
        <p:spPr>
          <a:xfrm>
            <a:off x="2001328" y="1866900"/>
            <a:ext cx="73152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7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BFCD-8A5A-4C40-B070-F52D99FD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Hipotesis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A90F-D901-44E9-B30B-750995ACC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76467"/>
          </a:xfrm>
        </p:spPr>
        <p:txBody>
          <a:bodyPr/>
          <a:lstStyle/>
          <a:p>
            <a:r>
              <a:rPr lang="en-US" dirty="0" err="1"/>
              <a:t>Ingaaat</a:t>
            </a:r>
            <a:r>
              <a:rPr lang="en-US" dirty="0"/>
              <a:t> !!!!</a:t>
            </a:r>
          </a:p>
          <a:p>
            <a:r>
              <a:rPr lang="en-US" dirty="0"/>
              <a:t>Ho </a:t>
            </a:r>
            <a:r>
              <a:rPr lang="en-US" dirty="0" err="1"/>
              <a:t>ditolak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x² </a:t>
            </a:r>
            <a:r>
              <a:rPr lang="en-US" dirty="0" err="1">
                <a:sym typeface="Wingdings" panose="05000000000000000000" pitchFamily="2" charset="2"/>
              </a:rPr>
              <a:t>hitung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≥ </a:t>
            </a:r>
            <a:r>
              <a:rPr lang="en-US" dirty="0">
                <a:sym typeface="Wingdings" panose="05000000000000000000" pitchFamily="2" charset="2"/>
              </a:rPr>
              <a:t>x² table</a:t>
            </a:r>
          </a:p>
          <a:p>
            <a:r>
              <a:rPr lang="en-US" dirty="0">
                <a:sym typeface="Wingdings" panose="05000000000000000000" pitchFamily="2" charset="2"/>
              </a:rPr>
              <a:t>Ho </a:t>
            </a:r>
            <a:r>
              <a:rPr lang="en-US" dirty="0" err="1">
                <a:sym typeface="Wingdings" panose="05000000000000000000" pitchFamily="2" charset="2"/>
              </a:rPr>
              <a:t>diterima</a:t>
            </a:r>
            <a:r>
              <a:rPr lang="en-US" dirty="0">
                <a:sym typeface="Wingdings" panose="05000000000000000000" pitchFamily="2" charset="2"/>
              </a:rPr>
              <a:t>  x² </a:t>
            </a:r>
            <a:r>
              <a:rPr lang="en-US" dirty="0" err="1">
                <a:sym typeface="Wingdings" panose="05000000000000000000" pitchFamily="2" charset="2"/>
              </a:rPr>
              <a:t>hitung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 </a:t>
            </a:r>
            <a:r>
              <a:rPr lang="en-US" dirty="0">
                <a:sym typeface="Wingdings" panose="05000000000000000000" pitchFamily="2" charset="2"/>
              </a:rPr>
              <a:t>x² table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Jadi </a:t>
            </a:r>
          </a:p>
          <a:p>
            <a:r>
              <a:rPr lang="en-US" dirty="0">
                <a:sym typeface="Wingdings" panose="05000000000000000000" pitchFamily="2" charset="2"/>
              </a:rPr>
              <a:t>x² </a:t>
            </a:r>
            <a:r>
              <a:rPr lang="en-US" dirty="0" err="1">
                <a:sym typeface="Wingdings" panose="05000000000000000000" pitchFamily="2" charset="2"/>
              </a:rPr>
              <a:t>hitung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 </a:t>
            </a:r>
            <a:r>
              <a:rPr lang="en-US" dirty="0">
                <a:sym typeface="Wingdings" panose="05000000000000000000" pitchFamily="2" charset="2"/>
              </a:rPr>
              <a:t>x² table</a:t>
            </a:r>
          </a:p>
          <a:p>
            <a:r>
              <a:rPr lang="en-US" dirty="0">
                <a:sym typeface="Wingdings" panose="05000000000000000000" pitchFamily="2" charset="2"/>
              </a:rPr>
              <a:t>2,6381 &lt; 11,3 (alpha 0,01) </a:t>
            </a:r>
            <a:r>
              <a:rPr lang="en-US" dirty="0" err="1">
                <a:sym typeface="Wingdings" panose="05000000000000000000" pitchFamily="2" charset="2"/>
              </a:rPr>
              <a:t>artimya</a:t>
            </a:r>
            <a:r>
              <a:rPr lang="en-US" dirty="0">
                <a:sym typeface="Wingdings" panose="05000000000000000000" pitchFamily="2" charset="2"/>
              </a:rPr>
              <a:t> ???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48B6A-0E49-4869-AEA0-A42F554FC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7" t="20629" r="54858" b="15556"/>
          <a:stretch/>
        </p:blipFill>
        <p:spPr>
          <a:xfrm>
            <a:off x="7418716" y="1547363"/>
            <a:ext cx="4278703" cy="43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32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A3BF-75FE-4684-B219-036EA879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63260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Syarat</a:t>
            </a:r>
            <a:r>
              <a:rPr lang="en-US" dirty="0"/>
              <a:t> 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endParaRPr lang="en-ID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8074DEC-1629-4245-9008-F4FB691A5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333087"/>
              </p:ext>
            </p:extLst>
          </p:nvPr>
        </p:nvGraphicFramePr>
        <p:xfrm>
          <a:off x="914400" y="2076450"/>
          <a:ext cx="10353674" cy="353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7">
                  <a:extLst>
                    <a:ext uri="{9D8B030D-6E8A-4147-A177-3AD203B41FA5}">
                      <a16:colId xmlns:a16="http://schemas.microsoft.com/office/drawing/2014/main" val="1178353659"/>
                    </a:ext>
                  </a:extLst>
                </a:gridCol>
                <a:gridCol w="5176837">
                  <a:extLst>
                    <a:ext uri="{9D8B030D-6E8A-4147-A177-3AD203B41FA5}">
                      <a16:colId xmlns:a16="http://schemas.microsoft.com/office/drawing/2014/main" val="410548562"/>
                    </a:ext>
                  </a:extLst>
                </a:gridCol>
              </a:tblGrid>
              <a:tr h="534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Statistik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Parametrik</a:t>
                      </a:r>
                      <a:endParaRPr lang="en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Statistik</a:t>
                      </a:r>
                      <a:r>
                        <a:rPr lang="en-US" sz="2400" dirty="0"/>
                        <a:t> Non </a:t>
                      </a:r>
                      <a:r>
                        <a:rPr lang="en-US" sz="2400" dirty="0" err="1"/>
                        <a:t>Parametrik</a:t>
                      </a:r>
                      <a:endParaRPr lang="en-ID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7957"/>
                  </a:ext>
                </a:extLst>
              </a:tr>
              <a:tr h="9629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Distribusi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normal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Distribusi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normal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normal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74598"/>
                  </a:ext>
                </a:extLst>
              </a:tr>
              <a:tr h="9629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Sampel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diambil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random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Sampel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diambil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random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maupun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737801"/>
                  </a:ext>
                </a:extLst>
              </a:tr>
              <a:tr h="5349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Varians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Variasi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41329"/>
                  </a:ext>
                </a:extLst>
              </a:tr>
              <a:tr h="5349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Skala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pengukuran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interval/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Skala </a:t>
                      </a:r>
                      <a:r>
                        <a:rPr lang="en-ID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pengukuran</a:t>
                      </a:r>
                      <a:r>
                        <a:rPr lang="en-ID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nominal/ordinal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4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72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0350-A56D-48D9-8294-12679259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C1766-74CF-4FC8-9574-8B1167C6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94E96F-6FE1-4914-8DD6-8F8F820602B8}"/>
              </a:ext>
            </a:extLst>
          </p:cNvPr>
          <p:cNvSpPr/>
          <p:nvPr/>
        </p:nvSpPr>
        <p:spPr>
          <a:xfrm>
            <a:off x="532963" y="2479813"/>
            <a:ext cx="3975652" cy="1898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Statistika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DB7532-0175-4052-8884-CF995AB3BF80}"/>
              </a:ext>
            </a:extLst>
          </p:cNvPr>
          <p:cNvSpPr/>
          <p:nvPr/>
        </p:nvSpPr>
        <p:spPr>
          <a:xfrm>
            <a:off x="6851373" y="1360418"/>
            <a:ext cx="3975652" cy="1898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Parametrik</a:t>
            </a:r>
            <a:endParaRPr lang="en-ID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D1C850-859B-4ACA-8D06-60048C8D5BB5}"/>
              </a:ext>
            </a:extLst>
          </p:cNvPr>
          <p:cNvSpPr/>
          <p:nvPr/>
        </p:nvSpPr>
        <p:spPr>
          <a:xfrm>
            <a:off x="6851374" y="3707295"/>
            <a:ext cx="3975652" cy="1898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Statistika</a:t>
            </a:r>
            <a:r>
              <a:rPr lang="en-US" dirty="0"/>
              <a:t> Non </a:t>
            </a:r>
            <a:r>
              <a:rPr lang="en-US" dirty="0" err="1"/>
              <a:t>Parametrik</a:t>
            </a:r>
            <a:endParaRPr lang="en-ID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2EBE5A4-296F-4952-B0BB-7751C629DCE8}"/>
              </a:ext>
            </a:extLst>
          </p:cNvPr>
          <p:cNvSpPr/>
          <p:nvPr/>
        </p:nvSpPr>
        <p:spPr>
          <a:xfrm>
            <a:off x="5206229" y="3150704"/>
            <a:ext cx="947530" cy="556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273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22E3-F5F2-46A2-9803-ABD3DE80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37071"/>
            <a:ext cx="10353762" cy="457201"/>
          </a:xfrm>
        </p:spPr>
        <p:txBody>
          <a:bodyPr>
            <a:normAutofit fontScale="90000"/>
          </a:bodyPr>
          <a:lstStyle/>
          <a:p>
            <a:r>
              <a:rPr lang="en-ID" b="1" dirty="0">
                <a:effectLst/>
              </a:rPr>
              <a:t>Uji </a:t>
            </a:r>
            <a:r>
              <a:rPr lang="en-ID" b="1" dirty="0" err="1">
                <a:effectLst/>
              </a:rPr>
              <a:t>Statistik</a:t>
            </a:r>
            <a:r>
              <a:rPr lang="en-ID" b="1" dirty="0">
                <a:effectLst/>
              </a:rPr>
              <a:t> </a:t>
            </a:r>
            <a:r>
              <a:rPr lang="en-ID" b="1" dirty="0" err="1">
                <a:effectLst/>
              </a:rPr>
              <a:t>Parametrik</a:t>
            </a:r>
            <a:r>
              <a:rPr lang="en-ID" b="1" dirty="0">
                <a:effectLst/>
              </a:rPr>
              <a:t> </a:t>
            </a:r>
            <a:br>
              <a:rPr lang="en-ID" dirty="0">
                <a:effectLst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FC344-C340-4124-B1BE-D726EB19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84" y="1093039"/>
            <a:ext cx="11214945" cy="5327890"/>
          </a:xfrm>
        </p:spPr>
        <p:txBody>
          <a:bodyPr>
            <a:normAutofit/>
          </a:bodyPr>
          <a:lstStyle/>
          <a:p>
            <a:r>
              <a:rPr lang="en-ID" dirty="0" err="1">
                <a:effectLst/>
              </a:rPr>
              <a:t>Keunggulan</a:t>
            </a:r>
            <a:r>
              <a:rPr lang="en-ID" dirty="0">
                <a:effectLst/>
              </a:rPr>
              <a:t> uji </a:t>
            </a:r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parametrik</a:t>
            </a:r>
            <a:r>
              <a:rPr lang="en-ID" dirty="0">
                <a:effectLst/>
              </a:rPr>
              <a:t>: </a:t>
            </a:r>
          </a:p>
          <a:p>
            <a:pPr lvl="2" fontAlgn="base"/>
            <a:r>
              <a:rPr lang="en-ID" sz="2300" dirty="0" err="1">
                <a:effectLst/>
              </a:rPr>
              <a:t>Syarat</a:t>
            </a:r>
            <a:r>
              <a:rPr lang="en-ID" sz="2300" dirty="0">
                <a:effectLst/>
              </a:rPr>
              <a:t> parameter </a:t>
            </a:r>
            <a:r>
              <a:rPr lang="en-ID" sz="2300" dirty="0" err="1">
                <a:effectLst/>
              </a:rPr>
              <a:t>dari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suatu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populasi</a:t>
            </a:r>
            <a:r>
              <a:rPr lang="en-ID" sz="2300" dirty="0">
                <a:effectLst/>
              </a:rPr>
              <a:t> yang </a:t>
            </a:r>
            <a:r>
              <a:rPr lang="en-ID" sz="2300" dirty="0" err="1">
                <a:effectLst/>
              </a:rPr>
              <a:t>menjadi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sampel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biasanya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tidak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diuji</a:t>
            </a:r>
            <a:r>
              <a:rPr lang="en-ID" sz="2300" dirty="0">
                <a:effectLst/>
              </a:rPr>
              <a:t> dan </a:t>
            </a:r>
            <a:r>
              <a:rPr lang="en-ID" sz="2300" dirty="0" err="1">
                <a:effectLst/>
              </a:rPr>
              <a:t>dianggap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memenuhi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syarat</a:t>
            </a:r>
            <a:r>
              <a:rPr lang="en-ID" sz="2300" dirty="0">
                <a:effectLst/>
              </a:rPr>
              <a:t>, </a:t>
            </a:r>
            <a:r>
              <a:rPr lang="en-ID" sz="2300" dirty="0" err="1">
                <a:effectLst/>
              </a:rPr>
              <a:t>pengukuran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terhadap</a:t>
            </a:r>
            <a:r>
              <a:rPr lang="en-ID" sz="2300" dirty="0">
                <a:effectLst/>
              </a:rPr>
              <a:t> data </a:t>
            </a:r>
            <a:r>
              <a:rPr lang="en-ID" sz="2300" dirty="0" err="1">
                <a:effectLst/>
              </a:rPr>
              <a:t>dilakukan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dengan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kuat</a:t>
            </a:r>
            <a:r>
              <a:rPr lang="en-ID" sz="2300" dirty="0">
                <a:effectLst/>
              </a:rPr>
              <a:t> </a:t>
            </a:r>
          </a:p>
          <a:p>
            <a:pPr lvl="2" fontAlgn="base"/>
            <a:r>
              <a:rPr lang="en-ID" sz="2300" dirty="0" err="1">
                <a:effectLst/>
              </a:rPr>
              <a:t>Observasi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bebas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satu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sama</a:t>
            </a:r>
            <a:r>
              <a:rPr lang="en-ID" sz="2300" dirty="0">
                <a:effectLst/>
              </a:rPr>
              <a:t> lain dan </a:t>
            </a:r>
            <a:r>
              <a:rPr lang="en-ID" sz="2300" dirty="0" err="1">
                <a:effectLst/>
              </a:rPr>
              <a:t>ditarik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dari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populasi</a:t>
            </a:r>
            <a:r>
              <a:rPr lang="en-ID" sz="2300" dirty="0">
                <a:effectLst/>
              </a:rPr>
              <a:t> yang </a:t>
            </a:r>
            <a:r>
              <a:rPr lang="en-ID" sz="2300" dirty="0" err="1">
                <a:effectLst/>
              </a:rPr>
              <a:t>berdistribusi</a:t>
            </a:r>
            <a:r>
              <a:rPr lang="en-ID" sz="2300" dirty="0">
                <a:effectLst/>
              </a:rPr>
              <a:t> normal </a:t>
            </a:r>
            <a:r>
              <a:rPr lang="en-ID" sz="2300" dirty="0" err="1">
                <a:effectLst/>
              </a:rPr>
              <a:t>serta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memiliki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varian</a:t>
            </a:r>
            <a:r>
              <a:rPr lang="en-ID" sz="2300" dirty="0">
                <a:effectLst/>
              </a:rPr>
              <a:t> yang </a:t>
            </a:r>
            <a:r>
              <a:rPr lang="en-ID" sz="2300" dirty="0" err="1">
                <a:effectLst/>
              </a:rPr>
              <a:t>homogen</a:t>
            </a:r>
            <a:r>
              <a:rPr lang="en-ID" sz="2300" dirty="0">
                <a:effectLst/>
              </a:rPr>
              <a:t>. </a:t>
            </a:r>
          </a:p>
          <a:p>
            <a:r>
              <a:rPr lang="en-ID" dirty="0" err="1">
                <a:effectLst/>
              </a:rPr>
              <a:t>Macam-macam</a:t>
            </a:r>
            <a:r>
              <a:rPr lang="en-ID" dirty="0">
                <a:effectLst/>
              </a:rPr>
              <a:t> uji </a:t>
            </a:r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parametrik</a:t>
            </a:r>
            <a:r>
              <a:rPr lang="en-ID" dirty="0">
                <a:effectLst/>
              </a:rPr>
              <a:t>: a. z-test </a:t>
            </a:r>
          </a:p>
          <a:p>
            <a:pPr lvl="2" fontAlgn="base"/>
            <a:r>
              <a:rPr lang="en-ID" sz="2300" dirty="0">
                <a:effectLst/>
              </a:rPr>
              <a:t>t-test </a:t>
            </a:r>
          </a:p>
          <a:p>
            <a:pPr lvl="2" fontAlgn="base"/>
            <a:r>
              <a:rPr lang="en-ID" sz="2300" dirty="0" err="1">
                <a:effectLst/>
              </a:rPr>
              <a:t>tes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proporsi</a:t>
            </a:r>
            <a:r>
              <a:rPr lang="en-ID" sz="2300" dirty="0">
                <a:effectLst/>
              </a:rPr>
              <a:t> </a:t>
            </a:r>
          </a:p>
          <a:p>
            <a:pPr lvl="2" fontAlgn="base"/>
            <a:r>
              <a:rPr lang="en-ID" sz="2300" dirty="0">
                <a:effectLst/>
              </a:rPr>
              <a:t>uji </a:t>
            </a:r>
            <a:r>
              <a:rPr lang="en-ID" sz="2300" dirty="0" err="1">
                <a:effectLst/>
              </a:rPr>
              <a:t>korelasi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pearson</a:t>
            </a:r>
            <a:r>
              <a:rPr lang="en-ID" sz="2300" dirty="0">
                <a:effectLst/>
              </a:rPr>
              <a:t> </a:t>
            </a:r>
          </a:p>
          <a:p>
            <a:pPr lvl="2" fontAlgn="base"/>
            <a:r>
              <a:rPr lang="en-ID" sz="2300" dirty="0" err="1">
                <a:effectLst/>
              </a:rPr>
              <a:t>analisis</a:t>
            </a:r>
            <a:r>
              <a:rPr lang="en-ID" sz="2300" dirty="0">
                <a:effectLst/>
              </a:rPr>
              <a:t> </a:t>
            </a:r>
            <a:r>
              <a:rPr lang="en-ID" sz="2300" dirty="0" err="1">
                <a:effectLst/>
              </a:rPr>
              <a:t>varian</a:t>
            </a:r>
            <a:r>
              <a:rPr lang="en-ID" sz="2300" dirty="0">
                <a:effectLst/>
              </a:rPr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5600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BFF0-05B1-4038-809F-2EF923EB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26521"/>
            <a:ext cx="10353762" cy="632604"/>
          </a:xfrm>
        </p:spPr>
        <p:txBody>
          <a:bodyPr>
            <a:normAutofit fontScale="90000"/>
          </a:bodyPr>
          <a:lstStyle/>
          <a:p>
            <a:r>
              <a:rPr lang="en-ID" b="1" dirty="0">
                <a:effectLst/>
              </a:rPr>
              <a:t>Uji </a:t>
            </a:r>
            <a:r>
              <a:rPr lang="en-ID" b="1" dirty="0" err="1">
                <a:effectLst/>
              </a:rPr>
              <a:t>Statistik</a:t>
            </a:r>
            <a:r>
              <a:rPr lang="en-ID" b="1" dirty="0">
                <a:effectLst/>
              </a:rPr>
              <a:t> Non </a:t>
            </a:r>
            <a:r>
              <a:rPr lang="en-ID" b="1" dirty="0" err="1">
                <a:effectLst/>
              </a:rPr>
              <a:t>Parametrik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1908-41E3-4027-A8E7-6B71A862C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14" y="903258"/>
            <a:ext cx="11197693" cy="5497542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200" dirty="0" err="1">
                <a:effectLst/>
              </a:rPr>
              <a:t>Keunggulan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statistik</a:t>
            </a:r>
            <a:r>
              <a:rPr lang="en-ID" sz="2200" dirty="0">
                <a:effectLst/>
              </a:rPr>
              <a:t> non </a:t>
            </a:r>
            <a:r>
              <a:rPr lang="en-ID" sz="2200" dirty="0" err="1">
                <a:effectLst/>
              </a:rPr>
              <a:t>parametrik</a:t>
            </a:r>
            <a:r>
              <a:rPr lang="en-ID" sz="2200" dirty="0">
                <a:effectLst/>
              </a:rPr>
              <a:t>: </a:t>
            </a:r>
          </a:p>
          <a:p>
            <a:pPr lvl="3" fontAlgn="base">
              <a:spcBef>
                <a:spcPts val="0"/>
              </a:spcBef>
              <a:spcAft>
                <a:spcPts val="0"/>
              </a:spcAft>
            </a:pPr>
            <a:r>
              <a:rPr lang="en-ID" sz="2200" dirty="0" err="1">
                <a:effectLst/>
              </a:rPr>
              <a:t>Asumsi</a:t>
            </a:r>
            <a:r>
              <a:rPr lang="en-ID" sz="2200" dirty="0">
                <a:effectLst/>
              </a:rPr>
              <a:t> uji </a:t>
            </a:r>
            <a:r>
              <a:rPr lang="en-ID" sz="2200" dirty="0" err="1">
                <a:effectLst/>
              </a:rPr>
              <a:t>nonparametrik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lebih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longgar</a:t>
            </a:r>
            <a:r>
              <a:rPr lang="en-ID" sz="2200" dirty="0">
                <a:effectLst/>
              </a:rPr>
              <a:t>, </a:t>
            </a:r>
            <a:r>
              <a:rPr lang="en-ID" sz="2200" dirty="0" err="1">
                <a:effectLst/>
              </a:rPr>
              <a:t>yaitu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jika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syarat</a:t>
            </a:r>
            <a:r>
              <a:rPr lang="en-ID" sz="2200" dirty="0">
                <a:effectLst/>
              </a:rPr>
              <a:t> uji </a:t>
            </a:r>
            <a:r>
              <a:rPr lang="en-ID" sz="2200" dirty="0" err="1">
                <a:effectLst/>
              </a:rPr>
              <a:t>parametrik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tidak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dapat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terpenuhi</a:t>
            </a:r>
            <a:r>
              <a:rPr lang="en-ID" sz="2200" dirty="0">
                <a:effectLst/>
              </a:rPr>
              <a:t> (</a:t>
            </a:r>
            <a:r>
              <a:rPr lang="en-ID" sz="2200" dirty="0" err="1">
                <a:effectLst/>
              </a:rPr>
              <a:t>misalnya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distribusi</a:t>
            </a:r>
            <a:r>
              <a:rPr lang="en-ID" sz="2200" dirty="0">
                <a:effectLst/>
              </a:rPr>
              <a:t> data </a:t>
            </a:r>
            <a:r>
              <a:rPr lang="en-ID" sz="2200" dirty="0" err="1">
                <a:effectLst/>
              </a:rPr>
              <a:t>tidak</a:t>
            </a:r>
            <a:r>
              <a:rPr lang="en-ID" sz="2200" dirty="0">
                <a:effectLst/>
              </a:rPr>
              <a:t> normal) </a:t>
            </a:r>
            <a:r>
              <a:rPr lang="en-ID" sz="2200" dirty="0" err="1">
                <a:effectLst/>
              </a:rPr>
              <a:t>maka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statistik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nonparametrik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lebih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sesuai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digunakan</a:t>
            </a:r>
            <a:r>
              <a:rPr lang="en-ID" sz="2200" dirty="0">
                <a:effectLst/>
              </a:rPr>
              <a:t> </a:t>
            </a:r>
          </a:p>
          <a:p>
            <a:pPr lvl="3" fontAlgn="base">
              <a:spcBef>
                <a:spcPts val="0"/>
              </a:spcBef>
              <a:spcAft>
                <a:spcPts val="0"/>
              </a:spcAft>
            </a:pPr>
            <a:r>
              <a:rPr lang="en-ID" sz="2200" dirty="0" err="1">
                <a:effectLst/>
              </a:rPr>
              <a:t>Perhitungannya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dapat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dilaksanakan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dengan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cepat</a:t>
            </a:r>
            <a:r>
              <a:rPr lang="en-ID" sz="2200" dirty="0">
                <a:effectLst/>
              </a:rPr>
              <a:t> dan </a:t>
            </a:r>
            <a:r>
              <a:rPr lang="en-ID" sz="2200" dirty="0" err="1">
                <a:effectLst/>
              </a:rPr>
              <a:t>mudah</a:t>
            </a:r>
            <a:r>
              <a:rPr lang="en-ID" sz="2200" dirty="0">
                <a:effectLst/>
              </a:rPr>
              <a:t> </a:t>
            </a:r>
          </a:p>
          <a:p>
            <a:pPr lvl="3" fontAlgn="base">
              <a:spcBef>
                <a:spcPts val="0"/>
              </a:spcBef>
              <a:spcAft>
                <a:spcPts val="0"/>
              </a:spcAft>
            </a:pPr>
            <a:r>
              <a:rPr lang="en-ID" sz="2200" dirty="0">
                <a:effectLst/>
              </a:rPr>
              <a:t>Uji </a:t>
            </a:r>
            <a:r>
              <a:rPr lang="en-ID" sz="2200" dirty="0" err="1">
                <a:effectLst/>
              </a:rPr>
              <a:t>statistik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nonparamterik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dapat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diterapkan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jika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menghadapi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keterbatasan</a:t>
            </a:r>
            <a:r>
              <a:rPr lang="en-ID" sz="2200" dirty="0">
                <a:effectLst/>
              </a:rPr>
              <a:t> data </a:t>
            </a:r>
            <a:r>
              <a:rPr lang="en-ID" sz="2200" dirty="0" err="1">
                <a:effectLst/>
              </a:rPr>
              <a:t>misalnya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skala</a:t>
            </a:r>
            <a:r>
              <a:rPr lang="en-ID" sz="2200" dirty="0">
                <a:effectLst/>
              </a:rPr>
              <a:t> data </a:t>
            </a:r>
            <a:r>
              <a:rPr lang="en-ID" sz="2200" dirty="0" err="1">
                <a:effectLst/>
              </a:rPr>
              <a:t>lemah</a:t>
            </a:r>
            <a:r>
              <a:rPr lang="en-ID" sz="2200" dirty="0">
                <a:effectLst/>
              </a:rPr>
              <a:t> (nominal/ordinal) </a:t>
            </a:r>
          </a:p>
          <a:p>
            <a:pPr marL="1170000" lvl="3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ID" sz="2200" dirty="0">
              <a:effectLst/>
            </a:endParaRPr>
          </a:p>
          <a:p>
            <a:pPr marL="293688" lvl="3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200" dirty="0" err="1">
                <a:effectLst/>
              </a:rPr>
              <a:t>Dengan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jumlah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sampel</a:t>
            </a:r>
            <a:r>
              <a:rPr lang="en-ID" sz="2200" dirty="0">
                <a:effectLst/>
              </a:rPr>
              <a:t> yang </a:t>
            </a:r>
            <a:r>
              <a:rPr lang="en-ID" sz="2200" dirty="0" err="1">
                <a:effectLst/>
              </a:rPr>
              <a:t>sedikit</a:t>
            </a:r>
            <a:r>
              <a:rPr lang="en-ID" sz="2200" dirty="0">
                <a:effectLst/>
              </a:rPr>
              <a:t> uji </a:t>
            </a:r>
            <a:r>
              <a:rPr lang="en-ID" sz="2200" dirty="0" err="1">
                <a:effectLst/>
              </a:rPr>
              <a:t>statistik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nonparametrik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lebih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efisien</a:t>
            </a:r>
            <a:r>
              <a:rPr lang="en-ID" sz="2200" dirty="0">
                <a:effectLst/>
              </a:rPr>
              <a:t>. </a:t>
            </a:r>
            <a:r>
              <a:rPr lang="en-ID" sz="2200" dirty="0" err="1">
                <a:effectLst/>
              </a:rPr>
              <a:t>Macam-macam</a:t>
            </a:r>
            <a:r>
              <a:rPr lang="en-ID" sz="2200" dirty="0">
                <a:effectLst/>
              </a:rPr>
              <a:t> uji </a:t>
            </a:r>
            <a:r>
              <a:rPr lang="en-ID" sz="2200" dirty="0" err="1">
                <a:effectLst/>
              </a:rPr>
              <a:t>statistik</a:t>
            </a:r>
            <a:r>
              <a:rPr lang="en-ID" sz="2200" dirty="0">
                <a:effectLst/>
              </a:rPr>
              <a:t> </a:t>
            </a:r>
            <a:r>
              <a:rPr lang="en-ID" sz="2200" dirty="0" err="1">
                <a:effectLst/>
              </a:rPr>
              <a:t>nonparametrik</a:t>
            </a:r>
            <a:r>
              <a:rPr lang="en-ID" sz="2200" dirty="0">
                <a:effectLst/>
              </a:rPr>
              <a:t>: a. Uji </a:t>
            </a:r>
            <a:r>
              <a:rPr lang="en-ID" sz="2200" dirty="0" err="1">
                <a:effectLst/>
              </a:rPr>
              <a:t>tanda</a:t>
            </a:r>
            <a:r>
              <a:rPr lang="en-ID" sz="2200" dirty="0">
                <a:effectLst/>
              </a:rPr>
              <a:t> </a:t>
            </a:r>
          </a:p>
          <a:p>
            <a:pPr lvl="3" fontAlgn="base">
              <a:spcBef>
                <a:spcPts val="0"/>
              </a:spcBef>
              <a:spcAft>
                <a:spcPts val="0"/>
              </a:spcAft>
            </a:pPr>
            <a:r>
              <a:rPr lang="en-ID" sz="2200" dirty="0">
                <a:effectLst/>
              </a:rPr>
              <a:t>Uji </a:t>
            </a:r>
            <a:r>
              <a:rPr lang="en-ID" sz="2200" dirty="0" err="1">
                <a:effectLst/>
              </a:rPr>
              <a:t>wilcoxon</a:t>
            </a:r>
            <a:r>
              <a:rPr lang="en-ID" sz="2200" dirty="0">
                <a:effectLst/>
              </a:rPr>
              <a:t> </a:t>
            </a:r>
          </a:p>
          <a:p>
            <a:pPr lvl="3" fontAlgn="base">
              <a:spcBef>
                <a:spcPts val="0"/>
              </a:spcBef>
              <a:spcAft>
                <a:spcPts val="0"/>
              </a:spcAft>
            </a:pPr>
            <a:r>
              <a:rPr lang="en-ID" sz="2200" dirty="0">
                <a:effectLst/>
              </a:rPr>
              <a:t>Uji rank spearman </a:t>
            </a:r>
          </a:p>
          <a:p>
            <a:pPr lvl="3" fontAlgn="base">
              <a:spcBef>
                <a:spcPts val="0"/>
              </a:spcBef>
              <a:spcAft>
                <a:spcPts val="0"/>
              </a:spcAft>
            </a:pPr>
            <a:r>
              <a:rPr lang="en-ID" sz="2200" dirty="0">
                <a:effectLst/>
              </a:rPr>
              <a:t>Uji </a:t>
            </a:r>
            <a:r>
              <a:rPr lang="en-ID" sz="2200" dirty="0" err="1">
                <a:effectLst/>
              </a:rPr>
              <a:t>kendall</a:t>
            </a:r>
            <a:r>
              <a:rPr lang="en-ID" sz="2200" dirty="0">
                <a:effectLst/>
              </a:rPr>
              <a:t> </a:t>
            </a:r>
          </a:p>
          <a:p>
            <a:pPr lvl="3" fontAlgn="base">
              <a:spcBef>
                <a:spcPts val="0"/>
              </a:spcBef>
              <a:spcAft>
                <a:spcPts val="0"/>
              </a:spcAft>
            </a:pPr>
            <a:r>
              <a:rPr lang="en-ID" sz="2200" dirty="0">
                <a:effectLst/>
              </a:rPr>
              <a:t>Uji run </a:t>
            </a:r>
          </a:p>
          <a:p>
            <a:pPr lvl="3" fontAlgn="base">
              <a:spcBef>
                <a:spcPts val="0"/>
              </a:spcBef>
              <a:spcAft>
                <a:spcPts val="0"/>
              </a:spcAft>
            </a:pPr>
            <a:r>
              <a:rPr lang="en-ID" sz="2200" dirty="0">
                <a:effectLst/>
              </a:rPr>
              <a:t>Uji median </a:t>
            </a:r>
          </a:p>
          <a:p>
            <a:pPr lvl="3" fontAlgn="base">
              <a:spcBef>
                <a:spcPts val="0"/>
              </a:spcBef>
              <a:spcAft>
                <a:spcPts val="0"/>
              </a:spcAft>
            </a:pPr>
            <a:r>
              <a:rPr lang="en-ID" sz="2200" dirty="0">
                <a:effectLst/>
              </a:rPr>
              <a:t>Uji chi square </a:t>
            </a:r>
          </a:p>
          <a:p>
            <a:pPr lvl="3" fontAlgn="base"/>
            <a:endParaRPr lang="en-ID" dirty="0">
              <a:effectLst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59769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38100">
            <a:solidFill>
              <a:srgbClr val="AABB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163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34290">
            <a:solidFill>
              <a:srgbClr val="AABB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733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1430">
            <a:solidFill>
              <a:srgbClr val="AABB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AABBDF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39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80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11" y="4419"/>
                </a:lnTo>
                <a:lnTo>
                  <a:pt x="178602" y="17162"/>
                </a:lnTo>
                <a:lnTo>
                  <a:pt x="135867" y="37453"/>
                </a:lnTo>
                <a:lnTo>
                  <a:pt x="97580" y="64518"/>
                </a:lnTo>
                <a:lnTo>
                  <a:pt x="64518" y="97580"/>
                </a:lnTo>
                <a:lnTo>
                  <a:pt x="37453" y="135867"/>
                </a:lnTo>
                <a:lnTo>
                  <a:pt x="17162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2" y="370037"/>
                </a:lnTo>
                <a:lnTo>
                  <a:pt x="37453" y="412772"/>
                </a:lnTo>
                <a:lnTo>
                  <a:pt x="64518" y="451059"/>
                </a:lnTo>
                <a:lnTo>
                  <a:pt x="97580" y="484121"/>
                </a:lnTo>
                <a:lnTo>
                  <a:pt x="135867" y="511186"/>
                </a:lnTo>
                <a:lnTo>
                  <a:pt x="178602" y="531477"/>
                </a:lnTo>
                <a:lnTo>
                  <a:pt x="225011" y="544220"/>
                </a:lnTo>
                <a:lnTo>
                  <a:pt x="274320" y="548640"/>
                </a:lnTo>
                <a:lnTo>
                  <a:pt x="323628" y="544220"/>
                </a:lnTo>
                <a:lnTo>
                  <a:pt x="370037" y="531477"/>
                </a:lnTo>
                <a:lnTo>
                  <a:pt x="412772" y="511186"/>
                </a:lnTo>
                <a:lnTo>
                  <a:pt x="451059" y="484121"/>
                </a:lnTo>
                <a:lnTo>
                  <a:pt x="484121" y="451059"/>
                </a:lnTo>
                <a:lnTo>
                  <a:pt x="511186" y="412772"/>
                </a:lnTo>
                <a:lnTo>
                  <a:pt x="531477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7" y="178602"/>
                </a:lnTo>
                <a:lnTo>
                  <a:pt x="511186" y="135867"/>
                </a:lnTo>
                <a:lnTo>
                  <a:pt x="484121" y="97580"/>
                </a:lnTo>
                <a:lnTo>
                  <a:pt x="451059" y="64518"/>
                </a:lnTo>
                <a:lnTo>
                  <a:pt x="412772" y="37453"/>
                </a:lnTo>
                <a:lnTo>
                  <a:pt x="370037" y="17162"/>
                </a:lnTo>
                <a:lnTo>
                  <a:pt x="323628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0F6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52599" y="423973"/>
            <a:ext cx="734284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/>
                </a:solidFill>
                <a:latin typeface="Century Schoolbook"/>
                <a:cs typeface="Century Schoolbook"/>
              </a:rPr>
              <a:t>MEMILIH </a:t>
            </a:r>
            <a:r>
              <a:rPr sz="2800" b="1" spc="-5" dirty="0">
                <a:solidFill>
                  <a:schemeClr val="tx1"/>
                </a:solidFill>
                <a:latin typeface="Century Schoolbook"/>
                <a:cs typeface="Century Schoolbook"/>
              </a:rPr>
              <a:t>STATISTIK YANG</a:t>
            </a:r>
            <a:r>
              <a:rPr sz="2800" b="1" spc="505" dirty="0">
                <a:solidFill>
                  <a:schemeClr val="tx1"/>
                </a:solidFill>
                <a:latin typeface="Century Schoolbook"/>
                <a:cs typeface="Century Schoolbook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Century Schoolbook"/>
                <a:cs typeface="Century Schoolbook"/>
              </a:rPr>
              <a:t>TEPAT</a:t>
            </a:r>
            <a:endParaRPr sz="2800" b="1" dirty="0">
              <a:solidFill>
                <a:schemeClr val="tx1"/>
              </a:solidFill>
              <a:latin typeface="Century Schoolbook"/>
              <a:cs typeface="Century School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9939" y="1555495"/>
            <a:ext cx="7998459" cy="40491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spcBef>
                <a:spcPts val="675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300" spc="-5" dirty="0">
                <a:cs typeface="Century Schoolbook"/>
              </a:rPr>
              <a:t>Apa tujuan</a:t>
            </a:r>
            <a:r>
              <a:rPr sz="2300" spc="-10" dirty="0">
                <a:cs typeface="Century Schoolbook"/>
              </a:rPr>
              <a:t> </a:t>
            </a:r>
            <a:r>
              <a:rPr sz="2300" spc="-5" dirty="0">
                <a:cs typeface="Century Schoolbook"/>
              </a:rPr>
              <a:t>pengujian?</a:t>
            </a:r>
            <a:endParaRPr sz="2300" dirty="0">
              <a:cs typeface="Century Schoolbook"/>
            </a:endParaRPr>
          </a:p>
          <a:p>
            <a:pPr marL="652145">
              <a:spcBef>
                <a:spcPts val="505"/>
              </a:spcBef>
            </a:pPr>
            <a:r>
              <a:rPr sz="2300" spc="-5" dirty="0">
                <a:cs typeface="Century Schoolbook"/>
              </a:rPr>
              <a:t>menggambarkan, </a:t>
            </a:r>
            <a:r>
              <a:rPr sz="2300" dirty="0">
                <a:cs typeface="Century Schoolbook"/>
              </a:rPr>
              <a:t>menguji </a:t>
            </a:r>
            <a:r>
              <a:rPr sz="2300" spc="-5" dirty="0">
                <a:cs typeface="Century Schoolbook"/>
              </a:rPr>
              <a:t>perbedaan,</a:t>
            </a:r>
            <a:r>
              <a:rPr sz="2300" spc="-60" dirty="0">
                <a:cs typeface="Century Schoolbook"/>
              </a:rPr>
              <a:t> </a:t>
            </a:r>
            <a:r>
              <a:rPr sz="2300" dirty="0">
                <a:cs typeface="Century Schoolbook"/>
              </a:rPr>
              <a:t>korelasi</a:t>
            </a:r>
          </a:p>
          <a:p>
            <a:pPr marL="287020" marR="158115" indent="-274320">
              <a:spcBef>
                <a:spcPts val="6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300" spc="-5" dirty="0">
                <a:cs typeface="Century Schoolbook"/>
              </a:rPr>
              <a:t>Bila untuk menguji perbedaan, ada berapa  </a:t>
            </a:r>
            <a:r>
              <a:rPr sz="2300" dirty="0">
                <a:cs typeface="Century Schoolbook"/>
              </a:rPr>
              <a:t>kelompok sampel </a:t>
            </a:r>
            <a:r>
              <a:rPr sz="2300" spc="-5" dirty="0">
                <a:cs typeface="Century Schoolbook"/>
              </a:rPr>
              <a:t>yang akan</a:t>
            </a:r>
            <a:r>
              <a:rPr sz="2300" spc="-60" dirty="0">
                <a:cs typeface="Century Schoolbook"/>
              </a:rPr>
              <a:t> </a:t>
            </a:r>
            <a:r>
              <a:rPr sz="2300" spc="-5" dirty="0">
                <a:cs typeface="Century Schoolbook"/>
              </a:rPr>
              <a:t>diuji?</a:t>
            </a:r>
            <a:endParaRPr sz="2300" dirty="0">
              <a:cs typeface="Century Schoolbook"/>
            </a:endParaRPr>
          </a:p>
          <a:p>
            <a:pPr marL="652145">
              <a:spcBef>
                <a:spcPts val="505"/>
              </a:spcBef>
            </a:pPr>
            <a:r>
              <a:rPr sz="2300" spc="-5" dirty="0">
                <a:cs typeface="Century Schoolbook"/>
              </a:rPr>
              <a:t>satu, dua atau </a:t>
            </a:r>
            <a:r>
              <a:rPr sz="2300" i="1" dirty="0">
                <a:cs typeface="Century Schoolbook"/>
              </a:rPr>
              <a:t>n</a:t>
            </a:r>
            <a:r>
              <a:rPr sz="2300" i="1" spc="5" dirty="0">
                <a:cs typeface="Century Schoolbook"/>
              </a:rPr>
              <a:t> </a:t>
            </a:r>
            <a:r>
              <a:rPr sz="2300" spc="-5" dirty="0">
                <a:cs typeface="Century Schoolbook"/>
              </a:rPr>
              <a:t>sampel</a:t>
            </a:r>
            <a:endParaRPr sz="2300" dirty="0">
              <a:cs typeface="Century Schoolbook"/>
            </a:endParaRPr>
          </a:p>
          <a:p>
            <a:pPr marL="287020" marR="5080" indent="-274320">
              <a:spcBef>
                <a:spcPts val="6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300" spc="-5" dirty="0">
                <a:cs typeface="Century Schoolbook"/>
              </a:rPr>
              <a:t>Bila untuk uji perbedaan, apakah </a:t>
            </a:r>
            <a:r>
              <a:rPr sz="2300" dirty="0">
                <a:cs typeface="Century Schoolbook"/>
              </a:rPr>
              <a:t>kelompok  </a:t>
            </a:r>
            <a:r>
              <a:rPr sz="2300" spc="-5" dirty="0">
                <a:cs typeface="Century Schoolbook"/>
              </a:rPr>
              <a:t>berasal dari </a:t>
            </a:r>
            <a:r>
              <a:rPr sz="2300" dirty="0">
                <a:cs typeface="Century Schoolbook"/>
              </a:rPr>
              <a:t>satu </a:t>
            </a:r>
            <a:r>
              <a:rPr sz="2300" spc="-5" dirty="0">
                <a:cs typeface="Century Schoolbook"/>
              </a:rPr>
              <a:t>populasi yang </a:t>
            </a:r>
            <a:r>
              <a:rPr sz="2300" dirty="0">
                <a:cs typeface="Century Schoolbook"/>
              </a:rPr>
              <a:t>sama </a:t>
            </a:r>
            <a:r>
              <a:rPr sz="2300" spc="-5" dirty="0">
                <a:cs typeface="Century Schoolbook"/>
              </a:rPr>
              <a:t>atau  </a:t>
            </a:r>
            <a:r>
              <a:rPr sz="2300" dirty="0">
                <a:cs typeface="Century Schoolbook"/>
              </a:rPr>
              <a:t>kelompok </a:t>
            </a:r>
            <a:r>
              <a:rPr sz="2300" spc="-5" dirty="0">
                <a:cs typeface="Century Schoolbook"/>
              </a:rPr>
              <a:t>yang saling</a:t>
            </a:r>
            <a:r>
              <a:rPr sz="2300" spc="-50" dirty="0">
                <a:cs typeface="Century Schoolbook"/>
              </a:rPr>
              <a:t> </a:t>
            </a:r>
            <a:r>
              <a:rPr sz="2300" spc="-5" dirty="0">
                <a:cs typeface="Century Schoolbook"/>
              </a:rPr>
              <a:t>independen?</a:t>
            </a:r>
            <a:endParaRPr sz="2300" dirty="0">
              <a:cs typeface="Century Schoolbook"/>
            </a:endParaRPr>
          </a:p>
          <a:p>
            <a:pPr marL="287020" indent="-274320">
              <a:spcBef>
                <a:spcPts val="6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300" spc="-5" dirty="0">
                <a:cs typeface="Century Schoolbook"/>
              </a:rPr>
              <a:t>Apa </a:t>
            </a:r>
            <a:r>
              <a:rPr sz="2300" dirty="0">
                <a:cs typeface="Century Schoolbook"/>
              </a:rPr>
              <a:t>skala</a:t>
            </a:r>
            <a:r>
              <a:rPr sz="2300" spc="-20" dirty="0">
                <a:cs typeface="Century Schoolbook"/>
              </a:rPr>
              <a:t> </a:t>
            </a:r>
            <a:r>
              <a:rPr sz="2300" spc="-5" dirty="0">
                <a:cs typeface="Century Schoolbook"/>
              </a:rPr>
              <a:t>pengukurannya?</a:t>
            </a:r>
            <a:endParaRPr sz="2300" dirty="0">
              <a:cs typeface="Century Schoolbook"/>
            </a:endParaRPr>
          </a:p>
          <a:p>
            <a:pPr marL="652145">
              <a:spcBef>
                <a:spcPts val="500"/>
              </a:spcBef>
            </a:pPr>
            <a:r>
              <a:rPr sz="2300" spc="-5" dirty="0">
                <a:cs typeface="Century Schoolbook"/>
              </a:rPr>
              <a:t>nominal atau ordinal, skala atau</a:t>
            </a:r>
            <a:r>
              <a:rPr sz="2300" spc="15" dirty="0">
                <a:cs typeface="Century Schoolbook"/>
              </a:rPr>
              <a:t> </a:t>
            </a:r>
            <a:r>
              <a:rPr sz="2300" spc="-5" dirty="0">
                <a:cs typeface="Century Schoolbook"/>
              </a:rPr>
              <a:t>rasio</a:t>
            </a:r>
            <a:endParaRPr sz="2300" dirty="0">
              <a:cs typeface="Century School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E716-AABB-4945-A1EB-8672FA1C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3D3E-0700-4938-B3AB-E37705C95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D" sz="3000" dirty="0" err="1">
                <a:effectLst/>
              </a:rPr>
              <a:t>Untuk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memudahkan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memilih</a:t>
            </a:r>
            <a:r>
              <a:rPr lang="en-ID" sz="3000" dirty="0">
                <a:effectLst/>
              </a:rPr>
              <a:t> uji </a:t>
            </a:r>
            <a:r>
              <a:rPr lang="en-ID" sz="3000" dirty="0" err="1">
                <a:effectLst/>
              </a:rPr>
              <a:t>statistik</a:t>
            </a:r>
            <a:r>
              <a:rPr lang="en-ID" sz="3000" dirty="0">
                <a:effectLst/>
              </a:rPr>
              <a:t> yang </a:t>
            </a:r>
            <a:r>
              <a:rPr lang="en-ID" sz="3000" dirty="0" err="1">
                <a:effectLst/>
              </a:rPr>
              <a:t>tepat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untuk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diaplikasikan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kedalam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penelitian</a:t>
            </a:r>
            <a:r>
              <a:rPr lang="en-ID" sz="3000" dirty="0">
                <a:effectLst/>
              </a:rPr>
              <a:t>, </a:t>
            </a:r>
            <a:r>
              <a:rPr lang="en-ID" sz="3000" dirty="0" err="1">
                <a:effectLst/>
              </a:rPr>
              <a:t>dapat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dilihat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tabel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dibawah</a:t>
            </a:r>
            <a:r>
              <a:rPr lang="en-ID" sz="3000" dirty="0">
                <a:effectLst/>
              </a:rPr>
              <a:t> </a:t>
            </a:r>
            <a:r>
              <a:rPr lang="en-ID" sz="3000" dirty="0" err="1">
                <a:effectLst/>
              </a:rPr>
              <a:t>ini</a:t>
            </a:r>
            <a:r>
              <a:rPr lang="en-ID" sz="3000" dirty="0">
                <a:effectLst/>
              </a:rPr>
              <a:t> </a:t>
            </a:r>
          </a:p>
          <a:p>
            <a:endParaRPr lang="en-ID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157648B-6CDC-46FC-8C01-1D5F83443538}"/>
              </a:ext>
            </a:extLst>
          </p:cNvPr>
          <p:cNvSpPr/>
          <p:nvPr/>
        </p:nvSpPr>
        <p:spPr>
          <a:xfrm>
            <a:off x="6096000" y="4071668"/>
            <a:ext cx="511834" cy="1086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28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A010E-3ED5-4243-9EDD-BD01A9C3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A7D4C-3ED0-410B-8188-7FEB1D5D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8" name="Picture 4" descr="Statistik Deskriptif dan Inferensial | Chemistry">
            <a:extLst>
              <a:ext uri="{FF2B5EF4-FFF2-40B4-BE49-F238E27FC236}">
                <a16:creationId xmlns:a16="http://schemas.microsoft.com/office/drawing/2014/main" id="{A814256D-7333-460D-9E55-816271C6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6" y="0"/>
            <a:ext cx="10541479" cy="68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0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0819-8A8F-4353-9ADB-B9295BB5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58A58-ECB1-47ED-8046-E83FE051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A4DA3-F522-4543-BE28-FA7BEACE9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9" t="34717" r="24858" b="20503"/>
          <a:stretch/>
        </p:blipFill>
        <p:spPr>
          <a:xfrm>
            <a:off x="496718" y="396814"/>
            <a:ext cx="11187916" cy="62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FD51-30E8-48E0-B415-E9B28D23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E4A64-463A-402E-B657-0A6FEA43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ID" dirty="0" err="1">
                <a:effectLst/>
              </a:rPr>
              <a:t>Jelaskan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perbedaan</a:t>
            </a:r>
            <a:r>
              <a:rPr lang="en-ID" dirty="0">
                <a:effectLst/>
              </a:rPr>
              <a:t> uji </a:t>
            </a:r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parametrik</a:t>
            </a:r>
            <a:r>
              <a:rPr lang="en-ID" dirty="0">
                <a:effectLst/>
              </a:rPr>
              <a:t> dan </a:t>
            </a:r>
            <a:r>
              <a:rPr lang="en-ID" dirty="0" err="1">
                <a:effectLst/>
              </a:rPr>
              <a:t>nonparametrik</a:t>
            </a:r>
            <a:r>
              <a:rPr lang="en-ID" dirty="0">
                <a:effectLst/>
              </a:rPr>
              <a:t>! </a:t>
            </a:r>
          </a:p>
          <a:p>
            <a:pPr lvl="0" fontAlgn="base"/>
            <a:r>
              <a:rPr lang="en-ID" dirty="0" err="1">
                <a:effectLst/>
              </a:rPr>
              <a:t>Sebutkan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syarat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harus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dipenuhi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dapat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menggunakan</a:t>
            </a:r>
            <a:r>
              <a:rPr lang="en-ID" dirty="0">
                <a:effectLst/>
              </a:rPr>
              <a:t> uji </a:t>
            </a:r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parametrik</a:t>
            </a:r>
            <a:r>
              <a:rPr lang="en-ID" dirty="0">
                <a:effectLst/>
              </a:rPr>
              <a:t>? </a:t>
            </a:r>
          </a:p>
          <a:p>
            <a:pPr lvl="0" fontAlgn="base"/>
            <a:r>
              <a:rPr lang="en-ID" dirty="0">
                <a:effectLst/>
              </a:rPr>
              <a:t>Jika </a:t>
            </a:r>
            <a:r>
              <a:rPr lang="en-ID" dirty="0" err="1">
                <a:effectLst/>
              </a:rPr>
              <a:t>syarat</a:t>
            </a:r>
            <a:r>
              <a:rPr lang="en-ID" dirty="0">
                <a:effectLst/>
              </a:rPr>
              <a:t> uji </a:t>
            </a:r>
            <a:r>
              <a:rPr lang="en-ID" dirty="0" err="1">
                <a:effectLst/>
              </a:rPr>
              <a:t>parametrik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tidak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terpenuhi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apa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harus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dilakuka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peneliti</a:t>
            </a:r>
            <a:r>
              <a:rPr lang="en-ID">
                <a:effectLst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7921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2EFB-C0F9-4EAF-A1C4-B3C40AB7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99049"/>
            <a:ext cx="10353762" cy="1257300"/>
          </a:xfrm>
        </p:spPr>
        <p:txBody>
          <a:bodyPr/>
          <a:lstStyle/>
          <a:p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Parametrik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1C8A-1AE3-412E-824B-27155284F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3714749"/>
          </a:xfrm>
        </p:spPr>
        <p:txBody>
          <a:bodyPr>
            <a:normAutofit/>
          </a:bodyPr>
          <a:lstStyle/>
          <a:p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digunakan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menguji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hipotesis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variabelnya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terukur</a:t>
            </a:r>
            <a:r>
              <a:rPr lang="en-ID" dirty="0">
                <a:effectLst/>
              </a:rPr>
              <a:t>, </a:t>
            </a:r>
            <a:r>
              <a:rPr lang="en-ID" dirty="0" err="1">
                <a:effectLst/>
              </a:rPr>
              <a:t>digunakan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menguji</a:t>
            </a:r>
            <a:r>
              <a:rPr lang="en-ID" dirty="0">
                <a:effectLst/>
              </a:rPr>
              <a:t> data </a:t>
            </a:r>
            <a:r>
              <a:rPr lang="en-ID" dirty="0" err="1">
                <a:effectLst/>
              </a:rPr>
              <a:t>dengan</a:t>
            </a:r>
            <a:r>
              <a:rPr lang="en-ID" dirty="0">
                <a:effectLst/>
              </a:rPr>
              <a:t> </a:t>
            </a:r>
            <a:r>
              <a:rPr lang="en-ID" b="1" dirty="0" err="1">
                <a:effectLst/>
              </a:rPr>
              <a:t>sebaran</a:t>
            </a:r>
            <a:r>
              <a:rPr lang="en-ID" b="1" dirty="0">
                <a:effectLst/>
              </a:rPr>
              <a:t> data normal </a:t>
            </a:r>
            <a:r>
              <a:rPr lang="en-ID" dirty="0" err="1">
                <a:effectLst/>
              </a:rPr>
              <a:t>dengan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skala</a:t>
            </a:r>
            <a:r>
              <a:rPr lang="en-ID" dirty="0">
                <a:effectLst/>
              </a:rPr>
              <a:t> data yang </a:t>
            </a:r>
            <a:r>
              <a:rPr lang="en-ID" dirty="0" err="1">
                <a:effectLst/>
              </a:rPr>
              <a:t>digunakan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adalah</a:t>
            </a:r>
            <a:r>
              <a:rPr lang="en-ID" dirty="0">
                <a:effectLst/>
              </a:rPr>
              <a:t> </a:t>
            </a:r>
            <a:r>
              <a:rPr lang="en-ID" b="1" dirty="0">
                <a:effectLst/>
              </a:rPr>
              <a:t>interval dan </a:t>
            </a:r>
            <a:r>
              <a:rPr lang="en-ID" b="1" dirty="0" err="1">
                <a:effectLst/>
              </a:rPr>
              <a:t>rasio</a:t>
            </a:r>
            <a:endParaRPr lang="en-ID" b="1" dirty="0">
              <a:effectLst/>
            </a:endParaRPr>
          </a:p>
          <a:p>
            <a:r>
              <a:rPr lang="en-ID" spc="-5" dirty="0" err="1">
                <a:cs typeface="Century Schoolbook"/>
              </a:rPr>
              <a:t>Mengikuti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prinsip-prinsip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distribusi</a:t>
            </a:r>
            <a:r>
              <a:rPr lang="en-ID" spc="-105" dirty="0">
                <a:cs typeface="Century Schoolbook"/>
              </a:rPr>
              <a:t> </a:t>
            </a:r>
            <a:r>
              <a:rPr lang="en-ID" spc="-5" dirty="0">
                <a:cs typeface="Century Schoolbook"/>
              </a:rPr>
              <a:t>normal</a:t>
            </a:r>
            <a:endParaRPr lang="en-ID" b="1" dirty="0">
              <a:effectLst/>
            </a:endParaRPr>
          </a:p>
          <a:p>
            <a:r>
              <a:rPr lang="en-ID" dirty="0" err="1">
                <a:effectLst/>
              </a:rPr>
              <a:t>Contoh</a:t>
            </a:r>
            <a:r>
              <a:rPr lang="en-ID" dirty="0">
                <a:effectLst/>
              </a:rPr>
              <a:t> uji </a:t>
            </a:r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parametrik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yaitu</a:t>
            </a:r>
            <a:r>
              <a:rPr lang="en-ID" dirty="0">
                <a:effectLst/>
              </a:rPr>
              <a:t> uji-z, uji-t, </a:t>
            </a:r>
            <a:r>
              <a:rPr lang="en-ID" dirty="0" err="1">
                <a:effectLst/>
              </a:rPr>
              <a:t>korelasi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pearson</a:t>
            </a:r>
            <a:r>
              <a:rPr lang="en-ID" dirty="0">
                <a:effectLst/>
              </a:rPr>
              <a:t>, </a:t>
            </a:r>
            <a:r>
              <a:rPr lang="en-ID" dirty="0" err="1">
                <a:effectLst/>
              </a:rPr>
              <a:t>anova</a:t>
            </a:r>
            <a:r>
              <a:rPr lang="en-ID" dirty="0">
                <a:effectLst/>
              </a:rPr>
              <a:t> dan lain </a:t>
            </a:r>
            <a:r>
              <a:rPr lang="en-ID" dirty="0" err="1">
                <a:effectLst/>
              </a:rPr>
              <a:t>sebagainya</a:t>
            </a:r>
            <a:endParaRPr lang="en-ID" dirty="0">
              <a:effectLst/>
            </a:endParaRPr>
          </a:p>
          <a:p>
            <a:r>
              <a:rPr lang="en-ID" dirty="0" err="1">
                <a:effectLst/>
              </a:rPr>
              <a:t>Keunggulan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parametrik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adalah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hasil</a:t>
            </a:r>
            <a:r>
              <a:rPr lang="en-ID" dirty="0">
                <a:effectLst/>
              </a:rPr>
              <a:t> uji </a:t>
            </a:r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parametrik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terhadap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populasi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tajam</a:t>
            </a:r>
            <a:r>
              <a:rPr lang="en-ID" dirty="0">
                <a:effectLst/>
              </a:rPr>
              <a:t>. </a:t>
            </a:r>
          </a:p>
          <a:p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80831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2C6E-702A-4DCE-A88B-3A3DFCC5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19819"/>
            <a:ext cx="10353762" cy="787879"/>
          </a:xfrm>
        </p:spPr>
        <p:txBody>
          <a:bodyPr/>
          <a:lstStyle/>
          <a:p>
            <a:r>
              <a:rPr lang="en-US" dirty="0" err="1"/>
              <a:t>Statistika</a:t>
            </a:r>
            <a:r>
              <a:rPr lang="en-US" dirty="0"/>
              <a:t> Non </a:t>
            </a:r>
            <a:r>
              <a:rPr lang="en-US" dirty="0" err="1"/>
              <a:t>Parametrik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28D96-038F-487E-B1CF-04B3F05BF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85" y="1399096"/>
            <a:ext cx="11352967" cy="4866556"/>
          </a:xfrm>
        </p:spPr>
        <p:txBody>
          <a:bodyPr>
            <a:norm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digunakan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menguji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hipotesis</a:t>
            </a:r>
            <a:r>
              <a:rPr lang="en-ID" dirty="0">
                <a:effectLst/>
              </a:rPr>
              <a:t> yang </a:t>
            </a:r>
            <a:r>
              <a:rPr lang="en-ID" dirty="0" err="1">
                <a:effectLst/>
              </a:rPr>
              <a:t>variabelnya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tidak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memiliki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kepastian</a:t>
            </a:r>
            <a:r>
              <a:rPr lang="en-ID" dirty="0">
                <a:effectLst/>
              </a:rPr>
              <a:t> (</a:t>
            </a:r>
            <a:r>
              <a:rPr lang="en-ID" dirty="0" err="1">
                <a:effectLst/>
              </a:rPr>
              <a:t>standart</a:t>
            </a:r>
            <a:r>
              <a:rPr lang="en-ID" dirty="0">
                <a:effectLst/>
              </a:rPr>
              <a:t>), </a:t>
            </a:r>
            <a:r>
              <a:rPr lang="en-ID" dirty="0" err="1">
                <a:effectLst/>
              </a:rPr>
              <a:t>digunakan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untuk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menguji</a:t>
            </a:r>
            <a:r>
              <a:rPr lang="en-ID" dirty="0">
                <a:effectLst/>
              </a:rPr>
              <a:t> data </a:t>
            </a:r>
            <a:r>
              <a:rPr lang="en-ID" b="1" dirty="0" err="1">
                <a:effectLst/>
              </a:rPr>
              <a:t>tanpa</a:t>
            </a:r>
            <a:r>
              <a:rPr lang="en-ID" b="1" dirty="0">
                <a:effectLst/>
              </a:rPr>
              <a:t> </a:t>
            </a:r>
            <a:r>
              <a:rPr lang="en-ID" b="1" dirty="0" err="1">
                <a:effectLst/>
              </a:rPr>
              <a:t>melihat</a:t>
            </a:r>
            <a:r>
              <a:rPr lang="en-ID" b="1" dirty="0">
                <a:effectLst/>
              </a:rPr>
              <a:t> </a:t>
            </a:r>
            <a:r>
              <a:rPr lang="en-ID" b="1" dirty="0" err="1">
                <a:effectLst/>
              </a:rPr>
              <a:t>sebaran</a:t>
            </a:r>
            <a:r>
              <a:rPr lang="en-ID" b="1" dirty="0">
                <a:effectLst/>
              </a:rPr>
              <a:t> data </a:t>
            </a:r>
            <a:r>
              <a:rPr lang="en-ID" b="1" dirty="0" err="1">
                <a:effectLst/>
              </a:rPr>
              <a:t>baik</a:t>
            </a:r>
            <a:r>
              <a:rPr lang="en-ID" b="1" dirty="0">
                <a:effectLst/>
              </a:rPr>
              <a:t> normal </a:t>
            </a:r>
            <a:r>
              <a:rPr lang="en-ID" b="1" dirty="0" err="1">
                <a:effectLst/>
              </a:rPr>
              <a:t>maupun</a:t>
            </a:r>
            <a:r>
              <a:rPr lang="en-ID" b="1" dirty="0">
                <a:effectLst/>
              </a:rPr>
              <a:t> </a:t>
            </a:r>
            <a:r>
              <a:rPr lang="en-ID" b="1" dirty="0" err="1">
                <a:effectLst/>
              </a:rPr>
              <a:t>tidak</a:t>
            </a:r>
            <a:r>
              <a:rPr lang="en-ID" b="1" dirty="0">
                <a:effectLst/>
              </a:rPr>
              <a:t> normal </a:t>
            </a:r>
            <a:r>
              <a:rPr lang="en-ID" dirty="0" err="1">
                <a:effectLst/>
              </a:rPr>
              <a:t>dengan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skala</a:t>
            </a:r>
            <a:r>
              <a:rPr lang="en-ID" dirty="0">
                <a:effectLst/>
              </a:rPr>
              <a:t> data yang </a:t>
            </a:r>
            <a:r>
              <a:rPr lang="en-ID" dirty="0" err="1">
                <a:effectLst/>
              </a:rPr>
              <a:t>digunakan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adalah</a:t>
            </a:r>
            <a:r>
              <a:rPr lang="en-ID" dirty="0">
                <a:effectLst/>
              </a:rPr>
              <a:t> </a:t>
            </a:r>
            <a:r>
              <a:rPr lang="en-ID" b="1" dirty="0">
                <a:effectLst/>
              </a:rPr>
              <a:t>nominal dan ordinal .</a:t>
            </a:r>
          </a:p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0F6FC6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lang="en-ID" spc="-5" dirty="0" err="1">
                <a:cs typeface="Century Schoolbook"/>
              </a:rPr>
              <a:t>Digunakan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dengan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mengabaikan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segala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asumsi</a:t>
            </a:r>
            <a:r>
              <a:rPr lang="en-ID" spc="-5" dirty="0">
                <a:cs typeface="Century Schoolbook"/>
              </a:rPr>
              <a:t>  yang </a:t>
            </a:r>
            <a:r>
              <a:rPr lang="en-ID" spc="-5" dirty="0" err="1">
                <a:cs typeface="Century Schoolbook"/>
              </a:rPr>
              <a:t>melandasi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metode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statistik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parametrik</a:t>
            </a:r>
            <a:r>
              <a:rPr lang="en-ID" spc="-5" dirty="0">
                <a:cs typeface="Century Schoolbook"/>
              </a:rPr>
              <a:t>,  </a:t>
            </a:r>
            <a:r>
              <a:rPr lang="en-ID" spc="-5" dirty="0" err="1">
                <a:cs typeface="Century Schoolbook"/>
              </a:rPr>
              <a:t>terutama</a:t>
            </a:r>
            <a:r>
              <a:rPr lang="en-ID" spc="-5" dirty="0">
                <a:cs typeface="Century Schoolbook"/>
              </a:rPr>
              <a:t> yang </a:t>
            </a:r>
            <a:r>
              <a:rPr lang="en-ID" spc="-5" dirty="0" err="1">
                <a:cs typeface="Century Schoolbook"/>
              </a:rPr>
              <a:t>berkaitan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dengan</a:t>
            </a:r>
            <a:r>
              <a:rPr lang="en-ID" spc="-5" dirty="0">
                <a:cs typeface="Century Schoolbook"/>
              </a:rPr>
              <a:t> </a:t>
            </a:r>
            <a:r>
              <a:rPr lang="en-ID" spc="-5" dirty="0" err="1">
                <a:cs typeface="Century Schoolbook"/>
              </a:rPr>
              <a:t>distribusi</a:t>
            </a:r>
            <a:r>
              <a:rPr lang="en-ID" spc="-5" dirty="0">
                <a:cs typeface="Century Schoolbook"/>
              </a:rPr>
              <a:t>  normal</a:t>
            </a:r>
            <a:r>
              <a:rPr lang="en-ID" dirty="0">
                <a:cs typeface="Century Schoolbook"/>
              </a:rPr>
              <a:t> </a:t>
            </a:r>
            <a:r>
              <a:rPr lang="en-ID" dirty="0" err="1">
                <a:cs typeface="Century Schoolbook"/>
              </a:rPr>
              <a:t>uj</a:t>
            </a:r>
            <a:r>
              <a:rPr lang="en-ID" b="1" spc="-5" dirty="0" err="1">
                <a:cs typeface="Century Schoolbook"/>
              </a:rPr>
              <a:t>salah</a:t>
            </a:r>
            <a:r>
              <a:rPr lang="en-ID" b="1" spc="-5" dirty="0">
                <a:cs typeface="Century Schoolbook"/>
              </a:rPr>
              <a:t> </a:t>
            </a:r>
            <a:r>
              <a:rPr lang="en-ID" b="1" dirty="0" err="1">
                <a:cs typeface="Century Schoolbook"/>
              </a:rPr>
              <a:t>satu</a:t>
            </a:r>
            <a:r>
              <a:rPr lang="en-ID" b="1" dirty="0">
                <a:cs typeface="Century Schoolbook"/>
              </a:rPr>
              <a:t> </a:t>
            </a:r>
            <a:r>
              <a:rPr lang="en-ID" b="1" spc="-5" dirty="0">
                <a:cs typeface="Century Schoolbook"/>
              </a:rPr>
              <a:t>parameter  </a:t>
            </a:r>
            <a:r>
              <a:rPr lang="en-ID" b="1" spc="-5" dirty="0" err="1">
                <a:cs typeface="Century Schoolbook"/>
              </a:rPr>
              <a:t>statistik</a:t>
            </a:r>
            <a:r>
              <a:rPr lang="en-ID" b="1" spc="-5" dirty="0">
                <a:cs typeface="Century Schoolbook"/>
              </a:rPr>
              <a:t> </a:t>
            </a:r>
            <a:r>
              <a:rPr lang="en-ID" b="1" spc="-5" dirty="0" err="1">
                <a:cs typeface="Century Schoolbook"/>
              </a:rPr>
              <a:t>parametrik</a:t>
            </a:r>
            <a:r>
              <a:rPr lang="en-ID" b="1" spc="-5" dirty="0">
                <a:cs typeface="Century Schoolbook"/>
              </a:rPr>
              <a:t> </a:t>
            </a:r>
            <a:r>
              <a:rPr lang="en-ID" b="1" spc="-5" dirty="0" err="1">
                <a:cs typeface="Century Schoolbook"/>
              </a:rPr>
              <a:t>tidak</a:t>
            </a:r>
            <a:r>
              <a:rPr lang="en-ID" b="1" spc="-35" dirty="0">
                <a:cs typeface="Century Schoolbook"/>
              </a:rPr>
              <a:t> </a:t>
            </a:r>
            <a:r>
              <a:rPr lang="en-ID" b="1" spc="-5" dirty="0" err="1">
                <a:cs typeface="Century Schoolbook"/>
              </a:rPr>
              <a:t>terpenuhi</a:t>
            </a:r>
            <a:endParaRPr lang="en-ID" b="1" dirty="0">
              <a:cs typeface="Century Schoolbook"/>
            </a:endParaRPr>
          </a:p>
          <a:p>
            <a:r>
              <a:rPr lang="en-ID" dirty="0" err="1">
                <a:effectLst/>
              </a:rPr>
              <a:t>Contoh</a:t>
            </a:r>
            <a:r>
              <a:rPr lang="en-ID" dirty="0">
                <a:effectLst/>
              </a:rPr>
              <a:t> Rank spearman, fisher exact, chi square dan lain </a:t>
            </a:r>
            <a:r>
              <a:rPr lang="en-ID" dirty="0" err="1">
                <a:effectLst/>
              </a:rPr>
              <a:t>sebagainya</a:t>
            </a:r>
            <a:r>
              <a:rPr lang="en-ID" dirty="0">
                <a:effectLst/>
              </a:rPr>
              <a:t>. </a:t>
            </a:r>
          </a:p>
          <a:p>
            <a:r>
              <a:rPr lang="en-ID" dirty="0" err="1">
                <a:effectLst/>
              </a:rPr>
              <a:t>Keunggulan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statistik</a:t>
            </a:r>
            <a:r>
              <a:rPr lang="en-ID" dirty="0">
                <a:effectLst/>
              </a:rPr>
              <a:t> non </a:t>
            </a:r>
            <a:r>
              <a:rPr lang="en-ID" dirty="0" err="1">
                <a:effectLst/>
              </a:rPr>
              <a:t>parametrik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adalah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tidak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membutuhkan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asumsi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normalitas</a:t>
            </a:r>
            <a:r>
              <a:rPr lang="en-ID" dirty="0">
                <a:effectLst/>
              </a:rPr>
              <a:t> dan </a:t>
            </a:r>
            <a:r>
              <a:rPr lang="en-ID" dirty="0" err="1">
                <a:effectLst/>
              </a:rPr>
              <a:t>jumlah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sampel</a:t>
            </a:r>
            <a:r>
              <a:rPr lang="en-ID" dirty="0">
                <a:effectLst/>
              </a:rPr>
              <a:t> </a:t>
            </a:r>
            <a:r>
              <a:rPr lang="en-ID" dirty="0" err="1">
                <a:effectLst/>
              </a:rPr>
              <a:t>kecil</a:t>
            </a:r>
            <a:r>
              <a:rPr lang="en-ID" dirty="0">
                <a:effectLst/>
              </a:rPr>
              <a:t>.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527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B890-4782-49E3-8248-A85A7E29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A3CC-A2DB-44C5-8245-B6907CFF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endParaRPr lang="en-US" dirty="0"/>
          </a:p>
          <a:p>
            <a:pPr marL="36900" indent="0" algn="ctr">
              <a:buNone/>
            </a:pPr>
            <a:endParaRPr lang="en-US" dirty="0"/>
          </a:p>
          <a:p>
            <a:pPr marL="36900" indent="0" algn="ctr">
              <a:buNone/>
            </a:pPr>
            <a:r>
              <a:rPr lang="en-US" sz="3500" dirty="0" err="1"/>
              <a:t>cara</a:t>
            </a:r>
            <a:r>
              <a:rPr lang="en-US" sz="3500" dirty="0"/>
              <a:t> </a:t>
            </a:r>
            <a:r>
              <a:rPr lang="en-US" sz="3500" dirty="0" err="1"/>
              <a:t>menghitung</a:t>
            </a:r>
            <a:r>
              <a:rPr lang="en-US" sz="3500" dirty="0"/>
              <a:t> uji </a:t>
            </a:r>
            <a:r>
              <a:rPr lang="en-US" sz="3500" dirty="0" err="1"/>
              <a:t>normalitas</a:t>
            </a:r>
            <a:r>
              <a:rPr lang="en-US" sz="3500" dirty="0"/>
              <a:t>????</a:t>
            </a:r>
          </a:p>
          <a:p>
            <a:pPr marL="36900" indent="0" algn="ctr">
              <a:buNone/>
            </a:pPr>
            <a:r>
              <a:rPr lang="en-US" sz="3500" dirty="0">
                <a:highlight>
                  <a:srgbClr val="FFFF00"/>
                </a:highlight>
              </a:rPr>
              <a:t>Manual data </a:t>
            </a:r>
            <a:r>
              <a:rPr lang="en-US" sz="3500" dirty="0"/>
              <a:t>dan SPSS</a:t>
            </a:r>
            <a:endParaRPr lang="en-ID" sz="3500" dirty="0"/>
          </a:p>
        </p:txBody>
      </p:sp>
    </p:spTree>
    <p:extLst>
      <p:ext uri="{BB962C8B-B14F-4D97-AF65-F5344CB8AC3E}">
        <p14:creationId xmlns:p14="http://schemas.microsoft.com/office/powerpoint/2010/main" val="56785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B83-D6FA-4B5E-A079-678F1C45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pc="-5" dirty="0"/>
              <a:t>Uji </a:t>
            </a:r>
            <a:r>
              <a:rPr lang="en-ID" spc="-5" dirty="0" err="1"/>
              <a:t>Normalitas</a:t>
            </a:r>
            <a:r>
              <a:rPr lang="en-ID" spc="-90" dirty="0"/>
              <a:t> </a:t>
            </a:r>
            <a:r>
              <a:rPr lang="en-ID" spc="-35" dirty="0"/>
              <a:t>Data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7A56-B9A8-41DB-BA85-1F8B80286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12382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ID" sz="2400" spc="-10" dirty="0" err="1">
                <a:latin typeface="Calibri"/>
                <a:cs typeface="Calibri"/>
              </a:rPr>
              <a:t>Kegunaan</a:t>
            </a:r>
            <a:r>
              <a:rPr lang="en-ID" sz="2400" spc="-10" dirty="0">
                <a:latin typeface="Calibri"/>
                <a:cs typeface="Calibri"/>
              </a:rPr>
              <a:t> </a:t>
            </a:r>
            <a:r>
              <a:rPr lang="en-ID" sz="2400" spc="-10" dirty="0" err="1">
                <a:latin typeface="Calibri"/>
                <a:cs typeface="Calibri"/>
              </a:rPr>
              <a:t>untuk</a:t>
            </a:r>
            <a:r>
              <a:rPr lang="en-ID" sz="2400" spc="-10" dirty="0">
                <a:latin typeface="Calibri"/>
                <a:cs typeface="Calibri"/>
              </a:rPr>
              <a:t> </a:t>
            </a:r>
            <a:r>
              <a:rPr lang="en-ID" sz="2400" spc="-10" dirty="0" err="1">
                <a:latin typeface="Calibri"/>
                <a:cs typeface="Calibri"/>
              </a:rPr>
              <a:t>mengetahui</a:t>
            </a:r>
            <a:r>
              <a:rPr lang="en-ID" sz="2400" spc="-10" dirty="0">
                <a:latin typeface="Calibri"/>
                <a:cs typeface="Calibri"/>
              </a:rPr>
              <a:t> </a:t>
            </a:r>
            <a:r>
              <a:rPr lang="en-ID" sz="2400" spc="-10" dirty="0" err="1">
                <a:latin typeface="Calibri"/>
                <a:cs typeface="Calibri"/>
              </a:rPr>
              <a:t>distribusi</a:t>
            </a:r>
            <a:r>
              <a:rPr lang="en-ID" sz="2400" spc="-10" dirty="0">
                <a:latin typeface="Calibri"/>
                <a:cs typeface="Calibri"/>
              </a:rPr>
              <a:t> </a:t>
            </a:r>
            <a:r>
              <a:rPr lang="en-ID" sz="2400" spc="-30" dirty="0">
                <a:latin typeface="Calibri"/>
                <a:cs typeface="Calibri"/>
              </a:rPr>
              <a:t>data  </a:t>
            </a:r>
            <a:r>
              <a:rPr lang="en-ID" sz="2400" spc="-5" dirty="0">
                <a:latin typeface="Calibri"/>
                <a:cs typeface="Calibri"/>
              </a:rPr>
              <a:t>normal </a:t>
            </a:r>
            <a:r>
              <a:rPr lang="en-ID" sz="2400" spc="-20" dirty="0" err="1">
                <a:latin typeface="Calibri"/>
                <a:cs typeface="Calibri"/>
              </a:rPr>
              <a:t>atau</a:t>
            </a:r>
            <a:r>
              <a:rPr lang="en-ID" sz="2400" spc="5" dirty="0">
                <a:latin typeface="Calibri"/>
                <a:cs typeface="Calibri"/>
              </a:rPr>
              <a:t> </a:t>
            </a:r>
            <a:r>
              <a:rPr lang="en-ID" sz="2400" spc="-5" dirty="0" err="1">
                <a:latin typeface="Calibri"/>
                <a:cs typeface="Calibri"/>
              </a:rPr>
              <a:t>tidak</a:t>
            </a:r>
            <a:endParaRPr lang="en-ID" sz="24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ID" sz="2400" spc="-5" dirty="0" err="1">
                <a:latin typeface="Calibri"/>
                <a:cs typeface="Calibri"/>
              </a:rPr>
              <a:t>Apabila</a:t>
            </a:r>
            <a:r>
              <a:rPr lang="en-ID" sz="2400" spc="-5" dirty="0">
                <a:latin typeface="Calibri"/>
                <a:cs typeface="Calibri"/>
              </a:rPr>
              <a:t> </a:t>
            </a:r>
            <a:r>
              <a:rPr lang="en-ID" sz="2400" spc="-10" dirty="0" err="1">
                <a:latin typeface="Calibri"/>
                <a:cs typeface="Calibri"/>
              </a:rPr>
              <a:t>distribusi</a:t>
            </a:r>
            <a:r>
              <a:rPr lang="en-ID" sz="2400" spc="-10" dirty="0">
                <a:latin typeface="Calibri"/>
                <a:cs typeface="Calibri"/>
              </a:rPr>
              <a:t> </a:t>
            </a:r>
            <a:r>
              <a:rPr lang="en-ID" sz="2400" spc="-20" dirty="0">
                <a:latin typeface="Calibri"/>
                <a:cs typeface="Calibri"/>
              </a:rPr>
              <a:t>data </a:t>
            </a:r>
            <a:r>
              <a:rPr lang="en-ID" sz="2400" spc="-5" dirty="0">
                <a:latin typeface="Calibri"/>
                <a:cs typeface="Calibri"/>
              </a:rPr>
              <a:t>normal </a:t>
            </a:r>
            <a:r>
              <a:rPr lang="en-ID" sz="2400" spc="-20" dirty="0" err="1">
                <a:latin typeface="Calibri"/>
                <a:cs typeface="Calibri"/>
              </a:rPr>
              <a:t>maka</a:t>
            </a:r>
            <a:r>
              <a:rPr lang="en-ID" sz="2400" spc="-20" dirty="0">
                <a:latin typeface="Calibri"/>
                <a:cs typeface="Calibri"/>
              </a:rPr>
              <a:t> </a:t>
            </a:r>
            <a:r>
              <a:rPr lang="en-ID" sz="2400" spc="-20" dirty="0" err="1">
                <a:latin typeface="Calibri"/>
                <a:cs typeface="Calibri"/>
              </a:rPr>
              <a:t>statistik</a:t>
            </a:r>
            <a:r>
              <a:rPr lang="en-ID" sz="2400" spc="-20" dirty="0">
                <a:latin typeface="Calibri"/>
                <a:cs typeface="Calibri"/>
              </a:rPr>
              <a:t>  </a:t>
            </a:r>
            <a:r>
              <a:rPr lang="en-ID" sz="2400" spc="-10" dirty="0" err="1">
                <a:latin typeface="Calibri"/>
                <a:cs typeface="Calibri"/>
              </a:rPr>
              <a:t>parametrik</a:t>
            </a:r>
            <a:r>
              <a:rPr lang="en-ID" sz="2400" spc="-10" dirty="0">
                <a:latin typeface="Calibri"/>
                <a:cs typeface="Calibri"/>
              </a:rPr>
              <a:t> </a:t>
            </a:r>
            <a:r>
              <a:rPr lang="en-ID" sz="2400" spc="-5" dirty="0" err="1">
                <a:latin typeface="Calibri"/>
                <a:cs typeface="Calibri"/>
              </a:rPr>
              <a:t>bisa</a:t>
            </a:r>
            <a:r>
              <a:rPr lang="en-ID" sz="2400" spc="15" dirty="0">
                <a:latin typeface="Calibri"/>
                <a:cs typeface="Calibri"/>
              </a:rPr>
              <a:t> </a:t>
            </a:r>
            <a:r>
              <a:rPr lang="en-ID" sz="2400" spc="-15" dirty="0" err="1">
                <a:latin typeface="Calibri"/>
                <a:cs typeface="Calibri"/>
              </a:rPr>
              <a:t>dipergunakan</a:t>
            </a:r>
            <a:endParaRPr lang="en-ID" sz="2400" dirty="0">
              <a:latin typeface="Calibri"/>
              <a:cs typeface="Calibri"/>
            </a:endParaRPr>
          </a:p>
          <a:p>
            <a:pPr marL="354965" marR="985519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ID" sz="2400" spc="-10" dirty="0" err="1">
                <a:latin typeface="Calibri"/>
                <a:cs typeface="Calibri"/>
              </a:rPr>
              <a:t>Normalitas</a:t>
            </a:r>
            <a:r>
              <a:rPr lang="en-ID" sz="2400" spc="-10" dirty="0">
                <a:latin typeface="Calibri"/>
                <a:cs typeface="Calibri"/>
              </a:rPr>
              <a:t> </a:t>
            </a:r>
            <a:r>
              <a:rPr lang="en-ID" sz="2400" spc="-20" dirty="0">
                <a:latin typeface="Calibri"/>
                <a:cs typeface="Calibri"/>
              </a:rPr>
              <a:t>data </a:t>
            </a:r>
            <a:r>
              <a:rPr lang="en-ID" sz="2400" spc="-15" dirty="0">
                <a:latin typeface="Calibri"/>
                <a:cs typeface="Calibri"/>
              </a:rPr>
              <a:t>juga </a:t>
            </a:r>
            <a:r>
              <a:rPr lang="en-ID" sz="2400" spc="-20" dirty="0" err="1">
                <a:latin typeface="Calibri"/>
                <a:cs typeface="Calibri"/>
              </a:rPr>
              <a:t>bergantung</a:t>
            </a:r>
            <a:r>
              <a:rPr lang="en-ID" sz="2400" spc="-20" dirty="0">
                <a:latin typeface="Calibri"/>
                <a:cs typeface="Calibri"/>
              </a:rPr>
              <a:t> </a:t>
            </a:r>
            <a:r>
              <a:rPr lang="en-ID" sz="2400" spc="-5" dirty="0">
                <a:latin typeface="Calibri"/>
                <a:cs typeface="Calibri"/>
              </a:rPr>
              <a:t>pada  </a:t>
            </a:r>
            <a:r>
              <a:rPr lang="en-ID" sz="2400" spc="-10" dirty="0" err="1">
                <a:latin typeface="Calibri"/>
                <a:cs typeface="Calibri"/>
              </a:rPr>
              <a:t>instrumen</a:t>
            </a:r>
            <a:r>
              <a:rPr lang="en-ID" sz="2400" spc="-10" dirty="0">
                <a:latin typeface="Calibri"/>
                <a:cs typeface="Calibri"/>
              </a:rPr>
              <a:t> </a:t>
            </a:r>
            <a:r>
              <a:rPr lang="en-ID" sz="2400" spc="-5" dirty="0">
                <a:latin typeface="Calibri"/>
                <a:cs typeface="Calibri"/>
              </a:rPr>
              <a:t>dan </a:t>
            </a:r>
            <a:r>
              <a:rPr lang="en-ID" sz="2400" spc="-5" dirty="0" err="1">
                <a:latin typeface="Calibri"/>
                <a:cs typeface="Calibri"/>
              </a:rPr>
              <a:t>pengumpulan</a:t>
            </a:r>
            <a:r>
              <a:rPr lang="en-ID" sz="2400" spc="95" dirty="0">
                <a:latin typeface="Calibri"/>
                <a:cs typeface="Calibri"/>
              </a:rPr>
              <a:t> </a:t>
            </a:r>
            <a:r>
              <a:rPr lang="en-ID" sz="2400" spc="-30" dirty="0">
                <a:latin typeface="Calibri"/>
                <a:cs typeface="Calibri"/>
              </a:rPr>
              <a:t>data</a:t>
            </a:r>
            <a:endParaRPr lang="en-ID" sz="2400" dirty="0">
              <a:latin typeface="Calibri"/>
              <a:cs typeface="Calibri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9714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341" y="601530"/>
            <a:ext cx="10353762" cy="72135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Cont’d…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34495" y="1607313"/>
            <a:ext cx="8085455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425450" indent="-343535">
              <a:spcBef>
                <a:spcPts val="105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3200" dirty="0">
                <a:latin typeface="Calibri"/>
                <a:cs typeface="Calibri"/>
              </a:rPr>
              <a:t>Salah </a:t>
            </a:r>
            <a:r>
              <a:rPr sz="3200" spc="-10" dirty="0">
                <a:latin typeface="Calibri"/>
                <a:cs typeface="Calibri"/>
              </a:rPr>
              <a:t>satu teknik </a:t>
            </a:r>
            <a:r>
              <a:rPr sz="3200" spc="-5" dirty="0">
                <a:latin typeface="Calibri"/>
                <a:cs typeface="Calibri"/>
              </a:rPr>
              <a:t>uji </a:t>
            </a:r>
            <a:r>
              <a:rPr sz="3200" spc="-10" dirty="0">
                <a:latin typeface="Calibri"/>
                <a:cs typeface="Calibri"/>
              </a:rPr>
              <a:t>normalitas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spc="-15" dirty="0">
                <a:latin typeface="Calibri"/>
                <a:cs typeface="Calibri"/>
              </a:rPr>
              <a:t>dengan  </a:t>
            </a:r>
            <a:r>
              <a:rPr sz="3200" spc="-5" dirty="0">
                <a:latin typeface="Calibri"/>
                <a:cs typeface="Calibri"/>
              </a:rPr>
              <a:t>menggunakan Chi </a:t>
            </a:r>
            <a:r>
              <a:rPr sz="3200" spc="-20" dirty="0">
                <a:latin typeface="Calibri"/>
                <a:cs typeface="Calibri"/>
              </a:rPr>
              <a:t>Kuadrad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(X</a:t>
            </a:r>
            <a:r>
              <a:rPr sz="3150" baseline="25132" dirty="0">
                <a:latin typeface="Calibri"/>
                <a:cs typeface="Calibri"/>
              </a:rPr>
              <a:t>2</a:t>
            </a:r>
            <a:r>
              <a:rPr sz="3200" dirty="0">
                <a:latin typeface="Calibri"/>
                <a:cs typeface="Calibri"/>
              </a:rPr>
              <a:t>)</a:t>
            </a:r>
          </a:p>
          <a:p>
            <a:pPr marL="380365" marR="30480" indent="-342900">
              <a:spcBef>
                <a:spcPts val="765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3200" spc="-25" dirty="0">
                <a:latin typeface="Calibri"/>
                <a:cs typeface="Calibri"/>
              </a:rPr>
              <a:t>Caranya </a:t>
            </a:r>
            <a:r>
              <a:rPr sz="3200" spc="-15" dirty="0">
                <a:latin typeface="Calibri"/>
                <a:cs typeface="Calibri"/>
              </a:rPr>
              <a:t>dengan </a:t>
            </a:r>
            <a:r>
              <a:rPr sz="3200" spc="-10" dirty="0">
                <a:latin typeface="Calibri"/>
                <a:cs typeface="Calibri"/>
              </a:rPr>
              <a:t>membandingkan </a:t>
            </a:r>
            <a:r>
              <a:rPr sz="3200" spc="-15" dirty="0">
                <a:latin typeface="Calibri"/>
                <a:cs typeface="Calibri"/>
              </a:rPr>
              <a:t>kurve  </a:t>
            </a:r>
            <a:r>
              <a:rPr sz="3200" spc="-5" dirty="0">
                <a:latin typeface="Calibri"/>
                <a:cs typeface="Calibri"/>
              </a:rPr>
              <a:t>normal dari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spc="-15" dirty="0">
                <a:latin typeface="Calibri"/>
                <a:cs typeface="Calibri"/>
              </a:rPr>
              <a:t>yang </a:t>
            </a:r>
            <a:r>
              <a:rPr sz="3200" spc="-10" dirty="0">
                <a:latin typeface="Calibri"/>
                <a:cs typeface="Calibri"/>
              </a:rPr>
              <a:t>telah </a:t>
            </a:r>
            <a:r>
              <a:rPr sz="3200" spc="-15" dirty="0">
                <a:latin typeface="Calibri"/>
                <a:cs typeface="Calibri"/>
              </a:rPr>
              <a:t>terkumpul dengan  kurva </a:t>
            </a:r>
            <a:r>
              <a:rPr sz="3200" spc="-5" dirty="0">
                <a:latin typeface="Calibri"/>
                <a:cs typeface="Calibri"/>
              </a:rPr>
              <a:t>normal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baku/standard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334" y="611294"/>
            <a:ext cx="5840095" cy="2197100"/>
          </a:xfrm>
          <a:custGeom>
            <a:avLst/>
            <a:gdLst/>
            <a:ahLst/>
            <a:cxnLst/>
            <a:rect l="l" t="t" r="r" b="b"/>
            <a:pathLst>
              <a:path w="5840095" h="2197100">
                <a:moveTo>
                  <a:pt x="0" y="2158898"/>
                </a:moveTo>
                <a:lnTo>
                  <a:pt x="52304" y="2147002"/>
                </a:lnTo>
                <a:lnTo>
                  <a:pt x="115294" y="2136813"/>
                </a:lnTo>
                <a:lnTo>
                  <a:pt x="187822" y="2127464"/>
                </a:lnTo>
                <a:lnTo>
                  <a:pt x="227304" y="2122834"/>
                </a:lnTo>
                <a:lnTo>
                  <a:pt x="268740" y="2118088"/>
                </a:lnTo>
                <a:lnTo>
                  <a:pt x="311986" y="2113118"/>
                </a:lnTo>
                <a:lnTo>
                  <a:pt x="356899" y="2107817"/>
                </a:lnTo>
                <a:lnTo>
                  <a:pt x="403335" y="2102076"/>
                </a:lnTo>
                <a:lnTo>
                  <a:pt x="451151" y="2095785"/>
                </a:lnTo>
                <a:lnTo>
                  <a:pt x="500203" y="2088838"/>
                </a:lnTo>
                <a:lnTo>
                  <a:pt x="550348" y="2081126"/>
                </a:lnTo>
                <a:lnTo>
                  <a:pt x="601441" y="2072539"/>
                </a:lnTo>
                <a:lnTo>
                  <a:pt x="653341" y="2062971"/>
                </a:lnTo>
                <a:lnTo>
                  <a:pt x="705902" y="2052312"/>
                </a:lnTo>
                <a:lnTo>
                  <a:pt x="758982" y="2040455"/>
                </a:lnTo>
                <a:lnTo>
                  <a:pt x="812436" y="2027290"/>
                </a:lnTo>
                <a:lnTo>
                  <a:pt x="866123" y="2012710"/>
                </a:lnTo>
                <a:lnTo>
                  <a:pt x="919897" y="1996605"/>
                </a:lnTo>
                <a:lnTo>
                  <a:pt x="973615" y="1978869"/>
                </a:lnTo>
                <a:lnTo>
                  <a:pt x="1027134" y="1959392"/>
                </a:lnTo>
                <a:lnTo>
                  <a:pt x="1080311" y="1938065"/>
                </a:lnTo>
                <a:lnTo>
                  <a:pt x="1133001" y="1914782"/>
                </a:lnTo>
                <a:lnTo>
                  <a:pt x="1185061" y="1889433"/>
                </a:lnTo>
                <a:lnTo>
                  <a:pt x="1236348" y="1861909"/>
                </a:lnTo>
                <a:lnTo>
                  <a:pt x="1286719" y="1832103"/>
                </a:lnTo>
                <a:lnTo>
                  <a:pt x="1336028" y="1799907"/>
                </a:lnTo>
                <a:lnTo>
                  <a:pt x="1384134" y="1765211"/>
                </a:lnTo>
                <a:lnTo>
                  <a:pt x="1440065" y="1718196"/>
                </a:lnTo>
                <a:lnTo>
                  <a:pt x="1468103" y="1691342"/>
                </a:lnTo>
                <a:lnTo>
                  <a:pt x="1496189" y="1662406"/>
                </a:lnTo>
                <a:lnTo>
                  <a:pt x="1524320" y="1631499"/>
                </a:lnTo>
                <a:lnTo>
                  <a:pt x="1552496" y="1598731"/>
                </a:lnTo>
                <a:lnTo>
                  <a:pt x="1580715" y="1564213"/>
                </a:lnTo>
                <a:lnTo>
                  <a:pt x="1608977" y="1528058"/>
                </a:lnTo>
                <a:lnTo>
                  <a:pt x="1637280" y="1490375"/>
                </a:lnTo>
                <a:lnTo>
                  <a:pt x="1665623" y="1451277"/>
                </a:lnTo>
                <a:lnTo>
                  <a:pt x="1694005" y="1410873"/>
                </a:lnTo>
                <a:lnTo>
                  <a:pt x="1722424" y="1369276"/>
                </a:lnTo>
                <a:lnTo>
                  <a:pt x="1750880" y="1326596"/>
                </a:lnTo>
                <a:lnTo>
                  <a:pt x="1779371" y="1282944"/>
                </a:lnTo>
                <a:lnTo>
                  <a:pt x="1807896" y="1238432"/>
                </a:lnTo>
                <a:lnTo>
                  <a:pt x="1836454" y="1193170"/>
                </a:lnTo>
                <a:lnTo>
                  <a:pt x="1865043" y="1147270"/>
                </a:lnTo>
                <a:lnTo>
                  <a:pt x="1893663" y="1100842"/>
                </a:lnTo>
                <a:lnTo>
                  <a:pt x="1922312" y="1053998"/>
                </a:lnTo>
                <a:lnTo>
                  <a:pt x="1950989" y="1006849"/>
                </a:lnTo>
                <a:lnTo>
                  <a:pt x="1979692" y="959506"/>
                </a:lnTo>
                <a:lnTo>
                  <a:pt x="2008422" y="912080"/>
                </a:lnTo>
                <a:lnTo>
                  <a:pt x="2037176" y="864683"/>
                </a:lnTo>
                <a:lnTo>
                  <a:pt x="2065953" y="817424"/>
                </a:lnTo>
                <a:lnTo>
                  <a:pt x="2094752" y="770416"/>
                </a:lnTo>
                <a:lnTo>
                  <a:pt x="2123573" y="723769"/>
                </a:lnTo>
                <a:lnTo>
                  <a:pt x="2152412" y="677595"/>
                </a:lnTo>
                <a:lnTo>
                  <a:pt x="2181271" y="632004"/>
                </a:lnTo>
                <a:lnTo>
                  <a:pt x="2210146" y="587108"/>
                </a:lnTo>
                <a:lnTo>
                  <a:pt x="2239038" y="543018"/>
                </a:lnTo>
                <a:lnTo>
                  <a:pt x="2267945" y="499845"/>
                </a:lnTo>
                <a:lnTo>
                  <a:pt x="2296865" y="457699"/>
                </a:lnTo>
                <a:lnTo>
                  <a:pt x="2325798" y="416693"/>
                </a:lnTo>
                <a:lnTo>
                  <a:pt x="2354743" y="376937"/>
                </a:lnTo>
                <a:lnTo>
                  <a:pt x="2383697" y="338542"/>
                </a:lnTo>
                <a:lnTo>
                  <a:pt x="2412661" y="301619"/>
                </a:lnTo>
                <a:lnTo>
                  <a:pt x="2441632" y="266280"/>
                </a:lnTo>
                <a:lnTo>
                  <a:pt x="2470610" y="232635"/>
                </a:lnTo>
                <a:lnTo>
                  <a:pt x="2499593" y="200796"/>
                </a:lnTo>
                <a:lnTo>
                  <a:pt x="2528580" y="170874"/>
                </a:lnTo>
                <a:lnTo>
                  <a:pt x="2557571" y="142979"/>
                </a:lnTo>
                <a:lnTo>
                  <a:pt x="2586563" y="117223"/>
                </a:lnTo>
                <a:lnTo>
                  <a:pt x="2644548" y="72573"/>
                </a:lnTo>
                <a:lnTo>
                  <a:pt x="2702526" y="37810"/>
                </a:lnTo>
                <a:lnTo>
                  <a:pt x="2760487" y="13825"/>
                </a:lnTo>
                <a:lnTo>
                  <a:pt x="2818423" y="1507"/>
                </a:lnTo>
                <a:lnTo>
                  <a:pt x="2847378" y="0"/>
                </a:lnTo>
                <a:lnTo>
                  <a:pt x="2876335" y="1705"/>
                </a:lnTo>
                <a:lnTo>
                  <a:pt x="2934297" y="14422"/>
                </a:lnTo>
                <a:lnTo>
                  <a:pt x="2992319" y="38807"/>
                </a:lnTo>
                <a:lnTo>
                  <a:pt x="3050399" y="73971"/>
                </a:lnTo>
                <a:lnTo>
                  <a:pt x="3108534" y="119028"/>
                </a:lnTo>
                <a:lnTo>
                  <a:pt x="3137621" y="144988"/>
                </a:lnTo>
                <a:lnTo>
                  <a:pt x="3166721" y="173088"/>
                </a:lnTo>
                <a:lnTo>
                  <a:pt x="3195833" y="203217"/>
                </a:lnTo>
                <a:lnTo>
                  <a:pt x="3224957" y="235265"/>
                </a:lnTo>
                <a:lnTo>
                  <a:pt x="3254092" y="269119"/>
                </a:lnTo>
                <a:lnTo>
                  <a:pt x="3283239" y="304670"/>
                </a:lnTo>
                <a:lnTo>
                  <a:pt x="3312396" y="341806"/>
                </a:lnTo>
                <a:lnTo>
                  <a:pt x="3341564" y="380416"/>
                </a:lnTo>
                <a:lnTo>
                  <a:pt x="3370742" y="420389"/>
                </a:lnTo>
                <a:lnTo>
                  <a:pt x="3399930" y="461614"/>
                </a:lnTo>
                <a:lnTo>
                  <a:pt x="3429128" y="503981"/>
                </a:lnTo>
                <a:lnTo>
                  <a:pt x="3458334" y="547378"/>
                </a:lnTo>
                <a:lnTo>
                  <a:pt x="3487549" y="591694"/>
                </a:lnTo>
                <a:lnTo>
                  <a:pt x="3516773" y="636819"/>
                </a:lnTo>
                <a:lnTo>
                  <a:pt x="3546004" y="682640"/>
                </a:lnTo>
                <a:lnTo>
                  <a:pt x="3575243" y="729049"/>
                </a:lnTo>
                <a:lnTo>
                  <a:pt x="3604490" y="775932"/>
                </a:lnTo>
                <a:lnTo>
                  <a:pt x="3633743" y="823180"/>
                </a:lnTo>
                <a:lnTo>
                  <a:pt x="3663003" y="870682"/>
                </a:lnTo>
                <a:lnTo>
                  <a:pt x="3692269" y="918326"/>
                </a:lnTo>
                <a:lnTo>
                  <a:pt x="3721541" y="966001"/>
                </a:lnTo>
                <a:lnTo>
                  <a:pt x="3750819" y="1013597"/>
                </a:lnTo>
                <a:lnTo>
                  <a:pt x="3780101" y="1061002"/>
                </a:lnTo>
                <a:lnTo>
                  <a:pt x="3809389" y="1108106"/>
                </a:lnTo>
                <a:lnTo>
                  <a:pt x="3838680" y="1154797"/>
                </a:lnTo>
                <a:lnTo>
                  <a:pt x="3867976" y="1200965"/>
                </a:lnTo>
                <a:lnTo>
                  <a:pt x="3897276" y="1246499"/>
                </a:lnTo>
                <a:lnTo>
                  <a:pt x="3926579" y="1291287"/>
                </a:lnTo>
                <a:lnTo>
                  <a:pt x="3955885" y="1335219"/>
                </a:lnTo>
                <a:lnTo>
                  <a:pt x="3985193" y="1378184"/>
                </a:lnTo>
                <a:lnTo>
                  <a:pt x="4014504" y="1420070"/>
                </a:lnTo>
                <a:lnTo>
                  <a:pt x="4043817" y="1460767"/>
                </a:lnTo>
                <a:lnTo>
                  <a:pt x="4073132" y="1500164"/>
                </a:lnTo>
                <a:lnTo>
                  <a:pt x="4102447" y="1538149"/>
                </a:lnTo>
                <a:lnTo>
                  <a:pt x="4131764" y="1574612"/>
                </a:lnTo>
                <a:lnTo>
                  <a:pt x="4161081" y="1609442"/>
                </a:lnTo>
                <a:lnTo>
                  <a:pt x="4190398" y="1642528"/>
                </a:lnTo>
                <a:lnTo>
                  <a:pt x="4219715" y="1673759"/>
                </a:lnTo>
                <a:lnTo>
                  <a:pt x="4249031" y="1703023"/>
                </a:lnTo>
                <a:lnTo>
                  <a:pt x="4278347" y="1730211"/>
                </a:lnTo>
                <a:lnTo>
                  <a:pt x="4307661" y="1755210"/>
                </a:lnTo>
                <a:lnTo>
                  <a:pt x="4384236" y="1811045"/>
                </a:lnTo>
                <a:lnTo>
                  <a:pt x="4432528" y="1841932"/>
                </a:lnTo>
                <a:lnTo>
                  <a:pt x="4481742" y="1870670"/>
                </a:lnTo>
                <a:lnTo>
                  <a:pt x="4531776" y="1897351"/>
                </a:lnTo>
                <a:lnTo>
                  <a:pt x="4582523" y="1922073"/>
                </a:lnTo>
                <a:lnTo>
                  <a:pt x="4633879" y="1944930"/>
                </a:lnTo>
                <a:lnTo>
                  <a:pt x="4685739" y="1966017"/>
                </a:lnTo>
                <a:lnTo>
                  <a:pt x="4738000" y="1985430"/>
                </a:lnTo>
                <a:lnTo>
                  <a:pt x="4790555" y="2003265"/>
                </a:lnTo>
                <a:lnTo>
                  <a:pt x="4843300" y="2019616"/>
                </a:lnTo>
                <a:lnTo>
                  <a:pt x="4896130" y="2034579"/>
                </a:lnTo>
                <a:lnTo>
                  <a:pt x="4948941" y="2048250"/>
                </a:lnTo>
                <a:lnTo>
                  <a:pt x="5001628" y="2060722"/>
                </a:lnTo>
                <a:lnTo>
                  <a:pt x="5054085" y="2072093"/>
                </a:lnTo>
                <a:lnTo>
                  <a:pt x="5106209" y="2082457"/>
                </a:lnTo>
                <a:lnTo>
                  <a:pt x="5157895" y="2091910"/>
                </a:lnTo>
                <a:lnTo>
                  <a:pt x="5209037" y="2100547"/>
                </a:lnTo>
                <a:lnTo>
                  <a:pt x="5259532" y="2108463"/>
                </a:lnTo>
                <a:lnTo>
                  <a:pt x="5309273" y="2115753"/>
                </a:lnTo>
                <a:lnTo>
                  <a:pt x="5358157" y="2122514"/>
                </a:lnTo>
                <a:lnTo>
                  <a:pt x="5406079" y="2128840"/>
                </a:lnTo>
                <a:lnTo>
                  <a:pt x="5452934" y="2134826"/>
                </a:lnTo>
                <a:lnTo>
                  <a:pt x="5498617" y="2140568"/>
                </a:lnTo>
                <a:lnTo>
                  <a:pt x="5543024" y="2146162"/>
                </a:lnTo>
                <a:lnTo>
                  <a:pt x="5586049" y="2151702"/>
                </a:lnTo>
                <a:lnTo>
                  <a:pt x="5627589" y="2157284"/>
                </a:lnTo>
                <a:lnTo>
                  <a:pt x="5667537" y="2163004"/>
                </a:lnTo>
                <a:lnTo>
                  <a:pt x="5705790" y="2168956"/>
                </a:lnTo>
                <a:lnTo>
                  <a:pt x="5776791" y="2181940"/>
                </a:lnTo>
                <a:lnTo>
                  <a:pt x="5809328" y="2189162"/>
                </a:lnTo>
                <a:lnTo>
                  <a:pt x="5839752" y="219699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95600" y="2897187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4342" y="609601"/>
            <a:ext cx="13335" cy="2287905"/>
          </a:xfrm>
          <a:custGeom>
            <a:avLst/>
            <a:gdLst/>
            <a:ahLst/>
            <a:cxnLst/>
            <a:rect l="l" t="t" r="r" b="b"/>
            <a:pathLst>
              <a:path w="13335" h="2287905">
                <a:moveTo>
                  <a:pt x="13182" y="0"/>
                </a:moveTo>
                <a:lnTo>
                  <a:pt x="0" y="2287587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7685" y="1600993"/>
            <a:ext cx="1905" cy="1295400"/>
          </a:xfrm>
          <a:custGeom>
            <a:avLst/>
            <a:gdLst/>
            <a:ahLst/>
            <a:cxnLst/>
            <a:rect l="l" t="t" r="r" b="b"/>
            <a:pathLst>
              <a:path w="1904" h="1295400">
                <a:moveTo>
                  <a:pt x="1587" y="0"/>
                </a:moveTo>
                <a:lnTo>
                  <a:pt x="0" y="129540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6339" y="1600200"/>
            <a:ext cx="1905" cy="1295400"/>
          </a:xfrm>
          <a:custGeom>
            <a:avLst/>
            <a:gdLst/>
            <a:ahLst/>
            <a:cxnLst/>
            <a:rect l="l" t="t" r="r" b="b"/>
            <a:pathLst>
              <a:path w="1904" h="1295400">
                <a:moveTo>
                  <a:pt x="1587" y="0"/>
                </a:moveTo>
                <a:lnTo>
                  <a:pt x="0" y="129540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007" y="2591593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5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0739" y="25908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3334" y="3810108"/>
            <a:ext cx="5840095" cy="2197100"/>
          </a:xfrm>
          <a:custGeom>
            <a:avLst/>
            <a:gdLst/>
            <a:ahLst/>
            <a:cxnLst/>
            <a:rect l="l" t="t" r="r" b="b"/>
            <a:pathLst>
              <a:path w="5840095" h="2197100">
                <a:moveTo>
                  <a:pt x="0" y="2158898"/>
                </a:moveTo>
                <a:lnTo>
                  <a:pt x="52304" y="2147002"/>
                </a:lnTo>
                <a:lnTo>
                  <a:pt x="115294" y="2136813"/>
                </a:lnTo>
                <a:lnTo>
                  <a:pt x="187822" y="2127464"/>
                </a:lnTo>
                <a:lnTo>
                  <a:pt x="227304" y="2122834"/>
                </a:lnTo>
                <a:lnTo>
                  <a:pt x="268740" y="2118088"/>
                </a:lnTo>
                <a:lnTo>
                  <a:pt x="311986" y="2113118"/>
                </a:lnTo>
                <a:lnTo>
                  <a:pt x="356899" y="2107817"/>
                </a:lnTo>
                <a:lnTo>
                  <a:pt x="403335" y="2102076"/>
                </a:lnTo>
                <a:lnTo>
                  <a:pt x="451151" y="2095785"/>
                </a:lnTo>
                <a:lnTo>
                  <a:pt x="500203" y="2088838"/>
                </a:lnTo>
                <a:lnTo>
                  <a:pt x="550348" y="2081126"/>
                </a:lnTo>
                <a:lnTo>
                  <a:pt x="601441" y="2072539"/>
                </a:lnTo>
                <a:lnTo>
                  <a:pt x="653341" y="2062971"/>
                </a:lnTo>
                <a:lnTo>
                  <a:pt x="705902" y="2052312"/>
                </a:lnTo>
                <a:lnTo>
                  <a:pt x="758982" y="2040455"/>
                </a:lnTo>
                <a:lnTo>
                  <a:pt x="812436" y="2027290"/>
                </a:lnTo>
                <a:lnTo>
                  <a:pt x="866123" y="2012710"/>
                </a:lnTo>
                <a:lnTo>
                  <a:pt x="919897" y="1996605"/>
                </a:lnTo>
                <a:lnTo>
                  <a:pt x="973615" y="1978869"/>
                </a:lnTo>
                <a:lnTo>
                  <a:pt x="1027134" y="1959392"/>
                </a:lnTo>
                <a:lnTo>
                  <a:pt x="1080311" y="1938065"/>
                </a:lnTo>
                <a:lnTo>
                  <a:pt x="1133001" y="1914782"/>
                </a:lnTo>
                <a:lnTo>
                  <a:pt x="1185061" y="1889433"/>
                </a:lnTo>
                <a:lnTo>
                  <a:pt x="1236348" y="1861909"/>
                </a:lnTo>
                <a:lnTo>
                  <a:pt x="1286719" y="1832103"/>
                </a:lnTo>
                <a:lnTo>
                  <a:pt x="1336028" y="1799907"/>
                </a:lnTo>
                <a:lnTo>
                  <a:pt x="1384134" y="1765211"/>
                </a:lnTo>
                <a:lnTo>
                  <a:pt x="1440065" y="1718196"/>
                </a:lnTo>
                <a:lnTo>
                  <a:pt x="1468103" y="1691342"/>
                </a:lnTo>
                <a:lnTo>
                  <a:pt x="1496189" y="1662406"/>
                </a:lnTo>
                <a:lnTo>
                  <a:pt x="1524320" y="1631499"/>
                </a:lnTo>
                <a:lnTo>
                  <a:pt x="1552496" y="1598731"/>
                </a:lnTo>
                <a:lnTo>
                  <a:pt x="1580715" y="1564213"/>
                </a:lnTo>
                <a:lnTo>
                  <a:pt x="1608977" y="1528058"/>
                </a:lnTo>
                <a:lnTo>
                  <a:pt x="1637280" y="1490375"/>
                </a:lnTo>
                <a:lnTo>
                  <a:pt x="1665623" y="1451277"/>
                </a:lnTo>
                <a:lnTo>
                  <a:pt x="1694005" y="1410873"/>
                </a:lnTo>
                <a:lnTo>
                  <a:pt x="1722424" y="1369276"/>
                </a:lnTo>
                <a:lnTo>
                  <a:pt x="1750880" y="1326596"/>
                </a:lnTo>
                <a:lnTo>
                  <a:pt x="1779371" y="1282944"/>
                </a:lnTo>
                <a:lnTo>
                  <a:pt x="1807896" y="1238432"/>
                </a:lnTo>
                <a:lnTo>
                  <a:pt x="1836454" y="1193170"/>
                </a:lnTo>
                <a:lnTo>
                  <a:pt x="1865043" y="1147270"/>
                </a:lnTo>
                <a:lnTo>
                  <a:pt x="1893663" y="1100842"/>
                </a:lnTo>
                <a:lnTo>
                  <a:pt x="1922312" y="1053998"/>
                </a:lnTo>
                <a:lnTo>
                  <a:pt x="1950989" y="1006849"/>
                </a:lnTo>
                <a:lnTo>
                  <a:pt x="1979692" y="959506"/>
                </a:lnTo>
                <a:lnTo>
                  <a:pt x="2008422" y="912080"/>
                </a:lnTo>
                <a:lnTo>
                  <a:pt x="2037176" y="864683"/>
                </a:lnTo>
                <a:lnTo>
                  <a:pt x="2065953" y="817424"/>
                </a:lnTo>
                <a:lnTo>
                  <a:pt x="2094752" y="770416"/>
                </a:lnTo>
                <a:lnTo>
                  <a:pt x="2123573" y="723769"/>
                </a:lnTo>
                <a:lnTo>
                  <a:pt x="2152412" y="677595"/>
                </a:lnTo>
                <a:lnTo>
                  <a:pt x="2181271" y="632004"/>
                </a:lnTo>
                <a:lnTo>
                  <a:pt x="2210146" y="587108"/>
                </a:lnTo>
                <a:lnTo>
                  <a:pt x="2239038" y="543018"/>
                </a:lnTo>
                <a:lnTo>
                  <a:pt x="2267945" y="499845"/>
                </a:lnTo>
                <a:lnTo>
                  <a:pt x="2296865" y="457699"/>
                </a:lnTo>
                <a:lnTo>
                  <a:pt x="2325798" y="416693"/>
                </a:lnTo>
                <a:lnTo>
                  <a:pt x="2354743" y="376937"/>
                </a:lnTo>
                <a:lnTo>
                  <a:pt x="2383697" y="338542"/>
                </a:lnTo>
                <a:lnTo>
                  <a:pt x="2412661" y="301619"/>
                </a:lnTo>
                <a:lnTo>
                  <a:pt x="2441632" y="266280"/>
                </a:lnTo>
                <a:lnTo>
                  <a:pt x="2470610" y="232635"/>
                </a:lnTo>
                <a:lnTo>
                  <a:pt x="2499593" y="200796"/>
                </a:lnTo>
                <a:lnTo>
                  <a:pt x="2528580" y="170874"/>
                </a:lnTo>
                <a:lnTo>
                  <a:pt x="2557571" y="142979"/>
                </a:lnTo>
                <a:lnTo>
                  <a:pt x="2586563" y="117223"/>
                </a:lnTo>
                <a:lnTo>
                  <a:pt x="2644548" y="72573"/>
                </a:lnTo>
                <a:lnTo>
                  <a:pt x="2702526" y="37810"/>
                </a:lnTo>
                <a:lnTo>
                  <a:pt x="2760487" y="13825"/>
                </a:lnTo>
                <a:lnTo>
                  <a:pt x="2818423" y="1507"/>
                </a:lnTo>
                <a:lnTo>
                  <a:pt x="2847378" y="0"/>
                </a:lnTo>
                <a:lnTo>
                  <a:pt x="2876335" y="1705"/>
                </a:lnTo>
                <a:lnTo>
                  <a:pt x="2934297" y="14422"/>
                </a:lnTo>
                <a:lnTo>
                  <a:pt x="2992319" y="38807"/>
                </a:lnTo>
                <a:lnTo>
                  <a:pt x="3050399" y="73971"/>
                </a:lnTo>
                <a:lnTo>
                  <a:pt x="3108534" y="119028"/>
                </a:lnTo>
                <a:lnTo>
                  <a:pt x="3137621" y="144988"/>
                </a:lnTo>
                <a:lnTo>
                  <a:pt x="3166721" y="173088"/>
                </a:lnTo>
                <a:lnTo>
                  <a:pt x="3195833" y="203217"/>
                </a:lnTo>
                <a:lnTo>
                  <a:pt x="3224957" y="235265"/>
                </a:lnTo>
                <a:lnTo>
                  <a:pt x="3254092" y="269119"/>
                </a:lnTo>
                <a:lnTo>
                  <a:pt x="3283239" y="304670"/>
                </a:lnTo>
                <a:lnTo>
                  <a:pt x="3312396" y="341806"/>
                </a:lnTo>
                <a:lnTo>
                  <a:pt x="3341564" y="380416"/>
                </a:lnTo>
                <a:lnTo>
                  <a:pt x="3370742" y="420389"/>
                </a:lnTo>
                <a:lnTo>
                  <a:pt x="3399930" y="461614"/>
                </a:lnTo>
                <a:lnTo>
                  <a:pt x="3429128" y="503981"/>
                </a:lnTo>
                <a:lnTo>
                  <a:pt x="3458334" y="547378"/>
                </a:lnTo>
                <a:lnTo>
                  <a:pt x="3487549" y="591694"/>
                </a:lnTo>
                <a:lnTo>
                  <a:pt x="3516773" y="636819"/>
                </a:lnTo>
                <a:lnTo>
                  <a:pt x="3546004" y="682640"/>
                </a:lnTo>
                <a:lnTo>
                  <a:pt x="3575243" y="729049"/>
                </a:lnTo>
                <a:lnTo>
                  <a:pt x="3604490" y="775932"/>
                </a:lnTo>
                <a:lnTo>
                  <a:pt x="3633743" y="823180"/>
                </a:lnTo>
                <a:lnTo>
                  <a:pt x="3663003" y="870682"/>
                </a:lnTo>
                <a:lnTo>
                  <a:pt x="3692269" y="918326"/>
                </a:lnTo>
                <a:lnTo>
                  <a:pt x="3721541" y="966001"/>
                </a:lnTo>
                <a:lnTo>
                  <a:pt x="3750819" y="1013597"/>
                </a:lnTo>
                <a:lnTo>
                  <a:pt x="3780101" y="1061002"/>
                </a:lnTo>
                <a:lnTo>
                  <a:pt x="3809389" y="1108106"/>
                </a:lnTo>
                <a:lnTo>
                  <a:pt x="3838680" y="1154797"/>
                </a:lnTo>
                <a:lnTo>
                  <a:pt x="3867976" y="1200965"/>
                </a:lnTo>
                <a:lnTo>
                  <a:pt x="3897276" y="1246499"/>
                </a:lnTo>
                <a:lnTo>
                  <a:pt x="3926579" y="1291287"/>
                </a:lnTo>
                <a:lnTo>
                  <a:pt x="3955885" y="1335219"/>
                </a:lnTo>
                <a:lnTo>
                  <a:pt x="3985193" y="1378184"/>
                </a:lnTo>
                <a:lnTo>
                  <a:pt x="4014504" y="1420070"/>
                </a:lnTo>
                <a:lnTo>
                  <a:pt x="4043817" y="1460767"/>
                </a:lnTo>
                <a:lnTo>
                  <a:pt x="4073132" y="1500164"/>
                </a:lnTo>
                <a:lnTo>
                  <a:pt x="4102447" y="1538149"/>
                </a:lnTo>
                <a:lnTo>
                  <a:pt x="4131764" y="1574612"/>
                </a:lnTo>
                <a:lnTo>
                  <a:pt x="4161081" y="1609442"/>
                </a:lnTo>
                <a:lnTo>
                  <a:pt x="4190398" y="1642528"/>
                </a:lnTo>
                <a:lnTo>
                  <a:pt x="4219715" y="1673759"/>
                </a:lnTo>
                <a:lnTo>
                  <a:pt x="4249031" y="1703023"/>
                </a:lnTo>
                <a:lnTo>
                  <a:pt x="4278347" y="1730211"/>
                </a:lnTo>
                <a:lnTo>
                  <a:pt x="4307661" y="1755210"/>
                </a:lnTo>
                <a:lnTo>
                  <a:pt x="4384236" y="1811045"/>
                </a:lnTo>
                <a:lnTo>
                  <a:pt x="4432528" y="1841932"/>
                </a:lnTo>
                <a:lnTo>
                  <a:pt x="4481742" y="1870669"/>
                </a:lnTo>
                <a:lnTo>
                  <a:pt x="4531776" y="1897351"/>
                </a:lnTo>
                <a:lnTo>
                  <a:pt x="4582523" y="1922072"/>
                </a:lnTo>
                <a:lnTo>
                  <a:pt x="4633879" y="1944929"/>
                </a:lnTo>
                <a:lnTo>
                  <a:pt x="4685739" y="1966016"/>
                </a:lnTo>
                <a:lnTo>
                  <a:pt x="4738000" y="1985429"/>
                </a:lnTo>
                <a:lnTo>
                  <a:pt x="4790555" y="2003263"/>
                </a:lnTo>
                <a:lnTo>
                  <a:pt x="4843300" y="2019614"/>
                </a:lnTo>
                <a:lnTo>
                  <a:pt x="4896130" y="2034576"/>
                </a:lnTo>
                <a:lnTo>
                  <a:pt x="4948941" y="2048246"/>
                </a:lnTo>
                <a:lnTo>
                  <a:pt x="5001628" y="2060719"/>
                </a:lnTo>
                <a:lnTo>
                  <a:pt x="5054085" y="2072089"/>
                </a:lnTo>
                <a:lnTo>
                  <a:pt x="5106209" y="2082453"/>
                </a:lnTo>
                <a:lnTo>
                  <a:pt x="5157895" y="2091905"/>
                </a:lnTo>
                <a:lnTo>
                  <a:pt x="5209037" y="2100542"/>
                </a:lnTo>
                <a:lnTo>
                  <a:pt x="5259532" y="2108457"/>
                </a:lnTo>
                <a:lnTo>
                  <a:pt x="5309273" y="2115748"/>
                </a:lnTo>
                <a:lnTo>
                  <a:pt x="5358157" y="2122508"/>
                </a:lnTo>
                <a:lnTo>
                  <a:pt x="5406079" y="2128834"/>
                </a:lnTo>
                <a:lnTo>
                  <a:pt x="5452934" y="2134820"/>
                </a:lnTo>
                <a:lnTo>
                  <a:pt x="5498617" y="2140563"/>
                </a:lnTo>
                <a:lnTo>
                  <a:pt x="5543024" y="2146157"/>
                </a:lnTo>
                <a:lnTo>
                  <a:pt x="5586049" y="2151697"/>
                </a:lnTo>
                <a:lnTo>
                  <a:pt x="5627589" y="2157280"/>
                </a:lnTo>
                <a:lnTo>
                  <a:pt x="5667537" y="2163000"/>
                </a:lnTo>
                <a:lnTo>
                  <a:pt x="5705790" y="2168953"/>
                </a:lnTo>
                <a:lnTo>
                  <a:pt x="5776791" y="2181938"/>
                </a:lnTo>
                <a:lnTo>
                  <a:pt x="5809328" y="2189161"/>
                </a:lnTo>
                <a:lnTo>
                  <a:pt x="5839752" y="2196998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609600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14342" y="3808413"/>
            <a:ext cx="13335" cy="2287905"/>
          </a:xfrm>
          <a:custGeom>
            <a:avLst/>
            <a:gdLst/>
            <a:ahLst/>
            <a:cxnLst/>
            <a:rect l="l" t="t" r="r" b="b"/>
            <a:pathLst>
              <a:path w="13335" h="2287904">
                <a:moveTo>
                  <a:pt x="13182" y="0"/>
                </a:moveTo>
                <a:lnTo>
                  <a:pt x="0" y="2287587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7685" y="4800600"/>
            <a:ext cx="1905" cy="1295400"/>
          </a:xfrm>
          <a:custGeom>
            <a:avLst/>
            <a:gdLst/>
            <a:ahLst/>
            <a:cxnLst/>
            <a:rect l="l" t="t" r="r" b="b"/>
            <a:pathLst>
              <a:path w="1904" h="1295400">
                <a:moveTo>
                  <a:pt x="1587" y="0"/>
                </a:moveTo>
                <a:lnTo>
                  <a:pt x="0" y="129540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06339" y="4800600"/>
            <a:ext cx="1905" cy="1295400"/>
          </a:xfrm>
          <a:custGeom>
            <a:avLst/>
            <a:gdLst/>
            <a:ahLst/>
            <a:cxnLst/>
            <a:rect l="l" t="t" r="r" b="b"/>
            <a:pathLst>
              <a:path w="1904" h="1295400">
                <a:moveTo>
                  <a:pt x="1587" y="0"/>
                </a:moveTo>
                <a:lnTo>
                  <a:pt x="0" y="129540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1" y="57912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5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0739" y="5791200"/>
            <a:ext cx="1905" cy="304800"/>
          </a:xfrm>
          <a:custGeom>
            <a:avLst/>
            <a:gdLst/>
            <a:ahLst/>
            <a:cxnLst/>
            <a:rect l="l" t="t" r="r" b="b"/>
            <a:pathLst>
              <a:path w="1904" h="304800">
                <a:moveTo>
                  <a:pt x="1587" y="0"/>
                </a:moveTo>
                <a:lnTo>
                  <a:pt x="0" y="304800"/>
                </a:lnTo>
              </a:path>
            </a:pathLst>
          </a:custGeom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60340" y="1700276"/>
            <a:ext cx="483870" cy="197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34,13%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74740" y="1700276"/>
            <a:ext cx="483870" cy="197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34,13%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55940" y="2413812"/>
            <a:ext cx="406400" cy="197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2,15%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5339" y="2413812"/>
            <a:ext cx="406400" cy="197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2,15%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45939" y="2538477"/>
            <a:ext cx="3150870" cy="75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679065" algn="l"/>
              </a:tabLst>
            </a:pPr>
            <a:r>
              <a:rPr sz="1200" dirty="0">
                <a:latin typeface="Calibri"/>
                <a:cs typeface="Calibri"/>
              </a:rPr>
              <a:t>13,59%	13,59%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84480">
              <a:spcBef>
                <a:spcPts val="730"/>
              </a:spcBef>
            </a:pPr>
            <a:r>
              <a:rPr spc="-10" dirty="0">
                <a:latin typeface="Calibri"/>
                <a:cs typeface="Calibri"/>
              </a:rPr>
              <a:t>Kurva </a:t>
            </a:r>
            <a:r>
              <a:rPr spc="-5" dirty="0">
                <a:latin typeface="Calibri"/>
                <a:cs typeface="Calibri"/>
              </a:rPr>
              <a:t>Normal</a:t>
            </a:r>
            <a:r>
              <a:rPr spc="-10" dirty="0">
                <a:latin typeface="Calibri"/>
                <a:cs typeface="Calibri"/>
              </a:rPr>
              <a:t> Baku/Standard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12918" y="4894503"/>
            <a:ext cx="131445" cy="2997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?</a:t>
            </a:r>
            <a:endParaRPr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7318" y="4894503"/>
            <a:ext cx="131445" cy="2997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?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08594" y="5580303"/>
            <a:ext cx="131445" cy="2997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?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31871" y="5580303"/>
            <a:ext cx="131445" cy="2997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?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39465" y="5656428"/>
            <a:ext cx="4208145" cy="8337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R="6985" algn="ctr">
              <a:spcBef>
                <a:spcPts val="100"/>
              </a:spcBef>
              <a:tabLst>
                <a:tab pos="2742565" algn="l"/>
              </a:tabLst>
            </a:pPr>
            <a:r>
              <a:rPr dirty="0">
                <a:latin typeface="Calibri"/>
                <a:cs typeface="Calibri"/>
              </a:rPr>
              <a:t>?	?</a:t>
            </a:r>
            <a:endParaRPr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Distribusi </a:t>
            </a:r>
            <a:r>
              <a:rPr spc="-15" dirty="0">
                <a:latin typeface="Calibri"/>
                <a:cs typeface="Calibri"/>
              </a:rPr>
              <a:t>Data </a:t>
            </a:r>
            <a:r>
              <a:rPr spc="-10" dirty="0">
                <a:latin typeface="Calibri"/>
                <a:cs typeface="Calibri"/>
              </a:rPr>
              <a:t>yang akan </a:t>
            </a:r>
            <a:r>
              <a:rPr spc="-5" dirty="0">
                <a:latin typeface="Calibri"/>
                <a:cs typeface="Calibri"/>
              </a:rPr>
              <a:t>diuji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Normalitasnya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1EDC-635F-4D77-AB85-68961723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Langkah-Langkah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4461-74AC-49D6-B4F4-60E35B992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Hipotesis</a:t>
            </a:r>
            <a:r>
              <a:rPr lang="en-US" dirty="0"/>
              <a:t> </a:t>
            </a:r>
          </a:p>
          <a:p>
            <a:pPr marL="569913" indent="0">
              <a:buNone/>
            </a:pPr>
            <a:r>
              <a:rPr lang="en-US" dirty="0"/>
              <a:t>Ho = Data </a:t>
            </a:r>
            <a:r>
              <a:rPr lang="en-US" dirty="0" err="1"/>
              <a:t>Berdistribusi</a:t>
            </a:r>
            <a:r>
              <a:rPr lang="en-US" dirty="0"/>
              <a:t> Normal</a:t>
            </a:r>
          </a:p>
          <a:p>
            <a:pPr marL="569913" indent="0">
              <a:buNone/>
            </a:pPr>
            <a:r>
              <a:rPr lang="en-US" dirty="0"/>
              <a:t>H1 = Data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Berdistribusi</a:t>
            </a:r>
            <a:r>
              <a:rPr lang="en-US" dirty="0"/>
              <a:t> Normal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77284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{CF927306-FCCD-4ACE-9825-CF6984958DCA}tf11665031</Template>
  <TotalTime>0</TotalTime>
  <Words>827</Words>
  <Application>Microsoft Office PowerPoint</Application>
  <PresentationFormat>Widescreen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Nova</vt:lpstr>
      <vt:lpstr>Arial Nova Light</vt:lpstr>
      <vt:lpstr>Calibri</vt:lpstr>
      <vt:lpstr>Cambria Math</vt:lpstr>
      <vt:lpstr>Century Schoolbook</vt:lpstr>
      <vt:lpstr>Chivo Light</vt:lpstr>
      <vt:lpstr>Times New Roman</vt:lpstr>
      <vt:lpstr>Wingdings</vt:lpstr>
      <vt:lpstr>Wingdings 2</vt:lpstr>
      <vt:lpstr>SlateVTI</vt:lpstr>
      <vt:lpstr>Statistika Parametrik dan Non Parametrik</vt:lpstr>
      <vt:lpstr>PowerPoint Presentation</vt:lpstr>
      <vt:lpstr>Statistika Parametrik</vt:lpstr>
      <vt:lpstr>Statistika Non Parametrik</vt:lpstr>
      <vt:lpstr>PowerPoint Presentation</vt:lpstr>
      <vt:lpstr>Uji Normalitas Data</vt:lpstr>
      <vt:lpstr>Cont’d…</vt:lpstr>
      <vt:lpstr>PowerPoint Presentation</vt:lpstr>
      <vt:lpstr>Langkah-Langkah </vt:lpstr>
      <vt:lpstr>2. Menentukan nilai uji statistik</vt:lpstr>
      <vt:lpstr>Diketahui data skor 32 siswa dalam menyelesaikan soal-soal matematika pada try out di suatu bimbingan belajar. Ujilah Normalitasnya!</vt:lpstr>
      <vt:lpstr>PowerPoint Presentation</vt:lpstr>
      <vt:lpstr>PowerPoint Presentation</vt:lpstr>
      <vt:lpstr>       Luas Tiap Kelas = 0,4761 – 0,4049 = 0,0612</vt:lpstr>
      <vt:lpstr>PowerPoint Presentation</vt:lpstr>
      <vt:lpstr>PowerPoint Presentation</vt:lpstr>
      <vt:lpstr>3. Menentuka Alpha atau taraf nyata</vt:lpstr>
      <vt:lpstr>4. Menentukan Kriteria Pengujian Hipotesis</vt:lpstr>
      <vt:lpstr>Syarat Uji Statistik </vt:lpstr>
      <vt:lpstr>Uji Statistik Parametrik  </vt:lpstr>
      <vt:lpstr>Uji Statistik Non Parametrik</vt:lpstr>
      <vt:lpstr>MEMILIH STATISTIK YANG TEPAT</vt:lpstr>
      <vt:lpstr>PowerPoint Presentation</vt:lpstr>
      <vt:lpstr>PowerPoint Presentation</vt:lpstr>
      <vt:lpstr>PowerPoint Presentation</vt:lpstr>
      <vt:lpstr>Latihan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2020-05-13T05:40:15Z</dcterms:created>
  <dcterms:modified xsi:type="dcterms:W3CDTF">2020-05-13T10:59:00Z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