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24" r:id="rId5"/>
    <p:sldId id="2532" r:id="rId6"/>
    <p:sldId id="2533" r:id="rId7"/>
    <p:sldId id="2534" r:id="rId8"/>
    <p:sldId id="2527" r:id="rId9"/>
    <p:sldId id="2535" r:id="rId10"/>
    <p:sldId id="2536" r:id="rId11"/>
    <p:sldId id="2531" r:id="rId12"/>
    <p:sldId id="2469" r:id="rId13"/>
    <p:sldId id="2537" r:id="rId14"/>
    <p:sldId id="2525" r:id="rId15"/>
    <p:sldId id="2523" r:id="rId16"/>
    <p:sldId id="2528" r:id="rId17"/>
    <p:sldId id="25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/>
  </p:normalViewPr>
  <p:slideViewPr>
    <p:cSldViewPr snapToGrid="0" snapToObjects="1" showGuides="1">
      <p:cViewPr varScale="1">
        <p:scale>
          <a:sx n="50" d="100"/>
          <a:sy n="50" d="100"/>
        </p:scale>
        <p:origin x="730" y="29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6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6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1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2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46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8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0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8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in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 noGrp="1"/>
          </p:cNvSpPr>
          <p:nvPr>
            <p:ph type="pic" sz="quarter" idx="14"/>
          </p:nvPr>
        </p:nvSpPr>
        <p:spPr>
          <a:xfrm>
            <a:off x="6458601" y="-13063"/>
            <a:ext cx="4984597" cy="6881852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hape 223">
            <a:extLst>
              <a:ext uri="{FF2B5EF4-FFF2-40B4-BE49-F238E27FC236}">
                <a16:creationId xmlns:a16="http://schemas.microsoft.com/office/drawing/2014/main" id="{00159812-53E9-D848-9606-198A5B9858E2}"/>
              </a:ext>
            </a:extLst>
          </p:cNvPr>
          <p:cNvSpPr/>
          <p:nvPr userDrawn="1"/>
        </p:nvSpPr>
        <p:spPr>
          <a:xfrm>
            <a:off x="10491266" y="1562652"/>
            <a:ext cx="1562173" cy="1562173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2"/>
              </a:solidFill>
            </a:endParaRPr>
          </a:p>
        </p:txBody>
      </p:sp>
      <p:sp>
        <p:nvSpPr>
          <p:cNvPr id="8" name="Shape 224">
            <a:extLst>
              <a:ext uri="{FF2B5EF4-FFF2-40B4-BE49-F238E27FC236}">
                <a16:creationId xmlns:a16="http://schemas.microsoft.com/office/drawing/2014/main" id="{B6EC8FD8-5421-9645-9F0E-CBC6D7CF690B}"/>
              </a:ext>
            </a:extLst>
          </p:cNvPr>
          <p:cNvSpPr/>
          <p:nvPr userDrawn="1"/>
        </p:nvSpPr>
        <p:spPr>
          <a:xfrm>
            <a:off x="7144406" y="879573"/>
            <a:ext cx="662702" cy="662702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2"/>
              </a:solidFill>
            </a:endParaRPr>
          </a:p>
        </p:txBody>
      </p:sp>
      <p:sp>
        <p:nvSpPr>
          <p:cNvPr id="9" name="Shape 225">
            <a:extLst>
              <a:ext uri="{FF2B5EF4-FFF2-40B4-BE49-F238E27FC236}">
                <a16:creationId xmlns:a16="http://schemas.microsoft.com/office/drawing/2014/main" id="{FB52FD4B-1ED8-5C42-8013-FD61B2A3A2CB}"/>
              </a:ext>
            </a:extLst>
          </p:cNvPr>
          <p:cNvSpPr/>
          <p:nvPr userDrawn="1"/>
        </p:nvSpPr>
        <p:spPr>
          <a:xfrm>
            <a:off x="11488701" y="6383701"/>
            <a:ext cx="781358" cy="781358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038DA1-6D5C-EA47-BDA4-388C0BC57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anchor="b"/>
          <a:lstStyle/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7404C76-F118-6149-96DF-BF25D43E2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05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205F80F-3B88-A44D-812A-11909F0C9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419098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72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74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092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163" y="2062956"/>
            <a:ext cx="9083675" cy="273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346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12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9013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2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50662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anchor="b"/>
          <a:lstStyle/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>
            <a:normAutofit/>
          </a:bodyPr>
          <a:lstStyle>
            <a:lvl1pPr>
              <a:lnSpc>
                <a:spcPct val="150000"/>
              </a:lnSpc>
              <a:defRPr sz="16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3684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6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Caption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65262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1" y="2679700"/>
            <a:ext cx="4072192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76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hape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 userDrawn="1"/>
        </p:nvSpPr>
        <p:spPr>
          <a:xfrm rot="16200000">
            <a:off x="-540747" y="4350527"/>
            <a:ext cx="1919693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b="1" i="0" spc="0" dirty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MARGIE'S TRAVEL</a:t>
            </a:r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 userDrawn="1"/>
        </p:nvSpPr>
        <p:spPr>
          <a:xfrm flipV="1">
            <a:off x="419100" y="798384"/>
            <a:ext cx="1" cy="2188805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7" name="Shape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 userDrawn="1"/>
        </p:nvSpPr>
        <p:spPr>
          <a:xfrm>
            <a:off x="158397" y="77222"/>
            <a:ext cx="52140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1050" smtClean="0">
                <a:solidFill>
                  <a:schemeClr val="tx2"/>
                </a:solidFill>
              </a:rPr>
              <a:pPr algn="ctr"/>
              <a:t>‹#›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9" name="Shape 61">
            <a:extLst>
              <a:ext uri="{FF2B5EF4-FFF2-40B4-BE49-F238E27FC236}">
                <a16:creationId xmlns:a16="http://schemas.microsoft.com/office/drawing/2014/main" id="{B3E93633-ABFF-9C4A-BBE4-734B074DB938}"/>
              </a:ext>
            </a:extLst>
          </p:cNvPr>
          <p:cNvSpPr/>
          <p:nvPr userDrawn="1"/>
        </p:nvSpPr>
        <p:spPr>
          <a:xfrm>
            <a:off x="129758" y="5998559"/>
            <a:ext cx="537006" cy="715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4400" b="1" i="0" spc="0" dirty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74" r:id="rId3"/>
    <p:sldLayoutId id="2147483660" r:id="rId4"/>
    <p:sldLayoutId id="2147483670" r:id="rId5"/>
    <p:sldLayoutId id="2147483669" r:id="rId6"/>
    <p:sldLayoutId id="2147483664" r:id="rId7"/>
    <p:sldLayoutId id="2147483650" r:id="rId8"/>
    <p:sldLayoutId id="2147483653" r:id="rId9"/>
    <p:sldLayoutId id="2147483680" r:id="rId10"/>
    <p:sldLayoutId id="2147483666" r:id="rId11"/>
    <p:sldLayoutId id="2147483678" r:id="rId12"/>
    <p:sldLayoutId id="2147483679" r:id="rId13"/>
    <p:sldLayoutId id="2147483672" r:id="rId14"/>
    <p:sldLayoutId id="2147483683" r:id="rId15"/>
    <p:sldLayoutId id="2147483675" r:id="rId16"/>
    <p:sldLayoutId id="2147483681" r:id="rId17"/>
    <p:sldLayoutId id="2147483682" r:id="rId18"/>
    <p:sldLayoutId id="2147483671" r:id="rId19"/>
    <p:sldLayoutId id="2147483677" r:id="rId20"/>
    <p:sldLayoutId id="214748367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oman walking in big city">
            <a:extLst>
              <a:ext uri="{FF2B5EF4-FFF2-40B4-BE49-F238E27FC236}">
                <a16:creationId xmlns:a16="http://schemas.microsoft.com/office/drawing/2014/main" id="{ECA3BA48-F34B-6346-ABF0-1EE5BC4FF2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35194" r="26570" b="8624"/>
          <a:stretch/>
        </p:blipFill>
        <p:spPr>
          <a:xfrm>
            <a:off x="838200" y="0"/>
            <a:ext cx="11353800" cy="57912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569" y="3837095"/>
            <a:ext cx="5209699" cy="1188720"/>
          </a:xfrm>
        </p:spPr>
        <p:txBody>
          <a:bodyPr/>
          <a:lstStyle/>
          <a:p>
            <a:pPr algn="ctr"/>
            <a:r>
              <a:rPr lang="en-US" sz="8000" dirty="0" err="1"/>
              <a:t>Statistika</a:t>
            </a:r>
            <a:endParaRPr lang="en-US" sz="8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3307" y="5362014"/>
            <a:ext cx="4818221" cy="548641"/>
          </a:xfrm>
        </p:spPr>
        <p:txBody>
          <a:bodyPr>
            <a:normAutofit/>
          </a:bodyPr>
          <a:lstStyle/>
          <a:p>
            <a:r>
              <a:rPr lang="en-US" sz="2400" dirty="0"/>
              <a:t>Tito Aditya Perdana, S.E., M.E.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14DF5-0495-4372-88BC-68AF097D6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340" y="2647940"/>
            <a:ext cx="1062540" cy="10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7" y="739495"/>
            <a:ext cx="4008437" cy="825658"/>
          </a:xfrm>
        </p:spPr>
        <p:txBody>
          <a:bodyPr/>
          <a:lstStyle/>
          <a:p>
            <a:r>
              <a:rPr lang="en-US" dirty="0" err="1"/>
              <a:t>Penelitian</a:t>
            </a:r>
            <a:r>
              <a:rPr lang="en-US" dirty="0"/>
              <a:t> (2)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30ADF-B35D-4B48-8910-0FFA55B6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1815403"/>
            <a:ext cx="4865687" cy="247719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DA8123-7ECD-2A44-A629-7F2DB0D01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6" y="4716778"/>
            <a:ext cx="4008437" cy="1747522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/>
              <a:t>Teori</a:t>
            </a:r>
            <a:r>
              <a:rPr lang="en-US" sz="2000" dirty="0"/>
              <a:t> dan </a:t>
            </a:r>
            <a:r>
              <a:rPr lang="en-US" sz="2000" dirty="0" err="1"/>
              <a:t>fenomena</a:t>
            </a:r>
            <a:r>
              <a:rPr lang="en-US" sz="2000" dirty="0"/>
              <a:t> </a:t>
            </a:r>
            <a:r>
              <a:rPr lang="en-US" sz="2000" dirty="0" err="1"/>
              <a:t>lapangan</a:t>
            </a:r>
            <a:endParaRPr lang="en-US" sz="2000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endParaRPr lang="en-US" sz="2000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Model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Data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/>
              <a:t>Analisis</a:t>
            </a:r>
            <a:endParaRPr lang="en-US" sz="2000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 algn="just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5" name="Picture Placeholder 4" descr="Flat lay of work desk with woman pointing at map">
            <a:extLst>
              <a:ext uri="{FF2B5EF4-FFF2-40B4-BE49-F238E27FC236}">
                <a16:creationId xmlns:a16="http://schemas.microsoft.com/office/drawing/2014/main" id="{F1AF67EB-A440-4F40-861A-A266D594A0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4321" r="4321"/>
          <a:stretch>
            <a:fillRect/>
          </a:stretch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80461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F7A04E8-D33E-244D-AFB2-10B9CDB5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Statistika</a:t>
            </a:r>
            <a:r>
              <a:rPr lang="en-US" dirty="0"/>
              <a:t> (1)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11BD6B0-E24A-7F4B-8641-F7B254D58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2603500"/>
            <a:ext cx="4008437" cy="3515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Kegunaan</a:t>
            </a:r>
            <a:r>
              <a:rPr lang="en-US" sz="1600" dirty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Statistika</a:t>
            </a:r>
            <a:r>
              <a:rPr lang="en-US" sz="1600" dirty="0"/>
              <a:t> </a:t>
            </a:r>
            <a:r>
              <a:rPr lang="en-US" sz="1600" dirty="0" err="1"/>
              <a:t>Deskriptif</a:t>
            </a:r>
            <a:r>
              <a:rPr lang="en-US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Statistika</a:t>
            </a:r>
            <a:r>
              <a:rPr lang="en-US" sz="1600" dirty="0"/>
              <a:t> </a:t>
            </a:r>
            <a:r>
              <a:rPr lang="en-US" sz="1600" dirty="0" err="1"/>
              <a:t>Inferensial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Banyaknya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Statistika</a:t>
            </a:r>
            <a:r>
              <a:rPr lang="en-US" sz="1600" dirty="0"/>
              <a:t> </a:t>
            </a:r>
            <a:r>
              <a:rPr lang="en-US" sz="1600" dirty="0" err="1"/>
              <a:t>Univariat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Statistika</a:t>
            </a:r>
            <a:r>
              <a:rPr lang="en-US" sz="1600" dirty="0"/>
              <a:t> </a:t>
            </a:r>
            <a:r>
              <a:rPr lang="en-US" sz="1600" dirty="0" err="1"/>
              <a:t>Bivariat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Statistika</a:t>
            </a:r>
            <a:r>
              <a:rPr lang="en-US" sz="1600" dirty="0"/>
              <a:t> </a:t>
            </a:r>
            <a:r>
              <a:rPr lang="en-US" sz="1600" dirty="0" err="1"/>
              <a:t>Multivariat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3" name="Picture Placeholder 12" descr="Woman standing in busy street">
            <a:extLst>
              <a:ext uri="{FF2B5EF4-FFF2-40B4-BE49-F238E27FC236}">
                <a16:creationId xmlns:a16="http://schemas.microsoft.com/office/drawing/2014/main" id="{2DE929C2-CECF-4E72-810C-75B9E7BC25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981" b="3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368307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Mountain Scape">
            <a:extLst>
              <a:ext uri="{FF2B5EF4-FFF2-40B4-BE49-F238E27FC236}">
                <a16:creationId xmlns:a16="http://schemas.microsoft.com/office/drawing/2014/main" id="{09BF8C8C-B999-7949-855D-142BC52BD6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9456" b="19456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67182A4-D17D-4F6A-B389-045E096E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Statistika</a:t>
            </a:r>
            <a:r>
              <a:rPr lang="en-US" dirty="0"/>
              <a:t> (2)</a:t>
            </a:r>
          </a:p>
        </p:txBody>
      </p:sp>
      <p:sp>
        <p:nvSpPr>
          <p:cNvPr id="68" name="Rectangle 67" descr="White box">
            <a:extLst>
              <a:ext uri="{FF2B5EF4-FFF2-40B4-BE49-F238E27FC236}">
                <a16:creationId xmlns:a16="http://schemas.microsoft.com/office/drawing/2014/main" id="{25DEB875-B217-FA4B-891B-6996E72D1E67}"/>
              </a:ext>
            </a:extLst>
          </p:cNvPr>
          <p:cNvSpPr/>
          <p:nvPr/>
        </p:nvSpPr>
        <p:spPr>
          <a:xfrm>
            <a:off x="700391" y="1968284"/>
            <a:ext cx="5256721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Rectangle 68" descr="white box">
            <a:extLst>
              <a:ext uri="{FF2B5EF4-FFF2-40B4-BE49-F238E27FC236}">
                <a16:creationId xmlns:a16="http://schemas.microsoft.com/office/drawing/2014/main" id="{AFC511E3-2C5E-2C41-839C-CC2E16162740}"/>
              </a:ext>
            </a:extLst>
          </p:cNvPr>
          <p:cNvSpPr/>
          <p:nvPr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0" name="Rectangle 69" descr="black accent box">
            <a:extLst>
              <a:ext uri="{FF2B5EF4-FFF2-40B4-BE49-F238E27FC236}">
                <a16:creationId xmlns:a16="http://schemas.microsoft.com/office/drawing/2014/main" id="{55268785-0FFD-9943-B7D3-0047B032A348}"/>
              </a:ext>
            </a:extLst>
          </p:cNvPr>
          <p:cNvSpPr/>
          <p:nvPr/>
        </p:nvSpPr>
        <p:spPr>
          <a:xfrm>
            <a:off x="851173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Graphic 34" descr="Add">
            <a:extLst>
              <a:ext uri="{FF2B5EF4-FFF2-40B4-BE49-F238E27FC236}">
                <a16:creationId xmlns:a16="http://schemas.microsoft.com/office/drawing/2014/main" id="{1BDEABA6-954B-B04B-AD3C-9791CCD27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973" y="2791500"/>
            <a:ext cx="322500" cy="3225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676A8E-576B-6D42-BD7D-6EE95E3DE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Deskriptif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CAD5706-E9F8-6746-8560-1CC21AA84A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Digunakan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menggambarkan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karakteristik</a:t>
            </a:r>
            <a:r>
              <a:rPr lang="en-US" sz="1600" dirty="0">
                <a:solidFill>
                  <a:schemeClr val="tx1"/>
                </a:solidFill>
              </a:rPr>
              <a:t> data </a:t>
            </a:r>
            <a:r>
              <a:rPr lang="en-US" sz="1600" dirty="0" err="1">
                <a:solidFill>
                  <a:schemeClr val="tx1"/>
                </a:solidFill>
              </a:rPr>
              <a:t>melalui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statistik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dihasilkannya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sv-SE" sz="1600" dirty="0">
                <a:solidFill>
                  <a:schemeClr val="tx1"/>
                </a:solidFill>
              </a:rPr>
              <a:t>Yang dikerjakan oleh statistika deskriptif : </a:t>
            </a:r>
            <a:r>
              <a:rPr lang="en-US" sz="1600" dirty="0" err="1">
                <a:solidFill>
                  <a:schemeClr val="tx1"/>
                </a:solidFill>
              </a:rPr>
              <a:t>mengolah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meringkas</a:t>
            </a:r>
            <a:r>
              <a:rPr lang="en-US" sz="1600" dirty="0">
                <a:solidFill>
                  <a:schemeClr val="tx1"/>
                </a:solidFill>
              </a:rPr>
              <a:t> data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menghasilkan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statistik</a:t>
            </a:r>
            <a:r>
              <a:rPr lang="en-US" sz="1600" dirty="0">
                <a:solidFill>
                  <a:schemeClr val="tx1"/>
                </a:solidFill>
              </a:rPr>
              <a:t>, dan </a:t>
            </a:r>
            <a:r>
              <a:rPr lang="en-US" sz="1600" dirty="0" err="1">
                <a:solidFill>
                  <a:schemeClr val="tx1"/>
                </a:solidFill>
              </a:rPr>
              <a:t>kemudian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menyajikan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statistik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tersebut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</a:rPr>
              <a:t>Ada 3 </a:t>
            </a:r>
            <a:r>
              <a:rPr lang="en-US" sz="1600" dirty="0" err="1">
                <a:solidFill>
                  <a:schemeClr val="tx1"/>
                </a:solidFill>
              </a:rPr>
              <a:t>macam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menyajikan</a:t>
            </a:r>
            <a:r>
              <a:rPr lang="en-US" sz="1600" dirty="0">
                <a:solidFill>
                  <a:schemeClr val="tx1"/>
                </a:solidFill>
              </a:rPr>
              <a:t> :</a:t>
            </a:r>
            <a:r>
              <a:rPr lang="en-US" sz="1600" dirty="0" err="1">
                <a:solidFill>
                  <a:schemeClr val="tx1"/>
                </a:solidFill>
              </a:rPr>
              <a:t>Harga-harga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statistik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statistik</a:t>
            </a:r>
            <a:r>
              <a:rPr lang="en-US" sz="1600" dirty="0">
                <a:solidFill>
                  <a:schemeClr val="tx1"/>
                </a:solidFill>
              </a:rPr>
              <a:t> individual </a:t>
            </a:r>
            <a:r>
              <a:rPr lang="en-US" sz="1600" dirty="0" err="1">
                <a:solidFill>
                  <a:schemeClr val="tx1"/>
                </a:solidFill>
              </a:rPr>
              <a:t>disajikan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apa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adanya</a:t>
            </a:r>
            <a:r>
              <a:rPr lang="en-US" sz="1600" dirty="0">
                <a:solidFill>
                  <a:schemeClr val="tx1"/>
                </a:solidFill>
              </a:rPr>
              <a:t> ), </a:t>
            </a:r>
            <a:r>
              <a:rPr lang="en-US" sz="1600" dirty="0" err="1">
                <a:solidFill>
                  <a:schemeClr val="tx1"/>
                </a:solidFill>
              </a:rPr>
              <a:t>menggunakan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tabel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menggunakan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grafik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diagram</a:t>
            </a:r>
          </a:p>
        </p:txBody>
      </p:sp>
      <p:sp>
        <p:nvSpPr>
          <p:cNvPr id="71" name="Rectangle 70" descr="black accent box">
            <a:extLst>
              <a:ext uri="{FF2B5EF4-FFF2-40B4-BE49-F238E27FC236}">
                <a16:creationId xmlns:a16="http://schemas.microsoft.com/office/drawing/2014/main" id="{9FBAC350-ACFC-494F-817D-DD1F63D2B8A8}"/>
              </a:ext>
            </a:extLst>
          </p:cNvPr>
          <p:cNvSpPr/>
          <p:nvPr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Graphic 48" descr="Add">
            <a:extLst>
              <a:ext uri="{FF2B5EF4-FFF2-40B4-BE49-F238E27FC236}">
                <a16:creationId xmlns:a16="http://schemas.microsoft.com/office/drawing/2014/main" id="{3F34C7F2-79E3-9A4F-8CF6-041586EE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4689" y="2791500"/>
            <a:ext cx="322500" cy="3225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D4FCDA-D49E-6548-BE42-519A15A8A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Inferensial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E676E3-FB1C-634E-A9D8-18085C984F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fi-FI" dirty="0"/>
              <a:t>kesimpulan mengenai keadaan populasi berdasarkan </a:t>
            </a:r>
            <a:r>
              <a:rPr lang="pt-BR" dirty="0"/>
              <a:t>peluang (probabilitas) atas hasil sampel.</a:t>
            </a:r>
          </a:p>
          <a:p>
            <a:pPr algn="just"/>
            <a:r>
              <a:rPr lang="sv-SE" dirty="0"/>
              <a:t>Yang dikerjakan oleh statistika inferensial: 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(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) </a:t>
            </a:r>
            <a:r>
              <a:rPr lang="fi-FI" dirty="0"/>
              <a:t>kemudian menyimpulkannya untuk keadaan populasi </a:t>
            </a:r>
            <a:r>
              <a:rPr lang="en-US" dirty="0"/>
              <a:t>(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).</a:t>
            </a:r>
          </a:p>
          <a:p>
            <a:pPr algn="just"/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inferensial</a:t>
            </a:r>
            <a:r>
              <a:rPr lang="en-US" dirty="0"/>
              <a:t> = </a:t>
            </a:r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induktif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1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oman Kayaking ">
            <a:extLst>
              <a:ext uri="{FF2B5EF4-FFF2-40B4-BE49-F238E27FC236}">
                <a16:creationId xmlns:a16="http://schemas.microsoft.com/office/drawing/2014/main" id="{0F328162-C41F-0747-AD98-22BF1A68A41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698" b="4698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679796-06A2-4657-920A-FD6B43F77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1989" y="5168900"/>
            <a:ext cx="3558320" cy="1485900"/>
          </a:xfrm>
        </p:spPr>
        <p:txBody>
          <a:bodyPr>
            <a:normAutofit fontScale="92500"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Tugas</a:t>
            </a:r>
            <a:r>
              <a:rPr lang="en-US" sz="2800" dirty="0">
                <a:solidFill>
                  <a:schemeClr val="tx1"/>
                </a:solidFill>
              </a:rPr>
              <a:t> :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Identifikasi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statistik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kehidupan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sehari-hari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9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avel Themed Flat lay">
            <a:extLst>
              <a:ext uri="{FF2B5EF4-FFF2-40B4-BE49-F238E27FC236}">
                <a16:creationId xmlns:a16="http://schemas.microsoft.com/office/drawing/2014/main" id="{2320BECE-3734-8743-8137-451E559E99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745" b="11745"/>
          <a:stretch>
            <a:fillRect/>
          </a:stretch>
        </p:blipFill>
        <p:spPr>
          <a:xfrm>
            <a:off x="838200" y="0"/>
            <a:ext cx="11353800" cy="579120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516E3E-5EFE-4EBE-B821-28A54E2B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en-US" dirty="0">
                <a:sym typeface="Bebas"/>
              </a:rPr>
              <a:t>THANK YOU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B7535A-AB68-45C7-88CB-A48A95E6B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840" y="336540"/>
            <a:ext cx="1062540" cy="10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8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381" y="802324"/>
            <a:ext cx="4008437" cy="718978"/>
          </a:xfrm>
        </p:spPr>
        <p:txBody>
          <a:bodyPr/>
          <a:lstStyle/>
          <a:p>
            <a:pPr algn="ctr"/>
            <a:r>
              <a:rPr lang="en-US" dirty="0"/>
              <a:t>CV</a:t>
            </a:r>
          </a:p>
        </p:txBody>
      </p:sp>
      <p:pic>
        <p:nvPicPr>
          <p:cNvPr id="5" name="Picture Placeholder 4" descr="Flat lay of work desk with woman pointing at map">
            <a:extLst>
              <a:ext uri="{FF2B5EF4-FFF2-40B4-BE49-F238E27FC236}">
                <a16:creationId xmlns:a16="http://schemas.microsoft.com/office/drawing/2014/main" id="{F1AF67EB-A440-4F40-861A-A266D594A0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321" r="4321"/>
          <a:stretch>
            <a:fillRect/>
          </a:stretch>
        </p:blipFill>
        <p:spPr/>
      </p:pic>
      <p:graphicFrame>
        <p:nvGraphicFramePr>
          <p:cNvPr id="6" name="Group 17">
            <a:extLst>
              <a:ext uri="{FF2B5EF4-FFF2-40B4-BE49-F238E27FC236}">
                <a16:creationId xmlns:a16="http://schemas.microsoft.com/office/drawing/2014/main" id="{FBC01245-CE2F-4FE7-A87A-552BE2CBC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35907"/>
              </p:ext>
            </p:extLst>
          </p:nvPr>
        </p:nvGraphicFramePr>
        <p:xfrm>
          <a:off x="609599" y="2095766"/>
          <a:ext cx="5334000" cy="3518359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PENDIDIKAN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KONSENTRASI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3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Sarjana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IESP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4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Magister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IESP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2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Agrocampus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-Ouest, Rennes - 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63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78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381" y="802324"/>
            <a:ext cx="4008437" cy="718978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endParaRPr lang="en-US" dirty="0"/>
          </a:p>
        </p:txBody>
      </p:sp>
      <p:pic>
        <p:nvPicPr>
          <p:cNvPr id="5" name="Picture Placeholder 4" descr="Flat lay of work desk with woman pointing at map">
            <a:extLst>
              <a:ext uri="{FF2B5EF4-FFF2-40B4-BE49-F238E27FC236}">
                <a16:creationId xmlns:a16="http://schemas.microsoft.com/office/drawing/2014/main" id="{F1AF67EB-A440-4F40-861A-A266D594A0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321" r="4321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2F26D-96FE-420F-BE06-4BE15080A479}"/>
              </a:ext>
            </a:extLst>
          </p:cNvPr>
          <p:cNvSpPr txBox="1"/>
          <p:nvPr/>
        </p:nvSpPr>
        <p:spPr>
          <a:xfrm>
            <a:off x="914400" y="2484120"/>
            <a:ext cx="4846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UDINUS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MAKSIMAL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keterlambatan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Absensi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Kelas : 14x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UTS, UAS,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5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381" y="802324"/>
            <a:ext cx="4008437" cy="718978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Referensi</a:t>
            </a:r>
            <a:endParaRPr lang="en-US" dirty="0"/>
          </a:p>
        </p:txBody>
      </p:sp>
      <p:pic>
        <p:nvPicPr>
          <p:cNvPr id="5" name="Picture Placeholder 4" descr="Flat lay of work desk with woman pointing at map">
            <a:extLst>
              <a:ext uri="{FF2B5EF4-FFF2-40B4-BE49-F238E27FC236}">
                <a16:creationId xmlns:a16="http://schemas.microsoft.com/office/drawing/2014/main" id="{F1AF67EB-A440-4F40-861A-A266D594A0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321" r="4321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2F26D-96FE-420F-BE06-4BE15080A479}"/>
              </a:ext>
            </a:extLst>
          </p:cNvPr>
          <p:cNvSpPr txBox="1"/>
          <p:nvPr/>
        </p:nvSpPr>
        <p:spPr>
          <a:xfrm>
            <a:off x="701040" y="1992728"/>
            <a:ext cx="50901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n>
                  <a:solidFill>
                    <a:schemeClr val="tx1"/>
                  </a:solidFill>
                </a:ln>
              </a:rPr>
              <a:t>Gujarati, </a:t>
            </a:r>
            <a:r>
              <a:rPr lang="en-US" sz="2000" dirty="0" err="1">
                <a:ln>
                  <a:solidFill>
                    <a:schemeClr val="tx1"/>
                  </a:solidFill>
                </a:ln>
              </a:rPr>
              <a:t>Damodar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000" dirty="0"/>
              <a:t>(2009), 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Basic Econometrics</a:t>
            </a:r>
            <a:r>
              <a:rPr lang="en-US" sz="2000" dirty="0"/>
              <a:t>, McGraw-Hill Book Companies, Inc, New York.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Sudjana (2005), Metoda Statistika, Tarsito – Bandung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n>
                  <a:solidFill>
                    <a:schemeClr val="tx1"/>
                  </a:solidFill>
                </a:ln>
              </a:rPr>
              <a:t>Healey, Joseph F. </a:t>
            </a:r>
            <a:r>
              <a:rPr lang="en-US" sz="2000" dirty="0"/>
              <a:t>(2016), 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The Essential of Statistics – A Tool for Social </a:t>
            </a:r>
            <a:r>
              <a:rPr lang="en-US" sz="2000" dirty="0" err="1">
                <a:ln>
                  <a:solidFill>
                    <a:schemeClr val="tx1"/>
                  </a:solidFill>
                </a:ln>
              </a:rPr>
              <a:t>Reserach</a:t>
            </a:r>
            <a:r>
              <a:rPr lang="en-US" sz="2000" dirty="0"/>
              <a:t>, </a:t>
            </a:r>
            <a:r>
              <a:rPr lang="en-US" sz="2000" dirty="0" err="1"/>
              <a:t>Cengagae</a:t>
            </a:r>
            <a:r>
              <a:rPr lang="en-US" sz="2000" dirty="0"/>
              <a:t> Learning.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n>
                  <a:solidFill>
                    <a:schemeClr val="tx1"/>
                  </a:solidFill>
                </a:ln>
              </a:rPr>
              <a:t>Hair, Joseph F., Black, William C., </a:t>
            </a:r>
            <a:r>
              <a:rPr lang="en-US" sz="2000" dirty="0" err="1">
                <a:ln>
                  <a:solidFill>
                    <a:schemeClr val="tx1"/>
                  </a:solidFill>
                </a:ln>
              </a:rPr>
              <a:t>Babin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, Barry J., Anderson, </a:t>
            </a:r>
            <a:r>
              <a:rPr lang="en-US" sz="2000" dirty="0" err="1">
                <a:ln>
                  <a:solidFill>
                    <a:schemeClr val="tx1"/>
                  </a:solidFill>
                </a:ln>
              </a:rPr>
              <a:t>Rolph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 E., Tatham, Ronald L. </a:t>
            </a:r>
            <a:r>
              <a:rPr lang="en-US" sz="2000" dirty="0"/>
              <a:t>(2014), 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Multivariate Data Analysis </a:t>
            </a:r>
            <a:r>
              <a:rPr lang="en-US" sz="2000" dirty="0"/>
              <a:t>– 7th Edition, Pearson Education, Inc., New Jersey.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n>
                  <a:solidFill>
                    <a:schemeClr val="tx1"/>
                  </a:solidFill>
                </a:ln>
              </a:rPr>
              <a:t>Weis, Neil A. </a:t>
            </a:r>
            <a:r>
              <a:rPr lang="en-US" sz="2000" dirty="0"/>
              <a:t>(2017), </a:t>
            </a:r>
            <a:r>
              <a:rPr lang="en-US" sz="2000" dirty="0">
                <a:ln>
                  <a:solidFill>
                    <a:schemeClr val="tx1"/>
                  </a:solidFill>
                </a:ln>
              </a:rPr>
              <a:t>Introductory Statistics</a:t>
            </a:r>
            <a:r>
              <a:rPr lang="en-US" sz="2000" dirty="0"/>
              <a:t>, Ed. 10th, Pearson. </a:t>
            </a:r>
          </a:p>
        </p:txBody>
      </p:sp>
    </p:spTree>
    <p:extLst>
      <p:ext uri="{BB962C8B-B14F-4D97-AF65-F5344CB8AC3E}">
        <p14:creationId xmlns:p14="http://schemas.microsoft.com/office/powerpoint/2010/main" val="287942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acked traveling bag">
            <a:extLst>
              <a:ext uri="{FF2B5EF4-FFF2-40B4-BE49-F238E27FC236}">
                <a16:creationId xmlns:a16="http://schemas.microsoft.com/office/drawing/2014/main" id="{1953526E-7475-6A40-B32A-AB90CBA937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656" b="4656"/>
          <a:stretch>
            <a:fillRect/>
          </a:stretch>
        </p:blipFill>
        <p:spPr/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3BC3A2D7-5CFE-0944-821B-1E6E6760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47" y="2490565"/>
            <a:ext cx="5445858" cy="18768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STATISTIK</a:t>
            </a:r>
            <a:br>
              <a:rPr lang="en-US" dirty="0"/>
            </a:br>
            <a:r>
              <a:rPr lang="en-US" dirty="0"/>
              <a:t>VS</a:t>
            </a:r>
            <a:br>
              <a:rPr lang="en-US" dirty="0"/>
            </a:br>
            <a:r>
              <a:rPr lang="en-US" dirty="0"/>
              <a:t>STATISTIKA</a:t>
            </a:r>
          </a:p>
        </p:txBody>
      </p:sp>
    </p:spTree>
    <p:extLst>
      <p:ext uri="{BB962C8B-B14F-4D97-AF65-F5344CB8AC3E}">
        <p14:creationId xmlns:p14="http://schemas.microsoft.com/office/powerpoint/2010/main" val="85521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Mountain Scape">
            <a:extLst>
              <a:ext uri="{FF2B5EF4-FFF2-40B4-BE49-F238E27FC236}">
                <a16:creationId xmlns:a16="http://schemas.microsoft.com/office/drawing/2014/main" id="{09BF8C8C-B999-7949-855D-142BC52BD6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9456" b="19456"/>
          <a:stretch>
            <a:fillRect/>
          </a:stretch>
        </p:blipFill>
        <p:spPr/>
      </p:pic>
      <p:sp>
        <p:nvSpPr>
          <p:cNvPr id="68" name="Rectangle 67" descr="White box">
            <a:extLst>
              <a:ext uri="{FF2B5EF4-FFF2-40B4-BE49-F238E27FC236}">
                <a16:creationId xmlns:a16="http://schemas.microsoft.com/office/drawing/2014/main" id="{25DEB875-B217-FA4B-891B-6996E72D1E67}"/>
              </a:ext>
            </a:extLst>
          </p:cNvPr>
          <p:cNvSpPr/>
          <p:nvPr/>
        </p:nvSpPr>
        <p:spPr>
          <a:xfrm>
            <a:off x="802389" y="2318309"/>
            <a:ext cx="5256721" cy="413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Rectangle 68" descr="white box">
            <a:extLst>
              <a:ext uri="{FF2B5EF4-FFF2-40B4-BE49-F238E27FC236}">
                <a16:creationId xmlns:a16="http://schemas.microsoft.com/office/drawing/2014/main" id="{AFC511E3-2C5E-2C41-839C-CC2E16162740}"/>
              </a:ext>
            </a:extLst>
          </p:cNvPr>
          <p:cNvSpPr/>
          <p:nvPr/>
        </p:nvSpPr>
        <p:spPr>
          <a:xfrm>
            <a:off x="6612193" y="2318309"/>
            <a:ext cx="5256720" cy="426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0" name="Rectangle 69" descr="black accent box">
            <a:extLst>
              <a:ext uri="{FF2B5EF4-FFF2-40B4-BE49-F238E27FC236}">
                <a16:creationId xmlns:a16="http://schemas.microsoft.com/office/drawing/2014/main" id="{55268785-0FFD-9943-B7D3-0047B032A348}"/>
              </a:ext>
            </a:extLst>
          </p:cNvPr>
          <p:cNvSpPr/>
          <p:nvPr/>
        </p:nvSpPr>
        <p:spPr>
          <a:xfrm>
            <a:off x="851173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Graphic 34" descr="Add">
            <a:extLst>
              <a:ext uri="{FF2B5EF4-FFF2-40B4-BE49-F238E27FC236}">
                <a16:creationId xmlns:a16="http://schemas.microsoft.com/office/drawing/2014/main" id="{1BDEABA6-954B-B04B-AD3C-9791CCD27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973" y="2791500"/>
            <a:ext cx="322500" cy="3225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676A8E-576B-6D42-BD7D-6EE95E3DE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Statistik</a:t>
            </a:r>
            <a:r>
              <a:rPr lang="en-US" dirty="0"/>
              <a:t> (1)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CAD5706-E9F8-6746-8560-1CC21AA84A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, </a:t>
            </a:r>
            <a:r>
              <a:rPr lang="en-US" dirty="0" err="1"/>
              <a:t>angka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status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. </a:t>
            </a:r>
            <a:r>
              <a:rPr lang="it-IT" dirty="0"/>
              <a:t>Nilai ini diperoleh dari hasil mengolah nilai-nilai </a:t>
            </a:r>
            <a:r>
              <a:rPr lang="en-US" dirty="0"/>
              <a:t>individual (data </a:t>
            </a:r>
            <a:r>
              <a:rPr lang="en-US" dirty="0" err="1"/>
              <a:t>mentah</a:t>
            </a:r>
            <a:r>
              <a:rPr lang="en-US" dirty="0"/>
              <a:t>) yang </a:t>
            </a:r>
            <a:r>
              <a:rPr lang="en-US" dirty="0" err="1"/>
              <a:t>terdapat</a:t>
            </a:r>
            <a:r>
              <a:rPr lang="en-US" dirty="0"/>
              <a:t> pada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= 5 orang, </a:t>
            </a:r>
            <a:r>
              <a:rPr lang="en-US" dirty="0" err="1"/>
              <a:t>jumlah</a:t>
            </a:r>
            <a:r>
              <a:rPr lang="en-US" dirty="0"/>
              <a:t> IPK = 16,46; Rata-rata IPK = 3,29.</a:t>
            </a:r>
          </a:p>
          <a:p>
            <a:pPr algn="just"/>
            <a:r>
              <a:rPr lang="en-US" dirty="0" err="1"/>
              <a:t>Pertanyaan</a:t>
            </a:r>
            <a:r>
              <a:rPr lang="en-US" dirty="0"/>
              <a:t> : yang mana </a:t>
            </a:r>
            <a:r>
              <a:rPr lang="en-US" dirty="0" err="1"/>
              <a:t>statistik</a:t>
            </a:r>
            <a:r>
              <a:rPr lang="en-US" dirty="0"/>
              <a:t> ?</a:t>
            </a:r>
          </a:p>
        </p:txBody>
      </p:sp>
      <p:sp>
        <p:nvSpPr>
          <p:cNvPr id="71" name="Rectangle 70" descr="black accent box">
            <a:extLst>
              <a:ext uri="{FF2B5EF4-FFF2-40B4-BE49-F238E27FC236}">
                <a16:creationId xmlns:a16="http://schemas.microsoft.com/office/drawing/2014/main" id="{9FBAC350-ACFC-494F-817D-DD1F63D2B8A8}"/>
              </a:ext>
            </a:extLst>
          </p:cNvPr>
          <p:cNvSpPr/>
          <p:nvPr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Graphic 48" descr="Add">
            <a:extLst>
              <a:ext uri="{FF2B5EF4-FFF2-40B4-BE49-F238E27FC236}">
                <a16:creationId xmlns:a16="http://schemas.microsoft.com/office/drawing/2014/main" id="{3F34C7F2-79E3-9A4F-8CF6-041586EE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4689" y="2791500"/>
            <a:ext cx="322500" cy="3225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D4FCDA-D49E-6548-BE42-519A15A8A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Statistik</a:t>
            </a:r>
            <a:r>
              <a:rPr lang="en-US" dirty="0"/>
              <a:t> (2)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E676E3-FB1C-634E-A9D8-18085C984F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individual (data </a:t>
            </a:r>
            <a:r>
              <a:rPr lang="en-US" dirty="0" err="1"/>
              <a:t>mentah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 err="1"/>
              <a:t>Mencacah</a:t>
            </a:r>
            <a:r>
              <a:rPr lang="en-US" dirty="0"/>
              <a:t> (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 err="1"/>
              <a:t>Menjumlahkan</a:t>
            </a:r>
            <a:endParaRPr lang="en-US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rata-rata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 err="1"/>
              <a:t>Mengklasifikasikan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tertinggi</a:t>
            </a:r>
            <a:endParaRPr lang="en-US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muncul</a:t>
            </a:r>
            <a:endParaRPr lang="en-US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/>
              <a:t>Dan lain-lain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71014E-580C-4F91-A339-2F719EDE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Mountain Scape">
            <a:extLst>
              <a:ext uri="{FF2B5EF4-FFF2-40B4-BE49-F238E27FC236}">
                <a16:creationId xmlns:a16="http://schemas.microsoft.com/office/drawing/2014/main" id="{09BF8C8C-B999-7949-855D-142BC52BD6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9456" b="19456"/>
          <a:stretch>
            <a:fillRect/>
          </a:stretch>
        </p:blipFill>
        <p:spPr/>
      </p:pic>
      <p:sp>
        <p:nvSpPr>
          <p:cNvPr id="68" name="Rectangle 67" descr="White box">
            <a:extLst>
              <a:ext uri="{FF2B5EF4-FFF2-40B4-BE49-F238E27FC236}">
                <a16:creationId xmlns:a16="http://schemas.microsoft.com/office/drawing/2014/main" id="{25DEB875-B217-FA4B-891B-6996E72D1E67}"/>
              </a:ext>
            </a:extLst>
          </p:cNvPr>
          <p:cNvSpPr/>
          <p:nvPr/>
        </p:nvSpPr>
        <p:spPr>
          <a:xfrm>
            <a:off x="802389" y="2318309"/>
            <a:ext cx="5256721" cy="413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Rectangle 68" descr="white box">
            <a:extLst>
              <a:ext uri="{FF2B5EF4-FFF2-40B4-BE49-F238E27FC236}">
                <a16:creationId xmlns:a16="http://schemas.microsoft.com/office/drawing/2014/main" id="{AFC511E3-2C5E-2C41-839C-CC2E16162740}"/>
              </a:ext>
            </a:extLst>
          </p:cNvPr>
          <p:cNvSpPr/>
          <p:nvPr/>
        </p:nvSpPr>
        <p:spPr>
          <a:xfrm>
            <a:off x="6612193" y="2318309"/>
            <a:ext cx="5256720" cy="426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0" name="Rectangle 69" descr="black accent box">
            <a:extLst>
              <a:ext uri="{FF2B5EF4-FFF2-40B4-BE49-F238E27FC236}">
                <a16:creationId xmlns:a16="http://schemas.microsoft.com/office/drawing/2014/main" id="{55268785-0FFD-9943-B7D3-0047B032A348}"/>
              </a:ext>
            </a:extLst>
          </p:cNvPr>
          <p:cNvSpPr/>
          <p:nvPr/>
        </p:nvSpPr>
        <p:spPr>
          <a:xfrm>
            <a:off x="851173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Graphic 34" descr="Add">
            <a:extLst>
              <a:ext uri="{FF2B5EF4-FFF2-40B4-BE49-F238E27FC236}">
                <a16:creationId xmlns:a16="http://schemas.microsoft.com/office/drawing/2014/main" id="{1BDEABA6-954B-B04B-AD3C-9791CCD27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973" y="2791500"/>
            <a:ext cx="322500" cy="3225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676A8E-576B-6D42-BD7D-6EE95E3DE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Statistika</a:t>
            </a:r>
            <a:r>
              <a:rPr lang="en-US" dirty="0"/>
              <a:t> (1)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CAD5706-E9F8-6746-8560-1CC21AA8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1"/>
            <a:ext cx="4242611" cy="284750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, dan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menyajikannya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 </a:t>
            </a:r>
            <a:r>
              <a:rPr lang="fi-FI" dirty="0"/>
              <a:t>untuk menarik kesimpulan mengenai keadaan populasi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(</a:t>
            </a:r>
            <a:r>
              <a:rPr lang="en-US" dirty="0" err="1"/>
              <a:t>probabilitas</a:t>
            </a:r>
            <a:r>
              <a:rPr lang="en-US" dirty="0"/>
              <a:t>).</a:t>
            </a:r>
          </a:p>
        </p:txBody>
      </p:sp>
      <p:sp>
        <p:nvSpPr>
          <p:cNvPr id="71" name="Rectangle 70" descr="black accent box">
            <a:extLst>
              <a:ext uri="{FF2B5EF4-FFF2-40B4-BE49-F238E27FC236}">
                <a16:creationId xmlns:a16="http://schemas.microsoft.com/office/drawing/2014/main" id="{9FBAC350-ACFC-494F-817D-DD1F63D2B8A8}"/>
              </a:ext>
            </a:extLst>
          </p:cNvPr>
          <p:cNvSpPr/>
          <p:nvPr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Graphic 48" descr="Add">
            <a:extLst>
              <a:ext uri="{FF2B5EF4-FFF2-40B4-BE49-F238E27FC236}">
                <a16:creationId xmlns:a16="http://schemas.microsoft.com/office/drawing/2014/main" id="{3F34C7F2-79E3-9A4F-8CF6-041586EE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4689" y="2791500"/>
            <a:ext cx="322500" cy="3225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D4FCDA-D49E-6548-BE42-519A15A8A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Statistika</a:t>
            </a:r>
            <a:r>
              <a:rPr lang="en-US" dirty="0"/>
              <a:t> (2)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E676E3-FB1C-634E-A9D8-18085C984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1"/>
            <a:ext cx="4072192" cy="2512220"/>
          </a:xfrm>
        </p:spPr>
        <p:txBody>
          <a:bodyPr>
            <a:normAutofit/>
          </a:bodyPr>
          <a:lstStyle/>
          <a:p>
            <a:r>
              <a:rPr lang="en-US" dirty="0"/>
              <a:t>Kajian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statistika</a:t>
            </a:r>
            <a:r>
              <a:rPr lang="en-US" dirty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v-SE" dirty="0"/>
              <a:t>Mengolah data menjadi statistik dan menyajikannya </a:t>
            </a:r>
            <a:r>
              <a:rPr lang="en-US" dirty="0"/>
              <a:t>(</a:t>
            </a:r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(</a:t>
            </a:r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Inferensial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71014E-580C-4F91-A339-2F719EDE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Woman hiking">
            <a:extLst>
              <a:ext uri="{FF2B5EF4-FFF2-40B4-BE49-F238E27FC236}">
                <a16:creationId xmlns:a16="http://schemas.microsoft.com/office/drawing/2014/main" id="{73DAE110-F0EA-3148-A07C-325BF5660E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875" b="7875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6F62C9-A1BC-DD47-B0A8-8EF9838D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93" y="4373880"/>
            <a:ext cx="4825707" cy="1494254"/>
          </a:xfrm>
        </p:spPr>
        <p:txBody>
          <a:bodyPr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Statistika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dalam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Penelitian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0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7" y="739495"/>
            <a:ext cx="4008437" cy="825658"/>
          </a:xfrm>
        </p:spPr>
        <p:txBody>
          <a:bodyPr/>
          <a:lstStyle/>
          <a:p>
            <a:r>
              <a:rPr lang="en-US" dirty="0" err="1"/>
              <a:t>Penelitian</a:t>
            </a:r>
            <a:r>
              <a:rPr lang="en-US" dirty="0"/>
              <a:t> (1)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DA8123-7ECD-2A44-A629-7F2DB0D01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7" y="2164080"/>
            <a:ext cx="4008437" cy="3954425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Penyidikan</a:t>
            </a:r>
            <a:r>
              <a:rPr lang="en-US" sz="2000" dirty="0"/>
              <a:t> (inquiry) dan </a:t>
            </a:r>
            <a:r>
              <a:rPr lang="en-US" sz="2000" dirty="0" err="1"/>
              <a:t>penyelidikan</a:t>
            </a:r>
            <a:r>
              <a:rPr lang="en-US" sz="2000" dirty="0"/>
              <a:t> (</a:t>
            </a:r>
            <a:r>
              <a:rPr lang="en-US" sz="2000" dirty="0" err="1"/>
              <a:t>investigasi</a:t>
            </a:r>
            <a:r>
              <a:rPr lang="en-US" sz="2000" dirty="0"/>
              <a:t>)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terorganisir</a:t>
            </a:r>
            <a:r>
              <a:rPr lang="en-US" sz="2000" dirty="0"/>
              <a:t>, </a:t>
            </a:r>
            <a:r>
              <a:rPr lang="en-US" sz="2000" dirty="0" err="1"/>
              <a:t>sistematis</a:t>
            </a:r>
            <a:r>
              <a:rPr lang="en-US" sz="2000" dirty="0"/>
              <a:t>  </a:t>
            </a:r>
            <a:r>
              <a:rPr lang="en-US" sz="2000" dirty="0" err="1"/>
              <a:t>berbasis</a:t>
            </a:r>
            <a:r>
              <a:rPr lang="en-US" sz="2000" dirty="0"/>
              <a:t> data, </a:t>
            </a:r>
            <a:r>
              <a:rPr lang="en-US" sz="2000" dirty="0" err="1"/>
              <a:t>kritis</a:t>
            </a:r>
            <a:r>
              <a:rPr lang="en-US" sz="2000" dirty="0"/>
              <a:t> dan </a:t>
            </a:r>
            <a:r>
              <a:rPr lang="en-US" sz="2000" dirty="0" err="1"/>
              <a:t>ilmiah</a:t>
            </a:r>
            <a:r>
              <a:rPr lang="en-US" sz="2000" dirty="0"/>
              <a:t>, dan </a:t>
            </a:r>
            <a:r>
              <a:rPr lang="en-US" sz="2000" dirty="0" err="1"/>
              <a:t>ditujukan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menemukan</a:t>
            </a:r>
            <a:r>
              <a:rPr lang="en-US" sz="2000" dirty="0"/>
              <a:t> </a:t>
            </a:r>
            <a:r>
              <a:rPr lang="en-US" sz="2000" dirty="0" err="1"/>
              <a:t>jawaban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solusinya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statistika</a:t>
            </a:r>
            <a:r>
              <a:rPr lang="en-US" sz="2000" dirty="0"/>
              <a:t> ?</a:t>
            </a:r>
          </a:p>
        </p:txBody>
      </p:sp>
      <p:pic>
        <p:nvPicPr>
          <p:cNvPr id="5" name="Picture Placeholder 4" descr="Flat lay of work desk with woman pointing at map">
            <a:extLst>
              <a:ext uri="{FF2B5EF4-FFF2-40B4-BE49-F238E27FC236}">
                <a16:creationId xmlns:a16="http://schemas.microsoft.com/office/drawing/2014/main" id="{F1AF67EB-A440-4F40-861A-A266D594A0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321" r="4321"/>
          <a:stretch>
            <a:fillRect/>
          </a:stretch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95706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646930_Travel presentation_AAS_v4" id="{69A0B7D3-DFC2-4DF4-94EE-39D7101E6D25}" vid="{C2C8F544-DED4-470E-87EA-91DC811D31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E2D894-9887-4C6E-B664-EB7E082F3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A67AA4-7A39-4D54-84CA-5821BEF7F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E6D2A-0A40-4DAB-B8AE-656243D6AB3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Travel presentation</Template>
  <TotalTime>0</TotalTime>
  <Words>561</Words>
  <Application>Microsoft Office PowerPoint</Application>
  <PresentationFormat>Widescreen</PresentationFormat>
  <Paragraphs>86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 MT</vt:lpstr>
      <vt:lpstr>Gill Sans Nova Light</vt:lpstr>
      <vt:lpstr>Helvetica Light</vt:lpstr>
      <vt:lpstr>Times New Roman</vt:lpstr>
      <vt:lpstr>Wingdings</vt:lpstr>
      <vt:lpstr>Office Theme</vt:lpstr>
      <vt:lpstr>Statistika</vt:lpstr>
      <vt:lpstr>CV</vt:lpstr>
      <vt:lpstr>Kontrak Kuliah</vt:lpstr>
      <vt:lpstr>Referensi</vt:lpstr>
      <vt:lpstr>STATISTIK VS STATISTIKA</vt:lpstr>
      <vt:lpstr>Statistik</vt:lpstr>
      <vt:lpstr>Statistika</vt:lpstr>
      <vt:lpstr>Statistika dalam Penelitian</vt:lpstr>
      <vt:lpstr>Penelitian (1)</vt:lpstr>
      <vt:lpstr>Penelitian (2)</vt:lpstr>
      <vt:lpstr>Klasifikasi Statistika (1)</vt:lpstr>
      <vt:lpstr>Klasifikasi Statistika (2)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2020-02-23T23:54:31Z</dcterms:created>
  <dcterms:modified xsi:type="dcterms:W3CDTF">2020-02-24T10:28:48Z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