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5" r:id="rId3"/>
    <p:sldId id="266" r:id="rId4"/>
    <p:sldId id="267" r:id="rId5"/>
    <p:sldId id="268" r:id="rId6"/>
    <p:sldId id="270" r:id="rId7"/>
    <p:sldId id="271" r:id="rId8"/>
    <p:sldId id="273" r:id="rId9"/>
    <p:sldId id="272" r:id="rId10"/>
    <p:sldId id="274" r:id="rId11"/>
    <p:sldId id="257" r:id="rId12"/>
    <p:sldId id="258" r:id="rId13"/>
    <p:sldId id="259" r:id="rId14"/>
    <p:sldId id="260" r:id="rId15"/>
    <p:sldId id="261" r:id="rId16"/>
    <p:sldId id="262" r:id="rId17"/>
    <p:sldId id="263" r:id="rId18"/>
    <p:sldId id="264" r:id="rId19"/>
    <p:sldId id="275" r:id="rId20"/>
    <p:sldId id="269" r:id="rId21"/>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4EC17AA-4A30-4DC5-8ECF-9C661EC1A496}" type="datetimeFigureOut">
              <a:rPr lang="id-ID" smtClean="0"/>
              <a:t>07/12/2017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28AA4A9-336A-4E2D-B196-3D6BA9BEF46E}" type="slidenum">
              <a:rPr lang="id-ID" smtClean="0"/>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EC17AA-4A30-4DC5-8ECF-9C661EC1A496}" type="datetimeFigureOut">
              <a:rPr lang="id-ID" smtClean="0"/>
              <a:t>07/12/2017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28AA4A9-336A-4E2D-B196-3D6BA9BEF46E}" type="slidenum">
              <a:rPr lang="id-ID" smtClean="0"/>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EC17AA-4A30-4DC5-8ECF-9C661EC1A496}" type="datetimeFigureOut">
              <a:rPr lang="id-ID" smtClean="0"/>
              <a:t>07/12/2017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28AA4A9-336A-4E2D-B196-3D6BA9BEF46E}" type="slidenum">
              <a:rPr lang="id-ID" smtClean="0"/>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EC17AA-4A30-4DC5-8ECF-9C661EC1A496}" type="datetimeFigureOut">
              <a:rPr lang="id-ID" smtClean="0"/>
              <a:t>07/12/2017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28AA4A9-336A-4E2D-B196-3D6BA9BEF46E}" type="slidenum">
              <a:rPr lang="id-ID" smtClean="0"/>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EC17AA-4A30-4DC5-8ECF-9C661EC1A496}" type="datetimeFigureOut">
              <a:rPr lang="id-ID" smtClean="0"/>
              <a:t>07/12/2017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28AA4A9-336A-4E2D-B196-3D6BA9BEF46E}"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EC17AA-4A30-4DC5-8ECF-9C661EC1A496}" type="datetimeFigureOut">
              <a:rPr lang="id-ID" smtClean="0"/>
              <a:t>07/12/2017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28AA4A9-336A-4E2D-B196-3D6BA9BEF46E}" type="slidenum">
              <a:rPr lang="id-ID" smtClean="0"/>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EC17AA-4A30-4DC5-8ECF-9C661EC1A496}" type="datetimeFigureOut">
              <a:rPr lang="id-ID" smtClean="0"/>
              <a:t>07/12/2017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628AA4A9-336A-4E2D-B196-3D6BA9BEF46E}" type="slidenum">
              <a:rPr lang="id-ID" smtClean="0"/>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EC17AA-4A30-4DC5-8ECF-9C661EC1A496}" type="datetimeFigureOut">
              <a:rPr lang="id-ID" smtClean="0"/>
              <a:t>07/12/2017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628AA4A9-336A-4E2D-B196-3D6BA9BEF46E}" type="slidenum">
              <a:rPr lang="id-ID" smtClean="0"/>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C17AA-4A30-4DC5-8ECF-9C661EC1A496}" type="datetimeFigureOut">
              <a:rPr lang="id-ID" smtClean="0"/>
              <a:t>07/12/2017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628AA4A9-336A-4E2D-B196-3D6BA9BEF46E}" type="slidenum">
              <a:rPr lang="id-ID" smtClean="0"/>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C17AA-4A30-4DC5-8ECF-9C661EC1A496}" type="datetimeFigureOut">
              <a:rPr lang="id-ID" smtClean="0"/>
              <a:t>07/12/2017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28AA4A9-336A-4E2D-B196-3D6BA9BEF46E}" type="slidenum">
              <a:rPr lang="id-ID" smtClean="0"/>
              <a:t>‹#›</a:t>
            </a:fld>
            <a:endParaRPr lang="id-ID"/>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4EC17AA-4A30-4DC5-8ECF-9C661EC1A496}" type="datetimeFigureOut">
              <a:rPr lang="id-ID" smtClean="0"/>
              <a:t>07/12/2017</a:t>
            </a:fld>
            <a:endParaRPr lang="id-ID"/>
          </a:p>
        </p:txBody>
      </p:sp>
      <p:sp>
        <p:nvSpPr>
          <p:cNvPr id="9" name="Slide Number Placeholder 8"/>
          <p:cNvSpPr>
            <a:spLocks noGrp="1"/>
          </p:cNvSpPr>
          <p:nvPr>
            <p:ph type="sldNum" sz="quarter" idx="11"/>
          </p:nvPr>
        </p:nvSpPr>
        <p:spPr/>
        <p:txBody>
          <a:bodyPr/>
          <a:lstStyle/>
          <a:p>
            <a:fld id="{628AA4A9-336A-4E2D-B196-3D6BA9BEF46E}" type="slidenum">
              <a:rPr lang="id-ID" smtClean="0"/>
              <a:t>‹#›</a:t>
            </a:fld>
            <a:endParaRPr lang="id-ID"/>
          </a:p>
        </p:txBody>
      </p:sp>
      <p:sp>
        <p:nvSpPr>
          <p:cNvPr id="10" name="Footer Placeholder 9"/>
          <p:cNvSpPr>
            <a:spLocks noGrp="1"/>
          </p:cNvSpPr>
          <p:nvPr>
            <p:ph type="ftr" sz="quarter" idx="12"/>
          </p:nvPr>
        </p:nvSpPr>
        <p:spPr/>
        <p:txBody>
          <a:bodyPr/>
          <a:lstStyle/>
          <a:p>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28AA4A9-336A-4E2D-B196-3D6BA9BEF46E}" type="slidenum">
              <a:rPr lang="id-ID" smtClean="0"/>
              <a:t>‹#›</a:t>
            </a:fld>
            <a:endParaRPr lang="id-ID"/>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id-ID"/>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84EC17AA-4A30-4DC5-8ECF-9C661EC1A496}" type="datetimeFigureOut">
              <a:rPr lang="id-ID" smtClean="0"/>
              <a:t>07/12/2017</a:t>
            </a:fld>
            <a:endParaRPr lang="id-ID"/>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henricartierbresson.org/index_en.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rilio.net/news/14-foto-menyayat-hati-kondisi-korban-perang-di-dunia-tragis-ya-160122h.html"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MATERI KULIAH\MATA KULIAH\FOTOGRAFI I\Hidden Design Photography\P707017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7625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3568" y="332657"/>
            <a:ext cx="7543800" cy="1296144"/>
          </a:xfrm>
        </p:spPr>
        <p:txBody>
          <a:bodyPr/>
          <a:lstStyle/>
          <a:p>
            <a:r>
              <a:rPr lang="id-ID" dirty="0" smtClean="0"/>
              <a:t>Street Photography</a:t>
            </a:r>
            <a:endParaRPr lang="id-ID" dirty="0"/>
          </a:p>
        </p:txBody>
      </p:sp>
      <p:sp>
        <p:nvSpPr>
          <p:cNvPr id="3" name="Subtitle 2"/>
          <p:cNvSpPr>
            <a:spLocks noGrp="1"/>
          </p:cNvSpPr>
          <p:nvPr>
            <p:ph type="subTitle" idx="1"/>
          </p:nvPr>
        </p:nvSpPr>
        <p:spPr>
          <a:xfrm>
            <a:off x="683568" y="1484784"/>
            <a:ext cx="6461760" cy="432048"/>
          </a:xfrm>
        </p:spPr>
        <p:txBody>
          <a:bodyPr/>
          <a:lstStyle/>
          <a:p>
            <a:r>
              <a:rPr lang="id-ID" dirty="0" smtClean="0">
                <a:solidFill>
                  <a:schemeClr val="tx1"/>
                </a:solidFill>
              </a:rPr>
              <a:t>Daniar Wikan Setyanto, M.Sn</a:t>
            </a:r>
            <a:endParaRPr lang="id-ID" dirty="0">
              <a:solidFill>
                <a:schemeClr val="tx1"/>
              </a:solidFill>
            </a:endParaRPr>
          </a:p>
        </p:txBody>
      </p:sp>
    </p:spTree>
    <p:extLst>
      <p:ext uri="{BB962C8B-B14F-4D97-AF65-F5344CB8AC3E}">
        <p14:creationId xmlns:p14="http://schemas.microsoft.com/office/powerpoint/2010/main" val="489805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cdn.brilio.net/news/2016/11/28/108306/520603-foto-paling-berpengaruh-di-dunia-1-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51698"/>
            <a:ext cx="6120680" cy="393671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96532" y="4365104"/>
            <a:ext cx="8019884" cy="2308324"/>
          </a:xfrm>
          <a:prstGeom prst="rect">
            <a:avLst/>
          </a:prstGeom>
        </p:spPr>
        <p:txBody>
          <a:bodyPr wrap="square">
            <a:spAutoFit/>
          </a:bodyPr>
          <a:lstStyle/>
          <a:p>
            <a:r>
              <a:rPr lang="id-ID" dirty="0"/>
              <a:t>Kevin Carter merupakan fotografer anggota Bang Bang Club. Sebuah kuarter fotografer pemberani yang mengabadikan era apartheid di Afrika Selatan.</a:t>
            </a:r>
          </a:p>
          <a:p>
            <a:r>
              <a:rPr lang="id-ID" dirty="0"/>
              <a:t>Tahun 1993, ia terbang ke Sudan untuk memotret bagaimana kelaparan di tanah tersebut. Lelah setelah pengambilan foto di Desa Ayod, ia berjalan menuju semak-semak di mana dia dikejutkan dengan sebuah pemandangan menyedihkan</a:t>
            </a:r>
            <a:r>
              <a:rPr lang="id-ID" dirty="0" smtClean="0"/>
              <a:t>.</a:t>
            </a:r>
          </a:p>
          <a:p>
            <a:r>
              <a:rPr lang="id-ID" dirty="0"/>
              <a:t>Foto tersebut mendapat hadiah Pulitzer. Tragisnya, Kevin bunuh diri pada tahun 1994. Dia merasa dihantui oleh pembunuhan, mayat, kelaparan dan rasa sakit yang tak bisa dikendalikannya.</a:t>
            </a:r>
          </a:p>
        </p:txBody>
      </p:sp>
    </p:spTree>
    <p:extLst>
      <p:ext uri="{BB962C8B-B14F-4D97-AF65-F5344CB8AC3E}">
        <p14:creationId xmlns:p14="http://schemas.microsoft.com/office/powerpoint/2010/main" val="2994789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Tentang Street photography</a:t>
            </a:r>
            <a:endParaRPr lang="id-ID" dirty="0"/>
          </a:p>
        </p:txBody>
      </p:sp>
      <p:sp>
        <p:nvSpPr>
          <p:cNvPr id="3" name="Content Placeholder 2"/>
          <p:cNvSpPr>
            <a:spLocks noGrp="1"/>
          </p:cNvSpPr>
          <p:nvPr>
            <p:ph idx="1"/>
          </p:nvPr>
        </p:nvSpPr>
        <p:spPr/>
        <p:txBody>
          <a:bodyPr/>
          <a:lstStyle/>
          <a:p>
            <a:r>
              <a:rPr lang="id-ID" i="1" dirty="0"/>
              <a:t>Street Photography</a:t>
            </a:r>
            <a:r>
              <a:rPr lang="id-ID" dirty="0"/>
              <a:t> merupakan aliran dari fotografi, yg lebih mengutamakan subject </a:t>
            </a:r>
            <a:r>
              <a:rPr lang="id-ID" dirty="0" smtClean="0"/>
              <a:t>di </a:t>
            </a:r>
            <a:r>
              <a:rPr lang="id-ID" dirty="0"/>
              <a:t>ruang publik (tempat umum</a:t>
            </a:r>
            <a:r>
              <a:rPr lang="id-ID" dirty="0" smtClean="0"/>
              <a:t>)</a:t>
            </a:r>
          </a:p>
          <a:p>
            <a:r>
              <a:rPr lang="id-ID" dirty="0" smtClean="0"/>
              <a:t>Memotret peristiwa/kejadian, figur, benda dll yang ada di ruang publik</a:t>
            </a:r>
          </a:p>
          <a:p>
            <a:r>
              <a:rPr lang="id-ID" dirty="0" smtClean="0"/>
              <a:t>Ruang Publik : Jalanan, Taman, Perkotaan, mall, pasar, event2 umum, konser, pameran...dlll</a:t>
            </a:r>
            <a:endParaRPr lang="id-ID" dirty="0"/>
          </a:p>
        </p:txBody>
      </p:sp>
    </p:spTree>
    <p:extLst>
      <p:ext uri="{BB962C8B-B14F-4D97-AF65-F5344CB8AC3E}">
        <p14:creationId xmlns:p14="http://schemas.microsoft.com/office/powerpoint/2010/main" val="4208462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Tokoh dan Sejarah Street Photography</a:t>
            </a:r>
            <a:endParaRPr lang="id-ID" dirty="0"/>
          </a:p>
        </p:txBody>
      </p:sp>
      <p:sp>
        <p:nvSpPr>
          <p:cNvPr id="3" name="Content Placeholder 2"/>
          <p:cNvSpPr>
            <a:spLocks noGrp="1"/>
          </p:cNvSpPr>
          <p:nvPr>
            <p:ph idx="1"/>
          </p:nvPr>
        </p:nvSpPr>
        <p:spPr>
          <a:xfrm>
            <a:off x="3635896" y="1600200"/>
            <a:ext cx="4441304" cy="4800600"/>
          </a:xfrm>
        </p:spPr>
        <p:txBody>
          <a:bodyPr/>
          <a:lstStyle/>
          <a:p>
            <a:r>
              <a:rPr lang="id-ID" dirty="0"/>
              <a:t>Salah satu fotografer yg mempunyai peranan penting dalam perkembangan </a:t>
            </a:r>
            <a:r>
              <a:rPr lang="id-ID" i="1" dirty="0"/>
              <a:t>Street Photography</a:t>
            </a:r>
            <a:r>
              <a:rPr lang="id-ID" dirty="0"/>
              <a:t> adalah </a:t>
            </a:r>
            <a:r>
              <a:rPr lang="id-ID" dirty="0">
                <a:hlinkClick r:id="rId2"/>
              </a:rPr>
              <a:t>Henri Cartier Bresson</a:t>
            </a:r>
            <a:r>
              <a:rPr lang="id-ID" dirty="0"/>
              <a:t>, seorang </a:t>
            </a:r>
            <a:r>
              <a:rPr lang="id-ID" i="1" dirty="0"/>
              <a:t>master of photographer</a:t>
            </a:r>
            <a:r>
              <a:rPr lang="id-ID" dirty="0"/>
              <a:t> dari Perancis. Beliau terkenal dengan karya-karya </a:t>
            </a:r>
            <a:r>
              <a:rPr lang="id-ID" i="1" dirty="0"/>
              <a:t>documentar</a:t>
            </a:r>
            <a:r>
              <a:rPr lang="id-ID" dirty="0"/>
              <a:t>-nya, liputan kehidupan nyata, foto-foto yg kental dengan </a:t>
            </a:r>
            <a:r>
              <a:rPr lang="id-ID" i="1" dirty="0"/>
              <a:t>decisive moment</a:t>
            </a:r>
            <a:r>
              <a:rPr lang="id-ID" dirty="0"/>
              <a:t> (Kejadian yg kebetulan) dan sebagainya.</a:t>
            </a:r>
          </a:p>
        </p:txBody>
      </p:sp>
      <p:pic>
        <p:nvPicPr>
          <p:cNvPr id="1026" name="Picture 2" descr="Gambar terka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772816"/>
            <a:ext cx="27432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725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Karya – Karya Henri C. Bresson</a:t>
            </a:r>
            <a:endParaRPr lang="id-ID" dirty="0"/>
          </a:p>
        </p:txBody>
      </p:sp>
      <p:pic>
        <p:nvPicPr>
          <p:cNvPr id="2050" name="Picture 2" descr="Gambar terka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340768"/>
            <a:ext cx="6984776" cy="468432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55576" y="6211669"/>
            <a:ext cx="7272808" cy="369332"/>
          </a:xfrm>
          <a:prstGeom prst="rect">
            <a:avLst/>
          </a:prstGeom>
        </p:spPr>
        <p:txBody>
          <a:bodyPr wrap="square">
            <a:spAutoFit/>
          </a:bodyPr>
          <a:lstStyle/>
          <a:p>
            <a:r>
              <a:rPr lang="id-ID" dirty="0" smtClean="0"/>
              <a:t>Thurles, Ireland, 1952 © Henri Cartier-Bresson/Magnum Photos</a:t>
            </a:r>
            <a:endParaRPr lang="id-ID" dirty="0"/>
          </a:p>
        </p:txBody>
      </p:sp>
    </p:spTree>
    <p:extLst>
      <p:ext uri="{BB962C8B-B14F-4D97-AF65-F5344CB8AC3E}">
        <p14:creationId xmlns:p14="http://schemas.microsoft.com/office/powerpoint/2010/main" val="4244293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enri_cartier_bresson-squa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5" y="332656"/>
            <a:ext cx="7694937" cy="511256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03648" y="5842337"/>
            <a:ext cx="6048672" cy="369332"/>
          </a:xfrm>
          <a:prstGeom prst="rect">
            <a:avLst/>
          </a:prstGeom>
        </p:spPr>
        <p:txBody>
          <a:bodyPr wrap="square">
            <a:spAutoFit/>
          </a:bodyPr>
          <a:lstStyle/>
          <a:p>
            <a:r>
              <a:rPr lang="id-ID" i="1" dirty="0" smtClean="0"/>
              <a:t>Madrid, Spain 1933</a:t>
            </a:r>
            <a:r>
              <a:rPr lang="id-ID" dirty="0" smtClean="0"/>
              <a:t>© Henri Cartier-Bresson/Magnum Photos</a:t>
            </a:r>
            <a:endParaRPr lang="id-ID" dirty="0"/>
          </a:p>
        </p:txBody>
      </p:sp>
    </p:spTree>
    <p:extLst>
      <p:ext uri="{BB962C8B-B14F-4D97-AF65-F5344CB8AC3E}">
        <p14:creationId xmlns:p14="http://schemas.microsoft.com/office/powerpoint/2010/main" val="2105166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pleasurephoto.files.wordpress.com/2012/10/henri-cartier-bresson-dieppe-france-1926pst.jpg?w=4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9"/>
            <a:ext cx="3972053" cy="273630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1520" y="2924944"/>
            <a:ext cx="4104456" cy="646331"/>
          </a:xfrm>
          <a:prstGeom prst="rect">
            <a:avLst/>
          </a:prstGeom>
        </p:spPr>
        <p:txBody>
          <a:bodyPr wrap="square">
            <a:spAutoFit/>
          </a:bodyPr>
          <a:lstStyle/>
          <a:p>
            <a:r>
              <a:rPr lang="id-ID" dirty="0" smtClean="0"/>
              <a:t>Dieppe, France 1952© Henri Cartier-Bresson/Magnum Photos</a:t>
            </a:r>
            <a:endParaRPr lang="id-ID" dirty="0"/>
          </a:p>
        </p:txBody>
      </p:sp>
      <p:pic>
        <p:nvPicPr>
          <p:cNvPr id="4100" name="Picture 4" descr="Hasil gambar untuk Henri Cartier Bres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2786" y="288325"/>
            <a:ext cx="4085140" cy="270862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325353" y="2927361"/>
            <a:ext cx="4042573" cy="646331"/>
          </a:xfrm>
          <a:prstGeom prst="rect">
            <a:avLst/>
          </a:prstGeom>
        </p:spPr>
        <p:txBody>
          <a:bodyPr wrap="square">
            <a:spAutoFit/>
          </a:bodyPr>
          <a:lstStyle/>
          <a:p>
            <a:r>
              <a:rPr lang="de-DE" dirty="0" smtClean="0">
                <a:effectLst/>
              </a:rPr>
              <a:t>Katze zwischen Mieder, Lille, 1968 Henri Cartier-Bresson</a:t>
            </a:r>
            <a:endParaRPr lang="id-ID" dirty="0"/>
          </a:p>
        </p:txBody>
      </p:sp>
      <p:pic>
        <p:nvPicPr>
          <p:cNvPr id="4102" name="Picture 6" descr="Gambar terka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5497" y="3571275"/>
            <a:ext cx="3744416" cy="252844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121705" y="6099721"/>
            <a:ext cx="4572000" cy="646331"/>
          </a:xfrm>
          <a:prstGeom prst="rect">
            <a:avLst/>
          </a:prstGeom>
        </p:spPr>
        <p:txBody>
          <a:bodyPr>
            <a:spAutoFit/>
          </a:bodyPr>
          <a:lstStyle/>
          <a:p>
            <a:pPr algn="ctr"/>
            <a:r>
              <a:rPr lang="fr-FR" dirty="0" smtClean="0">
                <a:effectLst/>
              </a:rPr>
              <a:t>1948 : Dernier jour de distribution de l'or </a:t>
            </a:r>
            <a:r>
              <a:rPr lang="fr-FR" dirty="0" err="1" smtClean="0">
                <a:effectLst/>
              </a:rPr>
              <a:t>Kuomitang</a:t>
            </a:r>
            <a:r>
              <a:rPr lang="fr-FR" dirty="0" smtClean="0">
                <a:effectLst/>
              </a:rPr>
              <a:t>, Shanghai</a:t>
            </a:r>
            <a:r>
              <a:rPr lang="id-ID" dirty="0" smtClean="0">
                <a:effectLst/>
              </a:rPr>
              <a:t>, Henri C Bresson</a:t>
            </a:r>
            <a:endParaRPr lang="id-ID" dirty="0"/>
          </a:p>
        </p:txBody>
      </p:sp>
    </p:spTree>
    <p:extLst>
      <p:ext uri="{BB962C8B-B14F-4D97-AF65-F5344CB8AC3E}">
        <p14:creationId xmlns:p14="http://schemas.microsoft.com/office/powerpoint/2010/main" val="3739083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i="1" dirty="0"/>
              <a:t>Street Photography</a:t>
            </a:r>
            <a:r>
              <a:rPr lang="id-ID" dirty="0"/>
              <a:t> bisa sebagai foto dokumentasi, foto seri, ataupun foto tunggal. Kalau berbicara sejarah, mungkin sulit kapan </a:t>
            </a:r>
            <a:r>
              <a:rPr lang="id-ID" i="1" dirty="0"/>
              <a:t>Street Photography</a:t>
            </a:r>
            <a:r>
              <a:rPr lang="id-ID" dirty="0"/>
              <a:t> di temukan, tetapi </a:t>
            </a:r>
            <a:r>
              <a:rPr lang="id-ID" i="1" dirty="0"/>
              <a:t>Street Photography</a:t>
            </a:r>
            <a:r>
              <a:rPr lang="id-ID" dirty="0"/>
              <a:t> mulai populer ketika kamera dengan film 35mm ditemukan (kira-kira pada tahun 1930-an), kamera yg kecil, ringan, cepat, dan mudah dibawa kemana-mana. Sejak itulah </a:t>
            </a:r>
            <a:r>
              <a:rPr lang="id-ID" i="1" dirty="0"/>
              <a:t>Street Photography</a:t>
            </a:r>
            <a:r>
              <a:rPr lang="id-ID" dirty="0"/>
              <a:t> mulai berkembang dan populer</a:t>
            </a:r>
            <a:r>
              <a:rPr lang="id-ID" dirty="0" smtClean="0"/>
              <a:t>.</a:t>
            </a:r>
          </a:p>
          <a:p>
            <a:r>
              <a:rPr lang="id-ID" dirty="0" smtClean="0"/>
              <a:t>Di era digital dan media sosial street photography menjadi booming kembali karena adanya trend “netizen journalism”, dimana yang namanya seorang street photographer tidak harus seorang pewarta foto</a:t>
            </a:r>
            <a:endParaRPr lang="id-ID" dirty="0"/>
          </a:p>
        </p:txBody>
      </p:sp>
    </p:spTree>
    <p:extLst>
      <p:ext uri="{BB962C8B-B14F-4D97-AF65-F5344CB8AC3E}">
        <p14:creationId xmlns:p14="http://schemas.microsoft.com/office/powerpoint/2010/main" val="1385329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Ciri – Ciri Street Photography</a:t>
            </a:r>
            <a:endParaRPr lang="id-ID" dirty="0"/>
          </a:p>
        </p:txBody>
      </p:sp>
      <p:sp>
        <p:nvSpPr>
          <p:cNvPr id="3" name="Content Placeholder 2"/>
          <p:cNvSpPr>
            <a:spLocks noGrp="1"/>
          </p:cNvSpPr>
          <p:nvPr>
            <p:ph idx="1"/>
          </p:nvPr>
        </p:nvSpPr>
        <p:spPr>
          <a:xfrm>
            <a:off x="457200" y="1340768"/>
            <a:ext cx="7620000" cy="5060032"/>
          </a:xfrm>
        </p:spPr>
        <p:txBody>
          <a:bodyPr>
            <a:normAutofit lnSpcReduction="10000"/>
          </a:bodyPr>
          <a:lstStyle/>
          <a:p>
            <a:endParaRPr lang="id-ID" dirty="0"/>
          </a:p>
          <a:p>
            <a:r>
              <a:rPr lang="id-ID" dirty="0"/>
              <a:t>Foto di ruang publik (tempat umum)</a:t>
            </a:r>
          </a:p>
          <a:p>
            <a:r>
              <a:rPr lang="id-ID" dirty="0"/>
              <a:t>Keadaan/kejadian yang tidak dibuat-buat, melainkan spontanitas, tetapi bisa jadi kedaan yang di harapkan, ataupun keadaan/kejadian yang kebetulan (</a:t>
            </a:r>
            <a:r>
              <a:rPr lang="id-ID" i="1" dirty="0"/>
              <a:t>decisive moment</a:t>
            </a:r>
            <a:r>
              <a:rPr lang="id-ID" dirty="0"/>
              <a:t>).</a:t>
            </a:r>
          </a:p>
          <a:p>
            <a:r>
              <a:rPr lang="id-ID" dirty="0"/>
              <a:t>Tema yang dibahas merupakan kehidupan sehari-hari yang terjadi di ruang publik, apakah itu perilaku orang, lingkungan, keadaan, cuaca, dan lain sebagainya.</a:t>
            </a:r>
          </a:p>
          <a:p>
            <a:r>
              <a:rPr lang="id-ID" dirty="0"/>
              <a:t>Membuat rangkaian cerita dari aktifitas sehari-hari atau membuat cerita dengan memanfaatkan aktifitas sehari-hari, seperti foto seri, foto liputan (dokumentasi).</a:t>
            </a:r>
          </a:p>
          <a:p>
            <a:r>
              <a:rPr lang="id-ID" dirty="0"/>
              <a:t>Orang yang dipotret tidak ditampilkan sebagai seorang individu, melainkan sebagai tokoh anonim dari situasi “jalanan” secara umumnya</a:t>
            </a:r>
            <a:r>
              <a:rPr lang="id-ID" dirty="0" smtClean="0"/>
              <a:t>.</a:t>
            </a:r>
          </a:p>
          <a:p>
            <a:r>
              <a:rPr lang="id-ID" dirty="0" smtClean="0"/>
              <a:t>Diharapkan memiliki Konsistensi dalam hal tema dan gaya foto</a:t>
            </a:r>
            <a:endParaRPr lang="id-ID" dirty="0"/>
          </a:p>
          <a:p>
            <a:endParaRPr lang="id-ID" dirty="0"/>
          </a:p>
        </p:txBody>
      </p:sp>
    </p:spTree>
    <p:extLst>
      <p:ext uri="{BB962C8B-B14F-4D97-AF65-F5344CB8AC3E}">
        <p14:creationId xmlns:p14="http://schemas.microsoft.com/office/powerpoint/2010/main" val="856499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7200800" cy="1224136"/>
          </a:xfrm>
        </p:spPr>
        <p:txBody>
          <a:bodyPr/>
          <a:lstStyle/>
          <a:p>
            <a:r>
              <a:rPr lang="id-ID" sz="3600" dirty="0" smtClean="0"/>
              <a:t>Tips bagi yang ingin mendalami Street photography</a:t>
            </a:r>
            <a:endParaRPr lang="id-ID" sz="3600" dirty="0"/>
          </a:p>
        </p:txBody>
      </p:sp>
      <p:sp>
        <p:nvSpPr>
          <p:cNvPr id="3" name="Content Placeholder 2"/>
          <p:cNvSpPr>
            <a:spLocks noGrp="1"/>
          </p:cNvSpPr>
          <p:nvPr>
            <p:ph idx="1"/>
          </p:nvPr>
        </p:nvSpPr>
        <p:spPr>
          <a:xfrm>
            <a:off x="395536" y="1628800"/>
            <a:ext cx="7632848" cy="4824536"/>
          </a:xfrm>
        </p:spPr>
        <p:txBody>
          <a:bodyPr>
            <a:noAutofit/>
          </a:bodyPr>
          <a:lstStyle/>
          <a:p>
            <a:endParaRPr lang="id-ID" sz="2400" b="1" dirty="0"/>
          </a:p>
          <a:p>
            <a:r>
              <a:rPr lang="id-ID" sz="2400" dirty="0"/>
              <a:t>Menguasai teknik dasar fotografi, seperti teknis komposisi, angle, dan penguasaan alat.</a:t>
            </a:r>
          </a:p>
          <a:p>
            <a:r>
              <a:rPr lang="id-ID" sz="2400" dirty="0"/>
              <a:t>Perhatikan keadaan sekitarnya, hal-hal yang sering kita lewati/lakukan berulang-ulang akan menjadi menarik ketika kita mencoba melihat dengan berbagai sudut pandang.</a:t>
            </a:r>
          </a:p>
          <a:p>
            <a:r>
              <a:rPr lang="id-ID" sz="2400" dirty="0"/>
              <a:t>Interaksi sosial dengan lingkungan sekitar kita, perhatikan privasi orang lain. Untuk yg di luar negeri misalkan, pelajarin perilaku orang-orang di sekitar kita untuk menghindari hal-hal yang tidak di inginkan, beda negara beda budaya tentunya.</a:t>
            </a:r>
          </a:p>
          <a:p>
            <a:endParaRPr lang="id-ID" sz="2400" dirty="0"/>
          </a:p>
        </p:txBody>
      </p:sp>
    </p:spTree>
    <p:extLst>
      <p:ext uri="{BB962C8B-B14F-4D97-AF65-F5344CB8AC3E}">
        <p14:creationId xmlns:p14="http://schemas.microsoft.com/office/powerpoint/2010/main" val="1938168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sil gambar untuk fotografer tidak bereti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332656"/>
            <a:ext cx="5328592" cy="53285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15816" y="5819328"/>
            <a:ext cx="3283143" cy="369332"/>
          </a:xfrm>
          <a:prstGeom prst="rect">
            <a:avLst/>
          </a:prstGeom>
        </p:spPr>
        <p:txBody>
          <a:bodyPr wrap="none">
            <a:spAutoFit/>
          </a:bodyPr>
          <a:lstStyle/>
          <a:p>
            <a:r>
              <a:rPr lang="id-ID" dirty="0" smtClean="0"/>
              <a:t>Contoh fotografer yang “tdk etis”</a:t>
            </a:r>
            <a:endParaRPr lang="id-ID" dirty="0"/>
          </a:p>
        </p:txBody>
      </p:sp>
    </p:spTree>
    <p:extLst>
      <p:ext uri="{BB962C8B-B14F-4D97-AF65-F5344CB8AC3E}">
        <p14:creationId xmlns:p14="http://schemas.microsoft.com/office/powerpoint/2010/main" val="2779853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Tentang foto jurnalistik</a:t>
            </a:r>
            <a:endParaRPr lang="id-ID" dirty="0"/>
          </a:p>
        </p:txBody>
      </p:sp>
      <p:sp>
        <p:nvSpPr>
          <p:cNvPr id="3" name="Content Placeholder 2"/>
          <p:cNvSpPr>
            <a:spLocks noGrp="1"/>
          </p:cNvSpPr>
          <p:nvPr>
            <p:ph idx="1"/>
          </p:nvPr>
        </p:nvSpPr>
        <p:spPr/>
        <p:txBody>
          <a:bodyPr>
            <a:normAutofit/>
          </a:bodyPr>
          <a:lstStyle/>
          <a:p>
            <a:r>
              <a:rPr lang="id-ID" sz="2400" dirty="0"/>
              <a:t>Foto jurnalistik sebagai produk jurnalistik memang tak setua jurnalistik tulis. Ia berakar dari fotografi dokumenter setelah teknik perekaman gambar secara realis ditemukan. </a:t>
            </a:r>
            <a:endParaRPr lang="id-ID" sz="2400" dirty="0" smtClean="0"/>
          </a:p>
          <a:p>
            <a:r>
              <a:rPr lang="id-ID" sz="2400" dirty="0" smtClean="0"/>
              <a:t>Embrio </a:t>
            </a:r>
            <a:r>
              <a:rPr lang="id-ID" sz="2400" dirty="0"/>
              <a:t>foto jurnalistik muncul pertama kali pada Senin 16 April 1877, saat suratkabar harian </a:t>
            </a:r>
            <a:r>
              <a:rPr lang="id-ID" sz="2400" i="1" dirty="0"/>
              <a:t>The Daily Graphic</a:t>
            </a:r>
            <a:r>
              <a:rPr lang="id-ID" sz="2400" dirty="0"/>
              <a:t> di New York memuat gambar yang berisi berita kebakaran hotel dan salon pada halaman satu. </a:t>
            </a:r>
            <a:endParaRPr lang="id-ID" sz="2400" dirty="0" smtClean="0"/>
          </a:p>
          <a:p>
            <a:r>
              <a:rPr lang="id-ID" sz="2400" dirty="0" smtClean="0"/>
              <a:t>Terbitan </a:t>
            </a:r>
            <a:r>
              <a:rPr lang="id-ID" sz="2400" dirty="0"/>
              <a:t>ini menjadi tonggak awal adanya foto jurnalistik pada media cetak yang saat itu hanya berupa sketsa</a:t>
            </a:r>
            <a:r>
              <a:rPr lang="id-ID" sz="2400" dirty="0" smtClean="0"/>
              <a:t>.</a:t>
            </a:r>
          </a:p>
          <a:p>
            <a:endParaRPr lang="id-ID" sz="2400" dirty="0"/>
          </a:p>
        </p:txBody>
      </p:sp>
    </p:spTree>
    <p:extLst>
      <p:ext uri="{BB962C8B-B14F-4D97-AF65-F5344CB8AC3E}">
        <p14:creationId xmlns:p14="http://schemas.microsoft.com/office/powerpoint/2010/main" val="3719887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764704"/>
            <a:ext cx="7776864" cy="5636096"/>
          </a:xfrm>
        </p:spPr>
        <p:txBody>
          <a:bodyPr>
            <a:normAutofit/>
          </a:bodyPr>
          <a:lstStyle/>
          <a:p>
            <a:r>
              <a:rPr lang="id-ID" sz="2400" dirty="0"/>
              <a:t>Pelajari arah matahari,… ada kalanya pada jam-jam tertentu, bayangan yang dihasilkan akan menarik dan manfaatkan matahari juga, adakalanya </a:t>
            </a:r>
            <a:r>
              <a:rPr lang="id-ID" sz="2400" i="1" dirty="0"/>
              <a:t>flare</a:t>
            </a:r>
            <a:r>
              <a:rPr lang="id-ID" sz="2400" dirty="0"/>
              <a:t> yang dihasilkan akan memberikan efek yang lain.</a:t>
            </a:r>
          </a:p>
          <a:p>
            <a:r>
              <a:rPr lang="id-ID" sz="2400" i="1" dirty="0"/>
              <a:t>Photo hunting</a:t>
            </a:r>
            <a:r>
              <a:rPr lang="id-ID" sz="2400" dirty="0"/>
              <a:t> tidak hanya pada cuaca cerah, </a:t>
            </a:r>
            <a:r>
              <a:rPr lang="id-ID" sz="2400" i="1" dirty="0"/>
              <a:t>photo hunting</a:t>
            </a:r>
            <a:r>
              <a:rPr lang="id-ID" sz="2400" dirty="0"/>
              <a:t> di cuaca yang jelek akan menghasilkan foto yang berbeda (foto dengan mood yang berbeda).</a:t>
            </a:r>
          </a:p>
          <a:p>
            <a:r>
              <a:rPr lang="id-ID" sz="2400" dirty="0"/>
              <a:t>Pergilah </a:t>
            </a:r>
            <a:r>
              <a:rPr lang="id-ID" sz="2400" i="1" dirty="0"/>
              <a:t>hunting</a:t>
            </a:r>
            <a:r>
              <a:rPr lang="id-ID" sz="2400" dirty="0"/>
              <a:t> di saat suasana hati kita berbeda-beda.</a:t>
            </a:r>
          </a:p>
          <a:p>
            <a:r>
              <a:rPr lang="id-ID" sz="2400" dirty="0"/>
              <a:t>Sabar menunggu moment.</a:t>
            </a:r>
          </a:p>
          <a:p>
            <a:r>
              <a:rPr lang="id-ID" sz="2400" dirty="0"/>
              <a:t>Perhatikan element jalanan di sekitar kita, misalkan: papan iklan, bayangan, sepeda, arsitektur bangunan, dll.</a:t>
            </a:r>
          </a:p>
          <a:p>
            <a:r>
              <a:rPr lang="id-ID" sz="2400" dirty="0"/>
              <a:t>Mencobalah untuk bereksperimen dengan melanggar peraturan fotografi, misalkan foto-foto yang blur, foto </a:t>
            </a:r>
            <a:r>
              <a:rPr lang="id-ID" sz="2400" i="1" dirty="0"/>
              <a:t>dead centre</a:t>
            </a:r>
            <a:endParaRPr lang="id-ID" sz="2400" dirty="0"/>
          </a:p>
          <a:p>
            <a:endParaRPr lang="id-ID" dirty="0"/>
          </a:p>
        </p:txBody>
      </p:sp>
    </p:spTree>
    <p:extLst>
      <p:ext uri="{BB962C8B-B14F-4D97-AF65-F5344CB8AC3E}">
        <p14:creationId xmlns:p14="http://schemas.microsoft.com/office/powerpoint/2010/main" val="1691743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G18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059" y="260648"/>
            <a:ext cx="5619750" cy="58769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164" y="6277962"/>
            <a:ext cx="3278654" cy="369332"/>
          </a:xfrm>
          <a:prstGeom prst="rect">
            <a:avLst/>
          </a:prstGeom>
        </p:spPr>
        <p:txBody>
          <a:bodyPr wrap="none">
            <a:spAutoFit/>
          </a:bodyPr>
          <a:lstStyle/>
          <a:p>
            <a:r>
              <a:rPr lang="id-ID" i="1" dirty="0" smtClean="0"/>
              <a:t>The Daily Graphic New York 1877</a:t>
            </a:r>
            <a:endParaRPr lang="id-ID" dirty="0"/>
          </a:p>
        </p:txBody>
      </p:sp>
    </p:spTree>
    <p:extLst>
      <p:ext uri="{BB962C8B-B14F-4D97-AF65-F5344CB8AC3E}">
        <p14:creationId xmlns:p14="http://schemas.microsoft.com/office/powerpoint/2010/main" val="2809241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7620000" cy="5996136"/>
          </a:xfrm>
        </p:spPr>
        <p:txBody>
          <a:bodyPr>
            <a:normAutofit/>
          </a:bodyPr>
          <a:lstStyle/>
          <a:p>
            <a:r>
              <a:rPr lang="id-ID" sz="2400" dirty="0"/>
              <a:t>Karena memotret membutuhkan keahlian khusus dan waktu lama, maka fotografer saat itu adalah seorang seniman. Kadang fotografer tidak bekerja sendirian, ia harus dibantu seorang asisten untuk membawa perlengkapan. Ia juga dibantu seorang </a:t>
            </a:r>
            <a:r>
              <a:rPr lang="id-ID" sz="2400" i="1" dirty="0"/>
              <a:t>drafter</a:t>
            </a:r>
            <a:r>
              <a:rPr lang="id-ID" sz="2400" dirty="0"/>
              <a:t> yang membuat sketsa salinan foto ke dalam plat cetakan mesin press.</a:t>
            </a:r>
          </a:p>
          <a:p>
            <a:r>
              <a:rPr lang="id-ID" sz="2400" dirty="0"/>
              <a:t>Tahun 1891 surat kabar harian </a:t>
            </a:r>
            <a:r>
              <a:rPr lang="id-ID" sz="2400" i="1" dirty="0"/>
              <a:t>New York Morning Journal</a:t>
            </a:r>
            <a:r>
              <a:rPr lang="id-ID" sz="2400" dirty="0"/>
              <a:t> memelopori terbitan suratkabar dengan foto yang dicetak menggunakan </a:t>
            </a:r>
            <a:r>
              <a:rPr lang="id-ID" sz="2400" i="1" dirty="0"/>
              <a:t>halftone screen</a:t>
            </a:r>
            <a:r>
              <a:rPr lang="id-ID" sz="2400" dirty="0"/>
              <a:t>, perangkat yang mampu memindai titik-titik gambar ke dalam plat cetakan. Pada tahun 1897—saat mesin cetak semakin canggih dibuat—</a:t>
            </a:r>
            <a:r>
              <a:rPr lang="id-ID" sz="2400" i="1" dirty="0"/>
              <a:t>halftone photographs</a:t>
            </a:r>
            <a:r>
              <a:rPr lang="id-ID" sz="2400" dirty="0"/>
              <a:t> mampu dicetak dengan cepat secara massal</a:t>
            </a:r>
          </a:p>
          <a:p>
            <a:endParaRPr lang="id-ID" sz="2400" dirty="0"/>
          </a:p>
        </p:txBody>
      </p:sp>
    </p:spTree>
    <p:extLst>
      <p:ext uri="{BB962C8B-B14F-4D97-AF65-F5344CB8AC3E}">
        <p14:creationId xmlns:p14="http://schemas.microsoft.com/office/powerpoint/2010/main" val="3734862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asil gambar untuk New York Morning Journal 18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88639"/>
            <a:ext cx="4464496" cy="59075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771800" y="6237312"/>
            <a:ext cx="3278654" cy="369332"/>
          </a:xfrm>
          <a:prstGeom prst="rect">
            <a:avLst/>
          </a:prstGeom>
        </p:spPr>
        <p:txBody>
          <a:bodyPr wrap="none">
            <a:spAutoFit/>
          </a:bodyPr>
          <a:lstStyle/>
          <a:p>
            <a:r>
              <a:rPr lang="id-ID" i="1" dirty="0" smtClean="0"/>
              <a:t>New York Morning Journal, 1891</a:t>
            </a:r>
            <a:r>
              <a:rPr lang="id-ID" dirty="0" smtClean="0"/>
              <a:t> </a:t>
            </a:r>
            <a:endParaRPr lang="id-ID" dirty="0"/>
          </a:p>
        </p:txBody>
      </p:sp>
    </p:spTree>
    <p:extLst>
      <p:ext uri="{BB962C8B-B14F-4D97-AF65-F5344CB8AC3E}">
        <p14:creationId xmlns:p14="http://schemas.microsoft.com/office/powerpoint/2010/main" val="316710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706090"/>
          </a:xfrm>
        </p:spPr>
        <p:txBody>
          <a:bodyPr/>
          <a:lstStyle/>
          <a:p>
            <a:r>
              <a:rPr lang="id-ID" sz="2800" dirty="0" smtClean="0"/>
              <a:t>Foto Jurnalistik yang mengubah dunia</a:t>
            </a:r>
            <a:endParaRPr lang="id-ID" sz="2800" dirty="0"/>
          </a:p>
        </p:txBody>
      </p:sp>
      <p:pic>
        <p:nvPicPr>
          <p:cNvPr id="7170" name="Picture 2" descr="https://cdn.brilio.net/news/2016/11/28/108306/520602-foto-paling-berpengaruh-di-dunia-1-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906" y="980728"/>
            <a:ext cx="6048672" cy="403473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67544" y="5221382"/>
            <a:ext cx="7776864" cy="1477328"/>
          </a:xfrm>
          <a:prstGeom prst="rect">
            <a:avLst/>
          </a:prstGeom>
        </p:spPr>
        <p:txBody>
          <a:bodyPr wrap="square">
            <a:spAutoFit/>
          </a:bodyPr>
          <a:lstStyle/>
          <a:p>
            <a:r>
              <a:rPr lang="id-ID" dirty="0"/>
              <a:t>Foto karya </a:t>
            </a:r>
            <a:r>
              <a:rPr lang="id-ID" b="1" dirty="0"/>
              <a:t>Nick Ut </a:t>
            </a:r>
            <a:r>
              <a:rPr lang="id-ID" dirty="0"/>
              <a:t>ini merekam momen ketika anak-anak termasuk seorang anak bernama Kim Phuc berusia 9 tahun dalam kondisi telanjang melarikan diri dari serangan bom Napalm.</a:t>
            </a:r>
          </a:p>
          <a:p>
            <a:r>
              <a:rPr lang="id-ID" dirty="0"/>
              <a:t>Foto menjelaskan bagaimana mengerikannya </a:t>
            </a:r>
            <a:r>
              <a:rPr lang="id-ID" dirty="0">
                <a:hlinkClick r:id="rId3"/>
              </a:rPr>
              <a:t>perang Vietnam</a:t>
            </a:r>
            <a:r>
              <a:rPr lang="id-ID" dirty="0"/>
              <a:t> tersebut menjadi perbincangan banyak orang di dunia</a:t>
            </a:r>
          </a:p>
        </p:txBody>
      </p:sp>
    </p:spTree>
    <p:extLst>
      <p:ext uri="{BB962C8B-B14F-4D97-AF65-F5344CB8AC3E}">
        <p14:creationId xmlns:p14="http://schemas.microsoft.com/office/powerpoint/2010/main" val="2917477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s://cdn.brilio.net/news/2016/11/28/108306/520605-foto-paling-berpengaruh-di-dunia-1-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8640"/>
            <a:ext cx="6120680" cy="489654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28925" y="5241600"/>
            <a:ext cx="8208912" cy="1477328"/>
          </a:xfrm>
          <a:prstGeom prst="rect">
            <a:avLst/>
          </a:prstGeom>
        </p:spPr>
        <p:txBody>
          <a:bodyPr wrap="square">
            <a:spAutoFit/>
          </a:bodyPr>
          <a:lstStyle/>
          <a:p>
            <a:r>
              <a:rPr lang="id-ID" dirty="0"/>
              <a:t>Pada tragedi World Trade Center (WTC) 11 September 2001 di mana dua menara kembar tersebut ditabrak dua pesawat jet dan langsung ambruk beberapa saat kemudian.</a:t>
            </a:r>
          </a:p>
          <a:p>
            <a:r>
              <a:rPr lang="id-ID" dirty="0"/>
              <a:t>Fotografer </a:t>
            </a:r>
            <a:r>
              <a:rPr lang="id-ID" b="1" dirty="0"/>
              <a:t>Richard Drew </a:t>
            </a:r>
            <a:r>
              <a:rPr lang="id-ID" dirty="0"/>
              <a:t>berhasil mengambil sisi berbeda dalam aksi menegrikan tersebut. Dia menangkap momen ketika seorang pria jatuh dari ketinggian gedung</a:t>
            </a:r>
          </a:p>
        </p:txBody>
      </p:sp>
    </p:spTree>
    <p:extLst>
      <p:ext uri="{BB962C8B-B14F-4D97-AF65-F5344CB8AC3E}">
        <p14:creationId xmlns:p14="http://schemas.microsoft.com/office/powerpoint/2010/main" val="2929640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cdn.brilio.net/news/2016/11/28/108306/520604-foto-paling-berpengaruh-di-dunia-1-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6696744" cy="42387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11120" y="4761550"/>
            <a:ext cx="7935091" cy="1754326"/>
          </a:xfrm>
          <a:prstGeom prst="rect">
            <a:avLst/>
          </a:prstGeom>
        </p:spPr>
        <p:txBody>
          <a:bodyPr wrap="square">
            <a:spAutoFit/>
          </a:bodyPr>
          <a:lstStyle/>
          <a:p>
            <a:r>
              <a:rPr lang="id-ID" b="1" dirty="0"/>
              <a:t>Malcolm Browne </a:t>
            </a:r>
            <a:r>
              <a:rPr lang="id-ID" dirty="0"/>
              <a:t>merupakan fotografer yang mengabadikan momen ketika seorang biksu bernama Thich Quang Duc membakar dirinya sendiri di sebuah persimpangan jalan Saigon pada tanggal 11 Juni 1963.</a:t>
            </a:r>
          </a:p>
          <a:p>
            <a:r>
              <a:rPr lang="id-ID" dirty="0"/>
              <a:t>Aksi bakar diri tersebut merupakan bentuk protes menentang penganiayaan kaum Buddha oleh pemerintah Katolik Roma Vietnam Selatan. Aksi biksu tersebut menginspirasi aksi serupa sebagai bentuk protes</a:t>
            </a:r>
          </a:p>
        </p:txBody>
      </p:sp>
    </p:spTree>
    <p:extLst>
      <p:ext uri="{BB962C8B-B14F-4D97-AF65-F5344CB8AC3E}">
        <p14:creationId xmlns:p14="http://schemas.microsoft.com/office/powerpoint/2010/main" val="16762002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cdn.brilio.net/news/2016/11/28/108306/520610-foto-paling-berpengaruh-di-dunia-1-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4548886" cy="61926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292080" y="404664"/>
            <a:ext cx="2952328" cy="4247317"/>
          </a:xfrm>
          <a:prstGeom prst="rect">
            <a:avLst/>
          </a:prstGeom>
        </p:spPr>
        <p:txBody>
          <a:bodyPr wrap="square">
            <a:spAutoFit/>
          </a:bodyPr>
          <a:lstStyle/>
          <a:p>
            <a:r>
              <a:rPr lang="id-ID" dirty="0"/>
              <a:t>Perang Dunia II menyimpan begitu banyak kisah mengerikan. Salah satunya adalah bom Amerika Serikat yang dijatuhkan di Nagasaki. Bom ini merupakan bom balas dendam setelah Jepang menjatuhkan bom di Pearl Harbour.</a:t>
            </a:r>
          </a:p>
          <a:p>
            <a:r>
              <a:rPr lang="id-ID" dirty="0"/>
              <a:t>Momen tersebut diabadikan oleh fotografer </a:t>
            </a:r>
            <a:r>
              <a:rPr lang="id-ID" b="1" dirty="0"/>
              <a:t>Lieutenant Charles Levy </a:t>
            </a:r>
            <a:r>
              <a:rPr lang="id-ID" dirty="0"/>
              <a:t>dalam sebuah foto yang cepat menjadi perbincangan banyak orang pada masa itu.</a:t>
            </a:r>
          </a:p>
        </p:txBody>
      </p:sp>
    </p:spTree>
    <p:extLst>
      <p:ext uri="{BB962C8B-B14F-4D97-AF65-F5344CB8AC3E}">
        <p14:creationId xmlns:p14="http://schemas.microsoft.com/office/powerpoint/2010/main" val="21455294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304</TotalTime>
  <Words>1057</Words>
  <Application>Microsoft Office PowerPoint</Application>
  <PresentationFormat>On-screen Show (4:3)</PresentationFormat>
  <Paragraphs>56</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Adjacency</vt:lpstr>
      <vt:lpstr>Street Photography</vt:lpstr>
      <vt:lpstr>Tentang foto jurnalistik</vt:lpstr>
      <vt:lpstr>PowerPoint Presentation</vt:lpstr>
      <vt:lpstr>PowerPoint Presentation</vt:lpstr>
      <vt:lpstr>PowerPoint Presentation</vt:lpstr>
      <vt:lpstr>Foto Jurnalistik yang mengubah dunia</vt:lpstr>
      <vt:lpstr>PowerPoint Presentation</vt:lpstr>
      <vt:lpstr>PowerPoint Presentation</vt:lpstr>
      <vt:lpstr>PowerPoint Presentation</vt:lpstr>
      <vt:lpstr>PowerPoint Presentation</vt:lpstr>
      <vt:lpstr>Tentang Street photography</vt:lpstr>
      <vt:lpstr>Tokoh dan Sejarah Street Photography</vt:lpstr>
      <vt:lpstr>Karya – Karya Henri C. Bresson</vt:lpstr>
      <vt:lpstr>PowerPoint Presentation</vt:lpstr>
      <vt:lpstr>PowerPoint Presentation</vt:lpstr>
      <vt:lpstr>PowerPoint Presentation</vt:lpstr>
      <vt:lpstr>Ciri – Ciri Street Photography</vt:lpstr>
      <vt:lpstr>Tips bagi yang ingin mendalami Street photography</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Street Photography</dc:title>
  <dc:creator>USER</dc:creator>
  <cp:lastModifiedBy>USER</cp:lastModifiedBy>
  <cp:revision>19</cp:revision>
  <dcterms:created xsi:type="dcterms:W3CDTF">2017-09-18T00:33:51Z</dcterms:created>
  <dcterms:modified xsi:type="dcterms:W3CDTF">2017-12-07T01:53:07Z</dcterms:modified>
</cp:coreProperties>
</file>