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8"/>
  </p:notesMasterIdLst>
  <p:sldIdLst>
    <p:sldId id="256" r:id="rId2"/>
    <p:sldId id="264" r:id="rId3"/>
    <p:sldId id="265" r:id="rId4"/>
    <p:sldId id="268" r:id="rId5"/>
    <p:sldId id="269" r:id="rId6"/>
    <p:sldId id="270" r:id="rId7"/>
    <p:sldId id="257" r:id="rId8"/>
    <p:sldId id="316" r:id="rId9"/>
    <p:sldId id="258" r:id="rId10"/>
    <p:sldId id="259" r:id="rId11"/>
    <p:sldId id="260" r:id="rId12"/>
    <p:sldId id="261" r:id="rId13"/>
    <p:sldId id="262" r:id="rId14"/>
    <p:sldId id="263" r:id="rId15"/>
    <p:sldId id="271" r:id="rId16"/>
    <p:sldId id="283" r:id="rId17"/>
    <p:sldId id="274" r:id="rId18"/>
    <p:sldId id="277" r:id="rId19"/>
    <p:sldId id="275" r:id="rId20"/>
    <p:sldId id="285" r:id="rId21"/>
    <p:sldId id="314" r:id="rId22"/>
    <p:sldId id="315" r:id="rId23"/>
    <p:sldId id="287" r:id="rId24"/>
    <p:sldId id="281" r:id="rId25"/>
    <p:sldId id="293" r:id="rId26"/>
    <p:sldId id="31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0C391A-DD34-4CF7-B716-AB58CF6794F7}" type="datetimeFigureOut">
              <a:rPr lang="en-IE" smtClean="0"/>
              <a:t>16/05/2017</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EB5FB6-6F78-4214-9CC6-2658ADA27811}" type="slidenum">
              <a:rPr lang="en-IE" smtClean="0"/>
              <a:t>‹#›</a:t>
            </a:fld>
            <a:endParaRPr lang="en-IE"/>
          </a:p>
        </p:txBody>
      </p:sp>
    </p:spTree>
    <p:extLst>
      <p:ext uri="{BB962C8B-B14F-4D97-AF65-F5344CB8AC3E}">
        <p14:creationId xmlns:p14="http://schemas.microsoft.com/office/powerpoint/2010/main" val="185923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D7AA65-99BA-49ED-AC2A-2ECC24E824BB}" type="slidenum">
              <a:rPr lang="en-US"/>
              <a:pPr/>
              <a:t>18</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87AA48-15A6-4104-9CF9-B22EC6CD5CB2}" type="datetimeFigureOut">
              <a:rPr lang="en-IE" smtClean="0"/>
              <a:t>16/05/2017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41DE28D-96C7-4F9E-BBF5-C635CF010675}"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7AA48-15A6-4104-9CF9-B22EC6CD5CB2}" type="datetimeFigureOut">
              <a:rPr lang="en-IE" smtClean="0"/>
              <a:t>16/05/2017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41DE28D-96C7-4F9E-BBF5-C635CF010675}"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7AA48-15A6-4104-9CF9-B22EC6CD5CB2}" type="datetimeFigureOut">
              <a:rPr lang="en-IE" smtClean="0"/>
              <a:t>16/05/2017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41DE28D-96C7-4F9E-BBF5-C635CF010675}"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7AA48-15A6-4104-9CF9-B22EC6CD5CB2}" type="datetimeFigureOut">
              <a:rPr lang="en-IE" smtClean="0"/>
              <a:t>16/05/2017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41DE28D-96C7-4F9E-BBF5-C635CF010675}"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87AA48-15A6-4104-9CF9-B22EC6CD5CB2}" type="datetimeFigureOut">
              <a:rPr lang="en-IE" smtClean="0"/>
              <a:t>16/05/2017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41DE28D-96C7-4F9E-BBF5-C635CF010675}"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87AA48-15A6-4104-9CF9-B22EC6CD5CB2}" type="datetimeFigureOut">
              <a:rPr lang="en-IE" smtClean="0"/>
              <a:t>16/05/2017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41DE28D-96C7-4F9E-BBF5-C635CF010675}"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87AA48-15A6-4104-9CF9-B22EC6CD5CB2}" type="datetimeFigureOut">
              <a:rPr lang="en-IE" smtClean="0"/>
              <a:t>16/05/2017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41DE28D-96C7-4F9E-BBF5-C635CF010675}"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87AA48-15A6-4104-9CF9-B22EC6CD5CB2}" type="datetimeFigureOut">
              <a:rPr lang="en-IE" smtClean="0"/>
              <a:t>16/05/2017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41DE28D-96C7-4F9E-BBF5-C635CF010675}"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7AA48-15A6-4104-9CF9-B22EC6CD5CB2}" type="datetimeFigureOut">
              <a:rPr lang="en-IE" smtClean="0"/>
              <a:t>16/05/2017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41DE28D-96C7-4F9E-BBF5-C635CF010675}"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7AA48-15A6-4104-9CF9-B22EC6CD5CB2}" type="datetimeFigureOut">
              <a:rPr lang="en-IE" smtClean="0"/>
              <a:t>16/05/2017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41DE28D-96C7-4F9E-BBF5-C635CF010675}" type="slidenum">
              <a:rPr lang="en-IE" smtClean="0"/>
              <a:t>‹#›</a:t>
            </a:fld>
            <a:endParaRPr lang="en-IE"/>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D87AA48-15A6-4104-9CF9-B22EC6CD5CB2}" type="datetimeFigureOut">
              <a:rPr lang="en-IE" smtClean="0"/>
              <a:t>16/05/2017</a:t>
            </a:fld>
            <a:endParaRPr lang="en-IE"/>
          </a:p>
        </p:txBody>
      </p:sp>
      <p:sp>
        <p:nvSpPr>
          <p:cNvPr id="9" name="Slide Number Placeholder 8"/>
          <p:cNvSpPr>
            <a:spLocks noGrp="1"/>
          </p:cNvSpPr>
          <p:nvPr>
            <p:ph type="sldNum" sz="quarter" idx="11"/>
          </p:nvPr>
        </p:nvSpPr>
        <p:spPr/>
        <p:txBody>
          <a:bodyPr/>
          <a:lstStyle/>
          <a:p>
            <a:fld id="{741DE28D-96C7-4F9E-BBF5-C635CF010675}" type="slidenum">
              <a:rPr lang="en-IE" smtClean="0"/>
              <a:t>‹#›</a:t>
            </a:fld>
            <a:endParaRPr lang="en-IE"/>
          </a:p>
        </p:txBody>
      </p:sp>
      <p:sp>
        <p:nvSpPr>
          <p:cNvPr id="10" name="Footer Placeholder 9"/>
          <p:cNvSpPr>
            <a:spLocks noGrp="1"/>
          </p:cNvSpPr>
          <p:nvPr>
            <p:ph type="ftr" sz="quarter" idx="12"/>
          </p:nvPr>
        </p:nvSpPr>
        <p:spPr/>
        <p:txBody>
          <a:bodyPr/>
          <a:lstStyle/>
          <a:p>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41DE28D-96C7-4F9E-BBF5-C635CF010675}" type="slidenum">
              <a:rPr lang="en-IE" smtClean="0"/>
              <a:t>‹#›</a:t>
            </a:fld>
            <a:endParaRPr lang="en-I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D87AA48-15A6-4104-9CF9-B22EC6CD5CB2}" type="datetimeFigureOut">
              <a:rPr lang="en-IE" smtClean="0"/>
              <a:t>16/05/2017</a:t>
            </a:fld>
            <a:endParaRPr lang="en-IE"/>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cio.com/article/32334/Nike_Rebounds_How_and_Why_Nike_Recovered_from_Its_Supply_Chain_Disaster" TargetMode="External"/><Relationship Id="rId2" Type="http://schemas.openxmlformats.org/officeDocument/2006/relationships/hyperlink" Target="http://www.cio.com/article/143451/How_Wal_Mart_Lost_Its_Technology_Edge" TargetMode="External"/><Relationship Id="rId1" Type="http://schemas.openxmlformats.org/officeDocument/2006/relationships/slideLayout" Target="../slideLayouts/slideLayout2.xml"/><Relationship Id="rId4" Type="http://schemas.openxmlformats.org/officeDocument/2006/relationships/hyperlink" Target="http://www.cio.com/article/445316/Nintendo_Wii_Shortage_Shrewd_Marketing_or_Flawed_Supply_Chain_"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Supply Chain Management</a:t>
            </a:r>
            <a:endParaRPr lang="en-IE" dirty="0"/>
          </a:p>
        </p:txBody>
      </p:sp>
      <p:sp>
        <p:nvSpPr>
          <p:cNvPr id="3" name="Subtitle 2"/>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val="41074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Plan</a:t>
            </a:r>
            <a:endParaRPr lang="en-IE" dirty="0"/>
          </a:p>
        </p:txBody>
      </p:sp>
      <p:sp>
        <p:nvSpPr>
          <p:cNvPr id="3" name="Content Placeholder 2"/>
          <p:cNvSpPr>
            <a:spLocks noGrp="1"/>
          </p:cNvSpPr>
          <p:nvPr>
            <p:ph idx="1"/>
          </p:nvPr>
        </p:nvSpPr>
        <p:spPr/>
        <p:txBody>
          <a:bodyPr>
            <a:normAutofit/>
          </a:bodyPr>
          <a:lstStyle/>
          <a:p>
            <a:r>
              <a:rPr lang="en-IE" dirty="0"/>
              <a:t>T</a:t>
            </a:r>
            <a:r>
              <a:rPr lang="en-IE" dirty="0" smtClean="0"/>
              <a:t>he </a:t>
            </a:r>
            <a:r>
              <a:rPr lang="en-IE" dirty="0"/>
              <a:t>strategic portion of SCM. </a:t>
            </a:r>
            <a:endParaRPr lang="en-IE" dirty="0" smtClean="0"/>
          </a:p>
          <a:p>
            <a:r>
              <a:rPr lang="en-IE" dirty="0" smtClean="0"/>
              <a:t>Companies </a:t>
            </a:r>
            <a:r>
              <a:rPr lang="en-IE" dirty="0"/>
              <a:t>need a strategy for managing all the resources that go toward meeting customer demand for their product or </a:t>
            </a:r>
            <a:r>
              <a:rPr lang="en-IE" dirty="0" smtClean="0"/>
              <a:t>service.</a:t>
            </a:r>
          </a:p>
          <a:p>
            <a:r>
              <a:rPr lang="en-IE" dirty="0" smtClean="0"/>
              <a:t>A </a:t>
            </a:r>
            <a:r>
              <a:rPr lang="en-IE" dirty="0"/>
              <a:t>big piece of SCM planning is developing a set of metrics to monitor the supply chain so that it is efficient, costs less and delivers high quality and value to customers.</a:t>
            </a:r>
          </a:p>
        </p:txBody>
      </p:sp>
    </p:spTree>
    <p:extLst>
      <p:ext uri="{BB962C8B-B14F-4D97-AF65-F5344CB8AC3E}">
        <p14:creationId xmlns:p14="http://schemas.microsoft.com/office/powerpoint/2010/main" val="505747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Source</a:t>
            </a:r>
            <a:endParaRPr lang="en-IE" dirty="0"/>
          </a:p>
        </p:txBody>
      </p:sp>
      <p:sp>
        <p:nvSpPr>
          <p:cNvPr id="3" name="Content Placeholder 2"/>
          <p:cNvSpPr>
            <a:spLocks noGrp="1"/>
          </p:cNvSpPr>
          <p:nvPr>
            <p:ph idx="1"/>
          </p:nvPr>
        </p:nvSpPr>
        <p:spPr/>
        <p:txBody>
          <a:bodyPr>
            <a:normAutofit/>
          </a:bodyPr>
          <a:lstStyle/>
          <a:p>
            <a:r>
              <a:rPr lang="en-IE" dirty="0" smtClean="0"/>
              <a:t>Companies </a:t>
            </a:r>
            <a:r>
              <a:rPr lang="en-IE" dirty="0"/>
              <a:t>must choose suppliers to deliver the goods and services they need to create their product. </a:t>
            </a:r>
            <a:endParaRPr lang="en-IE" dirty="0" smtClean="0"/>
          </a:p>
          <a:p>
            <a:r>
              <a:rPr lang="en-IE" dirty="0" smtClean="0"/>
              <a:t>Therefore</a:t>
            </a:r>
            <a:r>
              <a:rPr lang="en-IE" dirty="0"/>
              <a:t>, supply chain managers must develop a set of pricing, delivery and payment processes with suppliers and create metrics for monitoring and improving the relationships. </a:t>
            </a:r>
            <a:endParaRPr lang="en-IE" dirty="0" smtClean="0"/>
          </a:p>
          <a:p>
            <a:r>
              <a:rPr lang="en-IE" dirty="0" smtClean="0"/>
              <a:t>SCM </a:t>
            </a:r>
            <a:r>
              <a:rPr lang="en-IE" dirty="0"/>
              <a:t>managers can put together processes for managing their goods and services inventory, including receiving and verifying shipments, transferring them to the manufacturing facilities and authorizing supplier payments.</a:t>
            </a:r>
          </a:p>
        </p:txBody>
      </p:sp>
    </p:spTree>
    <p:extLst>
      <p:ext uri="{BB962C8B-B14F-4D97-AF65-F5344CB8AC3E}">
        <p14:creationId xmlns:p14="http://schemas.microsoft.com/office/powerpoint/2010/main" val="1051250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Make</a:t>
            </a:r>
            <a:endParaRPr lang="en-IE" dirty="0"/>
          </a:p>
        </p:txBody>
      </p:sp>
      <p:sp>
        <p:nvSpPr>
          <p:cNvPr id="3" name="Content Placeholder 2"/>
          <p:cNvSpPr>
            <a:spLocks noGrp="1"/>
          </p:cNvSpPr>
          <p:nvPr>
            <p:ph idx="1"/>
          </p:nvPr>
        </p:nvSpPr>
        <p:spPr/>
        <p:txBody>
          <a:bodyPr>
            <a:normAutofit/>
          </a:bodyPr>
          <a:lstStyle/>
          <a:p>
            <a:r>
              <a:rPr lang="en-IE" dirty="0" smtClean="0"/>
              <a:t>The </a:t>
            </a:r>
            <a:r>
              <a:rPr lang="en-IE" dirty="0"/>
              <a:t>manufacturing step. </a:t>
            </a:r>
            <a:endParaRPr lang="en-IE" dirty="0" smtClean="0"/>
          </a:p>
          <a:p>
            <a:r>
              <a:rPr lang="en-IE" dirty="0" smtClean="0"/>
              <a:t>Supply </a:t>
            </a:r>
            <a:r>
              <a:rPr lang="en-IE" dirty="0"/>
              <a:t>chain managers schedule the activities necessary for production, testing, packaging and preparation for delivery. </a:t>
            </a:r>
            <a:endParaRPr lang="en-IE" dirty="0" smtClean="0"/>
          </a:p>
          <a:p>
            <a:r>
              <a:rPr lang="en-IE" dirty="0" smtClean="0"/>
              <a:t>This </a:t>
            </a:r>
            <a:r>
              <a:rPr lang="en-IE" dirty="0"/>
              <a:t>is the most metric-intensive portion of the supply chain—one where companies are able to measure quality levels, production output and worker productivity.</a:t>
            </a:r>
          </a:p>
        </p:txBody>
      </p:sp>
    </p:spTree>
    <p:extLst>
      <p:ext uri="{BB962C8B-B14F-4D97-AF65-F5344CB8AC3E}">
        <p14:creationId xmlns:p14="http://schemas.microsoft.com/office/powerpoint/2010/main" val="1885007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Deliver</a:t>
            </a:r>
            <a:endParaRPr lang="en-IE" dirty="0"/>
          </a:p>
        </p:txBody>
      </p:sp>
      <p:sp>
        <p:nvSpPr>
          <p:cNvPr id="3" name="Content Placeholder 2"/>
          <p:cNvSpPr>
            <a:spLocks noGrp="1"/>
          </p:cNvSpPr>
          <p:nvPr>
            <p:ph idx="1"/>
          </p:nvPr>
        </p:nvSpPr>
        <p:spPr/>
        <p:txBody>
          <a:bodyPr/>
          <a:lstStyle/>
          <a:p>
            <a:r>
              <a:rPr lang="en-IE" dirty="0" smtClean="0"/>
              <a:t>Also may be referred to as logistics</a:t>
            </a:r>
          </a:p>
          <a:p>
            <a:r>
              <a:rPr lang="en-IE" dirty="0"/>
              <a:t>C</a:t>
            </a:r>
            <a:r>
              <a:rPr lang="en-IE" dirty="0" smtClean="0"/>
              <a:t>ompanies </a:t>
            </a:r>
            <a:r>
              <a:rPr lang="en-IE" dirty="0"/>
              <a:t>coordinate the receipt of orders from </a:t>
            </a:r>
            <a:r>
              <a:rPr lang="en-IE" dirty="0" smtClean="0"/>
              <a:t>customers</a:t>
            </a:r>
          </a:p>
          <a:p>
            <a:r>
              <a:rPr lang="en-IE" dirty="0"/>
              <a:t>D</a:t>
            </a:r>
            <a:r>
              <a:rPr lang="en-IE" dirty="0" smtClean="0"/>
              <a:t>evelop </a:t>
            </a:r>
            <a:r>
              <a:rPr lang="en-IE" dirty="0"/>
              <a:t>a network of warehouses, pick carriers to get products to customers and set up an invoicing system to receive payments.</a:t>
            </a:r>
          </a:p>
        </p:txBody>
      </p:sp>
    </p:spTree>
    <p:extLst>
      <p:ext uri="{BB962C8B-B14F-4D97-AF65-F5344CB8AC3E}">
        <p14:creationId xmlns:p14="http://schemas.microsoft.com/office/powerpoint/2010/main" val="1641876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Return</a:t>
            </a:r>
            <a:endParaRPr lang="en-IE" dirty="0"/>
          </a:p>
        </p:txBody>
      </p:sp>
      <p:sp>
        <p:nvSpPr>
          <p:cNvPr id="3" name="Content Placeholder 2"/>
          <p:cNvSpPr>
            <a:spLocks noGrp="1"/>
          </p:cNvSpPr>
          <p:nvPr>
            <p:ph idx="1"/>
          </p:nvPr>
        </p:nvSpPr>
        <p:spPr/>
        <p:txBody>
          <a:bodyPr/>
          <a:lstStyle/>
          <a:p>
            <a:r>
              <a:rPr lang="en-IE" dirty="0" smtClean="0"/>
              <a:t>Supply </a:t>
            </a:r>
            <a:r>
              <a:rPr lang="en-IE" dirty="0"/>
              <a:t>chain planners have to create a responsive and flexible network for receiving defective and excess products back from their customers and supporting customers who have problems with delivered products..</a:t>
            </a:r>
          </a:p>
        </p:txBody>
      </p:sp>
    </p:spTree>
    <p:extLst>
      <p:ext uri="{BB962C8B-B14F-4D97-AF65-F5344CB8AC3E}">
        <p14:creationId xmlns:p14="http://schemas.microsoft.com/office/powerpoint/2010/main" val="604989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Information and supply chain management</a:t>
            </a:r>
            <a:endParaRPr lang="en-IE" dirty="0"/>
          </a:p>
        </p:txBody>
      </p:sp>
      <p:sp>
        <p:nvSpPr>
          <p:cNvPr id="3" name="Content Placeholder 2"/>
          <p:cNvSpPr>
            <a:spLocks noGrp="1"/>
          </p:cNvSpPr>
          <p:nvPr>
            <p:ph idx="1"/>
          </p:nvPr>
        </p:nvSpPr>
        <p:spPr/>
        <p:txBody>
          <a:bodyPr>
            <a:normAutofit/>
          </a:bodyPr>
          <a:lstStyle/>
          <a:p>
            <a:pPr>
              <a:spcAft>
                <a:spcPct val="50000"/>
              </a:spcAft>
              <a:buFontTx/>
              <a:buChar char="•"/>
            </a:pPr>
            <a:r>
              <a:rPr lang="en-US" b="1" dirty="0" smtClean="0">
                <a:cs typeface="Times New Roman" pitchFamily="18" charset="0"/>
              </a:rPr>
              <a:t>Supply </a:t>
            </a:r>
            <a:r>
              <a:rPr lang="en-US" b="1" dirty="0">
                <a:cs typeface="Times New Roman" pitchFamily="18" charset="0"/>
              </a:rPr>
              <a:t>chain </a:t>
            </a:r>
            <a:r>
              <a:rPr lang="en-US" b="1" dirty="0" smtClean="0">
                <a:cs typeface="Times New Roman" pitchFamily="18" charset="0"/>
              </a:rPr>
              <a:t>inefficiencies due to poor planning include:</a:t>
            </a:r>
            <a:endParaRPr lang="en-US" b="1" dirty="0">
              <a:cs typeface="Times New Roman" pitchFamily="18" charset="0"/>
            </a:endParaRPr>
          </a:p>
          <a:p>
            <a:pPr marL="685800" lvl="1">
              <a:spcAft>
                <a:spcPct val="50000"/>
              </a:spcAft>
              <a:buFontTx/>
              <a:buChar char="•"/>
            </a:pPr>
            <a:r>
              <a:rPr lang="en-US" dirty="0" smtClean="0">
                <a:cs typeface="Times New Roman" pitchFamily="18" charset="0"/>
              </a:rPr>
              <a:t>parts </a:t>
            </a:r>
            <a:r>
              <a:rPr lang="en-US" dirty="0">
                <a:cs typeface="Times New Roman" pitchFamily="18" charset="0"/>
              </a:rPr>
              <a:t>shortages, </a:t>
            </a:r>
          </a:p>
          <a:p>
            <a:pPr marL="1085850" lvl="2">
              <a:spcAft>
                <a:spcPct val="50000"/>
              </a:spcAft>
              <a:buFontTx/>
              <a:buChar char="•"/>
            </a:pPr>
            <a:r>
              <a:rPr lang="en-US" sz="2000" dirty="0" smtClean="0">
                <a:cs typeface="Times New Roman" pitchFamily="18" charset="0"/>
              </a:rPr>
              <a:t>Can waste </a:t>
            </a:r>
            <a:r>
              <a:rPr lang="en-US" sz="2000" dirty="0">
                <a:cs typeface="Times New Roman" pitchFamily="18" charset="0"/>
              </a:rPr>
              <a:t>up to 25% of operating costs</a:t>
            </a:r>
          </a:p>
          <a:p>
            <a:pPr marL="1085850" lvl="2">
              <a:spcAft>
                <a:spcPct val="50000"/>
              </a:spcAft>
              <a:buFontTx/>
              <a:buChar char="•"/>
            </a:pPr>
            <a:r>
              <a:rPr lang="en-US" sz="2000" dirty="0">
                <a:cs typeface="Times New Roman" pitchFamily="18" charset="0"/>
              </a:rPr>
              <a:t>Caused by inaccurate or untimely information</a:t>
            </a:r>
          </a:p>
          <a:p>
            <a:pPr marL="1428750" lvl="3">
              <a:spcAft>
                <a:spcPct val="50000"/>
              </a:spcAft>
              <a:buFontTx/>
              <a:buChar char="•"/>
            </a:pPr>
            <a:r>
              <a:rPr lang="en-US" sz="1800" dirty="0">
                <a:cs typeface="Times New Roman" pitchFamily="18" charset="0"/>
              </a:rPr>
              <a:t>Uncertain product demand</a:t>
            </a:r>
          </a:p>
          <a:p>
            <a:pPr marL="1428750" lvl="3">
              <a:spcAft>
                <a:spcPct val="50000"/>
              </a:spcAft>
              <a:buFontTx/>
              <a:buChar char="•"/>
            </a:pPr>
            <a:r>
              <a:rPr lang="en-US" sz="1800" dirty="0">
                <a:cs typeface="Times New Roman" pitchFamily="18" charset="0"/>
              </a:rPr>
              <a:t>Late shipments from suppliers</a:t>
            </a:r>
          </a:p>
          <a:p>
            <a:pPr lvl="1">
              <a:spcAft>
                <a:spcPct val="50000"/>
              </a:spcAft>
              <a:buFontTx/>
              <a:buChar char="•"/>
            </a:pPr>
            <a:r>
              <a:rPr lang="en-US" dirty="0">
                <a:cs typeface="Times New Roman" pitchFamily="18" charset="0"/>
              </a:rPr>
              <a:t>excessive inventory</a:t>
            </a:r>
            <a:endParaRPr lang="en-US" b="1" dirty="0" smtClean="0">
              <a:cs typeface="Times New Roman" pitchFamily="18" charset="0"/>
            </a:endParaRPr>
          </a:p>
          <a:p>
            <a:pPr lvl="2">
              <a:spcAft>
                <a:spcPct val="50000"/>
              </a:spcAft>
              <a:buFontTx/>
              <a:buChar char="•"/>
            </a:pPr>
            <a:r>
              <a:rPr lang="en-US" b="1" dirty="0" smtClean="0">
                <a:cs typeface="Times New Roman" pitchFamily="18" charset="0"/>
              </a:rPr>
              <a:t>Safety </a:t>
            </a:r>
            <a:r>
              <a:rPr lang="en-US" b="1" dirty="0">
                <a:cs typeface="Times New Roman" pitchFamily="18" charset="0"/>
              </a:rPr>
              <a:t>stock</a:t>
            </a:r>
            <a:r>
              <a:rPr lang="en-US" dirty="0">
                <a:cs typeface="Times New Roman" pitchFamily="18" charset="0"/>
              </a:rPr>
              <a:t>: Kept as buffer for lack of flexibility in supply chain adds to </a:t>
            </a:r>
            <a:r>
              <a:rPr lang="en-US" dirty="0" smtClean="0">
                <a:cs typeface="Times New Roman" pitchFamily="18" charset="0"/>
              </a:rPr>
              <a:t>costs- ideally a just in time strategy should be adopted. </a:t>
            </a:r>
          </a:p>
          <a:p>
            <a:pPr lvl="1">
              <a:spcAft>
                <a:spcPct val="50000"/>
              </a:spcAft>
              <a:buFontTx/>
              <a:buChar char="•"/>
            </a:pPr>
            <a:endParaRPr lang="en-US" dirty="0">
              <a:cs typeface="Times New Roman" pitchFamily="18" charset="0"/>
            </a:endParaRPr>
          </a:p>
          <a:p>
            <a:endParaRPr lang="en-IE" dirty="0"/>
          </a:p>
        </p:txBody>
      </p:sp>
    </p:spTree>
    <p:extLst>
      <p:ext uri="{BB962C8B-B14F-4D97-AF65-F5344CB8AC3E}">
        <p14:creationId xmlns:p14="http://schemas.microsoft.com/office/powerpoint/2010/main" val="1544294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Supply chain management software</a:t>
            </a:r>
            <a:endParaRPr lang="en-IE" dirty="0"/>
          </a:p>
        </p:txBody>
      </p:sp>
      <p:sp>
        <p:nvSpPr>
          <p:cNvPr id="3" name="Content Placeholder 2"/>
          <p:cNvSpPr>
            <a:spLocks noGrp="1"/>
          </p:cNvSpPr>
          <p:nvPr>
            <p:ph idx="1"/>
          </p:nvPr>
        </p:nvSpPr>
        <p:spPr/>
        <p:txBody>
          <a:bodyPr>
            <a:normAutofit/>
          </a:bodyPr>
          <a:lstStyle/>
          <a:p>
            <a:r>
              <a:rPr lang="en-IE" dirty="0" smtClean="0"/>
              <a:t>Used </a:t>
            </a:r>
            <a:r>
              <a:rPr lang="en-IE" dirty="0"/>
              <a:t>to track demand, supply, manufacturing status, logistics (i.e. where things are in the supply chain), and </a:t>
            </a:r>
            <a:r>
              <a:rPr lang="en-IE" dirty="0" smtClean="0"/>
              <a:t>distribution</a:t>
            </a:r>
          </a:p>
          <a:p>
            <a:r>
              <a:rPr lang="en-IE" dirty="0"/>
              <a:t>T</a:t>
            </a:r>
            <a:r>
              <a:rPr lang="en-IE" dirty="0" smtClean="0"/>
              <a:t>o </a:t>
            </a:r>
            <a:r>
              <a:rPr lang="en-IE" dirty="0"/>
              <a:t>share data with supply chain partners at an ever increasing rate</a:t>
            </a:r>
            <a:r>
              <a:rPr lang="en-IE" dirty="0" smtClean="0"/>
              <a:t>.</a:t>
            </a:r>
          </a:p>
          <a:p>
            <a:endParaRPr lang="en-IE" dirty="0"/>
          </a:p>
          <a:p>
            <a:r>
              <a:rPr lang="en-IE" dirty="0"/>
              <a:t>Two main </a:t>
            </a:r>
            <a:r>
              <a:rPr lang="en-IE" dirty="0" smtClean="0"/>
              <a:t>categories of software: </a:t>
            </a:r>
            <a:endParaRPr lang="en-IE" dirty="0"/>
          </a:p>
          <a:p>
            <a:pPr lvl="1"/>
            <a:r>
              <a:rPr lang="en-IE" dirty="0"/>
              <a:t>Supply chain planning systems</a:t>
            </a:r>
          </a:p>
          <a:p>
            <a:pPr lvl="1"/>
            <a:r>
              <a:rPr lang="en-IE" dirty="0"/>
              <a:t>Supply chain execution systems</a:t>
            </a:r>
          </a:p>
          <a:p>
            <a:r>
              <a:rPr lang="en-IE" dirty="0"/>
              <a:t> </a:t>
            </a:r>
          </a:p>
        </p:txBody>
      </p:sp>
    </p:spTree>
    <p:extLst>
      <p:ext uri="{BB962C8B-B14F-4D97-AF65-F5344CB8AC3E}">
        <p14:creationId xmlns:p14="http://schemas.microsoft.com/office/powerpoint/2010/main" val="36968650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Supply chain planning systems</a:t>
            </a:r>
            <a:br>
              <a:rPr lang="en-IE" dirty="0"/>
            </a:br>
            <a:endParaRPr lang="en-IE" dirty="0"/>
          </a:p>
        </p:txBody>
      </p:sp>
      <p:sp>
        <p:nvSpPr>
          <p:cNvPr id="3" name="Content Placeholder 2"/>
          <p:cNvSpPr>
            <a:spLocks noGrp="1"/>
          </p:cNvSpPr>
          <p:nvPr>
            <p:ph idx="1"/>
          </p:nvPr>
        </p:nvSpPr>
        <p:spPr/>
        <p:txBody>
          <a:bodyPr/>
          <a:lstStyle/>
          <a:p>
            <a:r>
              <a:rPr lang="en-IE" dirty="0"/>
              <a:t>Demand planning</a:t>
            </a:r>
          </a:p>
          <a:p>
            <a:r>
              <a:rPr lang="en-IE" dirty="0"/>
              <a:t>Order planning</a:t>
            </a:r>
          </a:p>
          <a:p>
            <a:r>
              <a:rPr lang="en-IE" dirty="0" smtClean="0"/>
              <a:t>Scheduling </a:t>
            </a:r>
            <a:r>
              <a:rPr lang="en-IE" dirty="0"/>
              <a:t>and manufacturing planning</a:t>
            </a:r>
          </a:p>
          <a:p>
            <a:r>
              <a:rPr lang="en-IE" dirty="0"/>
              <a:t>Distribution planning</a:t>
            </a:r>
          </a:p>
          <a:p>
            <a:r>
              <a:rPr lang="en-IE" dirty="0"/>
              <a:t>Transportation planning</a:t>
            </a:r>
          </a:p>
          <a:p>
            <a:endParaRPr lang="en-IE" dirty="0"/>
          </a:p>
        </p:txBody>
      </p:sp>
    </p:spTree>
    <p:extLst>
      <p:ext uri="{BB962C8B-B14F-4D97-AF65-F5344CB8AC3E}">
        <p14:creationId xmlns:p14="http://schemas.microsoft.com/office/powerpoint/2010/main" val="4157190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Text Box 4"/>
          <p:cNvSpPr txBox="1">
            <a:spLocks noChangeArrowheads="1"/>
          </p:cNvSpPr>
          <p:nvPr/>
        </p:nvSpPr>
        <p:spPr bwMode="auto">
          <a:xfrm>
            <a:off x="0" y="4149080"/>
            <a:ext cx="1447800"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900" dirty="0"/>
              <a:t>An important use of </a:t>
            </a:r>
            <a:r>
              <a:rPr lang="en-US" sz="900" dirty="0" err="1"/>
              <a:t>SmartForecasts</a:t>
            </a:r>
            <a:r>
              <a:rPr lang="en-US" sz="900" dirty="0"/>
              <a:t> demand planning software from Smart Software is to forecast future demand for products where demand is intermittent or irregular. Shown here is a forecast graph for the distribution of total cumulative demand for a spare part over a four-month lead time.</a:t>
            </a:r>
          </a:p>
        </p:txBody>
      </p:sp>
      <p:sp>
        <p:nvSpPr>
          <p:cNvPr id="149509" name="Text Box 5"/>
          <p:cNvSpPr txBox="1">
            <a:spLocks noChangeArrowheads="1"/>
          </p:cNvSpPr>
          <p:nvPr/>
        </p:nvSpPr>
        <p:spPr bwMode="auto">
          <a:xfrm>
            <a:off x="1549513" y="387350"/>
            <a:ext cx="6553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600" b="1" dirty="0" smtClean="0">
                <a:cs typeface="Times New Roman" pitchFamily="18" charset="0"/>
              </a:rPr>
              <a:t>An example of Supply </a:t>
            </a:r>
            <a:r>
              <a:rPr lang="en-US" sz="1600" b="1" dirty="0">
                <a:cs typeface="Times New Roman" pitchFamily="18" charset="0"/>
              </a:rPr>
              <a:t>Chain Management Systems</a:t>
            </a:r>
          </a:p>
        </p:txBody>
      </p:sp>
      <p:sp>
        <p:nvSpPr>
          <p:cNvPr id="149510" name="Rectangle 6"/>
          <p:cNvSpPr>
            <a:spLocks noChangeArrowheads="1"/>
          </p:cNvSpPr>
          <p:nvPr/>
        </p:nvSpPr>
        <p:spPr bwMode="auto">
          <a:xfrm>
            <a:off x="1447800" y="200025"/>
            <a:ext cx="7696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hangingPunct="0"/>
            <a:endParaRPr lang="en-US" sz="2000" b="1" dirty="0">
              <a:effectLst>
                <a:outerShdw blurRad="38100" dist="38100" dir="2700000" algn="tl">
                  <a:srgbClr val="C0C0C0"/>
                </a:outerShdw>
              </a:effectLst>
            </a:endParaRPr>
          </a:p>
        </p:txBody>
      </p:sp>
      <p:pic>
        <p:nvPicPr>
          <p:cNvPr id="14951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668463"/>
            <a:ext cx="7315200" cy="465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763688" y="980728"/>
            <a:ext cx="5832648" cy="369332"/>
          </a:xfrm>
          <a:prstGeom prst="rect">
            <a:avLst/>
          </a:prstGeom>
          <a:noFill/>
        </p:spPr>
        <p:txBody>
          <a:bodyPr wrap="square" rtlCol="0">
            <a:spAutoFit/>
          </a:bodyPr>
          <a:lstStyle/>
          <a:p>
            <a:r>
              <a:rPr lang="en-GB" dirty="0" smtClean="0"/>
              <a:t> A decision support “modelling” system ; refer to lecture</a:t>
            </a:r>
            <a:endParaRPr lang="en-GB" dirty="0"/>
          </a:p>
        </p:txBody>
      </p:sp>
    </p:spTree>
    <p:extLst>
      <p:ext uri="{BB962C8B-B14F-4D97-AF65-F5344CB8AC3E}">
        <p14:creationId xmlns:p14="http://schemas.microsoft.com/office/powerpoint/2010/main" val="3354612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Supply chain execution systems</a:t>
            </a:r>
            <a:endParaRPr lang="en-IE" dirty="0"/>
          </a:p>
        </p:txBody>
      </p:sp>
      <p:sp>
        <p:nvSpPr>
          <p:cNvPr id="3" name="Content Placeholder 2"/>
          <p:cNvSpPr>
            <a:spLocks noGrp="1"/>
          </p:cNvSpPr>
          <p:nvPr>
            <p:ph idx="1"/>
          </p:nvPr>
        </p:nvSpPr>
        <p:spPr/>
        <p:txBody>
          <a:bodyPr>
            <a:normAutofit/>
          </a:bodyPr>
          <a:lstStyle/>
          <a:p>
            <a:pPr marL="0" indent="0">
              <a:buNone/>
            </a:pPr>
            <a:r>
              <a:rPr lang="en-IE" dirty="0"/>
              <a:t>Manage flow of products through distribution </a:t>
            </a:r>
            <a:r>
              <a:rPr lang="en-IE" dirty="0" smtClean="0"/>
              <a:t>centres </a:t>
            </a:r>
            <a:r>
              <a:rPr lang="en-IE" dirty="0"/>
              <a:t>and warehouses to ensure products delivered to right locations in most efficient manner</a:t>
            </a:r>
          </a:p>
          <a:p>
            <a:r>
              <a:rPr lang="en-IE" dirty="0"/>
              <a:t>Order commitments</a:t>
            </a:r>
          </a:p>
          <a:p>
            <a:r>
              <a:rPr lang="en-IE" dirty="0"/>
              <a:t>Final production</a:t>
            </a:r>
          </a:p>
          <a:p>
            <a:r>
              <a:rPr lang="en-IE" dirty="0"/>
              <a:t>Replenishment</a:t>
            </a:r>
          </a:p>
          <a:p>
            <a:r>
              <a:rPr lang="en-IE" dirty="0"/>
              <a:t>Distribution management</a:t>
            </a:r>
          </a:p>
          <a:p>
            <a:r>
              <a:rPr lang="en-IE" dirty="0"/>
              <a:t>Reverse </a:t>
            </a:r>
            <a:r>
              <a:rPr lang="en-IE" dirty="0" smtClean="0"/>
              <a:t>distribution (products/raw material that is returned)</a:t>
            </a:r>
            <a:endParaRPr lang="en-IE" dirty="0"/>
          </a:p>
          <a:p>
            <a:endParaRPr lang="en-IE" dirty="0"/>
          </a:p>
        </p:txBody>
      </p:sp>
    </p:spTree>
    <p:extLst>
      <p:ext uri="{BB962C8B-B14F-4D97-AF65-F5344CB8AC3E}">
        <p14:creationId xmlns:p14="http://schemas.microsoft.com/office/powerpoint/2010/main" val="3121074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Enterprise systems</a:t>
            </a:r>
            <a:endParaRPr lang="en-IE" dirty="0"/>
          </a:p>
        </p:txBody>
      </p:sp>
      <p:sp>
        <p:nvSpPr>
          <p:cNvPr id="3" name="Content Placeholder 2"/>
          <p:cNvSpPr>
            <a:spLocks noGrp="1"/>
          </p:cNvSpPr>
          <p:nvPr>
            <p:ph idx="1"/>
          </p:nvPr>
        </p:nvSpPr>
        <p:spPr>
          <a:xfrm>
            <a:off x="457200" y="1196752"/>
            <a:ext cx="8229600" cy="4929411"/>
          </a:xfrm>
        </p:spPr>
        <p:txBody>
          <a:bodyPr>
            <a:normAutofit/>
          </a:bodyPr>
          <a:lstStyle/>
          <a:p>
            <a:pPr>
              <a:spcBef>
                <a:spcPct val="50000"/>
              </a:spcBef>
              <a:buFontTx/>
              <a:buChar char="•"/>
            </a:pPr>
            <a:r>
              <a:rPr lang="id-ID" dirty="0" smtClean="0">
                <a:cs typeface="Times New Roman" pitchFamily="18" charset="0"/>
              </a:rPr>
              <a:t>Sebuah organisasi yang besar terdiri dari :</a:t>
            </a:r>
            <a:r>
              <a:rPr lang="en-US" dirty="0" smtClean="0">
                <a:cs typeface="Times New Roman" pitchFamily="18" charset="0"/>
              </a:rPr>
              <a:t> </a:t>
            </a:r>
            <a:r>
              <a:rPr lang="en-US" dirty="0" smtClean="0">
                <a:cs typeface="Times New Roman" pitchFamily="18" charset="0"/>
              </a:rPr>
              <a:t>(e.g. E.R.P.):</a:t>
            </a:r>
            <a:endParaRPr lang="en-US" dirty="0">
              <a:cs typeface="Times New Roman" pitchFamily="18" charset="0"/>
            </a:endParaRPr>
          </a:p>
          <a:p>
            <a:pPr lvl="1">
              <a:spcBef>
                <a:spcPct val="50000"/>
              </a:spcBef>
              <a:buFontTx/>
              <a:buChar char="•"/>
            </a:pPr>
            <a:r>
              <a:rPr lang="id-ID" dirty="0" smtClean="0">
                <a:cs typeface="Times New Roman" pitchFamily="18" charset="0"/>
              </a:rPr>
              <a:t>Rangkaian software yang terintegrasi dan central data base</a:t>
            </a:r>
            <a:endParaRPr lang="en-US" dirty="0">
              <a:cs typeface="Times New Roman" pitchFamily="18" charset="0"/>
            </a:endParaRPr>
          </a:p>
          <a:p>
            <a:pPr lvl="1">
              <a:spcBef>
                <a:spcPct val="50000"/>
              </a:spcBef>
              <a:buFontTx/>
              <a:buChar char="•"/>
            </a:pPr>
            <a:r>
              <a:rPr lang="id-ID" dirty="0" smtClean="0">
                <a:cs typeface="Times New Roman" pitchFamily="18" charset="0"/>
              </a:rPr>
              <a:t>Mengintegrasikan informasi dari semua divisi perusahaan, departemen, proses bisnis dalam 4 area fungsional</a:t>
            </a:r>
            <a:endParaRPr lang="en-US" dirty="0">
              <a:cs typeface="Times New Roman" pitchFamily="18" charset="0"/>
            </a:endParaRPr>
          </a:p>
          <a:p>
            <a:pPr lvl="1">
              <a:spcBef>
                <a:spcPct val="50000"/>
              </a:spcBef>
              <a:buFontTx/>
              <a:buChar char="•"/>
            </a:pPr>
            <a:r>
              <a:rPr lang="en-US" dirty="0">
                <a:cs typeface="Times New Roman" pitchFamily="18" charset="0"/>
              </a:rPr>
              <a:t>Updated information </a:t>
            </a:r>
            <a:r>
              <a:rPr lang="id-ID" dirty="0" smtClean="0">
                <a:cs typeface="Times New Roman" pitchFamily="18" charset="0"/>
              </a:rPr>
              <a:t>tersedia untuk semua proses bisnis</a:t>
            </a:r>
            <a:endParaRPr lang="en-US" dirty="0">
              <a:cs typeface="Times New Roman" pitchFamily="18" charset="0"/>
            </a:endParaRPr>
          </a:p>
          <a:p>
            <a:pPr lvl="1">
              <a:spcBef>
                <a:spcPct val="50000"/>
              </a:spcBef>
              <a:buFontTx/>
              <a:buChar char="•"/>
            </a:pPr>
            <a:r>
              <a:rPr lang="id-ID" dirty="0" smtClean="0">
                <a:cs typeface="Times New Roman" pitchFamily="18" charset="0"/>
              </a:rPr>
              <a:t>Data yang sangat besar yang dapat digunakan  untuk analisis manajemen</a:t>
            </a:r>
            <a:endParaRPr lang="en-IE" dirty="0"/>
          </a:p>
        </p:txBody>
      </p:sp>
    </p:spTree>
    <p:extLst>
      <p:ext uri="{BB962C8B-B14F-4D97-AF65-F5344CB8AC3E}">
        <p14:creationId xmlns:p14="http://schemas.microsoft.com/office/powerpoint/2010/main" val="38157489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Benefits of information sharing on the supply chain</a:t>
            </a:r>
            <a:endParaRPr lang="en-IE" dirty="0"/>
          </a:p>
        </p:txBody>
      </p:sp>
      <p:sp>
        <p:nvSpPr>
          <p:cNvPr id="3" name="Content Placeholder 2"/>
          <p:cNvSpPr>
            <a:spLocks noGrp="1"/>
          </p:cNvSpPr>
          <p:nvPr>
            <p:ph idx="1"/>
          </p:nvPr>
        </p:nvSpPr>
        <p:spPr>
          <a:xfrm>
            <a:off x="457200" y="1600200"/>
            <a:ext cx="8229600" cy="4781128"/>
          </a:xfrm>
        </p:spPr>
        <p:txBody>
          <a:bodyPr>
            <a:normAutofit/>
          </a:bodyPr>
          <a:lstStyle/>
          <a:p>
            <a:r>
              <a:rPr lang="en-IE" sz="2800" dirty="0"/>
              <a:t>The payoff of timely and accurate supply chain information is the ability to make or ship only as much of a product as there is a market for. This is the practice known as just-in-time manufacturing, and it allows companies to reduce the amount of inventory that they keep. This can cut costs substantially, since you no longer need to pay to produce and store excess </a:t>
            </a:r>
            <a:r>
              <a:rPr lang="en-IE" sz="2800" dirty="0" smtClean="0"/>
              <a:t>goods</a:t>
            </a:r>
          </a:p>
          <a:p>
            <a:r>
              <a:rPr lang="en-IE" sz="2800" dirty="0"/>
              <a:t>Requires: Retailers and manufacturers sharing </a:t>
            </a:r>
            <a:r>
              <a:rPr lang="en-IE" sz="2800" dirty="0" smtClean="0"/>
              <a:t>information</a:t>
            </a:r>
            <a:endParaRPr lang="en-IE" sz="2800" dirty="0"/>
          </a:p>
        </p:txBody>
      </p:sp>
    </p:spTree>
    <p:extLst>
      <p:ext uri="{BB962C8B-B14F-4D97-AF65-F5344CB8AC3E}">
        <p14:creationId xmlns:p14="http://schemas.microsoft.com/office/powerpoint/2010/main" val="1959145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Wal-Mart and Procter and Gamble</a:t>
            </a:r>
            <a:br>
              <a:rPr lang="en-IE" dirty="0"/>
            </a:br>
            <a:endParaRPr lang="en-IE" dirty="0"/>
          </a:p>
        </p:txBody>
      </p:sp>
      <p:sp>
        <p:nvSpPr>
          <p:cNvPr id="3" name="Content Placeholder 2"/>
          <p:cNvSpPr>
            <a:spLocks noGrp="1"/>
          </p:cNvSpPr>
          <p:nvPr>
            <p:ph idx="1"/>
          </p:nvPr>
        </p:nvSpPr>
        <p:spPr/>
        <p:txBody>
          <a:bodyPr>
            <a:normAutofit/>
          </a:bodyPr>
          <a:lstStyle/>
          <a:p>
            <a:r>
              <a:rPr lang="en-IE" dirty="0"/>
              <a:t>These two companies started collaborating back in the '80s when retailers shared very little information with manufacturers. </a:t>
            </a:r>
            <a:endParaRPr lang="en-IE" dirty="0" smtClean="0"/>
          </a:p>
          <a:p>
            <a:r>
              <a:rPr lang="en-IE" dirty="0" smtClean="0"/>
              <a:t>The </a:t>
            </a:r>
            <a:r>
              <a:rPr lang="en-IE" dirty="0"/>
              <a:t>two giants built a software system that hooked Proctor &amp; Gamble up to Wal-Mart's distribution </a:t>
            </a:r>
            <a:r>
              <a:rPr lang="en-IE" dirty="0" smtClean="0"/>
              <a:t>centres</a:t>
            </a:r>
            <a:r>
              <a:rPr lang="en-IE" dirty="0"/>
              <a:t>. When Proctor &amp; Gamble's products run low at the distribution </a:t>
            </a:r>
            <a:r>
              <a:rPr lang="en-IE" dirty="0" smtClean="0"/>
              <a:t>centres</a:t>
            </a:r>
            <a:r>
              <a:rPr lang="en-IE" dirty="0"/>
              <a:t>, the system sends an automatic alert to Proctor &amp; Gamble to ship more products. </a:t>
            </a:r>
            <a:endParaRPr lang="en-IE" dirty="0" smtClean="0"/>
          </a:p>
          <a:p>
            <a:r>
              <a:rPr lang="en-IE" dirty="0" smtClean="0"/>
              <a:t>In </a:t>
            </a:r>
            <a:r>
              <a:rPr lang="en-IE" dirty="0"/>
              <a:t>some cases, the system goes all the way to individual Wal-Mart stores. It lets Proctor &amp; Gamble monitor the shelves through real-time satellite up-links that send messages to the factory whenever a Proctor &amp; Gamble item swoops past a scanner at the Wal-Mart register.</a:t>
            </a:r>
          </a:p>
        </p:txBody>
      </p:sp>
    </p:spTree>
    <p:extLst>
      <p:ext uri="{BB962C8B-B14F-4D97-AF65-F5344CB8AC3E}">
        <p14:creationId xmlns:p14="http://schemas.microsoft.com/office/powerpoint/2010/main" val="13359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Wal-Mart and Procter and Gamble</a:t>
            </a:r>
            <a:br>
              <a:rPr lang="en-IE" dirty="0"/>
            </a:br>
            <a:endParaRPr lang="en-IE" dirty="0"/>
          </a:p>
        </p:txBody>
      </p:sp>
      <p:sp>
        <p:nvSpPr>
          <p:cNvPr id="3" name="Content Placeholder 2"/>
          <p:cNvSpPr>
            <a:spLocks noGrp="1"/>
          </p:cNvSpPr>
          <p:nvPr>
            <p:ph idx="1"/>
          </p:nvPr>
        </p:nvSpPr>
        <p:spPr/>
        <p:txBody>
          <a:bodyPr>
            <a:normAutofit/>
          </a:bodyPr>
          <a:lstStyle/>
          <a:p>
            <a:r>
              <a:rPr lang="en-IE" dirty="0"/>
              <a:t>With this kind of up-to-date information, Proctor &amp; Gamble knows when to make, ship and display more products at the Wal-Mart stores. </a:t>
            </a:r>
            <a:endParaRPr lang="en-IE" dirty="0" smtClean="0"/>
          </a:p>
          <a:p>
            <a:r>
              <a:rPr lang="en-IE" dirty="0" smtClean="0"/>
              <a:t>No </a:t>
            </a:r>
            <a:r>
              <a:rPr lang="en-IE" dirty="0"/>
              <a:t>need to keep products piled up in warehouses awaiting Wal-Mart's call. Invoicing and payments happen automatically too. </a:t>
            </a:r>
            <a:endParaRPr lang="en-IE" dirty="0" smtClean="0"/>
          </a:p>
          <a:p>
            <a:r>
              <a:rPr lang="en-IE" dirty="0" smtClean="0"/>
              <a:t>The </a:t>
            </a:r>
            <a:r>
              <a:rPr lang="en-IE" dirty="0"/>
              <a:t>system saves Proctor &amp; Gamble so much in time, reduced inventory and lower order-processing costs that it can afford to give Wal-Mart "everyday, low prices" without putting itself out of business.</a:t>
            </a:r>
          </a:p>
        </p:txBody>
      </p:sp>
    </p:spTree>
    <p:extLst>
      <p:ext uri="{BB962C8B-B14F-4D97-AF65-F5344CB8AC3E}">
        <p14:creationId xmlns:p14="http://schemas.microsoft.com/office/powerpoint/2010/main" val="2179180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Obstacles to installing and using supply chain software</a:t>
            </a:r>
            <a:endParaRPr lang="en-IE" dirty="0"/>
          </a:p>
        </p:txBody>
      </p:sp>
      <p:sp>
        <p:nvSpPr>
          <p:cNvPr id="3" name="Content Placeholder 2"/>
          <p:cNvSpPr>
            <a:spLocks noGrp="1"/>
          </p:cNvSpPr>
          <p:nvPr>
            <p:ph idx="1"/>
          </p:nvPr>
        </p:nvSpPr>
        <p:spPr/>
        <p:txBody>
          <a:bodyPr/>
          <a:lstStyle/>
          <a:p>
            <a:r>
              <a:rPr lang="en-IE" dirty="0" smtClean="0"/>
              <a:t>Gaining trust form suppliers and partners </a:t>
            </a:r>
          </a:p>
          <a:p>
            <a:r>
              <a:rPr lang="en-IE" dirty="0" smtClean="0"/>
              <a:t>Internal resistance to change</a:t>
            </a:r>
          </a:p>
          <a:p>
            <a:r>
              <a:rPr lang="en-IE" dirty="0" smtClean="0"/>
              <a:t>Many mistakes after implementation</a:t>
            </a:r>
            <a:endParaRPr lang="en-IE" dirty="0"/>
          </a:p>
        </p:txBody>
      </p:sp>
    </p:spTree>
    <p:extLst>
      <p:ext uri="{BB962C8B-B14F-4D97-AF65-F5344CB8AC3E}">
        <p14:creationId xmlns:p14="http://schemas.microsoft.com/office/powerpoint/2010/main" val="4034018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cs typeface="Times New Roman" pitchFamily="18" charset="0"/>
              </a:rPr>
              <a:t>Business value of supply chain management systems</a:t>
            </a:r>
            <a:br>
              <a:rPr lang="en-US" b="1" dirty="0">
                <a:cs typeface="Times New Roman" pitchFamily="18" charset="0"/>
              </a:rPr>
            </a:br>
            <a:endParaRPr lang="en-IE" dirty="0"/>
          </a:p>
        </p:txBody>
      </p:sp>
      <p:sp>
        <p:nvSpPr>
          <p:cNvPr id="3" name="Content Placeholder 2"/>
          <p:cNvSpPr>
            <a:spLocks noGrp="1"/>
          </p:cNvSpPr>
          <p:nvPr>
            <p:ph idx="1"/>
          </p:nvPr>
        </p:nvSpPr>
        <p:spPr/>
        <p:txBody>
          <a:bodyPr>
            <a:normAutofit/>
          </a:bodyPr>
          <a:lstStyle/>
          <a:p>
            <a:pPr lvl="1">
              <a:spcAft>
                <a:spcPct val="60000"/>
              </a:spcAft>
              <a:buFontTx/>
              <a:buChar char="•"/>
            </a:pPr>
            <a:r>
              <a:rPr lang="en-US" sz="2400" dirty="0">
                <a:cs typeface="Times New Roman" pitchFamily="18" charset="0"/>
              </a:rPr>
              <a:t>M</a:t>
            </a:r>
            <a:r>
              <a:rPr lang="en-US" sz="2400" dirty="0"/>
              <a:t>atching supply to demand and reducing inventory levels</a:t>
            </a:r>
          </a:p>
          <a:p>
            <a:pPr lvl="1">
              <a:spcAft>
                <a:spcPct val="60000"/>
              </a:spcAft>
              <a:buFontTx/>
              <a:buChar char="•"/>
            </a:pPr>
            <a:r>
              <a:rPr lang="en-US" sz="2400" dirty="0"/>
              <a:t>Improving delivery service and speeding product time to market</a:t>
            </a:r>
          </a:p>
          <a:p>
            <a:pPr lvl="1">
              <a:spcAft>
                <a:spcPct val="60000"/>
              </a:spcAft>
              <a:buFontTx/>
              <a:buChar char="•"/>
            </a:pPr>
            <a:r>
              <a:rPr lang="en-US" sz="2400" dirty="0"/>
              <a:t>Using assets more effectively</a:t>
            </a:r>
          </a:p>
          <a:p>
            <a:pPr lvl="1">
              <a:spcAft>
                <a:spcPct val="60000"/>
              </a:spcAft>
              <a:buFontTx/>
              <a:buChar char="•"/>
            </a:pPr>
            <a:r>
              <a:rPr lang="en-US" sz="2400" dirty="0"/>
              <a:t>Increasing sales by assuring availability of products</a:t>
            </a:r>
          </a:p>
          <a:p>
            <a:pPr lvl="1">
              <a:spcAft>
                <a:spcPct val="60000"/>
              </a:spcAft>
              <a:buFontTx/>
              <a:buChar char="•"/>
            </a:pPr>
            <a:r>
              <a:rPr lang="en-US" sz="2400" dirty="0"/>
              <a:t>Increased profitability</a:t>
            </a:r>
          </a:p>
          <a:p>
            <a:pPr marL="1085850" lvl="2">
              <a:spcAft>
                <a:spcPct val="60000"/>
              </a:spcAft>
              <a:buFontTx/>
              <a:buChar char="•"/>
            </a:pPr>
            <a:r>
              <a:rPr lang="en-US" dirty="0">
                <a:cs typeface="Times New Roman" pitchFamily="18" charset="0"/>
              </a:rPr>
              <a:t>Supply chain costs can approach 75% of total operating budgets</a:t>
            </a:r>
          </a:p>
          <a:p>
            <a:endParaRPr lang="en-IE" dirty="0"/>
          </a:p>
        </p:txBody>
      </p:sp>
    </p:spTree>
    <p:extLst>
      <p:ext uri="{BB962C8B-B14F-4D97-AF65-F5344CB8AC3E}">
        <p14:creationId xmlns:p14="http://schemas.microsoft.com/office/powerpoint/2010/main" val="4253799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Real world examples</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t>Wal-Mart</a:t>
            </a:r>
          </a:p>
          <a:p>
            <a:pPr lvl="1"/>
            <a:r>
              <a:rPr lang="en-IE" dirty="0">
                <a:hlinkClick r:id="rId2"/>
              </a:rPr>
              <a:t>http://</a:t>
            </a:r>
            <a:r>
              <a:rPr lang="en-IE" dirty="0" smtClean="0">
                <a:hlinkClick r:id="rId2"/>
              </a:rPr>
              <a:t>www.cio.com/article/143451/How_Wal_Mart_Lost_Its_Technology_Edge</a:t>
            </a:r>
            <a:endParaRPr lang="en-IE" dirty="0" smtClean="0"/>
          </a:p>
          <a:p>
            <a:r>
              <a:rPr lang="en-IE" dirty="0" smtClean="0"/>
              <a:t>Nike</a:t>
            </a:r>
          </a:p>
          <a:p>
            <a:pPr lvl="1"/>
            <a:r>
              <a:rPr lang="en-IE" dirty="0">
                <a:hlinkClick r:id="rId3"/>
              </a:rPr>
              <a:t>http://</a:t>
            </a:r>
            <a:r>
              <a:rPr lang="en-IE" dirty="0" smtClean="0">
                <a:hlinkClick r:id="rId3"/>
              </a:rPr>
              <a:t>www.cio.com/article/32334/Nike_Rebounds_How_and_Why_Nike_Recovered_from_Its_Supply_Chain_Disaster</a:t>
            </a:r>
            <a:endParaRPr lang="en-IE" dirty="0" smtClean="0"/>
          </a:p>
          <a:p>
            <a:r>
              <a:rPr lang="en-IE" dirty="0" smtClean="0"/>
              <a:t>Nintendo</a:t>
            </a:r>
          </a:p>
          <a:p>
            <a:pPr lvl="1"/>
            <a:r>
              <a:rPr lang="en-IE" dirty="0">
                <a:hlinkClick r:id="rId4"/>
              </a:rPr>
              <a:t>http://www.cio.com/article/445316/Nintendo_Wii_Shortage_Shrewd_Marketing_or_Flawed_Supply_Chain_</a:t>
            </a:r>
            <a:endParaRPr lang="en-IE" dirty="0"/>
          </a:p>
        </p:txBody>
      </p:sp>
    </p:spTree>
    <p:extLst>
      <p:ext uri="{BB962C8B-B14F-4D97-AF65-F5344CB8AC3E}">
        <p14:creationId xmlns:p14="http://schemas.microsoft.com/office/powerpoint/2010/main" val="755752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Describe</a:t>
            </a:r>
            <a:r>
              <a:rPr lang="en-GB" dirty="0"/>
              <a:t>, </a:t>
            </a:r>
            <a:r>
              <a:rPr lang="en-GB" dirty="0" smtClean="0"/>
              <a:t>the steps in implementing a, typical,  supply chain. 			</a:t>
            </a:r>
            <a:r>
              <a:rPr lang="en-GB" smtClean="0"/>
              <a:t>	</a:t>
            </a:r>
            <a:r>
              <a:rPr lang="en-GB" b="1" smtClean="0"/>
              <a:t>(</a:t>
            </a:r>
            <a:r>
              <a:rPr lang="en-GB" b="1" dirty="0"/>
              <a:t>12 marks)</a:t>
            </a:r>
            <a:endParaRPr lang="en-GB" dirty="0"/>
          </a:p>
          <a:p>
            <a:r>
              <a:rPr lang="en-GB" dirty="0"/>
              <a:t> </a:t>
            </a:r>
          </a:p>
          <a:p>
            <a:pPr marL="400050" lvl="1" indent="0">
              <a:buNone/>
            </a:pPr>
            <a:r>
              <a:rPr lang="en-GB" sz="3200" dirty="0" smtClean="0"/>
              <a:t>What are </a:t>
            </a:r>
            <a:r>
              <a:rPr lang="en-GB" sz="3200" dirty="0"/>
              <a:t>issues of the modern supply chain? 	</a:t>
            </a:r>
            <a:r>
              <a:rPr lang="en-GB" sz="3200" dirty="0" smtClean="0"/>
              <a:t>						</a:t>
            </a:r>
            <a:r>
              <a:rPr lang="en-GB" sz="3200" b="1" dirty="0" smtClean="0"/>
              <a:t>(</a:t>
            </a:r>
            <a:r>
              <a:rPr lang="en-GB" sz="3200" b="1" dirty="0"/>
              <a:t>6 marks)</a:t>
            </a:r>
            <a:endParaRPr lang="en-GB" sz="3200" dirty="0"/>
          </a:p>
          <a:p>
            <a:r>
              <a:rPr lang="en-GB" dirty="0"/>
              <a:t> </a:t>
            </a:r>
          </a:p>
          <a:p>
            <a:r>
              <a:rPr lang="en-GB" dirty="0" smtClean="0"/>
              <a:t>Explain, using a suitable example,  how </a:t>
            </a:r>
            <a:r>
              <a:rPr lang="en-GB" dirty="0"/>
              <a:t>the use of a supply chain management system </a:t>
            </a:r>
            <a:r>
              <a:rPr lang="en-GB" dirty="0" smtClean="0"/>
              <a:t>can overcome  these issues.</a:t>
            </a:r>
            <a:r>
              <a:rPr lang="en-GB" dirty="0"/>
              <a:t>	</a:t>
            </a:r>
            <a:r>
              <a:rPr lang="en-GB" b="1" dirty="0"/>
              <a:t>(12 marks)</a:t>
            </a:r>
            <a:r>
              <a:rPr lang="en-GB" dirty="0"/>
              <a:t> </a:t>
            </a:r>
          </a:p>
        </p:txBody>
      </p:sp>
    </p:spTree>
    <p:extLst>
      <p:ext uri="{BB962C8B-B14F-4D97-AF65-F5344CB8AC3E}">
        <p14:creationId xmlns:p14="http://schemas.microsoft.com/office/powerpoint/2010/main" val="415248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How enterprise systems “</a:t>
            </a:r>
            <a:r>
              <a:rPr lang="en-IE" dirty="0" err="1" smtClean="0"/>
              <a:t>should”work</a:t>
            </a:r>
            <a:endParaRPr lang="en-IE"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151704" y="2244700"/>
            <a:ext cx="4230991" cy="351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973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600" dirty="0" smtClean="0">
                <a:solidFill>
                  <a:schemeClr val="accent2">
                    <a:lumMod val="60000"/>
                    <a:lumOff val="40000"/>
                  </a:schemeClr>
                </a:solidFill>
              </a:rPr>
              <a:t>Business value of enterprise systems</a:t>
            </a:r>
            <a:endParaRPr lang="en-IE" sz="3600" dirty="0">
              <a:solidFill>
                <a:schemeClr val="accent2">
                  <a:lumMod val="60000"/>
                  <a:lumOff val="40000"/>
                </a:schemeClr>
              </a:solidFill>
            </a:endParaRPr>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pPr lvl="1">
              <a:spcAft>
                <a:spcPct val="50000"/>
              </a:spcAft>
              <a:buFontTx/>
              <a:buChar char="•"/>
            </a:pPr>
            <a:r>
              <a:rPr lang="id-ID" sz="2400" dirty="0" smtClean="0">
                <a:cs typeface="Times New Roman" pitchFamily="18" charset="0"/>
              </a:rPr>
              <a:t>Memberikan perusahaan informasi yang luasyang dapat membantu manajer mengambil keputusan yang lebih baik termasuk menyusun formula/implementasi/evaluasi strategi perusahaan</a:t>
            </a:r>
            <a:endParaRPr lang="en-US" sz="2400" dirty="0">
              <a:cs typeface="Times New Roman" pitchFamily="18" charset="0"/>
            </a:endParaRPr>
          </a:p>
          <a:p>
            <a:pPr lvl="1">
              <a:spcAft>
                <a:spcPct val="50000"/>
              </a:spcAft>
              <a:buFontTx/>
              <a:buChar char="•"/>
            </a:pPr>
            <a:r>
              <a:rPr lang="id-ID" sz="2400" dirty="0" smtClean="0">
                <a:cs typeface="Times New Roman" pitchFamily="18" charset="0"/>
              </a:rPr>
              <a:t>Meningkatkan evisiensi perusahaan</a:t>
            </a:r>
            <a:endParaRPr lang="en-US" sz="2400" dirty="0">
              <a:cs typeface="Times New Roman" pitchFamily="18" charset="0"/>
            </a:endParaRPr>
          </a:p>
          <a:p>
            <a:pPr lvl="1">
              <a:spcAft>
                <a:spcPct val="50000"/>
              </a:spcAft>
              <a:buFontTx/>
              <a:buChar char="•"/>
            </a:pPr>
            <a:r>
              <a:rPr lang="id-ID" sz="2400" dirty="0" smtClean="0">
                <a:cs typeface="Times New Roman" pitchFamily="18" charset="0"/>
              </a:rPr>
              <a:t>Membantu merespong kebutuhan konsumen secara cepat</a:t>
            </a:r>
          </a:p>
          <a:p>
            <a:pPr lvl="1">
              <a:spcAft>
                <a:spcPct val="50000"/>
              </a:spcAft>
              <a:buFontTx/>
              <a:buChar char="•"/>
            </a:pPr>
            <a:r>
              <a:rPr lang="id-ID" sz="2400" dirty="0" smtClean="0">
                <a:cs typeface="Times New Roman" pitchFamily="18" charset="0"/>
              </a:rPr>
              <a:t>Menproduksi, pengadaan dan pengiriman barang dalam jumlah banyak</a:t>
            </a:r>
            <a:endParaRPr lang="en-US" sz="2400" dirty="0">
              <a:cs typeface="Times New Roman" pitchFamily="18" charset="0"/>
            </a:endParaRPr>
          </a:p>
          <a:p>
            <a:pPr lvl="1">
              <a:spcAft>
                <a:spcPct val="50000"/>
              </a:spcAft>
              <a:buFontTx/>
              <a:buChar char="•"/>
            </a:pPr>
            <a:r>
              <a:rPr lang="id-ID" sz="2400" dirty="0" smtClean="0">
                <a:cs typeface="Times New Roman" pitchFamily="18" charset="0"/>
              </a:rPr>
              <a:t>Menegakkan standar praktik dan data di seluruh perusahaan</a:t>
            </a:r>
            <a:endParaRPr lang="en-US" sz="2400" dirty="0">
              <a:cs typeface="Times New Roman" pitchFamily="18" charset="0"/>
            </a:endParaRPr>
          </a:p>
          <a:p>
            <a:pPr lvl="1">
              <a:spcAft>
                <a:spcPct val="50000"/>
              </a:spcAft>
              <a:buFontTx/>
              <a:buChar char="•"/>
            </a:pPr>
            <a:r>
              <a:rPr lang="id-ID" sz="2400" dirty="0" smtClean="0">
                <a:cs typeface="Times New Roman" pitchFamily="18" charset="0"/>
              </a:rPr>
              <a:t>Membiarkan senior manajer mendapatkan informasi secara mudah untuk menentukan produk mana yang menguntungkan dan yang tidak.</a:t>
            </a:r>
            <a:endParaRPr lang="en-IE" dirty="0"/>
          </a:p>
        </p:txBody>
      </p:sp>
    </p:spTree>
    <p:extLst>
      <p:ext uri="{BB962C8B-B14F-4D97-AF65-F5344CB8AC3E}">
        <p14:creationId xmlns:p14="http://schemas.microsoft.com/office/powerpoint/2010/main" val="483107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is Supply Chain</a:t>
            </a:r>
            <a:endParaRPr lang="en-IE" dirty="0"/>
          </a:p>
        </p:txBody>
      </p:sp>
      <p:sp>
        <p:nvSpPr>
          <p:cNvPr id="3" name="Content Placeholder 2"/>
          <p:cNvSpPr>
            <a:spLocks noGrp="1"/>
          </p:cNvSpPr>
          <p:nvPr>
            <p:ph idx="1"/>
          </p:nvPr>
        </p:nvSpPr>
        <p:spPr/>
        <p:txBody>
          <a:bodyPr/>
          <a:lstStyle/>
          <a:p>
            <a:pPr lvl="1">
              <a:spcAft>
                <a:spcPct val="25000"/>
              </a:spcAft>
              <a:buFontTx/>
              <a:buChar char="•"/>
            </a:pPr>
            <a:r>
              <a:rPr lang="en-US" dirty="0"/>
              <a:t>Network of organizations and business processes for:</a:t>
            </a:r>
          </a:p>
          <a:p>
            <a:pPr marL="1085850" lvl="2">
              <a:spcAft>
                <a:spcPct val="25000"/>
              </a:spcAft>
              <a:buFontTx/>
              <a:buChar char="•"/>
            </a:pPr>
            <a:r>
              <a:rPr lang="en-US" sz="2000" dirty="0"/>
              <a:t>Procuring raw materials</a:t>
            </a:r>
          </a:p>
          <a:p>
            <a:pPr marL="1085850" lvl="2">
              <a:spcAft>
                <a:spcPct val="25000"/>
              </a:spcAft>
              <a:buFontTx/>
              <a:buChar char="•"/>
            </a:pPr>
            <a:r>
              <a:rPr lang="en-US" sz="2000" dirty="0"/>
              <a:t>Transforming them into intermediate and finished products</a:t>
            </a:r>
          </a:p>
          <a:p>
            <a:pPr marL="1085850" lvl="2">
              <a:spcAft>
                <a:spcPct val="25000"/>
              </a:spcAft>
              <a:buFontTx/>
              <a:buChar char="•"/>
            </a:pPr>
            <a:r>
              <a:rPr lang="en-US" sz="2000" dirty="0"/>
              <a:t>Distributing finished products to customers</a:t>
            </a:r>
          </a:p>
          <a:p>
            <a:pPr lvl="1">
              <a:spcAft>
                <a:spcPct val="25000"/>
              </a:spcAft>
              <a:buFontTx/>
              <a:buChar char="•"/>
            </a:pPr>
            <a:r>
              <a:rPr lang="en-US" dirty="0"/>
              <a:t>Includes secondary and tertiary suppliers</a:t>
            </a:r>
          </a:p>
          <a:p>
            <a:pPr lvl="1">
              <a:spcAft>
                <a:spcPct val="25000"/>
              </a:spcAft>
              <a:buFontTx/>
              <a:buChar char="•"/>
            </a:pPr>
            <a:r>
              <a:rPr lang="en-US" dirty="0"/>
              <a:t>Upstream portion: Suppliers</a:t>
            </a:r>
          </a:p>
          <a:p>
            <a:pPr lvl="1">
              <a:spcAft>
                <a:spcPct val="25000"/>
              </a:spcAft>
              <a:buFontTx/>
              <a:buChar char="•"/>
            </a:pPr>
            <a:r>
              <a:rPr lang="en-US" dirty="0"/>
              <a:t>Downstream portion: Distributors</a:t>
            </a:r>
            <a:endParaRPr lang="en-US" b="1" dirty="0">
              <a:cs typeface="Times New Roman" pitchFamily="18" charset="0"/>
            </a:endParaRPr>
          </a:p>
          <a:p>
            <a:endParaRPr lang="en-IE" dirty="0"/>
          </a:p>
        </p:txBody>
      </p:sp>
    </p:spTree>
    <p:extLst>
      <p:ext uri="{BB962C8B-B14F-4D97-AF65-F5344CB8AC3E}">
        <p14:creationId xmlns:p14="http://schemas.microsoft.com/office/powerpoint/2010/main" val="3847260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Nike’s Supply Chain</a:t>
            </a:r>
            <a:endParaRPr lang="en-IE"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371349" y="2311761"/>
            <a:ext cx="5791702" cy="3377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3351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What is supply chain management</a:t>
            </a:r>
            <a:endParaRPr lang="en-IE" dirty="0"/>
          </a:p>
        </p:txBody>
      </p:sp>
      <p:sp>
        <p:nvSpPr>
          <p:cNvPr id="3" name="Content Placeholder 2"/>
          <p:cNvSpPr>
            <a:spLocks noGrp="1"/>
          </p:cNvSpPr>
          <p:nvPr>
            <p:ph idx="1"/>
          </p:nvPr>
        </p:nvSpPr>
        <p:spPr/>
        <p:txBody>
          <a:bodyPr>
            <a:normAutofit/>
          </a:bodyPr>
          <a:lstStyle/>
          <a:p>
            <a:r>
              <a:rPr lang="en-IE" dirty="0"/>
              <a:t>Supply chain management (SCM) is the </a:t>
            </a:r>
            <a:r>
              <a:rPr lang="en-IE" dirty="0" smtClean="0"/>
              <a:t>flow </a:t>
            </a:r>
            <a:r>
              <a:rPr lang="en-IE" dirty="0"/>
              <a:t>of materials, information, and finances as they move in a process from supplier to manufacturer to wholesaler to retailer to consumer. </a:t>
            </a:r>
            <a:endParaRPr lang="en-IE" dirty="0" smtClean="0"/>
          </a:p>
          <a:p>
            <a:r>
              <a:rPr lang="en-IE" dirty="0" smtClean="0"/>
              <a:t>Supply </a:t>
            </a:r>
            <a:r>
              <a:rPr lang="en-IE" dirty="0"/>
              <a:t>chain management involves coordinating and integrating these flows both within and among companies</a:t>
            </a:r>
            <a:r>
              <a:rPr lang="en-IE" dirty="0" smtClean="0"/>
              <a:t>.</a:t>
            </a:r>
          </a:p>
          <a:p>
            <a:r>
              <a:rPr lang="en-IE" dirty="0"/>
              <a:t>T</a:t>
            </a:r>
            <a:r>
              <a:rPr lang="en-IE" dirty="0" smtClean="0"/>
              <a:t>he </a:t>
            </a:r>
            <a:r>
              <a:rPr lang="en-IE" dirty="0"/>
              <a:t>ultimate goal of any effective supply chain management system is to reduce inventory (with the assumption that products are available when </a:t>
            </a:r>
            <a:r>
              <a:rPr lang="en-IE" dirty="0" smtClean="0"/>
              <a:t>needed)</a:t>
            </a:r>
            <a:endParaRPr lang="en-IE" dirty="0"/>
          </a:p>
        </p:txBody>
      </p:sp>
    </p:spTree>
    <p:extLst>
      <p:ext uri="{BB962C8B-B14F-4D97-AF65-F5344CB8AC3E}">
        <p14:creationId xmlns:p14="http://schemas.microsoft.com/office/powerpoint/2010/main" val="1038461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Push V Pull based supply chain models</a:t>
            </a:r>
            <a:endParaRPr lang="en-IE"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914109" y="2305665"/>
            <a:ext cx="6706181" cy="3389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7306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Components or steps of SCM</a:t>
            </a:r>
            <a:endParaRPr lang="en-IE" dirty="0"/>
          </a:p>
        </p:txBody>
      </p:sp>
      <p:sp>
        <p:nvSpPr>
          <p:cNvPr id="3" name="Content Placeholder 2"/>
          <p:cNvSpPr>
            <a:spLocks noGrp="1"/>
          </p:cNvSpPr>
          <p:nvPr>
            <p:ph idx="1"/>
          </p:nvPr>
        </p:nvSpPr>
        <p:spPr/>
        <p:txBody>
          <a:bodyPr/>
          <a:lstStyle/>
          <a:p>
            <a:r>
              <a:rPr lang="en-IE" dirty="0" smtClean="0"/>
              <a:t>Plan </a:t>
            </a:r>
          </a:p>
          <a:p>
            <a:r>
              <a:rPr lang="en-IE" dirty="0" smtClean="0"/>
              <a:t>Source</a:t>
            </a:r>
          </a:p>
          <a:p>
            <a:r>
              <a:rPr lang="en-IE" dirty="0" smtClean="0"/>
              <a:t>Make</a:t>
            </a:r>
          </a:p>
          <a:p>
            <a:r>
              <a:rPr lang="en-IE" dirty="0" smtClean="0"/>
              <a:t>Deliver </a:t>
            </a:r>
          </a:p>
          <a:p>
            <a:r>
              <a:rPr lang="en-IE" dirty="0" smtClean="0"/>
              <a:t>Return</a:t>
            </a:r>
            <a:endParaRPr lang="en-IE" dirty="0"/>
          </a:p>
        </p:txBody>
      </p:sp>
    </p:spTree>
    <p:extLst>
      <p:ext uri="{BB962C8B-B14F-4D97-AF65-F5344CB8AC3E}">
        <p14:creationId xmlns:p14="http://schemas.microsoft.com/office/powerpoint/2010/main" val="12506273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1186</TotalTime>
  <Words>1159</Words>
  <Application>Microsoft Office PowerPoint</Application>
  <PresentationFormat>On-screen Show (4:3)</PresentationFormat>
  <Paragraphs>122</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Adjacency</vt:lpstr>
      <vt:lpstr>Supply Chain Management</vt:lpstr>
      <vt:lpstr>Enterprise systems</vt:lpstr>
      <vt:lpstr>How enterprise systems “should”work</vt:lpstr>
      <vt:lpstr>Business value of enterprise systems</vt:lpstr>
      <vt:lpstr>What is Supply Chain</vt:lpstr>
      <vt:lpstr>Nike’s Supply Chain</vt:lpstr>
      <vt:lpstr>What is supply chain management</vt:lpstr>
      <vt:lpstr>Push V Pull based supply chain models</vt:lpstr>
      <vt:lpstr>Components or steps of SCM</vt:lpstr>
      <vt:lpstr>Plan</vt:lpstr>
      <vt:lpstr>Source</vt:lpstr>
      <vt:lpstr>Make</vt:lpstr>
      <vt:lpstr>Deliver</vt:lpstr>
      <vt:lpstr>Return</vt:lpstr>
      <vt:lpstr>Information and supply chain management</vt:lpstr>
      <vt:lpstr>Supply chain management software</vt:lpstr>
      <vt:lpstr>Supply chain planning systems </vt:lpstr>
      <vt:lpstr>PowerPoint Presentation</vt:lpstr>
      <vt:lpstr>Supply chain execution systems</vt:lpstr>
      <vt:lpstr>Benefits of information sharing on the supply chain</vt:lpstr>
      <vt:lpstr>Wal-Mart and Procter and Gamble </vt:lpstr>
      <vt:lpstr>Wal-Mart and Procter and Gamble </vt:lpstr>
      <vt:lpstr>Obstacles to installing and using supply chain software</vt:lpstr>
      <vt:lpstr>Business value of supply chain management systems </vt:lpstr>
      <vt:lpstr>Real world examples</vt:lpstr>
      <vt:lpstr>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Colm</dc:creator>
  <cp:lastModifiedBy>HP</cp:lastModifiedBy>
  <cp:revision>33</cp:revision>
  <dcterms:created xsi:type="dcterms:W3CDTF">2012-03-12T19:25:10Z</dcterms:created>
  <dcterms:modified xsi:type="dcterms:W3CDTF">2017-05-16T05:57:21Z</dcterms:modified>
</cp:coreProperties>
</file>