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1" r:id="rId5"/>
    <p:sldId id="262" r:id="rId6"/>
    <p:sldId id="259" r:id="rId7"/>
    <p:sldId id="260" r:id="rId8"/>
    <p:sldId id="263" r:id="rId9"/>
    <p:sldId id="264"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 id="292" r:id="rId36"/>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42" d="100"/>
          <a:sy n="42" d="100"/>
        </p:scale>
        <p:origin x="-1242" y="18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76E33F2-4A89-4F05-813A-5569EC6D1D41}"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id-ID"/>
        </a:p>
      </dgm:t>
    </dgm:pt>
    <dgm:pt modelId="{74C72A21-86CE-4F11-BCCC-E63B5E65962F}">
      <dgm:prSet phldrT="[Text]"/>
      <dgm:spPr/>
      <dgm:t>
        <a:bodyPr/>
        <a:lstStyle/>
        <a:p>
          <a:r>
            <a:rPr lang="id-ID" dirty="0" smtClean="0"/>
            <a:t>Harvard</a:t>
          </a:r>
        </a:p>
        <a:p>
          <a:r>
            <a:rPr lang="id-ID" dirty="0" smtClean="0"/>
            <a:t>(author –date style)</a:t>
          </a:r>
          <a:endParaRPr lang="id-ID" dirty="0"/>
        </a:p>
      </dgm:t>
    </dgm:pt>
    <dgm:pt modelId="{24EB81EE-512B-4576-818A-B1C5BEEBE688}" type="parTrans" cxnId="{E7875439-8851-46F5-BD22-9843F2B44772}">
      <dgm:prSet/>
      <dgm:spPr/>
      <dgm:t>
        <a:bodyPr/>
        <a:lstStyle/>
        <a:p>
          <a:endParaRPr lang="id-ID"/>
        </a:p>
      </dgm:t>
    </dgm:pt>
    <dgm:pt modelId="{B646EABE-CCE7-4F25-8085-5E6BA9C20894}" type="sibTrans" cxnId="{E7875439-8851-46F5-BD22-9843F2B44772}">
      <dgm:prSet/>
      <dgm:spPr/>
      <dgm:t>
        <a:bodyPr/>
        <a:lstStyle/>
        <a:p>
          <a:endParaRPr lang="id-ID"/>
        </a:p>
      </dgm:t>
    </dgm:pt>
    <dgm:pt modelId="{E29FB456-9F0A-47D3-828E-94D49936A203}">
      <dgm:prSet phldrT="[Text]"/>
      <dgm:spPr/>
      <dgm:t>
        <a:bodyPr/>
        <a:lstStyle/>
        <a:p>
          <a:r>
            <a:rPr lang="id-ID" dirty="0" smtClean="0"/>
            <a:t>Vancouver</a:t>
          </a:r>
        </a:p>
        <a:p>
          <a:r>
            <a:rPr lang="id-ID" dirty="0" smtClean="0"/>
            <a:t>(Author number style)</a:t>
          </a:r>
          <a:endParaRPr lang="id-ID" dirty="0"/>
        </a:p>
      </dgm:t>
    </dgm:pt>
    <dgm:pt modelId="{7EB42D0D-9AE3-40B6-AEB0-6AF3481A4909}" type="parTrans" cxnId="{9C3E196B-2DD8-4419-BE67-F5AADC4F5BD7}">
      <dgm:prSet/>
      <dgm:spPr/>
      <dgm:t>
        <a:bodyPr/>
        <a:lstStyle/>
        <a:p>
          <a:endParaRPr lang="id-ID"/>
        </a:p>
      </dgm:t>
    </dgm:pt>
    <dgm:pt modelId="{D566F6A6-9F30-4EC9-98BE-DB289A04AEA5}" type="sibTrans" cxnId="{9C3E196B-2DD8-4419-BE67-F5AADC4F5BD7}">
      <dgm:prSet/>
      <dgm:spPr/>
      <dgm:t>
        <a:bodyPr/>
        <a:lstStyle/>
        <a:p>
          <a:endParaRPr lang="id-ID"/>
        </a:p>
      </dgm:t>
    </dgm:pt>
    <dgm:pt modelId="{C1C60FE9-DDC8-4DDB-ADF1-133F692EBB62}" type="pres">
      <dgm:prSet presAssocID="{B76E33F2-4A89-4F05-813A-5569EC6D1D41}" presName="diagram" presStyleCnt="0">
        <dgm:presLayoutVars>
          <dgm:dir/>
          <dgm:resizeHandles val="exact"/>
        </dgm:presLayoutVars>
      </dgm:prSet>
      <dgm:spPr/>
      <dgm:t>
        <a:bodyPr/>
        <a:lstStyle/>
        <a:p>
          <a:endParaRPr lang="id-ID"/>
        </a:p>
      </dgm:t>
    </dgm:pt>
    <dgm:pt modelId="{89145500-0F2E-4F4D-AAB5-630CD911D9E3}" type="pres">
      <dgm:prSet presAssocID="{74C72A21-86CE-4F11-BCCC-E63B5E65962F}" presName="node" presStyleLbl="node1" presStyleIdx="0" presStyleCnt="2" custLinFactNeighborX="2891" custLinFactNeighborY="-29249">
        <dgm:presLayoutVars>
          <dgm:bulletEnabled val="1"/>
        </dgm:presLayoutVars>
      </dgm:prSet>
      <dgm:spPr/>
      <dgm:t>
        <a:bodyPr/>
        <a:lstStyle/>
        <a:p>
          <a:endParaRPr lang="id-ID"/>
        </a:p>
      </dgm:t>
    </dgm:pt>
    <dgm:pt modelId="{126A6A74-CECC-454F-A298-3A5812074E1A}" type="pres">
      <dgm:prSet presAssocID="{B646EABE-CCE7-4F25-8085-5E6BA9C20894}" presName="sibTrans" presStyleCnt="0"/>
      <dgm:spPr/>
    </dgm:pt>
    <dgm:pt modelId="{B2F13624-8CDD-4AA3-A21D-860E20573653}" type="pres">
      <dgm:prSet presAssocID="{E29FB456-9F0A-47D3-828E-94D49936A203}" presName="node" presStyleLbl="node1" presStyleIdx="1" presStyleCnt="2" custLinFactNeighborX="-1353" custLinFactNeighborY="-29249">
        <dgm:presLayoutVars>
          <dgm:bulletEnabled val="1"/>
        </dgm:presLayoutVars>
      </dgm:prSet>
      <dgm:spPr/>
      <dgm:t>
        <a:bodyPr/>
        <a:lstStyle/>
        <a:p>
          <a:endParaRPr lang="id-ID"/>
        </a:p>
      </dgm:t>
    </dgm:pt>
  </dgm:ptLst>
  <dgm:cxnLst>
    <dgm:cxn modelId="{A0596511-8404-4E3C-A140-EF8C74B3182B}" type="presOf" srcId="{74C72A21-86CE-4F11-BCCC-E63B5E65962F}" destId="{89145500-0F2E-4F4D-AAB5-630CD911D9E3}" srcOrd="0" destOrd="0" presId="urn:microsoft.com/office/officeart/2005/8/layout/default"/>
    <dgm:cxn modelId="{0161ED6A-CF8D-4334-8F93-D94A15A10986}" type="presOf" srcId="{E29FB456-9F0A-47D3-828E-94D49936A203}" destId="{B2F13624-8CDD-4AA3-A21D-860E20573653}" srcOrd="0" destOrd="0" presId="urn:microsoft.com/office/officeart/2005/8/layout/default"/>
    <dgm:cxn modelId="{9C3E196B-2DD8-4419-BE67-F5AADC4F5BD7}" srcId="{B76E33F2-4A89-4F05-813A-5569EC6D1D41}" destId="{E29FB456-9F0A-47D3-828E-94D49936A203}" srcOrd="1" destOrd="0" parTransId="{7EB42D0D-9AE3-40B6-AEB0-6AF3481A4909}" sibTransId="{D566F6A6-9F30-4EC9-98BE-DB289A04AEA5}"/>
    <dgm:cxn modelId="{E7875439-8851-46F5-BD22-9843F2B44772}" srcId="{B76E33F2-4A89-4F05-813A-5569EC6D1D41}" destId="{74C72A21-86CE-4F11-BCCC-E63B5E65962F}" srcOrd="0" destOrd="0" parTransId="{24EB81EE-512B-4576-818A-B1C5BEEBE688}" sibTransId="{B646EABE-CCE7-4F25-8085-5E6BA9C20894}"/>
    <dgm:cxn modelId="{AD766766-8E5D-487D-AEAF-C5360A98A850}" type="presOf" srcId="{B76E33F2-4A89-4F05-813A-5569EC6D1D41}" destId="{C1C60FE9-DDC8-4DDB-ADF1-133F692EBB62}" srcOrd="0" destOrd="0" presId="urn:microsoft.com/office/officeart/2005/8/layout/default"/>
    <dgm:cxn modelId="{166CCC4C-DFE8-4888-9686-448B30CBF649}" type="presParOf" srcId="{C1C60FE9-DDC8-4DDB-ADF1-133F692EBB62}" destId="{89145500-0F2E-4F4D-AAB5-630CD911D9E3}" srcOrd="0" destOrd="0" presId="urn:microsoft.com/office/officeart/2005/8/layout/default"/>
    <dgm:cxn modelId="{93EFC820-25D4-4F1C-9A93-97343D1B9935}" type="presParOf" srcId="{C1C60FE9-DDC8-4DDB-ADF1-133F692EBB62}" destId="{126A6A74-CECC-454F-A298-3A5812074E1A}" srcOrd="1" destOrd="0" presId="urn:microsoft.com/office/officeart/2005/8/layout/default"/>
    <dgm:cxn modelId="{9513EB1E-9217-4DB9-B2F5-92C2BC9D4D48}" type="presParOf" srcId="{C1C60FE9-DDC8-4DDB-ADF1-133F692EBB62}" destId="{B2F13624-8CDD-4AA3-A21D-860E20573653}" srcOrd="2" destOrd="0" presId="urn:microsoft.com/office/officeart/2005/8/layout/default"/>
  </dgm:cxnLst>
  <dgm:bg/>
  <dgm:whole/>
</dgm:dataModel>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BD94F2D8-F45F-4A22-B87B-7403E360DA42}" type="datetimeFigureOut">
              <a:rPr lang="id-ID" smtClean="0"/>
              <a:pPr/>
              <a:t>27/12/2015</a:t>
            </a:fld>
            <a:endParaRPr lang="id-ID"/>
          </a:p>
        </p:txBody>
      </p:sp>
      <p:sp>
        <p:nvSpPr>
          <p:cNvPr id="17" name="Footer Placeholder 16"/>
          <p:cNvSpPr>
            <a:spLocks noGrp="1"/>
          </p:cNvSpPr>
          <p:nvPr>
            <p:ph type="ftr" sz="quarter" idx="11"/>
          </p:nvPr>
        </p:nvSpPr>
        <p:spPr/>
        <p:txBody>
          <a:bodyPr/>
          <a:lstStyle/>
          <a:p>
            <a:endParaRPr lang="id-ID"/>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2EBE184D-BDA1-42F4-992E-E9D4F493D8F3}" type="slidenum">
              <a:rPr lang="id-ID" smtClean="0"/>
              <a:pPr/>
              <a:t>‹#›</a:t>
            </a:fld>
            <a:endParaRPr lang="id-ID"/>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D94F2D8-F45F-4A22-B87B-7403E360DA42}" type="datetimeFigureOut">
              <a:rPr lang="id-ID" smtClean="0"/>
              <a:pPr/>
              <a:t>27/12/2015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EBE184D-BDA1-42F4-992E-E9D4F493D8F3}"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D94F2D8-F45F-4A22-B87B-7403E360DA42}" type="datetimeFigureOut">
              <a:rPr lang="id-ID" smtClean="0"/>
              <a:pPr/>
              <a:t>27/12/2015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EBE184D-BDA1-42F4-992E-E9D4F493D8F3}"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BD94F2D8-F45F-4A22-B87B-7403E360DA42}" type="datetimeFigureOut">
              <a:rPr lang="id-ID" smtClean="0"/>
              <a:pPr/>
              <a:t>27/12/2015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EBE184D-BDA1-42F4-992E-E9D4F493D8F3}" type="slidenum">
              <a:rPr lang="id-ID" smtClean="0"/>
              <a:pPr/>
              <a:t>‹#›</a:t>
            </a:fld>
            <a:endParaRPr lang="id-ID"/>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D94F2D8-F45F-4A22-B87B-7403E360DA42}" type="datetimeFigureOut">
              <a:rPr lang="id-ID" smtClean="0"/>
              <a:pPr/>
              <a:t>27/12/2015</a:t>
            </a:fld>
            <a:endParaRPr lang="id-ID"/>
          </a:p>
        </p:txBody>
      </p:sp>
      <p:sp>
        <p:nvSpPr>
          <p:cNvPr id="5" name="Footer Placeholder 4"/>
          <p:cNvSpPr>
            <a:spLocks noGrp="1"/>
          </p:cNvSpPr>
          <p:nvPr>
            <p:ph type="ftr" sz="quarter" idx="11"/>
          </p:nvPr>
        </p:nvSpPr>
        <p:spPr>
          <a:xfrm>
            <a:off x="800100" y="6172200"/>
            <a:ext cx="4000500" cy="457200"/>
          </a:xfrm>
        </p:spPr>
        <p:txBody>
          <a:bodyPr/>
          <a:lstStyle/>
          <a:p>
            <a:endParaRPr lang="id-ID"/>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2EBE184D-BDA1-42F4-992E-E9D4F493D8F3}" type="slidenum">
              <a:rPr lang="id-ID" smtClean="0"/>
              <a:pPr/>
              <a:t>‹#›</a:t>
            </a:fld>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BD94F2D8-F45F-4A22-B87B-7403E360DA42}" type="datetimeFigureOut">
              <a:rPr lang="id-ID" smtClean="0"/>
              <a:pPr/>
              <a:t>27/12/2015</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2EBE184D-BDA1-42F4-992E-E9D4F493D8F3}" type="slidenum">
              <a:rPr lang="id-ID" smtClean="0"/>
              <a:pPr/>
              <a:t>‹#›</a:t>
            </a:fld>
            <a:endParaRPr lang="id-ID"/>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BD94F2D8-F45F-4A22-B87B-7403E360DA42}" type="datetimeFigureOut">
              <a:rPr lang="id-ID" smtClean="0"/>
              <a:pPr/>
              <a:t>27/12/2015</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2EBE184D-BDA1-42F4-992E-E9D4F493D8F3}" type="slidenum">
              <a:rPr lang="id-ID" smtClean="0"/>
              <a:pPr/>
              <a:t>‹#›</a:t>
            </a:fld>
            <a:endParaRPr lang="id-ID"/>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D94F2D8-F45F-4A22-B87B-7403E360DA42}" type="datetimeFigureOut">
              <a:rPr lang="id-ID" smtClean="0"/>
              <a:pPr/>
              <a:t>27/12/2015</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2EBE184D-BDA1-42F4-992E-E9D4F493D8F3}"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94F2D8-F45F-4A22-B87B-7403E360DA42}" type="datetimeFigureOut">
              <a:rPr lang="id-ID" smtClean="0"/>
              <a:pPr/>
              <a:t>27/12/2015</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2EBE184D-BDA1-42F4-992E-E9D4F493D8F3}"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D94F2D8-F45F-4A22-B87B-7403E360DA42}" type="datetimeFigureOut">
              <a:rPr lang="id-ID" smtClean="0"/>
              <a:pPr/>
              <a:t>27/12/2015</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2EBE184D-BDA1-42F4-992E-E9D4F493D8F3}" type="slidenum">
              <a:rPr lang="id-ID" smtClean="0"/>
              <a:pPr/>
              <a:t>‹#›</a:t>
            </a:fld>
            <a:endParaRPr lang="id-ID"/>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D94F2D8-F45F-4A22-B87B-7403E360DA42}" type="datetimeFigureOut">
              <a:rPr lang="id-ID" smtClean="0"/>
              <a:pPr/>
              <a:t>27/12/2015</a:t>
            </a:fld>
            <a:endParaRPr lang="id-ID"/>
          </a:p>
        </p:txBody>
      </p:sp>
      <p:sp>
        <p:nvSpPr>
          <p:cNvPr id="6" name="Footer Placeholder 5"/>
          <p:cNvSpPr>
            <a:spLocks noGrp="1"/>
          </p:cNvSpPr>
          <p:nvPr>
            <p:ph type="ftr" sz="quarter" idx="11"/>
          </p:nvPr>
        </p:nvSpPr>
        <p:spPr>
          <a:xfrm>
            <a:off x="914400" y="6172200"/>
            <a:ext cx="3886200" cy="457200"/>
          </a:xfrm>
        </p:spPr>
        <p:txBody>
          <a:bodyPr/>
          <a:lstStyle/>
          <a:p>
            <a:endParaRPr lang="id-ID"/>
          </a:p>
        </p:txBody>
      </p:sp>
      <p:sp>
        <p:nvSpPr>
          <p:cNvPr id="7" name="Slide Number Placeholder 6"/>
          <p:cNvSpPr>
            <a:spLocks noGrp="1"/>
          </p:cNvSpPr>
          <p:nvPr>
            <p:ph type="sldNum" sz="quarter" idx="12"/>
          </p:nvPr>
        </p:nvSpPr>
        <p:spPr>
          <a:xfrm>
            <a:off x="146304" y="6208776"/>
            <a:ext cx="457200" cy="457200"/>
          </a:xfrm>
        </p:spPr>
        <p:txBody>
          <a:bodyPr/>
          <a:lstStyle/>
          <a:p>
            <a:fld id="{2EBE184D-BDA1-42F4-992E-E9D4F493D8F3}" type="slidenum">
              <a:rPr lang="id-ID" smtClean="0"/>
              <a:pPr/>
              <a:t>‹#›</a:t>
            </a:fld>
            <a:endParaRPr lang="id-ID"/>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BD94F2D8-F45F-4A22-B87B-7403E360DA42}" type="datetimeFigureOut">
              <a:rPr lang="id-ID" smtClean="0"/>
              <a:pPr/>
              <a:t>27/12/2015</a:t>
            </a:fld>
            <a:endParaRPr lang="id-ID"/>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id-ID"/>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2EBE184D-BDA1-42F4-992E-E9D4F493D8F3}"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id-ID" dirty="0" smtClean="0"/>
              <a:t>PERTEMUAN KE-8</a:t>
            </a:r>
            <a:endParaRPr lang="id-ID" dirty="0"/>
          </a:p>
        </p:txBody>
      </p:sp>
      <p:sp>
        <p:nvSpPr>
          <p:cNvPr id="2" name="Title 1"/>
          <p:cNvSpPr>
            <a:spLocks noGrp="1"/>
          </p:cNvSpPr>
          <p:nvPr>
            <p:ph type="ctrTitle"/>
          </p:nvPr>
        </p:nvSpPr>
        <p:spPr/>
        <p:txBody>
          <a:bodyPr/>
          <a:lstStyle/>
          <a:p>
            <a:r>
              <a:rPr lang="id-ID" dirty="0" smtClean="0"/>
              <a:t>TEKNIK MENSITASI </a:t>
            </a:r>
            <a:endParaRPr lang="id-ID"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Model Harvard</a:t>
            </a:r>
            <a:endParaRPr lang="id-ID" dirty="0"/>
          </a:p>
        </p:txBody>
      </p:sp>
      <p:sp>
        <p:nvSpPr>
          <p:cNvPr id="3" name="Content Placeholder 2"/>
          <p:cNvSpPr>
            <a:spLocks noGrp="1"/>
          </p:cNvSpPr>
          <p:nvPr>
            <p:ph sz="quarter" idx="1"/>
          </p:nvPr>
        </p:nvSpPr>
        <p:spPr/>
        <p:txBody>
          <a:bodyPr/>
          <a:lstStyle/>
          <a:p>
            <a:r>
              <a:rPr lang="id-ID" dirty="0" smtClean="0"/>
              <a:t>Cara menulis nama akhir pengarang/penulis, tanggal dan nomor halaman di dalam tanda kurung (.....)</a:t>
            </a:r>
          </a:p>
          <a:p>
            <a:r>
              <a:rPr lang="id-ID" dirty="0" smtClean="0"/>
              <a:t>Penulisan nama tidak perlu menggunakan gelar</a:t>
            </a:r>
          </a:p>
          <a:p>
            <a:r>
              <a:rPr lang="id-ID" dirty="0" smtClean="0"/>
              <a:t>Pencantuman nomor halaman akan memudahkan pembaca dalam menelusuri informasi yang dikutip.</a:t>
            </a:r>
          </a:p>
          <a:p>
            <a:r>
              <a:rPr lang="id-ID" dirty="0" smtClean="0"/>
              <a:t>Apabila kita mengkutip dengan memunculkan nama pengarang dalam suatu kalimat maka tahun dan nomor halaman ditulis dalam kurung.</a:t>
            </a:r>
          </a:p>
          <a:p>
            <a:r>
              <a:rPr lang="id-ID" dirty="0" smtClean="0"/>
              <a:t>Antara tahun publikasi dan nomor halaman dipisahkan dengan tanda baca “:” (titik dua)</a:t>
            </a:r>
            <a:endParaRPr lang="id-ID"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Contoh</a:t>
            </a:r>
            <a:endParaRPr lang="id-ID" dirty="0"/>
          </a:p>
        </p:txBody>
      </p:sp>
      <p:sp>
        <p:nvSpPr>
          <p:cNvPr id="4" name="TextBox 3"/>
          <p:cNvSpPr txBox="1"/>
          <p:nvPr/>
        </p:nvSpPr>
        <p:spPr>
          <a:xfrm>
            <a:off x="1142976" y="1714488"/>
            <a:ext cx="6500858" cy="1754326"/>
          </a:xfrm>
          <a:prstGeom prst="rect">
            <a:avLst/>
          </a:prstGeom>
          <a:solidFill>
            <a:schemeClr val="accent1">
              <a:lumMod val="60000"/>
              <a:lumOff val="40000"/>
            </a:schemeClr>
          </a:solidFill>
        </p:spPr>
        <p:txBody>
          <a:bodyPr wrap="square" rtlCol="0">
            <a:spAutoFit/>
          </a:bodyPr>
          <a:lstStyle/>
          <a:p>
            <a:r>
              <a:rPr lang="id-ID" sz="3600" dirty="0" smtClean="0"/>
              <a:t>Penelitian  yang dilakukan oleh  Yuantari (2013:15) menunjukkan bahwa......</a:t>
            </a:r>
            <a:endParaRPr lang="id-ID" sz="3600" dirty="0"/>
          </a:p>
        </p:txBody>
      </p:sp>
      <p:sp>
        <p:nvSpPr>
          <p:cNvPr id="5" name="TextBox 4"/>
          <p:cNvSpPr txBox="1"/>
          <p:nvPr/>
        </p:nvSpPr>
        <p:spPr>
          <a:xfrm>
            <a:off x="1214414" y="4071942"/>
            <a:ext cx="6286544" cy="1754326"/>
          </a:xfrm>
          <a:prstGeom prst="rect">
            <a:avLst/>
          </a:prstGeom>
          <a:solidFill>
            <a:schemeClr val="accent1">
              <a:lumMod val="60000"/>
              <a:lumOff val="40000"/>
            </a:schemeClr>
          </a:solidFill>
        </p:spPr>
        <p:txBody>
          <a:bodyPr wrap="square" rtlCol="0">
            <a:spAutoFit/>
          </a:bodyPr>
          <a:lstStyle/>
          <a:p>
            <a:r>
              <a:rPr lang="id-ID" sz="3600" dirty="0" smtClean="0"/>
              <a:t>Menurut Cak Lontong (2010), penyebab menurunnya nilai uts karena mahasiswa .....</a:t>
            </a:r>
            <a:endParaRPr lang="id-ID" sz="36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Contoh</a:t>
            </a:r>
            <a:endParaRPr lang="id-ID" dirty="0"/>
          </a:p>
        </p:txBody>
      </p:sp>
      <p:sp>
        <p:nvSpPr>
          <p:cNvPr id="3" name="Content Placeholder 2"/>
          <p:cNvSpPr>
            <a:spLocks noGrp="1"/>
          </p:cNvSpPr>
          <p:nvPr>
            <p:ph sz="quarter" idx="1"/>
          </p:nvPr>
        </p:nvSpPr>
        <p:spPr>
          <a:xfrm>
            <a:off x="914400" y="1447800"/>
            <a:ext cx="7772400" cy="1766886"/>
          </a:xfrm>
        </p:spPr>
        <p:txBody>
          <a:bodyPr/>
          <a:lstStyle/>
          <a:p>
            <a:r>
              <a:rPr lang="id-ID" dirty="0" smtClean="0"/>
              <a:t>Bila mengutip tanpa menampilkan nama pengarang, maka nama dan tahun </a:t>
            </a:r>
            <a:r>
              <a:rPr lang="id-ID" dirty="0" smtClean="0"/>
              <a:t>dipisah </a:t>
            </a:r>
            <a:r>
              <a:rPr lang="id-ID" dirty="0" smtClean="0"/>
              <a:t>dengan tanda koma dan satu spasi. Sementara tahun dan nomor halaman dipisah dengan tanda “titik dua”</a:t>
            </a:r>
            <a:endParaRPr lang="id-ID" dirty="0"/>
          </a:p>
        </p:txBody>
      </p:sp>
      <p:sp>
        <p:nvSpPr>
          <p:cNvPr id="4" name="TextBox 3"/>
          <p:cNvSpPr txBox="1"/>
          <p:nvPr/>
        </p:nvSpPr>
        <p:spPr>
          <a:xfrm>
            <a:off x="1428728" y="3714752"/>
            <a:ext cx="6286544" cy="1200329"/>
          </a:xfrm>
          <a:prstGeom prst="rect">
            <a:avLst/>
          </a:prstGeom>
          <a:solidFill>
            <a:schemeClr val="accent1">
              <a:lumMod val="60000"/>
              <a:lumOff val="40000"/>
            </a:schemeClr>
          </a:solidFill>
        </p:spPr>
        <p:txBody>
          <a:bodyPr wrap="square" rtlCol="0">
            <a:spAutoFit/>
          </a:bodyPr>
          <a:lstStyle/>
          <a:p>
            <a:r>
              <a:rPr lang="id-ID" sz="3600" dirty="0" smtClean="0"/>
              <a:t>Baru-baru ini riset (Pulungan, 2013:57) menunjukkan bahwa .....</a:t>
            </a:r>
            <a:endParaRPr lang="id-ID" sz="36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Contoh</a:t>
            </a:r>
            <a:endParaRPr lang="id-ID" dirty="0"/>
          </a:p>
        </p:txBody>
      </p:sp>
      <p:sp>
        <p:nvSpPr>
          <p:cNvPr id="3" name="Content Placeholder 2"/>
          <p:cNvSpPr>
            <a:spLocks noGrp="1"/>
          </p:cNvSpPr>
          <p:nvPr>
            <p:ph sz="quarter" idx="1"/>
          </p:nvPr>
        </p:nvSpPr>
        <p:spPr>
          <a:xfrm>
            <a:off x="914400" y="1447800"/>
            <a:ext cx="7772400" cy="766754"/>
          </a:xfrm>
        </p:spPr>
        <p:txBody>
          <a:bodyPr>
            <a:normAutofit/>
          </a:bodyPr>
          <a:lstStyle/>
          <a:p>
            <a:r>
              <a:rPr lang="id-ID" sz="3200" dirty="0" smtClean="0"/>
              <a:t>Kutipan juga boleh dalam bentuk seperti ini:</a:t>
            </a:r>
            <a:endParaRPr lang="id-ID" sz="3200" dirty="0"/>
          </a:p>
        </p:txBody>
      </p:sp>
      <p:sp>
        <p:nvSpPr>
          <p:cNvPr id="4" name="TextBox 3"/>
          <p:cNvSpPr txBox="1"/>
          <p:nvPr/>
        </p:nvSpPr>
        <p:spPr>
          <a:xfrm>
            <a:off x="857224" y="2500306"/>
            <a:ext cx="6500858" cy="2554545"/>
          </a:xfrm>
          <a:prstGeom prst="rect">
            <a:avLst/>
          </a:prstGeom>
          <a:solidFill>
            <a:schemeClr val="accent1">
              <a:lumMod val="60000"/>
              <a:lumOff val="40000"/>
            </a:schemeClr>
          </a:solidFill>
        </p:spPr>
        <p:txBody>
          <a:bodyPr wrap="square" rtlCol="0">
            <a:spAutoFit/>
          </a:bodyPr>
          <a:lstStyle/>
          <a:p>
            <a:r>
              <a:rPr lang="id-ID" sz="3200" dirty="0" smtClean="0"/>
              <a:t>Variabel adalah suatu karakteritik dari suatu objek  yang nilainya untuk tiap objek bervariasi dan dapat diobservasi atau dibilang atau diukur  (Sukestiyarno, </a:t>
            </a:r>
            <a:r>
              <a:rPr lang="id-ID" sz="3200" dirty="0" smtClean="0"/>
              <a:t>2014:6)</a:t>
            </a:r>
            <a:endParaRPr lang="id-ID" sz="32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5786" y="0"/>
            <a:ext cx="7772400" cy="1143000"/>
          </a:xfrm>
        </p:spPr>
        <p:txBody>
          <a:bodyPr/>
          <a:lstStyle/>
          <a:p>
            <a:r>
              <a:rPr lang="id-ID" dirty="0" smtClean="0"/>
              <a:t>Contoh </a:t>
            </a:r>
            <a:endParaRPr lang="id-ID" dirty="0"/>
          </a:p>
        </p:txBody>
      </p:sp>
      <p:sp>
        <p:nvSpPr>
          <p:cNvPr id="3" name="Content Placeholder 2"/>
          <p:cNvSpPr>
            <a:spLocks noGrp="1"/>
          </p:cNvSpPr>
          <p:nvPr>
            <p:ph sz="quarter" idx="1"/>
          </p:nvPr>
        </p:nvSpPr>
        <p:spPr>
          <a:xfrm>
            <a:off x="285720" y="1357298"/>
            <a:ext cx="7772400" cy="409564"/>
          </a:xfrm>
        </p:spPr>
        <p:txBody>
          <a:bodyPr>
            <a:normAutofit fontScale="92500" lnSpcReduction="20000"/>
          </a:bodyPr>
          <a:lstStyle/>
          <a:p>
            <a:r>
              <a:rPr lang="id-ID" dirty="0" smtClean="0"/>
              <a:t>Bila ada 2 pengarang ditulis semuanya</a:t>
            </a:r>
            <a:endParaRPr lang="id-ID" dirty="0"/>
          </a:p>
        </p:txBody>
      </p:sp>
      <p:sp>
        <p:nvSpPr>
          <p:cNvPr id="4" name="TextBox 3"/>
          <p:cNvSpPr txBox="1"/>
          <p:nvPr/>
        </p:nvSpPr>
        <p:spPr>
          <a:xfrm>
            <a:off x="500034" y="1785926"/>
            <a:ext cx="6143668" cy="1815882"/>
          </a:xfrm>
          <a:prstGeom prst="rect">
            <a:avLst/>
          </a:prstGeom>
          <a:solidFill>
            <a:schemeClr val="accent1">
              <a:lumMod val="60000"/>
              <a:lumOff val="40000"/>
            </a:schemeClr>
          </a:solidFill>
        </p:spPr>
        <p:txBody>
          <a:bodyPr wrap="square" rtlCol="0">
            <a:spAutoFit/>
          </a:bodyPr>
          <a:lstStyle/>
          <a:p>
            <a:r>
              <a:rPr lang="id-ID" sz="2800" dirty="0" smtClean="0"/>
              <a:t>Caldwell &amp; Spinks (1992: 72) mengidentifikasi lima nilai inti yang mendasari budaya unggul, yaitu kualitas, efektivitas, ekuitas, efisiensi dan pemberdayaan.</a:t>
            </a:r>
            <a:endParaRPr lang="id-ID" sz="2800" dirty="0"/>
          </a:p>
        </p:txBody>
      </p:sp>
      <p:sp>
        <p:nvSpPr>
          <p:cNvPr id="5" name="TextBox 4"/>
          <p:cNvSpPr txBox="1"/>
          <p:nvPr/>
        </p:nvSpPr>
        <p:spPr>
          <a:xfrm>
            <a:off x="428596" y="3857628"/>
            <a:ext cx="4429156" cy="1384995"/>
          </a:xfrm>
          <a:prstGeom prst="rect">
            <a:avLst/>
          </a:prstGeom>
          <a:noFill/>
        </p:spPr>
        <p:txBody>
          <a:bodyPr wrap="square" rtlCol="0">
            <a:spAutoFit/>
          </a:bodyPr>
          <a:lstStyle/>
          <a:p>
            <a:pPr marL="0" lvl="4">
              <a:buFont typeface="Arial" pitchFamily="34" charset="0"/>
              <a:buChar char="•"/>
            </a:pPr>
            <a:r>
              <a:rPr lang="id-ID" sz="2800" dirty="0" smtClean="0"/>
              <a:t>Jika lebih dari tiga pengarang, maka digunakan singkatan et al  (et aliis = dan yang lain-lain)</a:t>
            </a:r>
            <a:endParaRPr lang="id-ID" sz="2800" dirty="0"/>
          </a:p>
        </p:txBody>
      </p:sp>
      <p:sp>
        <p:nvSpPr>
          <p:cNvPr id="6" name="TextBox 5"/>
          <p:cNvSpPr txBox="1"/>
          <p:nvPr/>
        </p:nvSpPr>
        <p:spPr>
          <a:xfrm>
            <a:off x="714348" y="5572140"/>
            <a:ext cx="6000792" cy="584775"/>
          </a:xfrm>
          <a:prstGeom prst="rect">
            <a:avLst/>
          </a:prstGeom>
          <a:solidFill>
            <a:schemeClr val="accent1">
              <a:lumMod val="60000"/>
              <a:lumOff val="40000"/>
            </a:schemeClr>
          </a:solidFill>
        </p:spPr>
        <p:txBody>
          <a:bodyPr wrap="square" rtlCol="0">
            <a:spAutoFit/>
          </a:bodyPr>
          <a:lstStyle/>
          <a:p>
            <a:r>
              <a:rPr lang="id-ID" sz="3200" dirty="0" smtClean="0"/>
              <a:t>Kotler, et al (1999: 12)</a:t>
            </a:r>
            <a:endParaRPr lang="id-ID" sz="32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Contoh</a:t>
            </a:r>
            <a:endParaRPr lang="id-ID" dirty="0"/>
          </a:p>
        </p:txBody>
      </p:sp>
      <p:sp>
        <p:nvSpPr>
          <p:cNvPr id="3" name="Content Placeholder 2"/>
          <p:cNvSpPr>
            <a:spLocks noGrp="1"/>
          </p:cNvSpPr>
          <p:nvPr>
            <p:ph sz="quarter" idx="1"/>
          </p:nvPr>
        </p:nvSpPr>
        <p:spPr>
          <a:xfrm>
            <a:off x="914400" y="1447800"/>
            <a:ext cx="7772400" cy="1338258"/>
          </a:xfrm>
        </p:spPr>
        <p:txBody>
          <a:bodyPr>
            <a:normAutofit fontScale="92500" lnSpcReduction="20000"/>
          </a:bodyPr>
          <a:lstStyle/>
          <a:p>
            <a:r>
              <a:rPr lang="id-ID" dirty="0" smtClean="0"/>
              <a:t>Apabila ada banyak sumber maka situasinya diurutkan berdasarkan kronologi tahunnya tau berdasarkan kekuatan relenvensinya. Nama penulis dicantukan dalam satu tanda kurung dan diberi “;” tanda titik koma sebagai pemisah.</a:t>
            </a:r>
            <a:endParaRPr lang="id-ID" dirty="0"/>
          </a:p>
        </p:txBody>
      </p:sp>
      <p:sp>
        <p:nvSpPr>
          <p:cNvPr id="5" name="TextBox 4"/>
          <p:cNvSpPr txBox="1"/>
          <p:nvPr/>
        </p:nvSpPr>
        <p:spPr>
          <a:xfrm>
            <a:off x="1285852" y="2928934"/>
            <a:ext cx="6429420" cy="2308324"/>
          </a:xfrm>
          <a:prstGeom prst="rect">
            <a:avLst/>
          </a:prstGeom>
          <a:solidFill>
            <a:schemeClr val="accent1">
              <a:lumMod val="60000"/>
              <a:lumOff val="40000"/>
            </a:schemeClr>
          </a:solidFill>
        </p:spPr>
        <p:txBody>
          <a:bodyPr wrap="square" rtlCol="0">
            <a:spAutoFit/>
          </a:bodyPr>
          <a:lstStyle/>
          <a:p>
            <a:r>
              <a:rPr lang="id-ID" sz="2400" dirty="0" smtClean="0"/>
              <a:t>Terdapat penelitian yang menyatakan  bila pengetahuan yang baik belum tentu praktiknya baik, hal ini dibuktikan bahwa petani  mengetahui pestisida yang digunakan dibandingkan masyakarat umum, namun pada praktiknya mereka tidak melakukan untuk keselamatan dirinya. (Salameh, </a:t>
            </a:r>
            <a:r>
              <a:rPr lang="id-ID" sz="2400" i="1" dirty="0" smtClean="0"/>
              <a:t>et al.</a:t>
            </a:r>
            <a:r>
              <a:rPr lang="id-ID" sz="2400" dirty="0" smtClean="0"/>
              <a:t>, 2003; Oluwole, 2009).</a:t>
            </a:r>
            <a:endParaRPr lang="id-ID" sz="24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Contoh</a:t>
            </a:r>
            <a:endParaRPr lang="id-ID" dirty="0"/>
          </a:p>
        </p:txBody>
      </p:sp>
      <p:sp>
        <p:nvSpPr>
          <p:cNvPr id="3" name="Content Placeholder 2"/>
          <p:cNvSpPr>
            <a:spLocks noGrp="1"/>
          </p:cNvSpPr>
          <p:nvPr>
            <p:ph sz="quarter" idx="1"/>
          </p:nvPr>
        </p:nvSpPr>
        <p:spPr>
          <a:xfrm>
            <a:off x="500034" y="1428736"/>
            <a:ext cx="7772400" cy="1409696"/>
          </a:xfrm>
        </p:spPr>
        <p:txBody>
          <a:bodyPr>
            <a:normAutofit/>
          </a:bodyPr>
          <a:lstStyle/>
          <a:p>
            <a:r>
              <a:rPr lang="id-ID" sz="2800" dirty="0" smtClean="0"/>
              <a:t>Apabila nama pengarang tidak disebutkan maka diganti dengan nama lembaga, nama dokumen atau surat kabar maka penulisannya sebagai berikut:</a:t>
            </a:r>
            <a:endParaRPr lang="id-ID" sz="2800" dirty="0"/>
          </a:p>
        </p:txBody>
      </p:sp>
      <p:sp>
        <p:nvSpPr>
          <p:cNvPr id="1026" name="Rectangle 2"/>
          <p:cNvSpPr>
            <a:spLocks noChangeArrowheads="1"/>
          </p:cNvSpPr>
          <p:nvPr/>
        </p:nvSpPr>
        <p:spPr bwMode="auto">
          <a:xfrm>
            <a:off x="714348" y="2928934"/>
            <a:ext cx="7500990" cy="1384995"/>
          </a:xfrm>
          <a:prstGeom prst="rect">
            <a:avLst/>
          </a:prstGeom>
          <a:solidFill>
            <a:schemeClr val="accent1">
              <a:lumMod val="60000"/>
              <a:lumOff val="40000"/>
            </a:schemeClr>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d-ID"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Pada tahun 2000 tercatat keracunan bahan kimia sekitar 300.000, serta 70.000 kematian pada anak.(WHO, 2004).</a:t>
            </a:r>
            <a:endParaRPr kumimoji="0" lang="id-ID"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8" name="TextBox 7"/>
          <p:cNvSpPr txBox="1"/>
          <p:nvPr/>
        </p:nvSpPr>
        <p:spPr>
          <a:xfrm>
            <a:off x="714348" y="4714885"/>
            <a:ext cx="7500990" cy="1384995"/>
          </a:xfrm>
          <a:prstGeom prst="rect">
            <a:avLst/>
          </a:prstGeom>
          <a:solidFill>
            <a:schemeClr val="accent1">
              <a:lumMod val="60000"/>
              <a:lumOff val="40000"/>
            </a:schemeClr>
          </a:solidFill>
        </p:spPr>
        <p:txBody>
          <a:bodyPr wrap="square" rtlCol="0">
            <a:spAutoFit/>
          </a:bodyPr>
          <a:lstStyle/>
          <a:p>
            <a:r>
              <a:rPr lang="id-ID" sz="2800" dirty="0" smtClean="0"/>
              <a:t>Negara-negara maju mulai menyadari bahwa mereka tidak bisa lagi mengandalkan supremasi di bidang industri(Departemen Perdagangan RI, 2008:1)</a:t>
            </a:r>
            <a:endParaRPr lang="id-ID" sz="28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Contoh</a:t>
            </a:r>
            <a:endParaRPr lang="id-ID" dirty="0"/>
          </a:p>
        </p:txBody>
      </p:sp>
      <p:sp>
        <p:nvSpPr>
          <p:cNvPr id="3" name="Content Placeholder 2"/>
          <p:cNvSpPr>
            <a:spLocks noGrp="1"/>
          </p:cNvSpPr>
          <p:nvPr>
            <p:ph sz="quarter" idx="1"/>
          </p:nvPr>
        </p:nvSpPr>
        <p:spPr>
          <a:xfrm>
            <a:off x="914400" y="1447800"/>
            <a:ext cx="7772400" cy="1552572"/>
          </a:xfrm>
        </p:spPr>
        <p:txBody>
          <a:bodyPr>
            <a:normAutofit/>
          </a:bodyPr>
          <a:lstStyle/>
          <a:p>
            <a:r>
              <a:rPr lang="id-ID" sz="2800" dirty="0" smtClean="0"/>
              <a:t>Apabila suatu sumber pustaka tidak ada nama pengaran atau lembaga yang menerbitkan maka dapat digunakan judul sumber pustaka dengan format italic.</a:t>
            </a:r>
            <a:endParaRPr lang="id-ID" sz="2800" dirty="0"/>
          </a:p>
        </p:txBody>
      </p:sp>
      <p:sp>
        <p:nvSpPr>
          <p:cNvPr id="4" name="TextBox 3"/>
          <p:cNvSpPr txBox="1"/>
          <p:nvPr/>
        </p:nvSpPr>
        <p:spPr>
          <a:xfrm>
            <a:off x="1142976" y="3286124"/>
            <a:ext cx="7143800" cy="2246769"/>
          </a:xfrm>
          <a:prstGeom prst="rect">
            <a:avLst/>
          </a:prstGeom>
          <a:solidFill>
            <a:schemeClr val="accent1">
              <a:lumMod val="60000"/>
              <a:lumOff val="40000"/>
            </a:schemeClr>
          </a:solidFill>
        </p:spPr>
        <p:txBody>
          <a:bodyPr wrap="square" rtlCol="0">
            <a:spAutoFit/>
          </a:bodyPr>
          <a:lstStyle/>
          <a:p>
            <a:r>
              <a:rPr lang="id-ID" sz="2800" dirty="0" smtClean="0"/>
              <a:t>Anak berkebutuhan khusus adalah anak dengan karakteritik khusus yang berbeda dengan anak papa umumnya tanpa selalu menunjukkan pada ketidakmampuan mental, emosi atau fisik ( </a:t>
            </a:r>
            <a:r>
              <a:rPr lang="id-ID" sz="2800" i="1" dirty="0" smtClean="0"/>
              <a:t>Mengenal klasifikasi Anak Berkebutuhan Khusus, 2011:1)</a:t>
            </a:r>
            <a:endParaRPr lang="id-ID" sz="2800" i="1"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contoh</a:t>
            </a:r>
            <a:endParaRPr lang="id-ID" dirty="0"/>
          </a:p>
        </p:txBody>
      </p:sp>
      <p:sp>
        <p:nvSpPr>
          <p:cNvPr id="3" name="Content Placeholder 2"/>
          <p:cNvSpPr>
            <a:spLocks noGrp="1"/>
          </p:cNvSpPr>
          <p:nvPr>
            <p:ph sz="quarter" idx="1"/>
          </p:nvPr>
        </p:nvSpPr>
        <p:spPr>
          <a:xfrm>
            <a:off x="914400" y="1447800"/>
            <a:ext cx="7772400" cy="1052506"/>
          </a:xfrm>
        </p:spPr>
        <p:txBody>
          <a:bodyPr/>
          <a:lstStyle/>
          <a:p>
            <a:r>
              <a:rPr lang="id-ID" dirty="0" smtClean="0"/>
              <a:t>Jika tidak ada nama pengarang atau lembaga yang menerbitkan atau judul tulisan maka gunakanlah kata Anon</a:t>
            </a:r>
            <a:endParaRPr lang="id-ID" dirty="0"/>
          </a:p>
        </p:txBody>
      </p:sp>
      <p:sp>
        <p:nvSpPr>
          <p:cNvPr id="4" name="TextBox 3"/>
          <p:cNvSpPr txBox="1"/>
          <p:nvPr/>
        </p:nvSpPr>
        <p:spPr>
          <a:xfrm>
            <a:off x="1285852" y="2857496"/>
            <a:ext cx="6143668" cy="369332"/>
          </a:xfrm>
          <a:prstGeom prst="rect">
            <a:avLst/>
          </a:prstGeom>
          <a:solidFill>
            <a:schemeClr val="accent1">
              <a:lumMod val="60000"/>
              <a:lumOff val="40000"/>
            </a:schemeClr>
          </a:solidFill>
        </p:spPr>
        <p:txBody>
          <a:bodyPr wrap="square" rtlCol="0">
            <a:spAutoFit/>
          </a:bodyPr>
          <a:lstStyle/>
          <a:p>
            <a:r>
              <a:rPr lang="id-ID" dirty="0" smtClean="0"/>
              <a:t>Suatu manuskrip budaya Jawa (Anon, 1957) menceritakan .....</a:t>
            </a:r>
            <a:endParaRPr lang="id-ID" dirty="0"/>
          </a:p>
        </p:txBody>
      </p:sp>
      <p:sp>
        <p:nvSpPr>
          <p:cNvPr id="5" name="TextBox 4"/>
          <p:cNvSpPr txBox="1"/>
          <p:nvPr/>
        </p:nvSpPr>
        <p:spPr>
          <a:xfrm>
            <a:off x="1071538" y="3714752"/>
            <a:ext cx="6858048" cy="923330"/>
          </a:xfrm>
          <a:prstGeom prst="rect">
            <a:avLst/>
          </a:prstGeom>
          <a:noFill/>
        </p:spPr>
        <p:txBody>
          <a:bodyPr wrap="square" rtlCol="0">
            <a:spAutoFit/>
          </a:bodyPr>
          <a:lstStyle/>
          <a:p>
            <a:r>
              <a:rPr lang="id-ID" dirty="0" smtClean="0"/>
              <a:t>Apabila tidak ada tanggal dalam suatu pustaka maka gunakanlah “n.d” (no date) atau “t.t.” (tanda tanggal). Letakkan tanda itu pada tempat dimana seharusnya menyebutkan tanggal.</a:t>
            </a:r>
            <a:endParaRPr lang="id-ID" dirty="0"/>
          </a:p>
        </p:txBody>
      </p:sp>
      <p:sp>
        <p:nvSpPr>
          <p:cNvPr id="6" name="TextBox 5"/>
          <p:cNvSpPr txBox="1"/>
          <p:nvPr/>
        </p:nvSpPr>
        <p:spPr>
          <a:xfrm>
            <a:off x="1357290" y="5072074"/>
            <a:ext cx="6143668" cy="646331"/>
          </a:xfrm>
          <a:prstGeom prst="rect">
            <a:avLst/>
          </a:prstGeom>
          <a:solidFill>
            <a:schemeClr val="accent1">
              <a:lumMod val="60000"/>
              <a:lumOff val="40000"/>
            </a:schemeClr>
          </a:solidFill>
        </p:spPr>
        <p:txBody>
          <a:bodyPr wrap="square" rtlCol="0">
            <a:spAutoFit/>
          </a:bodyPr>
          <a:lstStyle/>
          <a:p>
            <a:r>
              <a:rPr lang="id-ID" dirty="0" smtClean="0"/>
              <a:t>Individu tunarungu cenderung kesulitan dalam memahami konsep dari sesuatu yang abstrak (Eddi, t.t)</a:t>
            </a:r>
            <a:endParaRPr lang="id-ID"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Contoh</a:t>
            </a:r>
            <a:endParaRPr lang="id-ID" dirty="0"/>
          </a:p>
        </p:txBody>
      </p:sp>
      <p:sp>
        <p:nvSpPr>
          <p:cNvPr id="3" name="Content Placeholder 2"/>
          <p:cNvSpPr>
            <a:spLocks noGrp="1"/>
          </p:cNvSpPr>
          <p:nvPr>
            <p:ph sz="quarter" idx="1"/>
          </p:nvPr>
        </p:nvSpPr>
        <p:spPr>
          <a:xfrm>
            <a:off x="914400" y="1447800"/>
            <a:ext cx="7772400" cy="1981200"/>
          </a:xfrm>
        </p:spPr>
        <p:txBody>
          <a:bodyPr>
            <a:noAutofit/>
          </a:bodyPr>
          <a:lstStyle/>
          <a:p>
            <a:r>
              <a:rPr lang="id-ID" sz="3200" dirty="0" smtClean="0"/>
              <a:t>Apabila akan mereferensi informasi yang telah dikutip oleh orang lain maka cantumkan kedua sumber informasi tersebut, dengan menggunakan kata “dikutip dari” atau “dalam”</a:t>
            </a:r>
            <a:endParaRPr lang="id-ID" sz="3200" dirty="0"/>
          </a:p>
        </p:txBody>
      </p:sp>
      <p:sp>
        <p:nvSpPr>
          <p:cNvPr id="4" name="TextBox 3"/>
          <p:cNvSpPr txBox="1"/>
          <p:nvPr/>
        </p:nvSpPr>
        <p:spPr>
          <a:xfrm>
            <a:off x="1214414" y="4000504"/>
            <a:ext cx="6929486" cy="1384995"/>
          </a:xfrm>
          <a:prstGeom prst="rect">
            <a:avLst/>
          </a:prstGeom>
          <a:solidFill>
            <a:schemeClr val="accent1">
              <a:lumMod val="60000"/>
              <a:lumOff val="40000"/>
            </a:schemeClr>
          </a:solidFill>
        </p:spPr>
        <p:txBody>
          <a:bodyPr wrap="square" rtlCol="0">
            <a:spAutoFit/>
          </a:bodyPr>
          <a:lstStyle/>
          <a:p>
            <a:r>
              <a:rPr lang="id-ID" sz="2800" dirty="0" smtClean="0"/>
              <a:t>Demokrasi modern secara teoretis, yaitu dalam arti formil dan demokrasi dalam arti material (bonger dikutip dari Badruli, 2005)</a:t>
            </a:r>
            <a:endParaRPr lang="id-ID" sz="28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39784"/>
          </a:xfrm>
        </p:spPr>
        <p:txBody>
          <a:bodyPr/>
          <a:lstStyle/>
          <a:p>
            <a:r>
              <a:rPr lang="id-ID" dirty="0" smtClean="0"/>
              <a:t>TEKNIK MENSITASI </a:t>
            </a:r>
            <a:endParaRPr lang="id-ID" dirty="0"/>
          </a:p>
        </p:txBody>
      </p:sp>
      <p:sp>
        <p:nvSpPr>
          <p:cNvPr id="3" name="Content Placeholder 2"/>
          <p:cNvSpPr>
            <a:spLocks noGrp="1"/>
          </p:cNvSpPr>
          <p:nvPr>
            <p:ph sz="quarter" idx="1"/>
          </p:nvPr>
        </p:nvSpPr>
        <p:spPr>
          <a:xfrm>
            <a:off x="457200" y="1214423"/>
            <a:ext cx="8229600" cy="3286148"/>
          </a:xfrm>
        </p:spPr>
        <p:txBody>
          <a:bodyPr>
            <a:noAutofit/>
          </a:bodyPr>
          <a:lstStyle/>
          <a:p>
            <a:r>
              <a:rPr lang="id-ID" sz="3600" dirty="0" smtClean="0"/>
              <a:t>Dalam menulis karya ilmiah seorang penulis akan mengkaji berbagai macam pustaka.</a:t>
            </a:r>
          </a:p>
          <a:p>
            <a:r>
              <a:rPr lang="id-ID" sz="3600" dirty="0" smtClean="0"/>
              <a:t>Tujuannya untuk memperoleh pemikiran atau informasi terkini terkait dengan topik yang dibahas.</a:t>
            </a:r>
          </a:p>
          <a:p>
            <a:r>
              <a:rPr lang="id-ID" sz="3600" dirty="0" smtClean="0"/>
              <a:t>Sumber informasi  dapat berupa</a:t>
            </a:r>
            <a:endParaRPr lang="id-ID" sz="3600" dirty="0"/>
          </a:p>
        </p:txBody>
      </p:sp>
      <p:sp>
        <p:nvSpPr>
          <p:cNvPr id="4" name="TextBox 3"/>
          <p:cNvSpPr txBox="1"/>
          <p:nvPr/>
        </p:nvSpPr>
        <p:spPr>
          <a:xfrm>
            <a:off x="1643042" y="4795897"/>
            <a:ext cx="5857916" cy="2062103"/>
          </a:xfrm>
          <a:prstGeom prst="rect">
            <a:avLst/>
          </a:prstGeom>
          <a:noFill/>
        </p:spPr>
        <p:txBody>
          <a:bodyPr wrap="square" rtlCol="0">
            <a:spAutoFit/>
          </a:bodyPr>
          <a:lstStyle/>
          <a:p>
            <a:pPr>
              <a:buFont typeface="Wingdings" pitchFamily="2" charset="2"/>
              <a:buChar char="§"/>
            </a:pPr>
            <a:r>
              <a:rPr lang="id-ID" sz="3200" dirty="0" smtClean="0"/>
              <a:t>Kutipan langsung</a:t>
            </a:r>
          </a:p>
          <a:p>
            <a:pPr>
              <a:buFont typeface="Wingdings" pitchFamily="2" charset="2"/>
              <a:buChar char="§"/>
            </a:pPr>
            <a:r>
              <a:rPr lang="id-ID" sz="3200" dirty="0" smtClean="0"/>
              <a:t>Kutipan Tidak Langsung (parafrase)</a:t>
            </a:r>
          </a:p>
          <a:p>
            <a:pPr>
              <a:buFont typeface="Wingdings" pitchFamily="2" charset="2"/>
              <a:buChar char="§"/>
            </a:pPr>
            <a:r>
              <a:rPr lang="id-ID" sz="3200" dirty="0" smtClean="0"/>
              <a:t>Rangkuman </a:t>
            </a:r>
          </a:p>
          <a:p>
            <a:pPr>
              <a:buFont typeface="Wingdings" pitchFamily="2" charset="2"/>
              <a:buChar char="§"/>
            </a:pPr>
            <a:r>
              <a:rPr lang="id-ID" sz="3200" dirty="0" smtClean="0"/>
              <a:t>Copy</a:t>
            </a:r>
            <a:endParaRPr lang="id-ID" sz="32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0"/>
            <a:ext cx="7772400" cy="714396"/>
          </a:xfrm>
        </p:spPr>
        <p:txBody>
          <a:bodyPr>
            <a:normAutofit fontScale="90000"/>
          </a:bodyPr>
          <a:lstStyle/>
          <a:p>
            <a:r>
              <a:rPr lang="id-ID" dirty="0" smtClean="0"/>
              <a:t>Kutipan Langsung</a:t>
            </a:r>
            <a:endParaRPr lang="id-ID" dirty="0"/>
          </a:p>
        </p:txBody>
      </p:sp>
      <p:sp>
        <p:nvSpPr>
          <p:cNvPr id="3" name="Content Placeholder 2"/>
          <p:cNvSpPr>
            <a:spLocks noGrp="1"/>
          </p:cNvSpPr>
          <p:nvPr>
            <p:ph sz="quarter" idx="1"/>
          </p:nvPr>
        </p:nvSpPr>
        <p:spPr>
          <a:xfrm>
            <a:off x="285720" y="714356"/>
            <a:ext cx="8858280" cy="5786454"/>
          </a:xfrm>
        </p:spPr>
        <p:txBody>
          <a:bodyPr>
            <a:normAutofit/>
          </a:bodyPr>
          <a:lstStyle/>
          <a:p>
            <a:r>
              <a:rPr lang="id-ID" dirty="0" smtClean="0"/>
              <a:t>Kutipan yang sesuai dengan aslinya tanpa melakukan perubahan ke dalam tulisan kita. Menurut Mungin e. Wibawo dkk., (2006: 68-69), pembuatan kutipan didasari prinsip-prinsip sebagai berikut;</a:t>
            </a:r>
          </a:p>
          <a:p>
            <a:pPr marL="811213" indent="-514350">
              <a:buFont typeface="+mj-lt"/>
              <a:buAutoNum type="arabicPeriod"/>
            </a:pPr>
            <a:r>
              <a:rPr lang="id-ID" dirty="0" smtClean="0"/>
              <a:t>Kutipan langsung hanya digunakan apabila perkataan atau ungkapan </a:t>
            </a:r>
            <a:r>
              <a:rPr lang="id-ID" dirty="0" smtClean="0"/>
              <a:t>asli </a:t>
            </a:r>
            <a:r>
              <a:rPr lang="id-ID" dirty="0" smtClean="0"/>
              <a:t>pengarang demikian padat, berbobot dan meyakinkan. Kutipan spt ini biasanya menambah daya kepada karya illmiah.</a:t>
            </a:r>
          </a:p>
          <a:p>
            <a:pPr marL="788988" indent="-514350">
              <a:buFont typeface="+mj-lt"/>
              <a:buAutoNum type="arabicPeriod"/>
            </a:pPr>
            <a:r>
              <a:rPr lang="id-ID" dirty="0" smtClean="0"/>
              <a:t>Kutipan langsung dapat digunakan untuk mendokumentasikan argumentasi yang tidak cukup disampaikan dalam bentuk catatan kaki.</a:t>
            </a:r>
          </a:p>
          <a:p>
            <a:pPr marL="811213" indent="-514350">
              <a:buFont typeface="+mj-lt"/>
              <a:buAutoNum type="arabicPeriod"/>
            </a:pPr>
            <a:r>
              <a:rPr lang="id-ID" dirty="0" smtClean="0"/>
              <a:t>Kutipan langsung dapat digunakan apabila peneliti hendak memberikan komentar atau membela/menolak menganalisis gagasan yang disampaikan oleh pengarang.</a:t>
            </a:r>
          </a:p>
          <a:p>
            <a:pPr marL="811213" indent="-514350">
              <a:buFont typeface="+mj-lt"/>
              <a:buAutoNum type="arabicPeriod"/>
            </a:pPr>
            <a:endParaRPr lang="id-ID" dirty="0" smtClean="0"/>
          </a:p>
          <a:p>
            <a:pPr>
              <a:buNone/>
            </a:pPr>
            <a:endParaRPr lang="id-ID" dirty="0" smtClean="0"/>
          </a:p>
          <a:p>
            <a:pPr>
              <a:buNone/>
            </a:pPr>
            <a:endParaRPr lang="id-ID" dirty="0" smtClean="0"/>
          </a:p>
          <a:p>
            <a:endParaRPr lang="id-ID"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Lanjutan</a:t>
            </a:r>
            <a:endParaRPr lang="id-ID" dirty="0"/>
          </a:p>
        </p:txBody>
      </p:sp>
      <p:sp>
        <p:nvSpPr>
          <p:cNvPr id="3" name="Content Placeholder 2"/>
          <p:cNvSpPr>
            <a:spLocks noGrp="1"/>
          </p:cNvSpPr>
          <p:nvPr>
            <p:ph sz="quarter" idx="1"/>
          </p:nvPr>
        </p:nvSpPr>
        <p:spPr>
          <a:xfrm>
            <a:off x="914400" y="1447800"/>
            <a:ext cx="7772400" cy="2695580"/>
          </a:xfrm>
        </p:spPr>
        <p:txBody>
          <a:bodyPr>
            <a:noAutofit/>
          </a:bodyPr>
          <a:lstStyle/>
          <a:p>
            <a:r>
              <a:rPr lang="id-ID" sz="2800" dirty="0" smtClean="0"/>
              <a:t>Kutipan langsung dapat digunakan bilamana perubahan (melalui parafrase) dapat menyebabkan salah paham atau salah tafsir.</a:t>
            </a:r>
          </a:p>
          <a:p>
            <a:r>
              <a:rPr lang="id-ID" sz="2800" dirty="0" smtClean="0"/>
              <a:t>Kutipan langsung dilakukan untuk mengutip rumus.</a:t>
            </a:r>
          </a:p>
          <a:p>
            <a:r>
              <a:rPr lang="id-ID" sz="2800" dirty="0" smtClean="0"/>
              <a:t>Mengutip langsung dari bahan nonkomersial (tanpa hal cipta) dapat dilakukan tanpa izin pengarang.</a:t>
            </a:r>
            <a:endParaRPr lang="id-ID" sz="2800" dirty="0"/>
          </a:p>
        </p:txBody>
      </p:sp>
      <p:sp>
        <p:nvSpPr>
          <p:cNvPr id="4" name="TextBox 3"/>
          <p:cNvSpPr txBox="1"/>
          <p:nvPr/>
        </p:nvSpPr>
        <p:spPr>
          <a:xfrm>
            <a:off x="857224" y="4500570"/>
            <a:ext cx="7500990" cy="1938992"/>
          </a:xfrm>
          <a:prstGeom prst="rect">
            <a:avLst/>
          </a:prstGeom>
          <a:solidFill>
            <a:schemeClr val="accent1">
              <a:lumMod val="60000"/>
              <a:lumOff val="40000"/>
            </a:schemeClr>
          </a:solidFill>
        </p:spPr>
        <p:txBody>
          <a:bodyPr wrap="square" rtlCol="0">
            <a:spAutoFit/>
          </a:bodyPr>
          <a:lstStyle/>
          <a:p>
            <a:r>
              <a:rPr lang="id-ID" sz="2400" dirty="0" smtClean="0"/>
              <a:t>Mikrosistem  merupakan lingkungan dimana individu tinggal, yakni keluarga individu, teman sebaya, sekolah dan lingkungan tempat tinggal. “Konteks mikrosistem ini menjadi bagian penting dalam peletakan dasar kepribadian sesorang anak” (Waruwu, 2010:87)</a:t>
            </a:r>
            <a:endParaRPr lang="id-ID" sz="24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Contoh bila panjang kutipan langsungnya</a:t>
            </a:r>
            <a:endParaRPr lang="id-ID" dirty="0"/>
          </a:p>
        </p:txBody>
      </p:sp>
      <p:sp>
        <p:nvSpPr>
          <p:cNvPr id="3" name="Content Placeholder 2"/>
          <p:cNvSpPr>
            <a:spLocks noGrp="1"/>
          </p:cNvSpPr>
          <p:nvPr>
            <p:ph sz="quarter" idx="1"/>
          </p:nvPr>
        </p:nvSpPr>
        <p:spPr>
          <a:xfrm>
            <a:off x="914400" y="1447800"/>
            <a:ext cx="7772400" cy="3124208"/>
          </a:xfrm>
          <a:solidFill>
            <a:schemeClr val="accent1">
              <a:lumMod val="60000"/>
              <a:lumOff val="40000"/>
            </a:schemeClr>
          </a:solidFill>
        </p:spPr>
        <p:txBody>
          <a:bodyPr/>
          <a:lstStyle/>
          <a:p>
            <a:pPr>
              <a:buNone/>
            </a:pPr>
            <a:r>
              <a:rPr lang="id-ID" dirty="0" smtClean="0"/>
              <a:t>	....</a:t>
            </a:r>
          </a:p>
          <a:p>
            <a:pPr>
              <a:buNone/>
            </a:pPr>
            <a:r>
              <a:rPr lang="id-ID" dirty="0" smtClean="0"/>
              <a:t>	Kelompok masyarakat seperti itu relatif mudah terbawa diarahkan oleh pemimpinnya. Yahya (2009.3)</a:t>
            </a:r>
          </a:p>
          <a:p>
            <a:pPr>
              <a:buNone/>
            </a:pPr>
            <a:r>
              <a:rPr lang="id-ID" dirty="0" smtClean="0"/>
              <a:t>	   Di dalam masyarakat paternalistik, peranan Pemerintah amat besar, significant, dan amat desicivie dalam pembinaan dan penentuan arah tujuan masyarakat. Karena itu ....</a:t>
            </a:r>
            <a:endParaRPr lang="id-ID"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357166"/>
            <a:ext cx="8286808" cy="714380"/>
          </a:xfrm>
        </p:spPr>
        <p:txBody>
          <a:bodyPr>
            <a:normAutofit fontScale="90000"/>
          </a:bodyPr>
          <a:lstStyle/>
          <a:p>
            <a:r>
              <a:rPr lang="id-ID" dirty="0" smtClean="0"/>
              <a:t>Kutipan Tidak Langsung</a:t>
            </a:r>
            <a:endParaRPr lang="id-ID" dirty="0"/>
          </a:p>
        </p:txBody>
      </p:sp>
      <p:sp>
        <p:nvSpPr>
          <p:cNvPr id="3" name="Content Placeholder 2"/>
          <p:cNvSpPr>
            <a:spLocks noGrp="1"/>
          </p:cNvSpPr>
          <p:nvPr>
            <p:ph sz="quarter" idx="1"/>
          </p:nvPr>
        </p:nvSpPr>
        <p:spPr>
          <a:xfrm>
            <a:off x="357158" y="1357298"/>
            <a:ext cx="7772400" cy="1714512"/>
          </a:xfrm>
        </p:spPr>
        <p:txBody>
          <a:bodyPr/>
          <a:lstStyle/>
          <a:p>
            <a:r>
              <a:rPr lang="id-ID" dirty="0" smtClean="0"/>
              <a:t>Kutipan yang dibuat dengan kata-kata penulis sendiri, hal yang dikutip ialah ide pokok saja, tetapi redaksinya dibuat sendiri. Kutipan tidak langsung tidak menggunakan tanda kutip.</a:t>
            </a:r>
          </a:p>
          <a:p>
            <a:endParaRPr lang="id-ID" dirty="0"/>
          </a:p>
        </p:txBody>
      </p:sp>
      <p:sp>
        <p:nvSpPr>
          <p:cNvPr id="4" name="TextBox 3"/>
          <p:cNvSpPr txBox="1"/>
          <p:nvPr/>
        </p:nvSpPr>
        <p:spPr>
          <a:xfrm>
            <a:off x="857224" y="3500438"/>
            <a:ext cx="6143668" cy="1938992"/>
          </a:xfrm>
          <a:prstGeom prst="rect">
            <a:avLst/>
          </a:prstGeom>
          <a:solidFill>
            <a:schemeClr val="accent1">
              <a:lumMod val="60000"/>
              <a:lumOff val="40000"/>
            </a:schemeClr>
          </a:solidFill>
        </p:spPr>
        <p:txBody>
          <a:bodyPr wrap="square" rtlCol="0">
            <a:spAutoFit/>
          </a:bodyPr>
          <a:lstStyle/>
          <a:p>
            <a:r>
              <a:rPr lang="id-ID" sz="2400" dirty="0" smtClean="0"/>
              <a:t>Claude Levi straus menegaskan (Cremers, 1997:147) bahwa kebudayaan harus dipandang sebagai keseluruhan sistem simbol yang mengatur komunikasi. Simbol –simbol berupa: bahasa, kekerabatan, ekonomi, mitos dan seni.</a:t>
            </a:r>
            <a:endParaRPr lang="id-ID" sz="24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Cara Menulis Daftar Pustaka</a:t>
            </a:r>
            <a:endParaRPr lang="id-ID" dirty="0"/>
          </a:p>
        </p:txBody>
      </p:sp>
      <p:sp>
        <p:nvSpPr>
          <p:cNvPr id="3" name="Content Placeholder 2"/>
          <p:cNvSpPr>
            <a:spLocks noGrp="1"/>
          </p:cNvSpPr>
          <p:nvPr>
            <p:ph sz="quarter" idx="1"/>
          </p:nvPr>
        </p:nvSpPr>
        <p:spPr/>
        <p:txBody>
          <a:bodyPr>
            <a:normAutofit/>
          </a:bodyPr>
          <a:lstStyle/>
          <a:p>
            <a:r>
              <a:rPr lang="id-ID" sz="2800" dirty="0" smtClean="0"/>
              <a:t>Meletakkan nama belakang pengarang di depan dan diurutkan berdasarkan abjad.</a:t>
            </a:r>
          </a:p>
          <a:p>
            <a:r>
              <a:rPr lang="id-ID" sz="2800" dirty="0" smtClean="0"/>
              <a:t>Apabila ada beberapa karya dengan pengarang yang sama, karya tersebut diurutkan mulai dari yang lama terbit ke yang baru.</a:t>
            </a:r>
          </a:p>
          <a:p>
            <a:r>
              <a:rPr lang="id-ID" sz="2800" dirty="0" smtClean="0"/>
              <a:t>Apabila ada beberapa karya yang dikeluarkan dalam tahun publikasi yang sama, maka urutannya dibuat berdasarkan huruf kecil yang disertakan setelah tanggal publikasi.</a:t>
            </a:r>
            <a:endParaRPr lang="id-ID" sz="28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Contoh Harvard</a:t>
            </a:r>
            <a:endParaRPr lang="id-ID" dirty="0"/>
          </a:p>
        </p:txBody>
      </p:sp>
      <p:sp>
        <p:nvSpPr>
          <p:cNvPr id="3" name="Content Placeholder 2"/>
          <p:cNvSpPr>
            <a:spLocks noGrp="1"/>
          </p:cNvSpPr>
          <p:nvPr>
            <p:ph sz="quarter" idx="1"/>
          </p:nvPr>
        </p:nvSpPr>
        <p:spPr>
          <a:xfrm>
            <a:off x="914400" y="1447800"/>
            <a:ext cx="7772400" cy="623878"/>
          </a:xfrm>
        </p:spPr>
        <p:txBody>
          <a:bodyPr>
            <a:normAutofit/>
          </a:bodyPr>
          <a:lstStyle/>
          <a:p>
            <a:r>
              <a:rPr lang="id-ID" sz="3200" dirty="0" smtClean="0"/>
              <a:t>Judul buku</a:t>
            </a:r>
            <a:endParaRPr lang="id-ID" sz="3200" dirty="0"/>
          </a:p>
        </p:txBody>
      </p:sp>
      <p:sp>
        <p:nvSpPr>
          <p:cNvPr id="4" name="TextBox 3"/>
          <p:cNvSpPr txBox="1"/>
          <p:nvPr/>
        </p:nvSpPr>
        <p:spPr>
          <a:xfrm>
            <a:off x="1214414" y="2500306"/>
            <a:ext cx="6500858" cy="1384995"/>
          </a:xfrm>
          <a:prstGeom prst="rect">
            <a:avLst/>
          </a:prstGeom>
          <a:solidFill>
            <a:schemeClr val="accent1">
              <a:lumMod val="60000"/>
              <a:lumOff val="40000"/>
            </a:schemeClr>
          </a:solidFill>
        </p:spPr>
        <p:txBody>
          <a:bodyPr wrap="square" rtlCol="0">
            <a:spAutoFit/>
          </a:bodyPr>
          <a:lstStyle/>
          <a:p>
            <a:r>
              <a:rPr lang="id-ID" sz="2800" dirty="0" smtClean="0"/>
              <a:t>Arifin, Antoni Ludfi. (2012). Be A Writer: Orang sibuk juga Bisa Nulis! Jakarta: PT. Gramedia Pustaka Utama</a:t>
            </a:r>
            <a:endParaRPr lang="id-ID" sz="2800" dirty="0"/>
          </a:p>
        </p:txBody>
      </p:sp>
      <p:sp>
        <p:nvSpPr>
          <p:cNvPr id="5" name="TextBox 4"/>
          <p:cNvSpPr txBox="1"/>
          <p:nvPr/>
        </p:nvSpPr>
        <p:spPr>
          <a:xfrm>
            <a:off x="1285852" y="3929066"/>
            <a:ext cx="7000924" cy="1815882"/>
          </a:xfrm>
          <a:prstGeom prst="rect">
            <a:avLst/>
          </a:prstGeom>
          <a:noFill/>
        </p:spPr>
        <p:txBody>
          <a:bodyPr wrap="square" rtlCol="0">
            <a:spAutoFit/>
          </a:bodyPr>
          <a:lstStyle/>
          <a:p>
            <a:r>
              <a:rPr lang="id-ID" sz="2800" dirty="0" smtClean="0"/>
              <a:t>Nama yang asli ialah Antoni Ludfi Arifin dibalik namanya menjadi Arifin, Antoni Ludfi. Tahun publikasi. Judul buku ditulis miring atau italic. Antara lokasi penerbitan dipisahkan dengan tanda titik dua.</a:t>
            </a:r>
            <a:endParaRPr lang="id-ID" sz="28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Bila ada editornya</a:t>
            </a:r>
            <a:endParaRPr lang="id-ID" dirty="0"/>
          </a:p>
        </p:txBody>
      </p:sp>
      <p:sp>
        <p:nvSpPr>
          <p:cNvPr id="4" name="TextBox 3"/>
          <p:cNvSpPr txBox="1"/>
          <p:nvPr/>
        </p:nvSpPr>
        <p:spPr>
          <a:xfrm>
            <a:off x="1071538" y="1857364"/>
            <a:ext cx="6429420" cy="1815882"/>
          </a:xfrm>
          <a:prstGeom prst="rect">
            <a:avLst/>
          </a:prstGeom>
          <a:solidFill>
            <a:schemeClr val="accent1">
              <a:lumMod val="60000"/>
              <a:lumOff val="40000"/>
            </a:schemeClr>
          </a:solidFill>
        </p:spPr>
        <p:txBody>
          <a:bodyPr wrap="square" rtlCol="0">
            <a:spAutoFit/>
          </a:bodyPr>
          <a:lstStyle/>
          <a:p>
            <a:r>
              <a:rPr lang="id-ID" sz="2800" dirty="0" smtClean="0"/>
              <a:t>Wong, S.L., Wan, Z., &amp; Cheng, M.W. (2011). “Learning nature of science through sosioscientific issues “Dalam T.D. Sadler (Ed.), Sosio-scientific issues in the classroom.</a:t>
            </a:r>
            <a:endParaRPr lang="id-ID" sz="2800" dirty="0"/>
          </a:p>
        </p:txBody>
      </p:sp>
      <p:sp>
        <p:nvSpPr>
          <p:cNvPr id="5" name="TextBox 4"/>
          <p:cNvSpPr txBox="1"/>
          <p:nvPr/>
        </p:nvSpPr>
        <p:spPr>
          <a:xfrm>
            <a:off x="1142976" y="4000504"/>
            <a:ext cx="6357982" cy="1815882"/>
          </a:xfrm>
          <a:prstGeom prst="rect">
            <a:avLst/>
          </a:prstGeom>
          <a:solidFill>
            <a:schemeClr val="accent1">
              <a:lumMod val="60000"/>
              <a:lumOff val="40000"/>
            </a:schemeClr>
          </a:solidFill>
        </p:spPr>
        <p:txBody>
          <a:bodyPr wrap="square" rtlCol="0">
            <a:spAutoFit/>
          </a:bodyPr>
          <a:lstStyle/>
          <a:p>
            <a:r>
              <a:rPr lang="id-ID" sz="2800" dirty="0" smtClean="0"/>
              <a:t>Guskey, T.R &amp; Huberman, M. (Eds). (1995). Professional development in education: New paradigms and practices. New York: Teachers College Press.</a:t>
            </a:r>
            <a:endParaRPr lang="id-ID" sz="28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0"/>
            <a:ext cx="7772400" cy="714396"/>
          </a:xfrm>
        </p:spPr>
        <p:txBody>
          <a:bodyPr>
            <a:normAutofit/>
          </a:bodyPr>
          <a:lstStyle/>
          <a:p>
            <a:r>
              <a:rPr lang="id-ID" sz="3200" dirty="0" smtClean="0"/>
              <a:t>Buku Terjemahan</a:t>
            </a:r>
            <a:endParaRPr lang="id-ID" sz="3200" dirty="0"/>
          </a:p>
        </p:txBody>
      </p:sp>
      <p:sp>
        <p:nvSpPr>
          <p:cNvPr id="4" name="TextBox 3"/>
          <p:cNvSpPr txBox="1"/>
          <p:nvPr/>
        </p:nvSpPr>
        <p:spPr>
          <a:xfrm>
            <a:off x="428596" y="857232"/>
            <a:ext cx="7072362" cy="1384995"/>
          </a:xfrm>
          <a:prstGeom prst="rect">
            <a:avLst/>
          </a:prstGeom>
          <a:solidFill>
            <a:schemeClr val="accent1">
              <a:lumMod val="60000"/>
              <a:lumOff val="40000"/>
            </a:schemeClr>
          </a:solidFill>
        </p:spPr>
        <p:txBody>
          <a:bodyPr wrap="square" rtlCol="0">
            <a:spAutoFit/>
          </a:bodyPr>
          <a:lstStyle/>
          <a:p>
            <a:r>
              <a:rPr lang="id-ID" sz="2800" dirty="0" smtClean="0"/>
              <a:t>Santrock, John A., (2003). Adolescense Perkembangan Remaja Edisi 6. Terjemahan Shinto B. Adelar &amp; Sherly Saragih. Jakarta: Erlengga.</a:t>
            </a:r>
            <a:endParaRPr lang="id-ID" sz="2800" dirty="0"/>
          </a:p>
        </p:txBody>
      </p:sp>
      <p:sp>
        <p:nvSpPr>
          <p:cNvPr id="5" name="TextBox 4"/>
          <p:cNvSpPr txBox="1"/>
          <p:nvPr/>
        </p:nvSpPr>
        <p:spPr>
          <a:xfrm>
            <a:off x="500034" y="2571744"/>
            <a:ext cx="6429420" cy="584775"/>
          </a:xfrm>
          <a:prstGeom prst="rect">
            <a:avLst/>
          </a:prstGeom>
          <a:noFill/>
        </p:spPr>
        <p:txBody>
          <a:bodyPr wrap="square" rtlCol="0">
            <a:spAutoFit/>
          </a:bodyPr>
          <a:lstStyle/>
          <a:p>
            <a:r>
              <a:rPr lang="id-ID" sz="3200" dirty="0" smtClean="0"/>
              <a:t>Bila Refersi dari Skripsi</a:t>
            </a:r>
            <a:endParaRPr lang="id-ID" sz="3200" dirty="0"/>
          </a:p>
        </p:txBody>
      </p:sp>
      <p:sp>
        <p:nvSpPr>
          <p:cNvPr id="6" name="TextBox 5"/>
          <p:cNvSpPr txBox="1"/>
          <p:nvPr/>
        </p:nvSpPr>
        <p:spPr>
          <a:xfrm>
            <a:off x="571472" y="3286124"/>
            <a:ext cx="7000924" cy="1815882"/>
          </a:xfrm>
          <a:prstGeom prst="rect">
            <a:avLst/>
          </a:prstGeom>
          <a:solidFill>
            <a:schemeClr val="accent1">
              <a:lumMod val="60000"/>
              <a:lumOff val="40000"/>
            </a:schemeClr>
          </a:solidFill>
        </p:spPr>
        <p:txBody>
          <a:bodyPr wrap="square" rtlCol="0">
            <a:spAutoFit/>
          </a:bodyPr>
          <a:lstStyle/>
          <a:p>
            <a:r>
              <a:rPr lang="id-ID" sz="2800" dirty="0" smtClean="0"/>
              <a:t>Isro’ (2002). Faktor hubungan  pengetahuan dengan Praktik PHBS. Skripsi pada Fakultas Kesehatan Univeritas Dian Nuswantoro Semarang: tidak diterbitkan</a:t>
            </a:r>
            <a:endParaRPr lang="id-ID" sz="2800"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357166"/>
            <a:ext cx="7772400" cy="703282"/>
          </a:xfrm>
        </p:spPr>
        <p:txBody>
          <a:bodyPr>
            <a:normAutofit fontScale="90000"/>
          </a:bodyPr>
          <a:lstStyle/>
          <a:p>
            <a:r>
              <a:rPr lang="id-ID" dirty="0" smtClean="0"/>
              <a:t>Jurnal</a:t>
            </a:r>
            <a:endParaRPr lang="id-ID" dirty="0"/>
          </a:p>
        </p:txBody>
      </p:sp>
      <p:sp>
        <p:nvSpPr>
          <p:cNvPr id="5" name="TextBox 4"/>
          <p:cNvSpPr txBox="1"/>
          <p:nvPr/>
        </p:nvSpPr>
        <p:spPr>
          <a:xfrm>
            <a:off x="642910" y="1142984"/>
            <a:ext cx="8072494" cy="1815882"/>
          </a:xfrm>
          <a:prstGeom prst="rect">
            <a:avLst/>
          </a:prstGeom>
          <a:solidFill>
            <a:schemeClr val="accent1">
              <a:lumMod val="60000"/>
              <a:lumOff val="40000"/>
            </a:schemeClr>
          </a:solidFill>
        </p:spPr>
        <p:txBody>
          <a:bodyPr wrap="square" rtlCol="0">
            <a:spAutoFit/>
          </a:bodyPr>
          <a:lstStyle/>
          <a:p>
            <a:r>
              <a:rPr lang="id-ID" sz="2800" dirty="0" smtClean="0"/>
              <a:t>Srivastava, S., Narvi, S.S, Prasad, S.C, 2008. Organochlorines and organophosphates in Bovine milk samples in Allahabad Region. </a:t>
            </a:r>
            <a:r>
              <a:rPr lang="id-ID" sz="2800" i="1" dirty="0" smtClean="0"/>
              <a:t>International Journal of  Environmental Research</a:t>
            </a:r>
            <a:r>
              <a:rPr lang="id-ID" sz="2800" dirty="0" smtClean="0"/>
              <a:t>, 2(2), 165-168.</a:t>
            </a:r>
            <a:endParaRPr lang="id-ID" sz="2800" dirty="0"/>
          </a:p>
        </p:txBody>
      </p:sp>
      <p:sp>
        <p:nvSpPr>
          <p:cNvPr id="6" name="TextBox 5"/>
          <p:cNvSpPr txBox="1"/>
          <p:nvPr/>
        </p:nvSpPr>
        <p:spPr>
          <a:xfrm>
            <a:off x="571472" y="3357562"/>
            <a:ext cx="5786478" cy="646331"/>
          </a:xfrm>
          <a:prstGeom prst="rect">
            <a:avLst/>
          </a:prstGeom>
          <a:noFill/>
        </p:spPr>
        <p:txBody>
          <a:bodyPr wrap="square" rtlCol="0">
            <a:spAutoFit/>
          </a:bodyPr>
          <a:lstStyle/>
          <a:p>
            <a:r>
              <a:rPr lang="id-ID" sz="3600" dirty="0" smtClean="0">
                <a:latin typeface="+mj-lt"/>
              </a:rPr>
              <a:t>Makalah</a:t>
            </a:r>
            <a:endParaRPr lang="id-ID" sz="3600" dirty="0">
              <a:latin typeface="+mj-lt"/>
            </a:endParaRPr>
          </a:p>
        </p:txBody>
      </p:sp>
      <p:sp>
        <p:nvSpPr>
          <p:cNvPr id="7" name="TextBox 6"/>
          <p:cNvSpPr txBox="1"/>
          <p:nvPr/>
        </p:nvSpPr>
        <p:spPr>
          <a:xfrm>
            <a:off x="714348" y="4143380"/>
            <a:ext cx="7786742" cy="2523768"/>
          </a:xfrm>
          <a:prstGeom prst="rect">
            <a:avLst/>
          </a:prstGeom>
          <a:solidFill>
            <a:schemeClr val="accent1">
              <a:lumMod val="60000"/>
              <a:lumOff val="40000"/>
            </a:schemeClr>
          </a:solidFill>
        </p:spPr>
        <p:txBody>
          <a:bodyPr wrap="square" rtlCol="0">
            <a:spAutoFit/>
          </a:bodyPr>
          <a:lstStyle/>
          <a:p>
            <a:r>
              <a:rPr lang="id-ID" sz="2800" dirty="0" smtClean="0"/>
              <a:t>Rudiyati, Sari. (2011). Potret Sekolah Inklusif di Indonesia. Makalah disampaikan dalam seminar umum “ Memilih Sekolah yang Tepat bagi anak berkebutuhan Khusus” pada Pertemuan Nasional Asosiaasi kesehatan Jiwa dan Remaja pada 5 Mei di Hotel INA Garuda Yogyakarta</a:t>
            </a:r>
          </a:p>
          <a:p>
            <a:endParaRPr lang="id-ID"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Referensi dari </a:t>
            </a:r>
            <a:r>
              <a:rPr lang="id-ID" i="1" dirty="0" smtClean="0"/>
              <a:t>Website</a:t>
            </a:r>
            <a:endParaRPr lang="id-ID" i="1" dirty="0"/>
          </a:p>
        </p:txBody>
      </p:sp>
      <p:sp>
        <p:nvSpPr>
          <p:cNvPr id="4" name="TextBox 3"/>
          <p:cNvSpPr txBox="1"/>
          <p:nvPr/>
        </p:nvSpPr>
        <p:spPr>
          <a:xfrm>
            <a:off x="928662" y="1785927"/>
            <a:ext cx="7429552" cy="2554545"/>
          </a:xfrm>
          <a:prstGeom prst="rect">
            <a:avLst/>
          </a:prstGeom>
          <a:solidFill>
            <a:schemeClr val="accent1">
              <a:lumMod val="60000"/>
              <a:lumOff val="40000"/>
            </a:schemeClr>
          </a:solidFill>
        </p:spPr>
        <p:txBody>
          <a:bodyPr wrap="square" rtlCol="0">
            <a:spAutoFit/>
          </a:bodyPr>
          <a:lstStyle/>
          <a:p>
            <a:r>
              <a:rPr lang="id-ID" sz="3200" dirty="0" smtClean="0"/>
              <a:t>Major, C.H., &amp; Palmer, B (2001). Assesing the effectiveness of problem-based learning in higher education: Lesson Form the rapidintellect.com/ AEQweb/mop4spr01.htm. Diakses  pada tanggal 25 Juni 2013</a:t>
            </a:r>
            <a:endParaRPr lang="id-ID" sz="32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57158" y="285728"/>
            <a:ext cx="8786842" cy="6572272"/>
          </a:xfrm>
        </p:spPr>
        <p:txBody>
          <a:bodyPr>
            <a:normAutofit/>
          </a:bodyPr>
          <a:lstStyle/>
          <a:p>
            <a:r>
              <a:rPr lang="id-ID" sz="2800" dirty="0" smtClean="0"/>
              <a:t>Kutipan langsung</a:t>
            </a:r>
          </a:p>
          <a:p>
            <a:pPr>
              <a:buNone/>
            </a:pPr>
            <a:r>
              <a:rPr lang="id-ID" sz="2800" dirty="0"/>
              <a:t>	</a:t>
            </a:r>
            <a:r>
              <a:rPr lang="id-ID" sz="2800" dirty="0" smtClean="0"/>
              <a:t>Bagian tertentu dari tulisan seseorang yang diambil tanpa melakukan perubahan sedikit pun ke dalam tulisan kita</a:t>
            </a:r>
          </a:p>
          <a:p>
            <a:r>
              <a:rPr lang="id-ID" sz="2800" dirty="0" smtClean="0"/>
              <a:t>Kutipan Tidak Langsung</a:t>
            </a:r>
          </a:p>
          <a:p>
            <a:pPr>
              <a:buNone/>
            </a:pPr>
            <a:r>
              <a:rPr lang="id-ID" sz="2800" dirty="0"/>
              <a:t>	</a:t>
            </a:r>
            <a:r>
              <a:rPr lang="id-ID" sz="2800" dirty="0" smtClean="0"/>
              <a:t>Bagian tertentu dari tulisan orang lain yang diambil  dengan cara disesuaikan dengan gaya atau kata-kata tulisan kita.</a:t>
            </a:r>
          </a:p>
          <a:p>
            <a:r>
              <a:rPr lang="id-ID" sz="2800" dirty="0" smtClean="0"/>
              <a:t>Rangkuman</a:t>
            </a:r>
          </a:p>
          <a:p>
            <a:pPr>
              <a:buNone/>
            </a:pPr>
            <a:r>
              <a:rPr lang="id-ID" sz="2800" dirty="0"/>
              <a:t>	</a:t>
            </a:r>
            <a:r>
              <a:rPr lang="id-ID" sz="2800" dirty="0" smtClean="0"/>
              <a:t>Tulisan orang lain yang digambarkan secara umum dengan kata-kata sendiri.</a:t>
            </a:r>
          </a:p>
          <a:p>
            <a:r>
              <a:rPr lang="id-ID" sz="2800" dirty="0" smtClean="0"/>
              <a:t>Mengcopy</a:t>
            </a:r>
          </a:p>
          <a:p>
            <a:pPr>
              <a:buNone/>
            </a:pPr>
            <a:r>
              <a:rPr lang="id-ID" sz="2800" dirty="0"/>
              <a:t>	</a:t>
            </a:r>
            <a:r>
              <a:rPr lang="id-ID" sz="2800" dirty="0" smtClean="0"/>
              <a:t>mengambil karya orang lain ke dalam tulisan kita, biasanya tabel, diagram, gambar, skema, data-data berupa angka</a:t>
            </a:r>
          </a:p>
          <a:p>
            <a:pPr>
              <a:buNone/>
            </a:pPr>
            <a:endParaRPr lang="id-ID"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MODEL VANCOUVER</a:t>
            </a:r>
            <a:endParaRPr lang="id-ID" dirty="0"/>
          </a:p>
        </p:txBody>
      </p:sp>
      <p:sp>
        <p:nvSpPr>
          <p:cNvPr id="3" name="Content Placeholder 2"/>
          <p:cNvSpPr>
            <a:spLocks noGrp="1"/>
          </p:cNvSpPr>
          <p:nvPr>
            <p:ph sz="quarter" idx="1"/>
          </p:nvPr>
        </p:nvSpPr>
        <p:spPr/>
        <p:txBody>
          <a:bodyPr/>
          <a:lstStyle/>
          <a:p>
            <a:r>
              <a:rPr lang="id-ID" sz="3200" b="1" dirty="0" smtClean="0"/>
              <a:t>Kutipan Langsung</a:t>
            </a:r>
          </a:p>
          <a:p>
            <a:pPr>
              <a:buNone/>
            </a:pPr>
            <a:r>
              <a:rPr lang="id-ID" sz="2800" dirty="0" smtClean="0"/>
              <a:t>	Mikrosistem  merupakan lingkungan dimana individu tinggal, yakni keluarga individu, teman sebaya, sekolah dan lingkungan tempat tinggal. “Konteks mikrosistem ini menjadi bagian penting dalam peletakan dasar kepribadian sesorang anak”. </a:t>
            </a:r>
            <a:r>
              <a:rPr lang="id-ID" sz="2800" baseline="30000" dirty="0" smtClean="0">
                <a:solidFill>
                  <a:srgbClr val="C00000"/>
                </a:solidFill>
              </a:rPr>
              <a:t>1</a:t>
            </a:r>
            <a:r>
              <a:rPr lang="id-ID" sz="2800" dirty="0" smtClean="0"/>
              <a:t>Seorang anak akan memperoleh pengaruh melalui relasi langsung dengan orang tua, teman sebaya dan gurunya.</a:t>
            </a:r>
          </a:p>
          <a:p>
            <a:endParaRPr lang="id-ID"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500034" y="285728"/>
            <a:ext cx="8186766" cy="4357718"/>
          </a:xfrm>
        </p:spPr>
        <p:txBody>
          <a:bodyPr>
            <a:normAutofit/>
          </a:bodyPr>
          <a:lstStyle/>
          <a:p>
            <a:r>
              <a:rPr lang="id-ID" sz="2800" dirty="0" smtClean="0"/>
              <a:t>Kutipan Tidak Langsung</a:t>
            </a:r>
          </a:p>
          <a:p>
            <a:pPr>
              <a:buNone/>
            </a:pPr>
            <a:r>
              <a:rPr lang="id-ID" sz="2800" dirty="0" smtClean="0"/>
              <a:t>	contoh</a:t>
            </a:r>
          </a:p>
          <a:p>
            <a:pPr>
              <a:buNone/>
            </a:pPr>
            <a:r>
              <a:rPr lang="id-ID" sz="2800" dirty="0" smtClean="0"/>
              <a:t>	Pembentukan karakter dapat dijelaskan melalui beberapa teori, salah satunya teori belajar sosial. Teori belajar sosial adalah teori belajar yang dikemukakan Bandura yang menyatakan bahwa sebagian besar dari yang dipelajari manusia terjadi melalui peniruan dan contoh perilaku.</a:t>
            </a:r>
            <a:r>
              <a:rPr lang="id-ID" sz="2800" baseline="30000" dirty="0" smtClean="0">
                <a:solidFill>
                  <a:srgbClr val="FF0000"/>
                </a:solidFill>
              </a:rPr>
              <a:t>3 </a:t>
            </a:r>
            <a:r>
              <a:rPr lang="id-ID" sz="2800" dirty="0" smtClean="0"/>
              <a:t>Ahli teori belajar sosial percaya bahwa ... .</a:t>
            </a:r>
            <a:endParaRPr lang="id-ID" sz="2800"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Catatan Kaki</a:t>
            </a:r>
            <a:endParaRPr lang="id-ID" dirty="0"/>
          </a:p>
        </p:txBody>
      </p:sp>
      <p:sp>
        <p:nvSpPr>
          <p:cNvPr id="3" name="Content Placeholder 2"/>
          <p:cNvSpPr>
            <a:spLocks noGrp="1"/>
          </p:cNvSpPr>
          <p:nvPr>
            <p:ph sz="quarter" idx="1"/>
          </p:nvPr>
        </p:nvSpPr>
        <p:spPr>
          <a:xfrm>
            <a:off x="914400" y="1447800"/>
            <a:ext cx="7772400" cy="4695844"/>
          </a:xfrm>
        </p:spPr>
        <p:txBody>
          <a:bodyPr/>
          <a:lstStyle/>
          <a:p>
            <a:r>
              <a:rPr lang="id-ID" sz="2800" dirty="0" smtClean="0"/>
              <a:t>Catatan kaki adalah daftar keterangan khusus yang diletakkan di kaki halaman tulisan.</a:t>
            </a:r>
          </a:p>
          <a:p>
            <a:r>
              <a:rPr lang="id-ID" sz="2800" dirty="0" smtClean="0"/>
              <a:t>Biasanya digunakan untuk memberi petunjuk sumber referensi, memberi penjelasan, atau gabungan dari keduanya.</a:t>
            </a:r>
          </a:p>
          <a:p>
            <a:r>
              <a:rPr lang="id-ID" sz="2800" dirty="0" smtClean="0"/>
              <a:t>Catatan kaki bertujuan untuk pembuktian, mengapresiasi, menyampaiakan keterangan lanjutan atau merujuk bagian lain yang ada dalam tu</a:t>
            </a:r>
            <a:r>
              <a:rPr lang="id-ID" dirty="0" smtClean="0"/>
              <a:t>lisan.</a:t>
            </a:r>
            <a:endParaRPr lang="id-ID"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8662" y="0"/>
            <a:ext cx="7772400" cy="654032"/>
          </a:xfrm>
        </p:spPr>
        <p:txBody>
          <a:bodyPr>
            <a:normAutofit fontScale="90000"/>
          </a:bodyPr>
          <a:lstStyle/>
          <a:p>
            <a:r>
              <a:rPr lang="id-ID" dirty="0" smtClean="0"/>
              <a:t>Catatan Kaki</a:t>
            </a:r>
            <a:endParaRPr lang="id-ID" dirty="0"/>
          </a:p>
        </p:txBody>
      </p:sp>
      <p:sp>
        <p:nvSpPr>
          <p:cNvPr id="3" name="Content Placeholder 2"/>
          <p:cNvSpPr>
            <a:spLocks noGrp="1"/>
          </p:cNvSpPr>
          <p:nvPr>
            <p:ph sz="quarter" idx="1"/>
          </p:nvPr>
        </p:nvSpPr>
        <p:spPr>
          <a:xfrm>
            <a:off x="357158" y="785794"/>
            <a:ext cx="8786842" cy="6072206"/>
          </a:xfrm>
        </p:spPr>
        <p:txBody>
          <a:bodyPr>
            <a:noAutofit/>
          </a:bodyPr>
          <a:lstStyle/>
          <a:p>
            <a:r>
              <a:rPr lang="id-ID" sz="3000" dirty="0" smtClean="0"/>
              <a:t>Ada 4 unsur dalam catatan kaki sumber referensi yaitu nama pengarang, judul regerensi, data publikasi dan nomor halaman.</a:t>
            </a:r>
          </a:p>
          <a:p>
            <a:r>
              <a:rPr lang="id-ID" sz="3000" dirty="0" smtClean="0"/>
              <a:t>Nama pengarang ditulis sesuai dengan sumber referensi. Pangkat dan gelar tidak ditulis</a:t>
            </a:r>
          </a:p>
          <a:p>
            <a:r>
              <a:rPr lang="id-ID" sz="3000" dirty="0" smtClean="0"/>
              <a:t>Judul ditulis miring atau italic</a:t>
            </a:r>
          </a:p>
          <a:p>
            <a:r>
              <a:rPr lang="id-ID" sz="3000" dirty="0" smtClean="0"/>
              <a:t>Data publikasi ditulis lengkap. Tempat publikasi, nama penerbit dan tanggal publikasi ditulis di dalam kurung.</a:t>
            </a:r>
          </a:p>
          <a:p>
            <a:r>
              <a:rPr lang="id-ID" sz="3000" dirty="0" smtClean="0"/>
              <a:t>Nomor halaman menunjukkan  nomor pada halaman yang sumber  referensi yang dirujuk. Bila halaman lebih dari satu dan tidak berurutan maka dipisahkan dengan tanda koma</a:t>
            </a:r>
            <a:endParaRPr lang="id-ID" sz="3000"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contoh</a:t>
            </a:r>
            <a:endParaRPr lang="id-ID" dirty="0"/>
          </a:p>
        </p:txBody>
      </p:sp>
      <p:sp>
        <p:nvSpPr>
          <p:cNvPr id="3" name="Content Placeholder 2"/>
          <p:cNvSpPr>
            <a:spLocks noGrp="1"/>
          </p:cNvSpPr>
          <p:nvPr>
            <p:ph sz="quarter" idx="1"/>
          </p:nvPr>
        </p:nvSpPr>
        <p:spPr>
          <a:xfrm>
            <a:off x="914400" y="1447800"/>
            <a:ext cx="7772400" cy="4052902"/>
          </a:xfrm>
        </p:spPr>
        <p:txBody>
          <a:bodyPr>
            <a:normAutofit/>
          </a:bodyPr>
          <a:lstStyle/>
          <a:p>
            <a:pPr marL="514350" indent="-514350">
              <a:buAutoNum type="arabicPeriod"/>
            </a:pPr>
            <a:r>
              <a:rPr lang="id-ID" sz="3200" dirty="0" smtClean="0"/>
              <a:t>Fidelis E. Waruwu, Membangun Budaya berbasis Nilai: Panduan Pelatihan bagi Trainer, (Yogyakarta: Kanisius, 2010), hal. 86.</a:t>
            </a:r>
          </a:p>
          <a:p>
            <a:pPr marL="514350" indent="-514350">
              <a:buAutoNum type="arabicPeriod"/>
            </a:pPr>
            <a:r>
              <a:rPr lang="id-ID" sz="3200" dirty="0" smtClean="0"/>
              <a:t>John A. Santrock, Adolescence Perkembangan Remaja Edisi 6, terjemahan Shinto B. Adelar &amp; Shertly Saragih, (Jakarta: Erlangga, 2003), hlm. 53, 55, 60 &amp; 78.</a:t>
            </a:r>
            <a:endParaRPr lang="id-ID" sz="3200"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500034" y="428604"/>
            <a:ext cx="8186766" cy="5591196"/>
          </a:xfrm>
        </p:spPr>
        <p:txBody>
          <a:bodyPr>
            <a:normAutofit/>
          </a:bodyPr>
          <a:lstStyle/>
          <a:p>
            <a:pPr>
              <a:buNone/>
            </a:pPr>
            <a:r>
              <a:rPr lang="id-ID" sz="2800" dirty="0" smtClean="0"/>
              <a:t>Ada 3 istilah catatan kaki:  </a:t>
            </a:r>
            <a:r>
              <a:rPr lang="id-ID" sz="2800" i="1" dirty="0" smtClean="0"/>
              <a:t>ibid, loc.cit </a:t>
            </a:r>
            <a:r>
              <a:rPr lang="id-ID" sz="2800" dirty="0" smtClean="0"/>
              <a:t>dan </a:t>
            </a:r>
            <a:r>
              <a:rPr lang="id-ID" sz="2800" i="1" dirty="0" smtClean="0"/>
              <a:t>op.cit</a:t>
            </a:r>
          </a:p>
          <a:p>
            <a:r>
              <a:rPr lang="id-ID" sz="2800" i="1" dirty="0" smtClean="0"/>
              <a:t>Ibid  </a:t>
            </a:r>
            <a:r>
              <a:rPr lang="id-ID" sz="2800" dirty="0" smtClean="0"/>
              <a:t>merupakan kependekan dari ibidem yang artinya ditempat yang sama dan belum diselingi kutipan lain.</a:t>
            </a:r>
          </a:p>
          <a:p>
            <a:r>
              <a:rPr lang="id-ID" sz="2800" dirty="0" smtClean="0"/>
              <a:t>Op.cit singkatan dari opere citato yang artinya dalam karya yang telah disebut/dikutip diselingi dengan sumber lain. Sumbernya sama dengan yang disebut sebelumnya tetapi halaman yang dikutip sudah berbeda.</a:t>
            </a:r>
          </a:p>
          <a:p>
            <a:r>
              <a:rPr lang="id-ID" sz="2800" dirty="0" smtClean="0"/>
              <a:t>Lov.cit singkatan dari loco citato maksudnya ditempat yang telah disebut.  Digunakan apabila kita merujuk halaman yang sama dari sumber yang telah disebut sebelumnya dan telah diselingi sumber lain.</a:t>
            </a:r>
            <a:endParaRPr lang="id-ID" sz="28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330" name="Rectangle 2"/>
          <p:cNvSpPr>
            <a:spLocks noChangeArrowheads="1"/>
          </p:cNvSpPr>
          <p:nvPr/>
        </p:nvSpPr>
        <p:spPr bwMode="auto">
          <a:xfrm>
            <a:off x="152400" y="228600"/>
            <a:ext cx="5638800" cy="838200"/>
          </a:xfrm>
          <a:prstGeom prst="rect">
            <a:avLst/>
          </a:prstGeom>
          <a:noFill/>
          <a:ln w="25400" algn="ctr">
            <a:noFill/>
            <a:miter lim="800000"/>
            <a:headEnd/>
            <a:tailEnd/>
          </a:ln>
          <a:effectLst>
            <a:outerShdw dist="107763" dir="18900000" algn="ctr" rotWithShape="0">
              <a:schemeClr val="bg2">
                <a:alpha val="50000"/>
              </a:schemeClr>
            </a:outerShdw>
          </a:effectLst>
        </p:spPr>
        <p:txBody>
          <a:bodyPr wrap="none" anchor="ctr"/>
          <a:lstStyle/>
          <a:p>
            <a:pPr>
              <a:defRPr/>
            </a:pPr>
            <a:endParaRPr lang="en-US"/>
          </a:p>
        </p:txBody>
      </p:sp>
      <p:sp>
        <p:nvSpPr>
          <p:cNvPr id="227331" name="Rectangle 3"/>
          <p:cNvSpPr>
            <a:spLocks noChangeArrowheads="1"/>
          </p:cNvSpPr>
          <p:nvPr/>
        </p:nvSpPr>
        <p:spPr bwMode="auto">
          <a:xfrm>
            <a:off x="152400" y="228600"/>
            <a:ext cx="5638800" cy="838200"/>
          </a:xfrm>
          <a:prstGeom prst="rect">
            <a:avLst/>
          </a:prstGeom>
          <a:noFill/>
          <a:ln w="25400" algn="ctr">
            <a:noFill/>
            <a:miter lim="800000"/>
            <a:headEnd/>
            <a:tailEnd/>
          </a:ln>
          <a:effectLst>
            <a:outerShdw dist="107763" dir="18900000" algn="ctr" rotWithShape="0">
              <a:schemeClr val="bg2">
                <a:alpha val="50000"/>
              </a:schemeClr>
            </a:outerShdw>
          </a:effectLst>
        </p:spPr>
        <p:txBody>
          <a:bodyPr wrap="none" anchor="ctr"/>
          <a:lstStyle/>
          <a:p>
            <a:pPr>
              <a:defRPr/>
            </a:pPr>
            <a:endParaRPr lang="en-US"/>
          </a:p>
        </p:txBody>
      </p:sp>
      <p:sp>
        <p:nvSpPr>
          <p:cNvPr id="23556" name="Line 4"/>
          <p:cNvSpPr>
            <a:spLocks noChangeShapeType="1"/>
          </p:cNvSpPr>
          <p:nvPr/>
        </p:nvSpPr>
        <p:spPr bwMode="auto">
          <a:xfrm>
            <a:off x="0" y="1371600"/>
            <a:ext cx="9144000" cy="0"/>
          </a:xfrm>
          <a:prstGeom prst="line">
            <a:avLst/>
          </a:prstGeom>
          <a:noFill/>
          <a:ln w="38100">
            <a:solidFill>
              <a:srgbClr val="FF0000"/>
            </a:solidFill>
            <a:round/>
            <a:headEnd/>
            <a:tailEnd/>
          </a:ln>
        </p:spPr>
        <p:txBody>
          <a:bodyPr/>
          <a:lstStyle/>
          <a:p>
            <a:endParaRPr lang="id-ID"/>
          </a:p>
        </p:txBody>
      </p:sp>
      <p:sp>
        <p:nvSpPr>
          <p:cNvPr id="227333" name="Rectangle 5"/>
          <p:cNvSpPr>
            <a:spLocks noChangeArrowheads="1"/>
          </p:cNvSpPr>
          <p:nvPr/>
        </p:nvSpPr>
        <p:spPr bwMode="auto">
          <a:xfrm>
            <a:off x="990600" y="1238250"/>
            <a:ext cx="4572000" cy="976313"/>
          </a:xfrm>
          <a:prstGeom prst="rect">
            <a:avLst/>
          </a:prstGeom>
          <a:noFill/>
          <a:ln w="9525">
            <a:noFill/>
            <a:miter lim="800000"/>
            <a:headEnd/>
            <a:tailEnd/>
          </a:ln>
          <a:effectLst/>
        </p:spPr>
        <p:txBody>
          <a:bodyPr>
            <a:spAutoFit/>
          </a:bodyPr>
          <a:lstStyle/>
          <a:p>
            <a:pPr algn="l">
              <a:spcBef>
                <a:spcPct val="50000"/>
              </a:spcBef>
              <a:defRPr/>
            </a:pPr>
            <a:endParaRPr lang="sv-SE" sz="2800" b="1">
              <a:solidFill>
                <a:srgbClr val="FFFF66"/>
              </a:solidFill>
              <a:effectLst>
                <a:outerShdw blurRad="38100" dist="38100" dir="2700000" algn="tl">
                  <a:srgbClr val="000000"/>
                </a:outerShdw>
              </a:effectLst>
              <a:latin typeface="Arial Narrow" pitchFamily="34" charset="0"/>
              <a:cs typeface="Arial" charset="0"/>
            </a:endParaRPr>
          </a:p>
          <a:p>
            <a:pPr algn="l">
              <a:spcBef>
                <a:spcPct val="50000"/>
              </a:spcBef>
              <a:defRPr/>
            </a:pPr>
            <a:endParaRPr lang="en-US" sz="2000" b="1">
              <a:solidFill>
                <a:srgbClr val="FFFF66"/>
              </a:solidFill>
              <a:effectLst>
                <a:outerShdw blurRad="38100" dist="38100" dir="2700000" algn="tl">
                  <a:srgbClr val="000000"/>
                </a:outerShdw>
              </a:effectLst>
              <a:latin typeface="Arial Narrow" pitchFamily="34" charset="0"/>
              <a:cs typeface="Arial" charset="0"/>
            </a:endParaRPr>
          </a:p>
        </p:txBody>
      </p:sp>
      <p:sp>
        <p:nvSpPr>
          <p:cNvPr id="227334" name="Rectangle 6"/>
          <p:cNvSpPr>
            <a:spLocks noGrp="1" noChangeArrowheads="1"/>
          </p:cNvSpPr>
          <p:nvPr>
            <p:ph type="title"/>
          </p:nvPr>
        </p:nvSpPr>
        <p:spPr>
          <a:xfrm>
            <a:off x="457200" y="76200"/>
            <a:ext cx="8382000" cy="1295400"/>
          </a:xfrm>
        </p:spPr>
        <p:txBody>
          <a:bodyPr/>
          <a:lstStyle/>
          <a:p>
            <a:pPr algn="r" eaLnBrk="1" hangingPunct="1">
              <a:defRPr/>
            </a:pPr>
            <a:r>
              <a:rPr lang="en-US" sz="4800" b="1" dirty="0" smtClean="0">
                <a:solidFill>
                  <a:srgbClr val="FF0000"/>
                </a:solidFill>
                <a:latin typeface="Arial Narrow" pitchFamily="34" charset="0"/>
                <a:cs typeface="Arial" charset="0"/>
              </a:rPr>
              <a:t>TUJUAN MENGACU PUSTAKA</a:t>
            </a:r>
          </a:p>
        </p:txBody>
      </p:sp>
      <p:sp>
        <p:nvSpPr>
          <p:cNvPr id="227335" name="Rectangle 7"/>
          <p:cNvSpPr>
            <a:spLocks noGrp="1" noChangeArrowheads="1"/>
          </p:cNvSpPr>
          <p:nvPr>
            <p:ph sz="quarter" idx="1"/>
          </p:nvPr>
        </p:nvSpPr>
        <p:spPr>
          <a:xfrm>
            <a:off x="304800" y="1524000"/>
            <a:ext cx="8534400" cy="4949825"/>
          </a:xfrm>
        </p:spPr>
        <p:txBody>
          <a:bodyPr>
            <a:normAutofit/>
          </a:bodyPr>
          <a:lstStyle/>
          <a:p>
            <a:pPr eaLnBrk="1" hangingPunct="1">
              <a:spcBef>
                <a:spcPct val="50000"/>
              </a:spcBef>
              <a:buFontTx/>
              <a:buChar char="•"/>
              <a:tabLst>
                <a:tab pos="2400300" algn="l"/>
              </a:tabLst>
              <a:defRPr/>
            </a:pPr>
            <a:r>
              <a:rPr lang="en-US" sz="3400" dirty="0" err="1" smtClean="0">
                <a:solidFill>
                  <a:srgbClr val="FF0000"/>
                </a:solidFill>
              </a:rPr>
              <a:t>Menunjukkan</a:t>
            </a:r>
            <a:r>
              <a:rPr lang="en-US" sz="3400" dirty="0" smtClean="0">
                <a:solidFill>
                  <a:srgbClr val="FF0000"/>
                </a:solidFill>
              </a:rPr>
              <a:t> </a:t>
            </a:r>
            <a:r>
              <a:rPr lang="en-US" sz="3400" dirty="0" err="1" smtClean="0">
                <a:solidFill>
                  <a:srgbClr val="FF0000"/>
                </a:solidFill>
              </a:rPr>
              <a:t>adanya</a:t>
            </a:r>
            <a:r>
              <a:rPr lang="en-US" sz="3400" dirty="0" smtClean="0">
                <a:solidFill>
                  <a:srgbClr val="FF0000"/>
                </a:solidFill>
              </a:rPr>
              <a:t> </a:t>
            </a:r>
            <a:r>
              <a:rPr lang="en-US" sz="3400" dirty="0" err="1" smtClean="0">
                <a:solidFill>
                  <a:srgbClr val="FF0000"/>
                </a:solidFill>
              </a:rPr>
              <a:t>kesenjangan</a:t>
            </a:r>
            <a:r>
              <a:rPr lang="en-US" sz="3400" dirty="0" smtClean="0">
                <a:solidFill>
                  <a:srgbClr val="FF0000"/>
                </a:solidFill>
              </a:rPr>
              <a:t> </a:t>
            </a:r>
            <a:r>
              <a:rPr lang="en-US" sz="3400" dirty="0" err="1" smtClean="0">
                <a:solidFill>
                  <a:srgbClr val="FF0000"/>
                </a:solidFill>
              </a:rPr>
              <a:t>antara</a:t>
            </a:r>
            <a:r>
              <a:rPr lang="en-US" sz="3400" dirty="0" smtClean="0">
                <a:solidFill>
                  <a:srgbClr val="FF0000"/>
                </a:solidFill>
              </a:rPr>
              <a:t> </a:t>
            </a:r>
            <a:r>
              <a:rPr lang="en-US" sz="3400" dirty="0" err="1" smtClean="0">
                <a:solidFill>
                  <a:srgbClr val="FF0000"/>
                </a:solidFill>
              </a:rPr>
              <a:t>hasil-hasil</a:t>
            </a:r>
            <a:r>
              <a:rPr lang="en-US" sz="3400" dirty="0" smtClean="0">
                <a:solidFill>
                  <a:srgbClr val="FF0000"/>
                </a:solidFill>
              </a:rPr>
              <a:t> </a:t>
            </a:r>
            <a:r>
              <a:rPr lang="en-US" sz="3400" dirty="0" err="1" smtClean="0">
                <a:solidFill>
                  <a:srgbClr val="FF0000"/>
                </a:solidFill>
              </a:rPr>
              <a:t>penelitian</a:t>
            </a:r>
            <a:r>
              <a:rPr lang="en-US" sz="3400" dirty="0" smtClean="0">
                <a:solidFill>
                  <a:srgbClr val="FF0000"/>
                </a:solidFill>
              </a:rPr>
              <a:t> </a:t>
            </a:r>
            <a:r>
              <a:rPr lang="en-US" sz="3400" dirty="0" err="1" smtClean="0">
                <a:solidFill>
                  <a:srgbClr val="FF0000"/>
                </a:solidFill>
              </a:rPr>
              <a:t>terdahulu</a:t>
            </a:r>
            <a:r>
              <a:rPr lang="en-US" sz="3400" dirty="0" smtClean="0">
                <a:solidFill>
                  <a:srgbClr val="FF0000"/>
                </a:solidFill>
              </a:rPr>
              <a:t> </a:t>
            </a:r>
            <a:r>
              <a:rPr lang="en-US" sz="3400" dirty="0" err="1" smtClean="0">
                <a:solidFill>
                  <a:srgbClr val="FF0000"/>
                </a:solidFill>
              </a:rPr>
              <a:t>dalam</a:t>
            </a:r>
            <a:r>
              <a:rPr lang="en-US" sz="3400" dirty="0" smtClean="0">
                <a:solidFill>
                  <a:srgbClr val="FF0000"/>
                </a:solidFill>
              </a:rPr>
              <a:t> </a:t>
            </a:r>
            <a:r>
              <a:rPr lang="en-US" sz="3400" dirty="0" err="1" smtClean="0">
                <a:solidFill>
                  <a:srgbClr val="FF0000"/>
                </a:solidFill>
              </a:rPr>
              <a:t>bidang</a:t>
            </a:r>
            <a:r>
              <a:rPr lang="en-US" sz="3400" dirty="0" smtClean="0">
                <a:solidFill>
                  <a:srgbClr val="FF0000"/>
                </a:solidFill>
              </a:rPr>
              <a:t> yang </a:t>
            </a:r>
            <a:r>
              <a:rPr lang="en-US" sz="3400" dirty="0" err="1" smtClean="0">
                <a:solidFill>
                  <a:srgbClr val="FF0000"/>
                </a:solidFill>
              </a:rPr>
              <a:t>sedang</a:t>
            </a:r>
            <a:r>
              <a:rPr lang="en-US" sz="3400" dirty="0" smtClean="0">
                <a:solidFill>
                  <a:srgbClr val="FF0000"/>
                </a:solidFill>
              </a:rPr>
              <a:t> </a:t>
            </a:r>
            <a:r>
              <a:rPr lang="en-US" sz="3400" dirty="0" err="1" smtClean="0">
                <a:solidFill>
                  <a:srgbClr val="FF0000"/>
                </a:solidFill>
              </a:rPr>
              <a:t>diteliti</a:t>
            </a:r>
            <a:r>
              <a:rPr lang="en-US" sz="3400" dirty="0" smtClean="0">
                <a:solidFill>
                  <a:srgbClr val="FF0000"/>
                </a:solidFill>
              </a:rPr>
              <a:t> </a:t>
            </a:r>
            <a:r>
              <a:rPr lang="en-US" sz="3400" dirty="0" err="1" smtClean="0">
                <a:solidFill>
                  <a:srgbClr val="FF0000"/>
                </a:solidFill>
              </a:rPr>
              <a:t>sehingga</a:t>
            </a:r>
            <a:r>
              <a:rPr lang="en-US" sz="3400" dirty="0" smtClean="0">
                <a:solidFill>
                  <a:srgbClr val="FF0000"/>
                </a:solidFill>
              </a:rPr>
              <a:t> </a:t>
            </a:r>
            <a:r>
              <a:rPr lang="en-US" sz="3400" dirty="0" err="1" smtClean="0">
                <a:solidFill>
                  <a:srgbClr val="FF0000"/>
                </a:solidFill>
              </a:rPr>
              <a:t>akan</a:t>
            </a:r>
            <a:r>
              <a:rPr lang="en-US" sz="3400" dirty="0" smtClean="0">
                <a:solidFill>
                  <a:srgbClr val="FF0000"/>
                </a:solidFill>
              </a:rPr>
              <a:t> </a:t>
            </a:r>
            <a:r>
              <a:rPr lang="en-US" sz="3400" dirty="0" err="1" smtClean="0">
                <a:solidFill>
                  <a:srgbClr val="FF0000"/>
                </a:solidFill>
              </a:rPr>
              <a:t>jelas</a:t>
            </a:r>
            <a:r>
              <a:rPr lang="en-US" sz="3400" dirty="0" smtClean="0">
                <a:solidFill>
                  <a:srgbClr val="FF0000"/>
                </a:solidFill>
              </a:rPr>
              <a:t> </a:t>
            </a:r>
            <a:r>
              <a:rPr lang="en-US" sz="3400" dirty="0" err="1" smtClean="0">
                <a:solidFill>
                  <a:srgbClr val="FF0000"/>
                </a:solidFill>
              </a:rPr>
              <a:t>kontribusi</a:t>
            </a:r>
            <a:r>
              <a:rPr lang="en-US" sz="3400" dirty="0" smtClean="0">
                <a:solidFill>
                  <a:srgbClr val="FF0000"/>
                </a:solidFill>
              </a:rPr>
              <a:t> </a:t>
            </a:r>
            <a:r>
              <a:rPr lang="en-US" sz="3400" dirty="0" err="1" smtClean="0">
                <a:solidFill>
                  <a:srgbClr val="FF0000"/>
                </a:solidFill>
              </a:rPr>
              <a:t>keilmuan</a:t>
            </a:r>
            <a:r>
              <a:rPr lang="en-US" sz="3400" dirty="0" smtClean="0">
                <a:solidFill>
                  <a:srgbClr val="FF0000"/>
                </a:solidFill>
              </a:rPr>
              <a:t> </a:t>
            </a:r>
            <a:r>
              <a:rPr lang="en-US" sz="3400" dirty="0" err="1" smtClean="0">
                <a:solidFill>
                  <a:srgbClr val="FF0000"/>
                </a:solidFill>
              </a:rPr>
              <a:t>penelitian</a:t>
            </a:r>
            <a:r>
              <a:rPr lang="en-US" sz="3400" dirty="0" smtClean="0">
                <a:solidFill>
                  <a:srgbClr val="FF0000"/>
                </a:solidFill>
              </a:rPr>
              <a:t> yang </a:t>
            </a:r>
            <a:r>
              <a:rPr lang="en-US" sz="3400" dirty="0" err="1" smtClean="0">
                <a:solidFill>
                  <a:srgbClr val="FF0000"/>
                </a:solidFill>
              </a:rPr>
              <a:t>bersangkutan</a:t>
            </a:r>
            <a:endParaRPr lang="en-US" sz="3400" dirty="0" smtClean="0">
              <a:solidFill>
                <a:srgbClr val="FF0000"/>
              </a:solidFill>
            </a:endParaRPr>
          </a:p>
          <a:p>
            <a:pPr eaLnBrk="1" hangingPunct="1">
              <a:spcBef>
                <a:spcPct val="50000"/>
              </a:spcBef>
              <a:buFontTx/>
              <a:buChar char="•"/>
              <a:tabLst>
                <a:tab pos="2400300" algn="l"/>
              </a:tabLst>
              <a:defRPr/>
            </a:pPr>
            <a:r>
              <a:rPr lang="en-US" sz="3400" dirty="0" err="1" smtClean="0">
                <a:solidFill>
                  <a:srgbClr val="FF0000"/>
                </a:solidFill>
              </a:rPr>
              <a:t>Menunjukkan</a:t>
            </a:r>
            <a:r>
              <a:rPr lang="en-US" sz="3400" dirty="0" smtClean="0">
                <a:solidFill>
                  <a:srgbClr val="FF0000"/>
                </a:solidFill>
              </a:rPr>
              <a:t> </a:t>
            </a:r>
            <a:r>
              <a:rPr lang="en-US" sz="3400" dirty="0" err="1" smtClean="0">
                <a:solidFill>
                  <a:srgbClr val="FF0000"/>
                </a:solidFill>
              </a:rPr>
              <a:t>garis</a:t>
            </a:r>
            <a:r>
              <a:rPr lang="en-US" sz="3400" dirty="0" smtClean="0">
                <a:solidFill>
                  <a:srgbClr val="FF0000"/>
                </a:solidFill>
              </a:rPr>
              <a:t> </a:t>
            </a:r>
            <a:r>
              <a:rPr lang="en-US" sz="3400" dirty="0" err="1" smtClean="0">
                <a:solidFill>
                  <a:srgbClr val="FF0000"/>
                </a:solidFill>
              </a:rPr>
              <a:t>depan</a:t>
            </a:r>
            <a:r>
              <a:rPr lang="en-US" sz="3400" dirty="0" smtClean="0">
                <a:solidFill>
                  <a:srgbClr val="FF0000"/>
                </a:solidFill>
              </a:rPr>
              <a:t> </a:t>
            </a:r>
            <a:r>
              <a:rPr lang="en-US" sz="3400" dirty="0" err="1" smtClean="0">
                <a:solidFill>
                  <a:srgbClr val="FF0000"/>
                </a:solidFill>
              </a:rPr>
              <a:t>perkembangan</a:t>
            </a:r>
            <a:r>
              <a:rPr lang="en-US" sz="3400" dirty="0" smtClean="0">
                <a:solidFill>
                  <a:srgbClr val="FF0000"/>
                </a:solidFill>
              </a:rPr>
              <a:t> </a:t>
            </a:r>
            <a:r>
              <a:rPr lang="en-US" sz="3400" dirty="0" err="1" smtClean="0">
                <a:solidFill>
                  <a:srgbClr val="FF0000"/>
                </a:solidFill>
              </a:rPr>
              <a:t>keilmuan</a:t>
            </a:r>
            <a:r>
              <a:rPr lang="en-US" sz="3400" dirty="0" smtClean="0">
                <a:solidFill>
                  <a:srgbClr val="FF0000"/>
                </a:solidFill>
              </a:rPr>
              <a:t> </a:t>
            </a:r>
            <a:r>
              <a:rPr lang="en-US" sz="3400" dirty="0" err="1" smtClean="0">
                <a:solidFill>
                  <a:srgbClr val="FF0000"/>
                </a:solidFill>
              </a:rPr>
              <a:t>dalam</a:t>
            </a:r>
            <a:r>
              <a:rPr lang="en-US" sz="3400" dirty="0" smtClean="0">
                <a:solidFill>
                  <a:srgbClr val="FF0000"/>
                </a:solidFill>
              </a:rPr>
              <a:t> </a:t>
            </a:r>
            <a:r>
              <a:rPr lang="en-US" sz="3400" dirty="0" err="1" smtClean="0">
                <a:solidFill>
                  <a:srgbClr val="FF0000"/>
                </a:solidFill>
              </a:rPr>
              <a:t>bidang</a:t>
            </a:r>
            <a:r>
              <a:rPr lang="en-US" sz="3400" dirty="0" smtClean="0">
                <a:solidFill>
                  <a:srgbClr val="FF0000"/>
                </a:solidFill>
              </a:rPr>
              <a:t> </a:t>
            </a:r>
            <a:r>
              <a:rPr lang="en-US" sz="3400" dirty="0" err="1" smtClean="0">
                <a:solidFill>
                  <a:srgbClr val="FF0000"/>
                </a:solidFill>
              </a:rPr>
              <a:t>tertentu</a:t>
            </a:r>
            <a:r>
              <a:rPr lang="en-US" sz="3400" dirty="0" smtClean="0">
                <a:solidFill>
                  <a:srgbClr val="FF0000"/>
                </a:solidFill>
              </a:rPr>
              <a:t> </a:t>
            </a:r>
            <a:r>
              <a:rPr lang="en-US" sz="3400" dirty="0" err="1" smtClean="0">
                <a:solidFill>
                  <a:srgbClr val="FF0000"/>
                </a:solidFill>
              </a:rPr>
              <a:t>sebagai</a:t>
            </a:r>
            <a:r>
              <a:rPr lang="en-US" sz="3400" dirty="0" smtClean="0">
                <a:solidFill>
                  <a:srgbClr val="FF0000"/>
                </a:solidFill>
              </a:rPr>
              <a:t> </a:t>
            </a:r>
            <a:r>
              <a:rPr lang="en-US" sz="3400" dirty="0" err="1" smtClean="0">
                <a:solidFill>
                  <a:srgbClr val="FF0000"/>
                </a:solidFill>
              </a:rPr>
              <a:t>hasil</a:t>
            </a:r>
            <a:r>
              <a:rPr lang="en-US" sz="3400" dirty="0" smtClean="0">
                <a:solidFill>
                  <a:srgbClr val="FF0000"/>
                </a:solidFill>
              </a:rPr>
              <a:t> </a:t>
            </a:r>
            <a:r>
              <a:rPr lang="en-US" sz="3400" dirty="0" err="1" smtClean="0">
                <a:solidFill>
                  <a:srgbClr val="FF0000"/>
                </a:solidFill>
              </a:rPr>
              <a:t>akumulasi</a:t>
            </a:r>
            <a:r>
              <a:rPr lang="en-US" sz="3400" dirty="0" smtClean="0">
                <a:solidFill>
                  <a:srgbClr val="FF0000"/>
                </a:solidFill>
              </a:rPr>
              <a:t> </a:t>
            </a:r>
            <a:r>
              <a:rPr lang="en-US" sz="3400" dirty="0" err="1" smtClean="0">
                <a:solidFill>
                  <a:srgbClr val="FF0000"/>
                </a:solidFill>
              </a:rPr>
              <a:t>temuan-temuan</a:t>
            </a:r>
            <a:r>
              <a:rPr lang="en-US" sz="3400" dirty="0" smtClean="0">
                <a:solidFill>
                  <a:srgbClr val="FF0000"/>
                </a:solidFill>
              </a:rPr>
              <a:t> </a:t>
            </a:r>
            <a:r>
              <a:rPr lang="en-US" sz="3400" dirty="0" err="1" smtClean="0">
                <a:solidFill>
                  <a:srgbClr val="FF0000"/>
                </a:solidFill>
              </a:rPr>
              <a:t>penelitian</a:t>
            </a:r>
            <a:r>
              <a:rPr lang="en-US" sz="3400" dirty="0" smtClean="0">
                <a:solidFill>
                  <a:srgbClr val="FF0000"/>
                </a:solidFill>
              </a:rPr>
              <a:t> </a:t>
            </a:r>
            <a:r>
              <a:rPr lang="en-US" sz="3400" dirty="0" err="1" smtClean="0">
                <a:solidFill>
                  <a:srgbClr val="FF0000"/>
                </a:solidFill>
              </a:rPr>
              <a:t>sebelumnya</a:t>
            </a:r>
            <a:r>
              <a:rPr lang="en-US" sz="3400" dirty="0" smtClean="0">
                <a:solidFill>
                  <a:srgbClr val="FF0000"/>
                </a:solidFill>
              </a:rPr>
              <a:t> </a:t>
            </a:r>
            <a:r>
              <a:rPr lang="en-US" sz="3400" i="1" dirty="0" smtClean="0">
                <a:solidFill>
                  <a:srgbClr val="FF0000"/>
                </a:solidFill>
              </a:rPr>
              <a:t>(state-of-the-art)</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4" name="Rectangle 2"/>
          <p:cNvSpPr>
            <a:spLocks noChangeArrowheads="1"/>
          </p:cNvSpPr>
          <p:nvPr/>
        </p:nvSpPr>
        <p:spPr bwMode="auto">
          <a:xfrm>
            <a:off x="152400" y="228600"/>
            <a:ext cx="5638800" cy="838200"/>
          </a:xfrm>
          <a:prstGeom prst="rect">
            <a:avLst/>
          </a:prstGeom>
          <a:noFill/>
          <a:ln w="25400" algn="ctr">
            <a:noFill/>
            <a:miter lim="800000"/>
            <a:headEnd/>
            <a:tailEnd/>
          </a:ln>
          <a:effectLst>
            <a:outerShdw dist="107763" dir="18900000" algn="ctr" rotWithShape="0">
              <a:schemeClr val="bg2">
                <a:alpha val="50000"/>
              </a:schemeClr>
            </a:outerShdw>
          </a:effectLst>
        </p:spPr>
        <p:txBody>
          <a:bodyPr wrap="none" anchor="ctr"/>
          <a:lstStyle/>
          <a:p>
            <a:pPr>
              <a:defRPr/>
            </a:pPr>
            <a:endParaRPr lang="en-US"/>
          </a:p>
        </p:txBody>
      </p:sp>
      <p:sp>
        <p:nvSpPr>
          <p:cNvPr id="228355" name="Rectangle 3"/>
          <p:cNvSpPr>
            <a:spLocks noChangeArrowheads="1"/>
          </p:cNvSpPr>
          <p:nvPr/>
        </p:nvSpPr>
        <p:spPr bwMode="auto">
          <a:xfrm>
            <a:off x="152400" y="228600"/>
            <a:ext cx="5638800" cy="838200"/>
          </a:xfrm>
          <a:prstGeom prst="rect">
            <a:avLst/>
          </a:prstGeom>
          <a:noFill/>
          <a:ln w="25400" algn="ctr">
            <a:noFill/>
            <a:miter lim="800000"/>
            <a:headEnd/>
            <a:tailEnd/>
          </a:ln>
          <a:effectLst>
            <a:outerShdw dist="107763" dir="18900000" algn="ctr" rotWithShape="0">
              <a:schemeClr val="bg2">
                <a:alpha val="50000"/>
              </a:schemeClr>
            </a:outerShdw>
          </a:effectLst>
        </p:spPr>
        <p:txBody>
          <a:bodyPr wrap="none" anchor="ctr"/>
          <a:lstStyle/>
          <a:p>
            <a:pPr>
              <a:defRPr/>
            </a:pPr>
            <a:endParaRPr lang="en-US"/>
          </a:p>
        </p:txBody>
      </p:sp>
      <p:sp>
        <p:nvSpPr>
          <p:cNvPr id="24580" name="Line 4"/>
          <p:cNvSpPr>
            <a:spLocks noChangeShapeType="1"/>
          </p:cNvSpPr>
          <p:nvPr/>
        </p:nvSpPr>
        <p:spPr bwMode="auto">
          <a:xfrm>
            <a:off x="0" y="1371600"/>
            <a:ext cx="9144000" cy="0"/>
          </a:xfrm>
          <a:prstGeom prst="line">
            <a:avLst/>
          </a:prstGeom>
          <a:noFill/>
          <a:ln w="38100">
            <a:solidFill>
              <a:srgbClr val="FF0000"/>
            </a:solidFill>
            <a:round/>
            <a:headEnd/>
            <a:tailEnd/>
          </a:ln>
        </p:spPr>
        <p:txBody>
          <a:bodyPr/>
          <a:lstStyle/>
          <a:p>
            <a:endParaRPr lang="id-ID"/>
          </a:p>
        </p:txBody>
      </p:sp>
      <p:sp>
        <p:nvSpPr>
          <p:cNvPr id="228357" name="Rectangle 5"/>
          <p:cNvSpPr>
            <a:spLocks noChangeArrowheads="1"/>
          </p:cNvSpPr>
          <p:nvPr/>
        </p:nvSpPr>
        <p:spPr bwMode="auto">
          <a:xfrm>
            <a:off x="990600" y="1238250"/>
            <a:ext cx="4572000" cy="976313"/>
          </a:xfrm>
          <a:prstGeom prst="rect">
            <a:avLst/>
          </a:prstGeom>
          <a:noFill/>
          <a:ln w="9525">
            <a:noFill/>
            <a:miter lim="800000"/>
            <a:headEnd/>
            <a:tailEnd/>
          </a:ln>
          <a:effectLst/>
        </p:spPr>
        <p:txBody>
          <a:bodyPr>
            <a:spAutoFit/>
          </a:bodyPr>
          <a:lstStyle/>
          <a:p>
            <a:pPr algn="l">
              <a:spcBef>
                <a:spcPct val="50000"/>
              </a:spcBef>
              <a:defRPr/>
            </a:pPr>
            <a:endParaRPr lang="sv-SE" sz="2800" b="1">
              <a:solidFill>
                <a:srgbClr val="FFFF66"/>
              </a:solidFill>
              <a:effectLst>
                <a:outerShdw blurRad="38100" dist="38100" dir="2700000" algn="tl">
                  <a:srgbClr val="000000"/>
                </a:outerShdw>
              </a:effectLst>
              <a:latin typeface="Arial Narrow" pitchFamily="34" charset="0"/>
              <a:cs typeface="Arial" charset="0"/>
            </a:endParaRPr>
          </a:p>
          <a:p>
            <a:pPr algn="l">
              <a:spcBef>
                <a:spcPct val="50000"/>
              </a:spcBef>
              <a:defRPr/>
            </a:pPr>
            <a:endParaRPr lang="en-US" sz="2000" b="1">
              <a:solidFill>
                <a:srgbClr val="FFFF66"/>
              </a:solidFill>
              <a:effectLst>
                <a:outerShdw blurRad="38100" dist="38100" dir="2700000" algn="tl">
                  <a:srgbClr val="000000"/>
                </a:outerShdw>
              </a:effectLst>
              <a:latin typeface="Arial Narrow" pitchFamily="34" charset="0"/>
              <a:cs typeface="Arial" charset="0"/>
            </a:endParaRPr>
          </a:p>
        </p:txBody>
      </p:sp>
      <p:sp>
        <p:nvSpPr>
          <p:cNvPr id="228358" name="Rectangle 6"/>
          <p:cNvSpPr>
            <a:spLocks noGrp="1" noChangeArrowheads="1"/>
          </p:cNvSpPr>
          <p:nvPr>
            <p:ph type="title"/>
          </p:nvPr>
        </p:nvSpPr>
        <p:spPr>
          <a:xfrm>
            <a:off x="457200" y="76200"/>
            <a:ext cx="8382000" cy="1295400"/>
          </a:xfrm>
        </p:spPr>
        <p:txBody>
          <a:bodyPr/>
          <a:lstStyle/>
          <a:p>
            <a:pPr algn="r" eaLnBrk="1" hangingPunct="1">
              <a:defRPr/>
            </a:pPr>
            <a:r>
              <a:rPr lang="en-US" sz="4400" b="1" dirty="0" smtClean="0">
                <a:solidFill>
                  <a:srgbClr val="FF0000"/>
                </a:solidFill>
                <a:latin typeface="Arial Narrow" pitchFamily="34" charset="0"/>
                <a:cs typeface="Arial" charset="0"/>
              </a:rPr>
              <a:t>TUJUAN MENGACU PUSTAKA</a:t>
            </a:r>
            <a:r>
              <a:rPr lang="en-US" sz="3200" b="1" dirty="0" smtClean="0">
                <a:solidFill>
                  <a:srgbClr val="FF0000"/>
                </a:solidFill>
                <a:latin typeface="Arial Narrow" pitchFamily="34" charset="0"/>
                <a:cs typeface="Arial" charset="0"/>
              </a:rPr>
              <a:t> </a:t>
            </a:r>
            <a:r>
              <a:rPr lang="en-US" sz="3100" dirty="0" smtClean="0">
                <a:solidFill>
                  <a:srgbClr val="FFFF66"/>
                </a:solidFill>
                <a:latin typeface="Arial Narrow" pitchFamily="34" charset="0"/>
                <a:cs typeface="Arial" charset="0"/>
              </a:rPr>
              <a:t>(2)</a:t>
            </a:r>
          </a:p>
        </p:txBody>
      </p:sp>
      <p:sp>
        <p:nvSpPr>
          <p:cNvPr id="228359" name="Rectangle 7"/>
          <p:cNvSpPr>
            <a:spLocks noGrp="1" noChangeArrowheads="1"/>
          </p:cNvSpPr>
          <p:nvPr>
            <p:ph sz="quarter" idx="1"/>
          </p:nvPr>
        </p:nvSpPr>
        <p:spPr>
          <a:xfrm>
            <a:off x="304800" y="1524000"/>
            <a:ext cx="8534400" cy="4949825"/>
          </a:xfrm>
        </p:spPr>
        <p:txBody>
          <a:bodyPr/>
          <a:lstStyle/>
          <a:p>
            <a:pPr eaLnBrk="1" hangingPunct="1">
              <a:spcBef>
                <a:spcPct val="50000"/>
              </a:spcBef>
              <a:buFontTx/>
              <a:buChar char="•"/>
              <a:defRPr/>
            </a:pPr>
            <a:r>
              <a:rPr lang="en-US" sz="3400" dirty="0" err="1" smtClean="0">
                <a:solidFill>
                  <a:srgbClr val="FF0000"/>
                </a:solidFill>
              </a:rPr>
              <a:t>Mengakui</a:t>
            </a:r>
            <a:r>
              <a:rPr lang="en-US" sz="3400" dirty="0" smtClean="0">
                <a:solidFill>
                  <a:srgbClr val="FF0000"/>
                </a:solidFill>
              </a:rPr>
              <a:t> </a:t>
            </a:r>
            <a:r>
              <a:rPr lang="en-US" sz="3400" dirty="0" err="1" smtClean="0">
                <a:solidFill>
                  <a:srgbClr val="FF0000"/>
                </a:solidFill>
              </a:rPr>
              <a:t>adanya</a:t>
            </a:r>
            <a:r>
              <a:rPr lang="en-US" sz="3400" dirty="0" smtClean="0">
                <a:solidFill>
                  <a:srgbClr val="FF0000"/>
                </a:solidFill>
              </a:rPr>
              <a:t> </a:t>
            </a:r>
            <a:r>
              <a:rPr lang="en-US" sz="3400" dirty="0" err="1" smtClean="0">
                <a:solidFill>
                  <a:srgbClr val="FF0000"/>
                </a:solidFill>
              </a:rPr>
              <a:t>penelitian</a:t>
            </a:r>
            <a:r>
              <a:rPr lang="en-US" sz="3400" dirty="0" smtClean="0">
                <a:solidFill>
                  <a:srgbClr val="FF0000"/>
                </a:solidFill>
              </a:rPr>
              <a:t> </a:t>
            </a:r>
            <a:r>
              <a:rPr lang="en-US" sz="3400" dirty="0" err="1" smtClean="0">
                <a:solidFill>
                  <a:srgbClr val="FF0000"/>
                </a:solidFill>
              </a:rPr>
              <a:t>terdahulu</a:t>
            </a:r>
            <a:r>
              <a:rPr lang="en-US" sz="3400" dirty="0" smtClean="0">
                <a:solidFill>
                  <a:srgbClr val="FF0000"/>
                </a:solidFill>
              </a:rPr>
              <a:t> yang </a:t>
            </a:r>
            <a:r>
              <a:rPr lang="en-US" sz="3400" dirty="0" err="1" smtClean="0">
                <a:solidFill>
                  <a:srgbClr val="FF0000"/>
                </a:solidFill>
              </a:rPr>
              <a:t>serupa</a:t>
            </a:r>
            <a:r>
              <a:rPr lang="en-US" sz="3400" dirty="0" smtClean="0">
                <a:solidFill>
                  <a:srgbClr val="FF0000"/>
                </a:solidFill>
              </a:rPr>
              <a:t> yang </a:t>
            </a:r>
            <a:r>
              <a:rPr lang="en-US" sz="3400" dirty="0" err="1" smtClean="0">
                <a:solidFill>
                  <a:srgbClr val="FF0000"/>
                </a:solidFill>
              </a:rPr>
              <a:t>bisa</a:t>
            </a:r>
            <a:r>
              <a:rPr lang="en-US" sz="3400" dirty="0" smtClean="0">
                <a:solidFill>
                  <a:srgbClr val="FF0000"/>
                </a:solidFill>
              </a:rPr>
              <a:t> </a:t>
            </a:r>
            <a:r>
              <a:rPr lang="en-US" sz="3400" dirty="0" err="1" smtClean="0">
                <a:solidFill>
                  <a:srgbClr val="FF0000"/>
                </a:solidFill>
              </a:rPr>
              <a:t>digunakan</a:t>
            </a:r>
            <a:r>
              <a:rPr lang="en-US" sz="3400" dirty="0" smtClean="0">
                <a:solidFill>
                  <a:srgbClr val="FF0000"/>
                </a:solidFill>
              </a:rPr>
              <a:t> </a:t>
            </a:r>
            <a:r>
              <a:rPr lang="en-US" sz="3400" dirty="0" err="1" smtClean="0">
                <a:solidFill>
                  <a:srgbClr val="FF0000"/>
                </a:solidFill>
              </a:rPr>
              <a:t>sebagai</a:t>
            </a:r>
            <a:r>
              <a:rPr lang="en-US" sz="3400" dirty="0" smtClean="0">
                <a:solidFill>
                  <a:srgbClr val="FF0000"/>
                </a:solidFill>
              </a:rPr>
              <a:t> </a:t>
            </a:r>
            <a:r>
              <a:rPr lang="en-US" sz="3400" dirty="0" err="1" smtClean="0">
                <a:solidFill>
                  <a:srgbClr val="FF0000"/>
                </a:solidFill>
              </a:rPr>
              <a:t>bahan</a:t>
            </a:r>
            <a:r>
              <a:rPr lang="en-US" sz="3400" dirty="0" smtClean="0">
                <a:solidFill>
                  <a:srgbClr val="FF0000"/>
                </a:solidFill>
              </a:rPr>
              <a:t> </a:t>
            </a:r>
            <a:r>
              <a:rPr lang="en-US" sz="3400" dirty="0" err="1" smtClean="0">
                <a:solidFill>
                  <a:srgbClr val="FF0000"/>
                </a:solidFill>
              </a:rPr>
              <a:t>pembanding</a:t>
            </a:r>
            <a:endParaRPr lang="en-US" sz="3400" dirty="0" smtClean="0">
              <a:solidFill>
                <a:srgbClr val="FF0000"/>
              </a:solidFill>
            </a:endParaRPr>
          </a:p>
          <a:p>
            <a:pPr eaLnBrk="1" hangingPunct="1">
              <a:spcBef>
                <a:spcPct val="50000"/>
              </a:spcBef>
              <a:buFontTx/>
              <a:buChar char="•"/>
              <a:defRPr/>
            </a:pPr>
            <a:r>
              <a:rPr lang="en-US" sz="3400" dirty="0" err="1" smtClean="0">
                <a:solidFill>
                  <a:srgbClr val="FF0000"/>
                </a:solidFill>
              </a:rPr>
              <a:t>Mendukung</a:t>
            </a:r>
            <a:r>
              <a:rPr lang="en-US" sz="3400" dirty="0" smtClean="0">
                <a:solidFill>
                  <a:srgbClr val="FF0000"/>
                </a:solidFill>
              </a:rPr>
              <a:t> </a:t>
            </a:r>
            <a:r>
              <a:rPr lang="en-US" sz="3400" dirty="0" err="1" smtClean="0">
                <a:solidFill>
                  <a:srgbClr val="FF0000"/>
                </a:solidFill>
              </a:rPr>
              <a:t>ide</a:t>
            </a:r>
            <a:r>
              <a:rPr lang="en-US" sz="3400" dirty="0" smtClean="0">
                <a:solidFill>
                  <a:srgbClr val="FF0000"/>
                </a:solidFill>
              </a:rPr>
              <a:t> </a:t>
            </a:r>
            <a:r>
              <a:rPr lang="en-US" sz="3400" dirty="0" err="1" smtClean="0">
                <a:solidFill>
                  <a:srgbClr val="FF0000"/>
                </a:solidFill>
              </a:rPr>
              <a:t>dan</a:t>
            </a:r>
            <a:r>
              <a:rPr lang="en-US" sz="3400" dirty="0" smtClean="0">
                <a:solidFill>
                  <a:srgbClr val="FF0000"/>
                </a:solidFill>
              </a:rPr>
              <a:t> </a:t>
            </a:r>
            <a:r>
              <a:rPr lang="en-US" sz="3400" dirty="0" err="1" smtClean="0">
                <a:solidFill>
                  <a:srgbClr val="FF0000"/>
                </a:solidFill>
              </a:rPr>
              <a:t>argumentasi</a:t>
            </a:r>
            <a:r>
              <a:rPr lang="en-US" sz="3400" dirty="0" smtClean="0">
                <a:solidFill>
                  <a:srgbClr val="FF0000"/>
                </a:solidFill>
              </a:rPr>
              <a:t> yang </a:t>
            </a:r>
            <a:r>
              <a:rPr lang="en-US" sz="3400" dirty="0" err="1" smtClean="0">
                <a:solidFill>
                  <a:srgbClr val="FF0000"/>
                </a:solidFill>
              </a:rPr>
              <a:t>dipaparkan</a:t>
            </a:r>
            <a:r>
              <a:rPr lang="en-US" sz="3400" dirty="0" smtClean="0">
                <a:solidFill>
                  <a:srgbClr val="FF0000"/>
                </a:solidFill>
              </a:rPr>
              <a:t> </a:t>
            </a:r>
            <a:r>
              <a:rPr lang="en-US" sz="3400" dirty="0" err="1" smtClean="0">
                <a:solidFill>
                  <a:srgbClr val="FF0000"/>
                </a:solidFill>
              </a:rPr>
              <a:t>oleh</a:t>
            </a:r>
            <a:r>
              <a:rPr lang="en-US" sz="3400" dirty="0" smtClean="0">
                <a:solidFill>
                  <a:srgbClr val="FF0000"/>
                </a:solidFill>
              </a:rPr>
              <a:t> </a:t>
            </a:r>
            <a:r>
              <a:rPr lang="en-US" sz="3400" dirty="0" err="1" smtClean="0">
                <a:solidFill>
                  <a:srgbClr val="FF0000"/>
                </a:solidFill>
              </a:rPr>
              <a:t>penulis</a:t>
            </a:r>
            <a:r>
              <a:rPr lang="en-US" sz="3400" dirty="0" smtClean="0">
                <a:solidFill>
                  <a:srgbClr val="FF0000"/>
                </a:solidFill>
              </a:rPr>
              <a:t> </a:t>
            </a:r>
            <a:r>
              <a:rPr lang="en-US" sz="3400" dirty="0" err="1" smtClean="0">
                <a:solidFill>
                  <a:srgbClr val="FF0000"/>
                </a:solidFill>
              </a:rPr>
              <a:t>artikel</a:t>
            </a:r>
            <a:endParaRPr lang="en-US" sz="3400" dirty="0" smtClean="0">
              <a:solidFill>
                <a:srgbClr val="FF0000"/>
              </a:solidFill>
            </a:endParaRPr>
          </a:p>
          <a:p>
            <a:pPr eaLnBrk="1" hangingPunct="1">
              <a:spcBef>
                <a:spcPct val="50000"/>
              </a:spcBef>
              <a:buFontTx/>
              <a:buChar char="•"/>
              <a:defRPr/>
            </a:pPr>
            <a:r>
              <a:rPr lang="en-US" sz="3400" dirty="0" err="1" smtClean="0">
                <a:solidFill>
                  <a:srgbClr val="FF0000"/>
                </a:solidFill>
              </a:rPr>
              <a:t>Menghindari</a:t>
            </a:r>
            <a:r>
              <a:rPr lang="en-US" sz="3400" dirty="0" smtClean="0">
                <a:solidFill>
                  <a:srgbClr val="FF0000"/>
                </a:solidFill>
              </a:rPr>
              <a:t> </a:t>
            </a:r>
            <a:r>
              <a:rPr lang="en-US" sz="3400" dirty="0" err="1" smtClean="0">
                <a:solidFill>
                  <a:srgbClr val="FF0000"/>
                </a:solidFill>
              </a:rPr>
              <a:t>plagiasi</a:t>
            </a:r>
            <a:r>
              <a:rPr lang="en-US" sz="3400" dirty="0" smtClean="0">
                <a:solidFill>
                  <a:srgbClr val="FF0000"/>
                </a:solidFill>
              </a:rPr>
              <a:t> yang </a:t>
            </a:r>
            <a:r>
              <a:rPr lang="en-US" sz="3400" dirty="0" err="1" smtClean="0">
                <a:solidFill>
                  <a:srgbClr val="FF0000"/>
                </a:solidFill>
              </a:rPr>
              <a:t>tak</a:t>
            </a:r>
            <a:r>
              <a:rPr lang="en-US" sz="3400" dirty="0" smtClean="0">
                <a:solidFill>
                  <a:srgbClr val="FF0000"/>
                </a:solidFill>
              </a:rPr>
              <a:t> </a:t>
            </a:r>
            <a:r>
              <a:rPr lang="en-US" sz="3400" dirty="0" err="1" smtClean="0">
                <a:solidFill>
                  <a:srgbClr val="FF0000"/>
                </a:solidFill>
              </a:rPr>
              <a:t>disengaja</a:t>
            </a:r>
            <a:r>
              <a:rPr lang="en-US" sz="3400" dirty="0" smtClean="0">
                <a:solidFill>
                  <a:srgbClr val="FF0000"/>
                </a:solidFill>
              </a:rPr>
              <a:t>  </a:t>
            </a:r>
          </a:p>
          <a:p>
            <a:pPr eaLnBrk="1" hangingPunct="1">
              <a:spcBef>
                <a:spcPct val="50000"/>
              </a:spcBef>
              <a:buFontTx/>
              <a:buChar char="•"/>
              <a:defRPr/>
            </a:pPr>
            <a:endParaRPr lang="en-US" sz="3400" dirty="0" smtClean="0">
              <a:solidFill>
                <a:srgbClr val="FFFF00"/>
              </a:solidFill>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3200" dirty="0" smtClean="0"/>
              <a:t>Secara internasional ada 2 model  referensi</a:t>
            </a:r>
            <a:endParaRPr lang="id-ID" sz="3200" dirty="0"/>
          </a:p>
        </p:txBody>
      </p:sp>
      <p:graphicFrame>
        <p:nvGraphicFramePr>
          <p:cNvPr id="6" name="Content Placeholder 5"/>
          <p:cNvGraphicFramePr>
            <a:graphicFrameLocks noGrp="1"/>
          </p:cNvGraphicFramePr>
          <p:nvPr>
            <p:ph sz="quarter" idx="1"/>
          </p:nvPr>
        </p:nvGraphicFramePr>
        <p:xfrm>
          <a:off x="914400" y="1447800"/>
          <a:ext cx="77724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defRPr/>
            </a:pPr>
            <a:r>
              <a:rPr lang="en-US" smtClean="0"/>
              <a:t>Harvard (author-date) style</a:t>
            </a:r>
          </a:p>
        </p:txBody>
      </p:sp>
      <p:sp>
        <p:nvSpPr>
          <p:cNvPr id="8195" name="Rectangle 3"/>
          <p:cNvSpPr>
            <a:spLocks noGrp="1" noChangeArrowheads="1"/>
          </p:cNvSpPr>
          <p:nvPr>
            <p:ph sz="quarter" idx="1"/>
          </p:nvPr>
        </p:nvSpPr>
        <p:spPr/>
        <p:txBody>
          <a:bodyPr/>
          <a:lstStyle/>
          <a:p>
            <a:pPr indent="6350" eaLnBrk="1" hangingPunct="1">
              <a:buFont typeface="Wingdings" pitchFamily="2" charset="2"/>
              <a:buNone/>
              <a:defRPr/>
            </a:pPr>
            <a:r>
              <a:rPr lang="en-US" smtClean="0"/>
              <a:t>This system uses the author's name and date of publication in the body of the text, and the bibliography is given alphabetically by author. There are many variations on the style - examples are below: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690" name="Rectangle 2"/>
          <p:cNvSpPr>
            <a:spLocks noChangeArrowheads="1"/>
          </p:cNvSpPr>
          <p:nvPr/>
        </p:nvSpPr>
        <p:spPr bwMode="auto">
          <a:xfrm>
            <a:off x="152400" y="228600"/>
            <a:ext cx="5638800" cy="838200"/>
          </a:xfrm>
          <a:prstGeom prst="rect">
            <a:avLst/>
          </a:prstGeom>
          <a:noFill/>
          <a:ln w="25400" algn="ctr">
            <a:noFill/>
            <a:miter lim="800000"/>
            <a:headEnd/>
            <a:tailEnd/>
          </a:ln>
          <a:effectLst>
            <a:outerShdw dist="107763" dir="18900000" algn="ctr" rotWithShape="0">
              <a:schemeClr val="bg2">
                <a:alpha val="50000"/>
              </a:schemeClr>
            </a:outerShdw>
          </a:effectLst>
        </p:spPr>
        <p:txBody>
          <a:bodyPr wrap="none" anchor="ctr"/>
          <a:lstStyle/>
          <a:p>
            <a:pPr>
              <a:defRPr/>
            </a:pPr>
            <a:endParaRPr lang="en-US"/>
          </a:p>
        </p:txBody>
      </p:sp>
      <p:sp>
        <p:nvSpPr>
          <p:cNvPr id="242691" name="Rectangle 3"/>
          <p:cNvSpPr>
            <a:spLocks noChangeArrowheads="1"/>
          </p:cNvSpPr>
          <p:nvPr/>
        </p:nvSpPr>
        <p:spPr bwMode="auto">
          <a:xfrm>
            <a:off x="152400" y="228600"/>
            <a:ext cx="5638800" cy="838200"/>
          </a:xfrm>
          <a:prstGeom prst="rect">
            <a:avLst/>
          </a:prstGeom>
          <a:noFill/>
          <a:ln w="25400" algn="ctr">
            <a:noFill/>
            <a:miter lim="800000"/>
            <a:headEnd/>
            <a:tailEnd/>
          </a:ln>
          <a:effectLst>
            <a:outerShdw dist="107763" dir="18900000" algn="ctr" rotWithShape="0">
              <a:schemeClr val="bg2">
                <a:alpha val="50000"/>
              </a:schemeClr>
            </a:outerShdw>
          </a:effectLst>
        </p:spPr>
        <p:txBody>
          <a:bodyPr wrap="none" anchor="ctr"/>
          <a:lstStyle/>
          <a:p>
            <a:pPr>
              <a:defRPr/>
            </a:pPr>
            <a:endParaRPr lang="en-US"/>
          </a:p>
        </p:txBody>
      </p:sp>
      <p:sp>
        <p:nvSpPr>
          <p:cNvPr id="26628" name="Line 4"/>
          <p:cNvSpPr>
            <a:spLocks noChangeShapeType="1"/>
          </p:cNvSpPr>
          <p:nvPr/>
        </p:nvSpPr>
        <p:spPr bwMode="auto">
          <a:xfrm>
            <a:off x="0" y="1371600"/>
            <a:ext cx="9144000" cy="0"/>
          </a:xfrm>
          <a:prstGeom prst="line">
            <a:avLst/>
          </a:prstGeom>
          <a:noFill/>
          <a:ln w="38100">
            <a:solidFill>
              <a:srgbClr val="FF0000"/>
            </a:solidFill>
            <a:round/>
            <a:headEnd/>
            <a:tailEnd/>
          </a:ln>
        </p:spPr>
        <p:txBody>
          <a:bodyPr/>
          <a:lstStyle/>
          <a:p>
            <a:endParaRPr lang="id-ID"/>
          </a:p>
        </p:txBody>
      </p:sp>
      <p:sp>
        <p:nvSpPr>
          <p:cNvPr id="242693" name="Rectangle 5"/>
          <p:cNvSpPr>
            <a:spLocks noChangeArrowheads="1"/>
          </p:cNvSpPr>
          <p:nvPr/>
        </p:nvSpPr>
        <p:spPr bwMode="auto">
          <a:xfrm>
            <a:off x="990600" y="1238250"/>
            <a:ext cx="4572000" cy="976313"/>
          </a:xfrm>
          <a:prstGeom prst="rect">
            <a:avLst/>
          </a:prstGeom>
          <a:noFill/>
          <a:ln w="9525">
            <a:noFill/>
            <a:miter lim="800000"/>
            <a:headEnd/>
            <a:tailEnd/>
          </a:ln>
          <a:effectLst/>
        </p:spPr>
        <p:txBody>
          <a:bodyPr>
            <a:spAutoFit/>
          </a:bodyPr>
          <a:lstStyle/>
          <a:p>
            <a:pPr algn="l">
              <a:spcBef>
                <a:spcPct val="50000"/>
              </a:spcBef>
              <a:defRPr/>
            </a:pPr>
            <a:endParaRPr lang="sv-SE" sz="2800" b="1">
              <a:solidFill>
                <a:srgbClr val="FFFF66"/>
              </a:solidFill>
              <a:effectLst>
                <a:outerShdw blurRad="38100" dist="38100" dir="2700000" algn="tl">
                  <a:srgbClr val="000000"/>
                </a:outerShdw>
              </a:effectLst>
              <a:latin typeface="Arial Narrow" pitchFamily="34" charset="0"/>
              <a:cs typeface="Arial" charset="0"/>
            </a:endParaRPr>
          </a:p>
          <a:p>
            <a:pPr algn="l">
              <a:spcBef>
                <a:spcPct val="50000"/>
              </a:spcBef>
              <a:defRPr/>
            </a:pPr>
            <a:endParaRPr lang="en-US" sz="2000" b="1">
              <a:solidFill>
                <a:srgbClr val="FFFF66"/>
              </a:solidFill>
              <a:effectLst>
                <a:outerShdw blurRad="38100" dist="38100" dir="2700000" algn="tl">
                  <a:srgbClr val="000000"/>
                </a:outerShdw>
              </a:effectLst>
              <a:latin typeface="Arial Narrow" pitchFamily="34" charset="0"/>
              <a:cs typeface="Arial" charset="0"/>
            </a:endParaRPr>
          </a:p>
        </p:txBody>
      </p:sp>
      <p:sp>
        <p:nvSpPr>
          <p:cNvPr id="242694" name="Rectangle 6"/>
          <p:cNvSpPr>
            <a:spLocks noGrp="1" noChangeArrowheads="1"/>
          </p:cNvSpPr>
          <p:nvPr>
            <p:ph type="title"/>
          </p:nvPr>
        </p:nvSpPr>
        <p:spPr>
          <a:xfrm>
            <a:off x="457200" y="76200"/>
            <a:ext cx="8382000" cy="1295400"/>
          </a:xfrm>
        </p:spPr>
        <p:txBody>
          <a:bodyPr/>
          <a:lstStyle/>
          <a:p>
            <a:pPr algn="r" eaLnBrk="1" hangingPunct="1">
              <a:defRPr/>
            </a:pPr>
            <a:r>
              <a:rPr lang="en-US" sz="4000" b="1" dirty="0" smtClean="0">
                <a:solidFill>
                  <a:srgbClr val="FF0000"/>
                </a:solidFill>
                <a:latin typeface="Arial Narrow" pitchFamily="34" charset="0"/>
                <a:cs typeface="Arial" charset="0"/>
              </a:rPr>
              <a:t>CARA MENGUTIP LANGSUNG</a:t>
            </a:r>
          </a:p>
        </p:txBody>
      </p:sp>
      <p:sp>
        <p:nvSpPr>
          <p:cNvPr id="242695" name="Rectangle 7"/>
          <p:cNvSpPr>
            <a:spLocks noGrp="1" noChangeArrowheads="1"/>
          </p:cNvSpPr>
          <p:nvPr>
            <p:ph sz="quarter" idx="1"/>
          </p:nvPr>
        </p:nvSpPr>
        <p:spPr>
          <a:xfrm>
            <a:off x="304800" y="1524000"/>
            <a:ext cx="8534400" cy="4949825"/>
          </a:xfrm>
        </p:spPr>
        <p:txBody>
          <a:bodyPr/>
          <a:lstStyle/>
          <a:p>
            <a:pPr eaLnBrk="1" hangingPunct="1">
              <a:lnSpc>
                <a:spcPct val="90000"/>
              </a:lnSpc>
              <a:spcBef>
                <a:spcPct val="50000"/>
              </a:spcBef>
              <a:buFontTx/>
              <a:buChar char="•"/>
              <a:defRPr/>
            </a:pPr>
            <a:r>
              <a:rPr lang="en-US" sz="3400" dirty="0" err="1" smtClean="0">
                <a:solidFill>
                  <a:srgbClr val="FF0000"/>
                </a:solidFill>
              </a:rPr>
              <a:t>Mengutip</a:t>
            </a:r>
            <a:r>
              <a:rPr lang="en-US" sz="3400" dirty="0" smtClean="0">
                <a:solidFill>
                  <a:srgbClr val="FF0000"/>
                </a:solidFill>
              </a:rPr>
              <a:t> </a:t>
            </a:r>
            <a:r>
              <a:rPr lang="en-US" sz="3400" dirty="0" err="1" smtClean="0">
                <a:solidFill>
                  <a:srgbClr val="FF0000"/>
                </a:solidFill>
              </a:rPr>
              <a:t>langsung</a:t>
            </a:r>
            <a:r>
              <a:rPr lang="en-US" sz="3400" dirty="0" smtClean="0">
                <a:solidFill>
                  <a:srgbClr val="FF0000"/>
                </a:solidFill>
              </a:rPr>
              <a:t> </a:t>
            </a:r>
            <a:r>
              <a:rPr lang="en-US" sz="3400" dirty="0" err="1" smtClean="0">
                <a:solidFill>
                  <a:srgbClr val="FF0000"/>
                </a:solidFill>
              </a:rPr>
              <a:t>sebagai</a:t>
            </a:r>
            <a:r>
              <a:rPr lang="en-US" sz="3400" dirty="0" smtClean="0">
                <a:solidFill>
                  <a:srgbClr val="FF0000"/>
                </a:solidFill>
              </a:rPr>
              <a:t> </a:t>
            </a:r>
            <a:r>
              <a:rPr lang="en-US" sz="3400" dirty="0" err="1" smtClean="0">
                <a:solidFill>
                  <a:srgbClr val="FF0000"/>
                </a:solidFill>
              </a:rPr>
              <a:t>cara</a:t>
            </a:r>
            <a:r>
              <a:rPr lang="en-US" sz="3400" dirty="0" smtClean="0">
                <a:solidFill>
                  <a:srgbClr val="FF0000"/>
                </a:solidFill>
              </a:rPr>
              <a:t> </a:t>
            </a:r>
            <a:r>
              <a:rPr lang="en-US" sz="3400" dirty="0" err="1" smtClean="0">
                <a:solidFill>
                  <a:srgbClr val="FF0000"/>
                </a:solidFill>
              </a:rPr>
              <a:t>pengacuan</a:t>
            </a:r>
            <a:r>
              <a:rPr lang="en-US" sz="3400" dirty="0" smtClean="0">
                <a:solidFill>
                  <a:srgbClr val="FF0000"/>
                </a:solidFill>
              </a:rPr>
              <a:t> </a:t>
            </a:r>
            <a:r>
              <a:rPr lang="en-US" sz="3400" dirty="0" err="1" smtClean="0">
                <a:solidFill>
                  <a:srgbClr val="FF0000"/>
                </a:solidFill>
              </a:rPr>
              <a:t>bertujuan</a:t>
            </a:r>
            <a:r>
              <a:rPr lang="en-US" sz="3400" dirty="0" smtClean="0">
                <a:solidFill>
                  <a:srgbClr val="FF0000"/>
                </a:solidFill>
              </a:rPr>
              <a:t> </a:t>
            </a:r>
            <a:r>
              <a:rPr lang="en-US" sz="3400" dirty="0" err="1" smtClean="0">
                <a:solidFill>
                  <a:srgbClr val="FF0000"/>
                </a:solidFill>
              </a:rPr>
              <a:t>untuk</a:t>
            </a:r>
            <a:r>
              <a:rPr lang="en-US" sz="3400" dirty="0" smtClean="0">
                <a:solidFill>
                  <a:srgbClr val="FF0000"/>
                </a:solidFill>
              </a:rPr>
              <a:t> </a:t>
            </a:r>
            <a:r>
              <a:rPr lang="en-US" sz="3400" dirty="0" err="1" smtClean="0">
                <a:solidFill>
                  <a:srgbClr val="FF0000"/>
                </a:solidFill>
              </a:rPr>
              <a:t>memberikan</a:t>
            </a:r>
            <a:r>
              <a:rPr lang="en-US" sz="3400" dirty="0" smtClean="0">
                <a:solidFill>
                  <a:srgbClr val="FF0000"/>
                </a:solidFill>
              </a:rPr>
              <a:t> </a:t>
            </a:r>
            <a:r>
              <a:rPr lang="en-US" sz="3400" dirty="0" err="1" smtClean="0">
                <a:solidFill>
                  <a:srgbClr val="FF0000"/>
                </a:solidFill>
              </a:rPr>
              <a:t>bukti</a:t>
            </a:r>
            <a:r>
              <a:rPr lang="en-US" sz="3400" dirty="0" smtClean="0">
                <a:solidFill>
                  <a:srgbClr val="FF0000"/>
                </a:solidFill>
              </a:rPr>
              <a:t> </a:t>
            </a:r>
            <a:r>
              <a:rPr lang="en-US" sz="3400" dirty="0" err="1" smtClean="0">
                <a:solidFill>
                  <a:srgbClr val="FF0000"/>
                </a:solidFill>
              </a:rPr>
              <a:t>orisinal</a:t>
            </a:r>
            <a:r>
              <a:rPr lang="en-US" sz="3400" dirty="0" smtClean="0">
                <a:solidFill>
                  <a:srgbClr val="FF0000"/>
                </a:solidFill>
              </a:rPr>
              <a:t> </a:t>
            </a:r>
            <a:r>
              <a:rPr lang="en-US" sz="3400" dirty="0" err="1" smtClean="0">
                <a:solidFill>
                  <a:srgbClr val="FF0000"/>
                </a:solidFill>
              </a:rPr>
              <a:t>berupa</a:t>
            </a:r>
            <a:r>
              <a:rPr lang="en-US" sz="3400" dirty="0" smtClean="0">
                <a:solidFill>
                  <a:srgbClr val="FF0000"/>
                </a:solidFill>
              </a:rPr>
              <a:t> </a:t>
            </a:r>
            <a:r>
              <a:rPr lang="en-US" sz="3400" dirty="0" err="1" smtClean="0">
                <a:solidFill>
                  <a:srgbClr val="FF0000"/>
                </a:solidFill>
              </a:rPr>
              <a:t>kata</a:t>
            </a:r>
            <a:r>
              <a:rPr lang="en-US" sz="3400" dirty="0" smtClean="0">
                <a:solidFill>
                  <a:srgbClr val="FF0000"/>
                </a:solidFill>
              </a:rPr>
              <a:t>, </a:t>
            </a:r>
            <a:r>
              <a:rPr lang="en-US" sz="3400" dirty="0" err="1" smtClean="0">
                <a:solidFill>
                  <a:srgbClr val="FF0000"/>
                </a:solidFill>
              </a:rPr>
              <a:t>frase</a:t>
            </a:r>
            <a:r>
              <a:rPr lang="en-US" sz="3400" dirty="0" smtClean="0">
                <a:solidFill>
                  <a:srgbClr val="FF0000"/>
                </a:solidFill>
              </a:rPr>
              <a:t>, </a:t>
            </a:r>
            <a:r>
              <a:rPr lang="en-US" sz="3400" dirty="0" err="1" smtClean="0">
                <a:solidFill>
                  <a:srgbClr val="FF0000"/>
                </a:solidFill>
              </a:rPr>
              <a:t>atau</a:t>
            </a:r>
            <a:r>
              <a:rPr lang="en-US" sz="3400" dirty="0" smtClean="0">
                <a:solidFill>
                  <a:srgbClr val="FF0000"/>
                </a:solidFill>
              </a:rPr>
              <a:t> </a:t>
            </a:r>
            <a:r>
              <a:rPr lang="en-US" sz="3400" dirty="0" err="1" smtClean="0">
                <a:solidFill>
                  <a:srgbClr val="FF0000"/>
                </a:solidFill>
              </a:rPr>
              <a:t>kalimat</a:t>
            </a:r>
            <a:r>
              <a:rPr lang="en-US" sz="3400" dirty="0" smtClean="0">
                <a:solidFill>
                  <a:srgbClr val="FF0000"/>
                </a:solidFill>
              </a:rPr>
              <a:t> yang </a:t>
            </a:r>
            <a:r>
              <a:rPr lang="en-US" sz="3400" dirty="0" err="1" smtClean="0">
                <a:solidFill>
                  <a:srgbClr val="FF0000"/>
                </a:solidFill>
              </a:rPr>
              <a:t>diambil</a:t>
            </a:r>
            <a:r>
              <a:rPr lang="en-US" sz="3400" dirty="0" smtClean="0">
                <a:solidFill>
                  <a:srgbClr val="FF0000"/>
                </a:solidFill>
              </a:rPr>
              <a:t> </a:t>
            </a:r>
            <a:r>
              <a:rPr lang="en-US" sz="3400" dirty="0" err="1" smtClean="0">
                <a:solidFill>
                  <a:srgbClr val="FF0000"/>
                </a:solidFill>
              </a:rPr>
              <a:t>dari</a:t>
            </a:r>
            <a:r>
              <a:rPr lang="en-US" sz="3400" dirty="0" smtClean="0">
                <a:solidFill>
                  <a:srgbClr val="FF0000"/>
                </a:solidFill>
              </a:rPr>
              <a:t> </a:t>
            </a:r>
            <a:r>
              <a:rPr lang="en-US" sz="3400" dirty="0" err="1" smtClean="0">
                <a:solidFill>
                  <a:srgbClr val="FF0000"/>
                </a:solidFill>
              </a:rPr>
              <a:t>pustaka</a:t>
            </a:r>
            <a:r>
              <a:rPr lang="en-US" sz="3400" dirty="0" smtClean="0">
                <a:solidFill>
                  <a:srgbClr val="FF0000"/>
                </a:solidFill>
              </a:rPr>
              <a:t> </a:t>
            </a:r>
            <a:r>
              <a:rPr lang="en-US" sz="3400" dirty="0" err="1" smtClean="0">
                <a:solidFill>
                  <a:srgbClr val="FF0000"/>
                </a:solidFill>
              </a:rPr>
              <a:t>rujukan</a:t>
            </a:r>
            <a:r>
              <a:rPr lang="en-US" sz="3400" dirty="0" smtClean="0">
                <a:solidFill>
                  <a:srgbClr val="FF0000"/>
                </a:solidFill>
              </a:rPr>
              <a:t> yang </a:t>
            </a:r>
            <a:r>
              <a:rPr lang="en-US" sz="3400" dirty="0" err="1" smtClean="0">
                <a:solidFill>
                  <a:srgbClr val="FF0000"/>
                </a:solidFill>
              </a:rPr>
              <a:t>relevan</a:t>
            </a:r>
            <a:endParaRPr lang="en-US" sz="3400" dirty="0" smtClean="0">
              <a:solidFill>
                <a:srgbClr val="FF0000"/>
              </a:solidFill>
            </a:endParaRPr>
          </a:p>
          <a:p>
            <a:pPr eaLnBrk="1" hangingPunct="1">
              <a:lnSpc>
                <a:spcPct val="90000"/>
              </a:lnSpc>
              <a:spcBef>
                <a:spcPct val="50000"/>
              </a:spcBef>
              <a:buFontTx/>
              <a:buChar char="•"/>
              <a:defRPr/>
            </a:pPr>
            <a:r>
              <a:rPr lang="en-US" sz="3400" dirty="0" err="1" smtClean="0">
                <a:solidFill>
                  <a:srgbClr val="FF0000"/>
                </a:solidFill>
              </a:rPr>
              <a:t>Ada</a:t>
            </a:r>
            <a:r>
              <a:rPr lang="en-US" sz="3400" dirty="0" smtClean="0">
                <a:solidFill>
                  <a:srgbClr val="FF0000"/>
                </a:solidFill>
              </a:rPr>
              <a:t> 2 </a:t>
            </a:r>
            <a:r>
              <a:rPr lang="en-US" sz="3400" dirty="0" err="1" smtClean="0">
                <a:solidFill>
                  <a:srgbClr val="FF0000"/>
                </a:solidFill>
              </a:rPr>
              <a:t>cara</a:t>
            </a:r>
            <a:r>
              <a:rPr lang="en-US" sz="3400" dirty="0" smtClean="0">
                <a:solidFill>
                  <a:srgbClr val="FF0000"/>
                </a:solidFill>
              </a:rPr>
              <a:t> </a:t>
            </a:r>
            <a:r>
              <a:rPr lang="en-US" sz="3400" dirty="0" err="1" smtClean="0">
                <a:solidFill>
                  <a:srgbClr val="FF0000"/>
                </a:solidFill>
              </a:rPr>
              <a:t>mengutip</a:t>
            </a:r>
            <a:r>
              <a:rPr lang="en-US" sz="3400" dirty="0" smtClean="0">
                <a:solidFill>
                  <a:srgbClr val="FF0000"/>
                </a:solidFill>
              </a:rPr>
              <a:t> </a:t>
            </a:r>
            <a:r>
              <a:rPr lang="en-US" sz="3400" dirty="0" err="1" smtClean="0">
                <a:solidFill>
                  <a:srgbClr val="FF0000"/>
                </a:solidFill>
              </a:rPr>
              <a:t>langsung</a:t>
            </a:r>
            <a:r>
              <a:rPr lang="en-US" sz="3400" dirty="0" smtClean="0">
                <a:solidFill>
                  <a:srgbClr val="FF0000"/>
                </a:solidFill>
              </a:rPr>
              <a:t>, </a:t>
            </a:r>
            <a:r>
              <a:rPr lang="en-US" sz="3400" dirty="0" err="1" smtClean="0">
                <a:solidFill>
                  <a:srgbClr val="FF0000"/>
                </a:solidFill>
              </a:rPr>
              <a:t>tergantung</a:t>
            </a:r>
            <a:r>
              <a:rPr lang="en-US" sz="3400" dirty="0" smtClean="0">
                <a:solidFill>
                  <a:srgbClr val="FF0000"/>
                </a:solidFill>
              </a:rPr>
              <a:t> </a:t>
            </a:r>
            <a:r>
              <a:rPr lang="en-US" sz="3400" dirty="0" err="1" smtClean="0">
                <a:solidFill>
                  <a:srgbClr val="FF0000"/>
                </a:solidFill>
              </a:rPr>
              <a:t>pada</a:t>
            </a:r>
            <a:r>
              <a:rPr lang="en-US" sz="3400" dirty="0" smtClean="0">
                <a:solidFill>
                  <a:srgbClr val="FF0000"/>
                </a:solidFill>
              </a:rPr>
              <a:t> </a:t>
            </a:r>
            <a:r>
              <a:rPr lang="en-US" sz="3400" dirty="0" err="1" smtClean="0">
                <a:solidFill>
                  <a:srgbClr val="FF0000"/>
                </a:solidFill>
              </a:rPr>
              <a:t>panjang-pendeknya</a:t>
            </a:r>
            <a:r>
              <a:rPr lang="en-US" sz="3400" dirty="0" smtClean="0">
                <a:solidFill>
                  <a:srgbClr val="FF0000"/>
                </a:solidFill>
              </a:rPr>
              <a:t> yang </a:t>
            </a:r>
            <a:r>
              <a:rPr lang="en-US" sz="3400" dirty="0" err="1" smtClean="0">
                <a:solidFill>
                  <a:srgbClr val="FF0000"/>
                </a:solidFill>
              </a:rPr>
              <a:t>dikutip</a:t>
            </a:r>
            <a:r>
              <a:rPr lang="en-US" sz="3400" dirty="0" smtClean="0">
                <a:solidFill>
                  <a:srgbClr val="FF0000"/>
                </a:solidFill>
              </a:rPr>
              <a:t>: (1) </a:t>
            </a:r>
            <a:r>
              <a:rPr lang="en-US" sz="3400" dirty="0" err="1" smtClean="0">
                <a:solidFill>
                  <a:srgbClr val="FF0000"/>
                </a:solidFill>
              </a:rPr>
              <a:t>kurang</a:t>
            </a:r>
            <a:r>
              <a:rPr lang="en-US" sz="3400" dirty="0" smtClean="0">
                <a:solidFill>
                  <a:srgbClr val="FF0000"/>
                </a:solidFill>
              </a:rPr>
              <a:t> </a:t>
            </a:r>
            <a:r>
              <a:rPr lang="en-US" sz="3400" dirty="0" err="1" smtClean="0">
                <a:solidFill>
                  <a:srgbClr val="FF0000"/>
                </a:solidFill>
              </a:rPr>
              <a:t>dari</a:t>
            </a:r>
            <a:r>
              <a:rPr lang="en-US" sz="3400" dirty="0" smtClean="0">
                <a:solidFill>
                  <a:srgbClr val="FF0000"/>
                </a:solidFill>
              </a:rPr>
              <a:t> 40 </a:t>
            </a:r>
            <a:r>
              <a:rPr lang="en-US" sz="3400" dirty="0" err="1" smtClean="0">
                <a:solidFill>
                  <a:srgbClr val="FF0000"/>
                </a:solidFill>
              </a:rPr>
              <a:t>kata</a:t>
            </a:r>
            <a:r>
              <a:rPr lang="en-US" sz="3400" dirty="0" smtClean="0">
                <a:solidFill>
                  <a:srgbClr val="FF0000"/>
                </a:solidFill>
              </a:rPr>
              <a:t> (</a:t>
            </a:r>
            <a:r>
              <a:rPr lang="en-US" sz="3400" dirty="0" err="1" smtClean="0">
                <a:solidFill>
                  <a:srgbClr val="FF0000"/>
                </a:solidFill>
              </a:rPr>
              <a:t>kurang</a:t>
            </a:r>
            <a:r>
              <a:rPr lang="en-US" sz="3400" dirty="0" smtClean="0">
                <a:solidFill>
                  <a:srgbClr val="FF0000"/>
                </a:solidFill>
              </a:rPr>
              <a:t> </a:t>
            </a:r>
            <a:r>
              <a:rPr lang="en-US" sz="3400" dirty="0" err="1" smtClean="0">
                <a:solidFill>
                  <a:srgbClr val="FF0000"/>
                </a:solidFill>
              </a:rPr>
              <a:t>dari</a:t>
            </a:r>
            <a:r>
              <a:rPr lang="en-US" sz="3400" dirty="0" smtClean="0">
                <a:solidFill>
                  <a:srgbClr val="FF0000"/>
                </a:solidFill>
              </a:rPr>
              <a:t> 4 </a:t>
            </a:r>
            <a:r>
              <a:rPr lang="en-US" sz="3400" dirty="0" err="1" smtClean="0">
                <a:solidFill>
                  <a:srgbClr val="FF0000"/>
                </a:solidFill>
              </a:rPr>
              <a:t>baris</a:t>
            </a:r>
            <a:r>
              <a:rPr lang="en-US" sz="3400" dirty="0" smtClean="0">
                <a:solidFill>
                  <a:srgbClr val="FF0000"/>
                </a:solidFill>
              </a:rPr>
              <a:t>), </a:t>
            </a:r>
            <a:r>
              <a:rPr lang="en-US" sz="3400" dirty="0" err="1" smtClean="0">
                <a:solidFill>
                  <a:srgbClr val="FF0000"/>
                </a:solidFill>
              </a:rPr>
              <a:t>atau</a:t>
            </a:r>
            <a:r>
              <a:rPr lang="en-US" sz="3400" dirty="0" smtClean="0">
                <a:solidFill>
                  <a:srgbClr val="FF0000"/>
                </a:solidFill>
              </a:rPr>
              <a:t> (2) 40 </a:t>
            </a:r>
            <a:r>
              <a:rPr lang="en-US" sz="3400" dirty="0" err="1" smtClean="0">
                <a:solidFill>
                  <a:srgbClr val="FF0000"/>
                </a:solidFill>
              </a:rPr>
              <a:t>kata</a:t>
            </a:r>
            <a:r>
              <a:rPr lang="en-US" sz="3400" dirty="0" smtClean="0">
                <a:solidFill>
                  <a:srgbClr val="FF0000"/>
                </a:solidFill>
              </a:rPr>
              <a:t> </a:t>
            </a:r>
            <a:r>
              <a:rPr lang="en-US" sz="3400" dirty="0" err="1" smtClean="0">
                <a:solidFill>
                  <a:srgbClr val="FF0000"/>
                </a:solidFill>
              </a:rPr>
              <a:t>atau</a:t>
            </a:r>
            <a:r>
              <a:rPr lang="en-US" sz="3400" dirty="0" smtClean="0">
                <a:solidFill>
                  <a:srgbClr val="FF0000"/>
                </a:solidFill>
              </a:rPr>
              <a:t> </a:t>
            </a:r>
            <a:r>
              <a:rPr lang="en-US" sz="3400" dirty="0" err="1" smtClean="0">
                <a:solidFill>
                  <a:srgbClr val="FF0000"/>
                </a:solidFill>
              </a:rPr>
              <a:t>lebih</a:t>
            </a:r>
            <a:r>
              <a:rPr lang="en-US" sz="3400" dirty="0" smtClean="0">
                <a:solidFill>
                  <a:srgbClr val="FF0000"/>
                </a:solidFill>
              </a:rPr>
              <a:t> (4 </a:t>
            </a:r>
            <a:r>
              <a:rPr lang="en-US" sz="3400" dirty="0" err="1" smtClean="0">
                <a:solidFill>
                  <a:srgbClr val="FF0000"/>
                </a:solidFill>
              </a:rPr>
              <a:t>baris</a:t>
            </a:r>
            <a:r>
              <a:rPr lang="en-US" sz="3400" dirty="0" smtClean="0">
                <a:solidFill>
                  <a:srgbClr val="FF0000"/>
                </a:solidFill>
              </a:rPr>
              <a:t> </a:t>
            </a:r>
            <a:r>
              <a:rPr lang="en-US" sz="3400" dirty="0" err="1" smtClean="0">
                <a:solidFill>
                  <a:srgbClr val="FF0000"/>
                </a:solidFill>
              </a:rPr>
              <a:t>atau</a:t>
            </a:r>
            <a:r>
              <a:rPr lang="en-US" sz="3400" dirty="0" smtClean="0">
                <a:solidFill>
                  <a:srgbClr val="FF0000"/>
                </a:solidFill>
              </a:rPr>
              <a:t> </a:t>
            </a:r>
            <a:r>
              <a:rPr lang="en-US" sz="3400" dirty="0" err="1" smtClean="0">
                <a:solidFill>
                  <a:srgbClr val="FF0000"/>
                </a:solidFill>
              </a:rPr>
              <a:t>lebih</a:t>
            </a:r>
            <a:r>
              <a:rPr lang="en-US" sz="3400" dirty="0" smtClean="0">
                <a:solidFill>
                  <a:srgbClr val="FF0000"/>
                </a:solidFill>
              </a:rPr>
              <a:t>)</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738" name="Rectangle 2"/>
          <p:cNvSpPr>
            <a:spLocks noChangeArrowheads="1"/>
          </p:cNvSpPr>
          <p:nvPr/>
        </p:nvSpPr>
        <p:spPr bwMode="auto">
          <a:xfrm>
            <a:off x="152400" y="228600"/>
            <a:ext cx="5638800" cy="838200"/>
          </a:xfrm>
          <a:prstGeom prst="rect">
            <a:avLst/>
          </a:prstGeom>
          <a:noFill/>
          <a:ln w="25400" algn="ctr">
            <a:noFill/>
            <a:miter lim="800000"/>
            <a:headEnd/>
            <a:tailEnd/>
          </a:ln>
          <a:effectLst>
            <a:outerShdw dist="107763" dir="18900000" algn="ctr" rotWithShape="0">
              <a:schemeClr val="bg2">
                <a:alpha val="50000"/>
              </a:schemeClr>
            </a:outerShdw>
          </a:effectLst>
        </p:spPr>
        <p:txBody>
          <a:bodyPr wrap="none" anchor="ctr"/>
          <a:lstStyle/>
          <a:p>
            <a:pPr>
              <a:defRPr/>
            </a:pPr>
            <a:endParaRPr lang="en-US"/>
          </a:p>
        </p:txBody>
      </p:sp>
      <p:sp>
        <p:nvSpPr>
          <p:cNvPr id="244739" name="Rectangle 3"/>
          <p:cNvSpPr>
            <a:spLocks noChangeArrowheads="1"/>
          </p:cNvSpPr>
          <p:nvPr/>
        </p:nvSpPr>
        <p:spPr bwMode="auto">
          <a:xfrm>
            <a:off x="152400" y="228600"/>
            <a:ext cx="5638800" cy="838200"/>
          </a:xfrm>
          <a:prstGeom prst="rect">
            <a:avLst/>
          </a:prstGeom>
          <a:noFill/>
          <a:ln w="25400" algn="ctr">
            <a:noFill/>
            <a:miter lim="800000"/>
            <a:headEnd/>
            <a:tailEnd/>
          </a:ln>
          <a:effectLst>
            <a:outerShdw dist="107763" dir="18900000" algn="ctr" rotWithShape="0">
              <a:schemeClr val="bg2">
                <a:alpha val="50000"/>
              </a:schemeClr>
            </a:outerShdw>
          </a:effectLst>
        </p:spPr>
        <p:txBody>
          <a:bodyPr wrap="none" anchor="ctr"/>
          <a:lstStyle/>
          <a:p>
            <a:pPr>
              <a:defRPr/>
            </a:pPr>
            <a:endParaRPr lang="en-US"/>
          </a:p>
        </p:txBody>
      </p:sp>
      <p:sp>
        <p:nvSpPr>
          <p:cNvPr id="27652" name="Line 4"/>
          <p:cNvSpPr>
            <a:spLocks noChangeShapeType="1"/>
          </p:cNvSpPr>
          <p:nvPr/>
        </p:nvSpPr>
        <p:spPr bwMode="auto">
          <a:xfrm>
            <a:off x="0" y="1371600"/>
            <a:ext cx="9144000" cy="0"/>
          </a:xfrm>
          <a:prstGeom prst="line">
            <a:avLst/>
          </a:prstGeom>
          <a:noFill/>
          <a:ln w="38100">
            <a:solidFill>
              <a:srgbClr val="FF0000"/>
            </a:solidFill>
            <a:round/>
            <a:headEnd/>
            <a:tailEnd/>
          </a:ln>
        </p:spPr>
        <p:txBody>
          <a:bodyPr/>
          <a:lstStyle/>
          <a:p>
            <a:endParaRPr lang="id-ID"/>
          </a:p>
        </p:txBody>
      </p:sp>
      <p:sp>
        <p:nvSpPr>
          <p:cNvPr id="244741" name="Rectangle 5"/>
          <p:cNvSpPr>
            <a:spLocks noChangeArrowheads="1"/>
          </p:cNvSpPr>
          <p:nvPr/>
        </p:nvSpPr>
        <p:spPr bwMode="auto">
          <a:xfrm>
            <a:off x="990600" y="1238250"/>
            <a:ext cx="4572000" cy="976313"/>
          </a:xfrm>
          <a:prstGeom prst="rect">
            <a:avLst/>
          </a:prstGeom>
          <a:noFill/>
          <a:ln w="9525">
            <a:noFill/>
            <a:miter lim="800000"/>
            <a:headEnd/>
            <a:tailEnd/>
          </a:ln>
          <a:effectLst/>
        </p:spPr>
        <p:txBody>
          <a:bodyPr>
            <a:spAutoFit/>
          </a:bodyPr>
          <a:lstStyle/>
          <a:p>
            <a:pPr algn="l">
              <a:spcBef>
                <a:spcPct val="50000"/>
              </a:spcBef>
              <a:defRPr/>
            </a:pPr>
            <a:endParaRPr lang="sv-SE" sz="2800" b="1">
              <a:solidFill>
                <a:srgbClr val="FFFF66"/>
              </a:solidFill>
              <a:effectLst>
                <a:outerShdw blurRad="38100" dist="38100" dir="2700000" algn="tl">
                  <a:srgbClr val="000000"/>
                </a:outerShdw>
              </a:effectLst>
              <a:latin typeface="Arial Narrow" pitchFamily="34" charset="0"/>
              <a:cs typeface="Arial" charset="0"/>
            </a:endParaRPr>
          </a:p>
          <a:p>
            <a:pPr algn="l">
              <a:spcBef>
                <a:spcPct val="50000"/>
              </a:spcBef>
              <a:defRPr/>
            </a:pPr>
            <a:endParaRPr lang="en-US" sz="2000" b="1">
              <a:solidFill>
                <a:srgbClr val="FFFF66"/>
              </a:solidFill>
              <a:effectLst>
                <a:outerShdw blurRad="38100" dist="38100" dir="2700000" algn="tl">
                  <a:srgbClr val="000000"/>
                </a:outerShdw>
              </a:effectLst>
              <a:latin typeface="Arial Narrow" pitchFamily="34" charset="0"/>
              <a:cs typeface="Arial" charset="0"/>
            </a:endParaRPr>
          </a:p>
        </p:txBody>
      </p:sp>
      <p:sp>
        <p:nvSpPr>
          <p:cNvPr id="244742" name="Rectangle 6"/>
          <p:cNvSpPr>
            <a:spLocks noGrp="1" noChangeArrowheads="1"/>
          </p:cNvSpPr>
          <p:nvPr>
            <p:ph type="title"/>
          </p:nvPr>
        </p:nvSpPr>
        <p:spPr>
          <a:xfrm>
            <a:off x="457200" y="76200"/>
            <a:ext cx="8382000" cy="1295400"/>
          </a:xfrm>
        </p:spPr>
        <p:txBody>
          <a:bodyPr/>
          <a:lstStyle/>
          <a:p>
            <a:pPr algn="r" eaLnBrk="1" hangingPunct="1">
              <a:defRPr/>
            </a:pPr>
            <a:r>
              <a:rPr lang="en-US" sz="3100" dirty="0" smtClean="0">
                <a:solidFill>
                  <a:srgbClr val="FF0000"/>
                </a:solidFill>
                <a:latin typeface="Arial Narrow" pitchFamily="34" charset="0"/>
                <a:cs typeface="Arial" charset="0"/>
              </a:rPr>
              <a:t>CARA MENGUTIP LANGSUNG</a:t>
            </a:r>
            <a:endParaRPr lang="en-US" sz="3100" dirty="0" smtClean="0">
              <a:solidFill>
                <a:srgbClr val="FFFF66"/>
              </a:solidFill>
              <a:latin typeface="Arial Narrow" pitchFamily="34" charset="0"/>
              <a:cs typeface="Arial" charset="0"/>
            </a:endParaRPr>
          </a:p>
        </p:txBody>
      </p:sp>
      <p:sp>
        <p:nvSpPr>
          <p:cNvPr id="244743" name="Rectangle 7"/>
          <p:cNvSpPr>
            <a:spLocks noGrp="1" noChangeArrowheads="1"/>
          </p:cNvSpPr>
          <p:nvPr>
            <p:ph sz="quarter" idx="1"/>
          </p:nvPr>
        </p:nvSpPr>
        <p:spPr>
          <a:xfrm>
            <a:off x="304800" y="1524000"/>
            <a:ext cx="8534400" cy="4949825"/>
          </a:xfrm>
        </p:spPr>
        <p:txBody>
          <a:bodyPr/>
          <a:lstStyle/>
          <a:p>
            <a:pPr eaLnBrk="1" hangingPunct="1">
              <a:spcBef>
                <a:spcPct val="50000"/>
              </a:spcBef>
              <a:buFontTx/>
              <a:buChar char="•"/>
              <a:defRPr/>
            </a:pPr>
            <a:r>
              <a:rPr lang="en-US" sz="3400" dirty="0" err="1" smtClean="0">
                <a:solidFill>
                  <a:srgbClr val="FF0000"/>
                </a:solidFill>
              </a:rPr>
              <a:t>Jika</a:t>
            </a:r>
            <a:r>
              <a:rPr lang="en-US" sz="3400" dirty="0" smtClean="0">
                <a:solidFill>
                  <a:srgbClr val="FF0000"/>
                </a:solidFill>
              </a:rPr>
              <a:t> </a:t>
            </a:r>
            <a:r>
              <a:rPr lang="en-US" sz="3400" dirty="0" err="1" smtClean="0">
                <a:solidFill>
                  <a:srgbClr val="FF0000"/>
                </a:solidFill>
              </a:rPr>
              <a:t>kurang</a:t>
            </a:r>
            <a:r>
              <a:rPr lang="en-US" sz="3400" dirty="0" smtClean="0">
                <a:solidFill>
                  <a:srgbClr val="FF0000"/>
                </a:solidFill>
              </a:rPr>
              <a:t> </a:t>
            </a:r>
            <a:r>
              <a:rPr lang="en-US" sz="3400" dirty="0" err="1" smtClean="0">
                <a:solidFill>
                  <a:srgbClr val="FF0000"/>
                </a:solidFill>
              </a:rPr>
              <a:t>dari</a:t>
            </a:r>
            <a:r>
              <a:rPr lang="en-US" sz="3400" dirty="0" smtClean="0">
                <a:solidFill>
                  <a:srgbClr val="FF0000"/>
                </a:solidFill>
              </a:rPr>
              <a:t> 40 </a:t>
            </a:r>
            <a:r>
              <a:rPr lang="en-US" sz="3400" dirty="0" err="1" smtClean="0">
                <a:solidFill>
                  <a:srgbClr val="FF0000"/>
                </a:solidFill>
              </a:rPr>
              <a:t>kata</a:t>
            </a:r>
            <a:r>
              <a:rPr lang="en-US" sz="3400" dirty="0" smtClean="0">
                <a:solidFill>
                  <a:srgbClr val="FF0000"/>
                </a:solidFill>
              </a:rPr>
              <a:t> </a:t>
            </a:r>
            <a:r>
              <a:rPr lang="en-US" sz="3400" dirty="0" err="1" smtClean="0">
                <a:solidFill>
                  <a:srgbClr val="FF0000"/>
                </a:solidFill>
              </a:rPr>
              <a:t>atau</a:t>
            </a:r>
            <a:r>
              <a:rPr lang="en-US" sz="3400" dirty="0" smtClean="0">
                <a:solidFill>
                  <a:srgbClr val="FF0000"/>
                </a:solidFill>
              </a:rPr>
              <a:t> </a:t>
            </a:r>
            <a:r>
              <a:rPr lang="en-US" sz="3400" dirty="0" err="1" smtClean="0">
                <a:solidFill>
                  <a:srgbClr val="FF0000"/>
                </a:solidFill>
              </a:rPr>
              <a:t>kurang</a:t>
            </a:r>
            <a:r>
              <a:rPr lang="en-US" sz="3400" dirty="0" smtClean="0">
                <a:solidFill>
                  <a:srgbClr val="FF0000"/>
                </a:solidFill>
              </a:rPr>
              <a:t> </a:t>
            </a:r>
            <a:r>
              <a:rPr lang="en-US" sz="3400" dirty="0" err="1" smtClean="0">
                <a:solidFill>
                  <a:srgbClr val="FF0000"/>
                </a:solidFill>
              </a:rPr>
              <a:t>dari</a:t>
            </a:r>
            <a:r>
              <a:rPr lang="en-US" sz="3400" dirty="0" smtClean="0">
                <a:solidFill>
                  <a:srgbClr val="FF0000"/>
                </a:solidFill>
              </a:rPr>
              <a:t> 4 </a:t>
            </a:r>
            <a:r>
              <a:rPr lang="en-US" sz="3400" dirty="0" err="1" smtClean="0">
                <a:solidFill>
                  <a:srgbClr val="FF0000"/>
                </a:solidFill>
              </a:rPr>
              <a:t>baris</a:t>
            </a:r>
            <a:r>
              <a:rPr lang="en-US" sz="3400" dirty="0" smtClean="0">
                <a:solidFill>
                  <a:srgbClr val="FF0000"/>
                </a:solidFill>
              </a:rPr>
              <a:t>, </a:t>
            </a:r>
            <a:r>
              <a:rPr lang="en-US" sz="3400" dirty="0" err="1" smtClean="0">
                <a:solidFill>
                  <a:srgbClr val="FF0000"/>
                </a:solidFill>
              </a:rPr>
              <a:t>kutipan</a:t>
            </a:r>
            <a:r>
              <a:rPr lang="en-US" sz="3400" dirty="0" smtClean="0">
                <a:solidFill>
                  <a:srgbClr val="FF0000"/>
                </a:solidFill>
              </a:rPr>
              <a:t> </a:t>
            </a:r>
            <a:r>
              <a:rPr lang="en-US" sz="3400" dirty="0" err="1" smtClean="0">
                <a:solidFill>
                  <a:srgbClr val="FF0000"/>
                </a:solidFill>
              </a:rPr>
              <a:t>dipadukan</a:t>
            </a:r>
            <a:r>
              <a:rPr lang="en-US" sz="3400" dirty="0" smtClean="0">
                <a:solidFill>
                  <a:srgbClr val="FF0000"/>
                </a:solidFill>
              </a:rPr>
              <a:t> </a:t>
            </a:r>
            <a:r>
              <a:rPr lang="en-US" sz="3400" dirty="0" err="1" smtClean="0">
                <a:solidFill>
                  <a:srgbClr val="FF0000"/>
                </a:solidFill>
              </a:rPr>
              <a:t>dalam</a:t>
            </a:r>
            <a:r>
              <a:rPr lang="en-US" sz="3400" dirty="0" smtClean="0">
                <a:solidFill>
                  <a:srgbClr val="FF0000"/>
                </a:solidFill>
              </a:rPr>
              <a:t> </a:t>
            </a:r>
            <a:r>
              <a:rPr lang="en-US" sz="3400" dirty="0" err="1" smtClean="0">
                <a:solidFill>
                  <a:srgbClr val="FF0000"/>
                </a:solidFill>
              </a:rPr>
              <a:t>teks</a:t>
            </a:r>
            <a:r>
              <a:rPr lang="en-US" sz="3400" dirty="0" smtClean="0">
                <a:solidFill>
                  <a:srgbClr val="FF0000"/>
                </a:solidFill>
              </a:rPr>
              <a:t> </a:t>
            </a:r>
            <a:r>
              <a:rPr lang="en-US" sz="3400" dirty="0" err="1" smtClean="0">
                <a:solidFill>
                  <a:srgbClr val="FF0000"/>
                </a:solidFill>
              </a:rPr>
              <a:t>dan</a:t>
            </a:r>
            <a:r>
              <a:rPr lang="en-US" sz="3400" dirty="0" smtClean="0">
                <a:solidFill>
                  <a:srgbClr val="FF0000"/>
                </a:solidFill>
              </a:rPr>
              <a:t> </a:t>
            </a:r>
            <a:r>
              <a:rPr lang="en-US" sz="3400" dirty="0" err="1" smtClean="0">
                <a:solidFill>
                  <a:srgbClr val="FF0000"/>
                </a:solidFill>
              </a:rPr>
              <a:t>ditandai</a:t>
            </a:r>
            <a:r>
              <a:rPr lang="en-US" sz="3400" dirty="0" smtClean="0">
                <a:solidFill>
                  <a:srgbClr val="FF0000"/>
                </a:solidFill>
              </a:rPr>
              <a:t> </a:t>
            </a:r>
            <a:r>
              <a:rPr lang="en-US" sz="3400" dirty="0" err="1" smtClean="0">
                <a:solidFill>
                  <a:srgbClr val="FF0000"/>
                </a:solidFill>
              </a:rPr>
              <a:t>dengan</a:t>
            </a:r>
            <a:r>
              <a:rPr lang="en-US" sz="3400" dirty="0" smtClean="0">
                <a:solidFill>
                  <a:srgbClr val="FF0000"/>
                </a:solidFill>
              </a:rPr>
              <a:t> </a:t>
            </a:r>
            <a:r>
              <a:rPr lang="en-US" sz="3400" dirty="0" err="1" smtClean="0">
                <a:solidFill>
                  <a:srgbClr val="FF0000"/>
                </a:solidFill>
              </a:rPr>
              <a:t>tanda</a:t>
            </a:r>
            <a:r>
              <a:rPr lang="en-US" sz="3400" dirty="0" smtClean="0">
                <a:solidFill>
                  <a:srgbClr val="FF0000"/>
                </a:solidFill>
              </a:rPr>
              <a:t> </a:t>
            </a:r>
            <a:r>
              <a:rPr lang="en-US" sz="3400" dirty="0" err="1" smtClean="0">
                <a:solidFill>
                  <a:srgbClr val="FF0000"/>
                </a:solidFill>
              </a:rPr>
              <a:t>kutip</a:t>
            </a:r>
            <a:r>
              <a:rPr lang="en-US" sz="3400" dirty="0" smtClean="0">
                <a:solidFill>
                  <a:srgbClr val="FF0000"/>
                </a:solidFill>
              </a:rPr>
              <a:t>. </a:t>
            </a:r>
          </a:p>
          <a:p>
            <a:pPr eaLnBrk="1" hangingPunct="1">
              <a:spcBef>
                <a:spcPct val="50000"/>
              </a:spcBef>
              <a:buFontTx/>
              <a:buChar char="•"/>
              <a:defRPr/>
            </a:pPr>
            <a:r>
              <a:rPr lang="en-US" sz="3400" dirty="0" err="1" smtClean="0">
                <a:solidFill>
                  <a:srgbClr val="FF0000"/>
                </a:solidFill>
              </a:rPr>
              <a:t>Jika</a:t>
            </a:r>
            <a:r>
              <a:rPr lang="en-US" sz="3400" dirty="0" smtClean="0">
                <a:solidFill>
                  <a:srgbClr val="FF0000"/>
                </a:solidFill>
              </a:rPr>
              <a:t> 40 </a:t>
            </a:r>
            <a:r>
              <a:rPr lang="en-US" sz="3400" dirty="0" err="1" smtClean="0">
                <a:solidFill>
                  <a:srgbClr val="FF0000"/>
                </a:solidFill>
              </a:rPr>
              <a:t>kata</a:t>
            </a:r>
            <a:r>
              <a:rPr lang="en-US" sz="3400" dirty="0" smtClean="0">
                <a:solidFill>
                  <a:srgbClr val="FF0000"/>
                </a:solidFill>
              </a:rPr>
              <a:t> </a:t>
            </a:r>
            <a:r>
              <a:rPr lang="en-US" sz="3400" dirty="0" err="1" smtClean="0">
                <a:solidFill>
                  <a:srgbClr val="FF0000"/>
                </a:solidFill>
              </a:rPr>
              <a:t>atau</a:t>
            </a:r>
            <a:r>
              <a:rPr lang="en-US" sz="3400" dirty="0" smtClean="0">
                <a:solidFill>
                  <a:srgbClr val="FF0000"/>
                </a:solidFill>
              </a:rPr>
              <a:t> </a:t>
            </a:r>
            <a:r>
              <a:rPr lang="en-US" sz="3400" dirty="0" err="1" smtClean="0">
                <a:solidFill>
                  <a:srgbClr val="FF0000"/>
                </a:solidFill>
              </a:rPr>
              <a:t>lebih</a:t>
            </a:r>
            <a:r>
              <a:rPr lang="en-US" sz="3400" dirty="0" smtClean="0">
                <a:solidFill>
                  <a:srgbClr val="FF0000"/>
                </a:solidFill>
              </a:rPr>
              <a:t>, </a:t>
            </a:r>
            <a:r>
              <a:rPr lang="en-US" sz="3400" dirty="0" err="1" smtClean="0">
                <a:solidFill>
                  <a:srgbClr val="FF0000"/>
                </a:solidFill>
              </a:rPr>
              <a:t>atau</a:t>
            </a:r>
            <a:r>
              <a:rPr lang="en-US" sz="3400" dirty="0" smtClean="0">
                <a:solidFill>
                  <a:srgbClr val="FF0000"/>
                </a:solidFill>
              </a:rPr>
              <a:t> 4 </a:t>
            </a:r>
            <a:r>
              <a:rPr lang="en-US" sz="3400" dirty="0" err="1" smtClean="0">
                <a:solidFill>
                  <a:srgbClr val="FF0000"/>
                </a:solidFill>
              </a:rPr>
              <a:t>baris</a:t>
            </a:r>
            <a:r>
              <a:rPr lang="en-US" sz="3400" dirty="0" smtClean="0">
                <a:solidFill>
                  <a:srgbClr val="FF0000"/>
                </a:solidFill>
              </a:rPr>
              <a:t> </a:t>
            </a:r>
            <a:r>
              <a:rPr lang="en-US" sz="3400" dirty="0" err="1" smtClean="0">
                <a:solidFill>
                  <a:srgbClr val="FF0000"/>
                </a:solidFill>
              </a:rPr>
              <a:t>atau</a:t>
            </a:r>
            <a:r>
              <a:rPr lang="en-US" sz="3400" dirty="0" smtClean="0">
                <a:solidFill>
                  <a:srgbClr val="FF0000"/>
                </a:solidFill>
              </a:rPr>
              <a:t> </a:t>
            </a:r>
            <a:r>
              <a:rPr lang="en-US" sz="3400" dirty="0" err="1" smtClean="0">
                <a:solidFill>
                  <a:srgbClr val="FF0000"/>
                </a:solidFill>
              </a:rPr>
              <a:t>lebih</a:t>
            </a:r>
            <a:r>
              <a:rPr lang="en-US" sz="3400" dirty="0" smtClean="0">
                <a:solidFill>
                  <a:srgbClr val="FF0000"/>
                </a:solidFill>
              </a:rPr>
              <a:t>, </a:t>
            </a:r>
            <a:r>
              <a:rPr lang="en-US" sz="3400" dirty="0" err="1" smtClean="0">
                <a:solidFill>
                  <a:srgbClr val="FF0000"/>
                </a:solidFill>
              </a:rPr>
              <a:t>paparkan</a:t>
            </a:r>
            <a:r>
              <a:rPr lang="en-US" sz="3400" dirty="0" smtClean="0">
                <a:solidFill>
                  <a:srgbClr val="FF0000"/>
                </a:solidFill>
              </a:rPr>
              <a:t> </a:t>
            </a:r>
            <a:r>
              <a:rPr lang="en-US" sz="3400" dirty="0" err="1" smtClean="0">
                <a:solidFill>
                  <a:srgbClr val="FF0000"/>
                </a:solidFill>
              </a:rPr>
              <a:t>kutipan</a:t>
            </a:r>
            <a:r>
              <a:rPr lang="en-US" sz="3400" dirty="0" smtClean="0">
                <a:solidFill>
                  <a:srgbClr val="FF0000"/>
                </a:solidFill>
              </a:rPr>
              <a:t> </a:t>
            </a:r>
            <a:r>
              <a:rPr lang="en-US" sz="3400" dirty="0" err="1" smtClean="0">
                <a:solidFill>
                  <a:srgbClr val="FF0000"/>
                </a:solidFill>
              </a:rPr>
              <a:t>dalam</a:t>
            </a:r>
            <a:r>
              <a:rPr lang="en-US" sz="3400" dirty="0" smtClean="0">
                <a:solidFill>
                  <a:srgbClr val="FF0000"/>
                </a:solidFill>
              </a:rPr>
              <a:t> </a:t>
            </a:r>
            <a:r>
              <a:rPr lang="en-US" sz="3400" dirty="0" err="1" smtClean="0">
                <a:solidFill>
                  <a:srgbClr val="FF0000"/>
                </a:solidFill>
              </a:rPr>
              <a:t>bentuk</a:t>
            </a:r>
            <a:r>
              <a:rPr lang="en-US" sz="3400" dirty="0" smtClean="0">
                <a:solidFill>
                  <a:srgbClr val="FF0000"/>
                </a:solidFill>
              </a:rPr>
              <a:t> </a:t>
            </a:r>
            <a:r>
              <a:rPr lang="en-US" sz="3400" dirty="0" err="1" smtClean="0">
                <a:solidFill>
                  <a:srgbClr val="FF0000"/>
                </a:solidFill>
              </a:rPr>
              <a:t>alinea</a:t>
            </a:r>
            <a:r>
              <a:rPr lang="en-US" sz="3400" dirty="0" smtClean="0">
                <a:solidFill>
                  <a:srgbClr val="FF0000"/>
                </a:solidFill>
              </a:rPr>
              <a:t> </a:t>
            </a:r>
            <a:r>
              <a:rPr lang="en-US" sz="3400" dirty="0" err="1" smtClean="0">
                <a:solidFill>
                  <a:srgbClr val="FF0000"/>
                </a:solidFill>
              </a:rPr>
              <a:t>tersendiri</a:t>
            </a:r>
            <a:r>
              <a:rPr lang="en-US" sz="3400" dirty="0" smtClean="0">
                <a:solidFill>
                  <a:srgbClr val="FF0000"/>
                </a:solidFill>
              </a:rPr>
              <a:t>, </a:t>
            </a:r>
            <a:r>
              <a:rPr lang="en-US" sz="3400" dirty="0" err="1" smtClean="0">
                <a:solidFill>
                  <a:srgbClr val="FF0000"/>
                </a:solidFill>
              </a:rPr>
              <a:t>tanpa</a:t>
            </a:r>
            <a:r>
              <a:rPr lang="en-US" sz="3400" dirty="0" smtClean="0">
                <a:solidFill>
                  <a:srgbClr val="FF0000"/>
                </a:solidFill>
              </a:rPr>
              <a:t> </a:t>
            </a:r>
            <a:r>
              <a:rPr lang="en-US" sz="3400" dirty="0" err="1" smtClean="0">
                <a:solidFill>
                  <a:srgbClr val="FF0000"/>
                </a:solidFill>
              </a:rPr>
              <a:t>disertai</a:t>
            </a:r>
            <a:r>
              <a:rPr lang="en-US" sz="3400" dirty="0" smtClean="0">
                <a:solidFill>
                  <a:srgbClr val="FF0000"/>
                </a:solidFill>
              </a:rPr>
              <a:t> </a:t>
            </a:r>
            <a:r>
              <a:rPr lang="en-US" sz="3400" dirty="0" err="1" smtClean="0">
                <a:solidFill>
                  <a:srgbClr val="FF0000"/>
                </a:solidFill>
              </a:rPr>
              <a:t>tanda</a:t>
            </a:r>
            <a:r>
              <a:rPr lang="en-US" sz="3400" dirty="0" smtClean="0">
                <a:solidFill>
                  <a:srgbClr val="FF0000"/>
                </a:solidFill>
              </a:rPr>
              <a:t> </a:t>
            </a:r>
            <a:r>
              <a:rPr lang="en-US" sz="3400" dirty="0" err="1" smtClean="0">
                <a:solidFill>
                  <a:srgbClr val="FF0000"/>
                </a:solidFill>
              </a:rPr>
              <a:t>kutip</a:t>
            </a:r>
            <a:r>
              <a:rPr lang="en-US" sz="3400" dirty="0" smtClean="0">
                <a:solidFill>
                  <a:srgbClr val="FF0000"/>
                </a:solidFill>
              </a:rPr>
              <a:t>.</a:t>
            </a:r>
          </a:p>
        </p:txBody>
      </p:sp>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319</TotalTime>
  <Words>1766</Words>
  <Application>Microsoft Office PowerPoint</Application>
  <PresentationFormat>On-screen Show (4:3)</PresentationFormat>
  <Paragraphs>139</Paragraphs>
  <Slides>35</Slides>
  <Notes>0</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Equity</vt:lpstr>
      <vt:lpstr>TEKNIK MENSITASI </vt:lpstr>
      <vt:lpstr>TEKNIK MENSITASI </vt:lpstr>
      <vt:lpstr>Slide 3</vt:lpstr>
      <vt:lpstr>TUJUAN MENGACU PUSTAKA</vt:lpstr>
      <vt:lpstr>TUJUAN MENGACU PUSTAKA (2)</vt:lpstr>
      <vt:lpstr>Secara internasional ada 2 model  referensi</vt:lpstr>
      <vt:lpstr>Harvard (author-date) style</vt:lpstr>
      <vt:lpstr>CARA MENGUTIP LANGSUNG</vt:lpstr>
      <vt:lpstr>CARA MENGUTIP LANGSUNG</vt:lpstr>
      <vt:lpstr>Model Harvard</vt:lpstr>
      <vt:lpstr>Contoh</vt:lpstr>
      <vt:lpstr>Contoh</vt:lpstr>
      <vt:lpstr>Contoh</vt:lpstr>
      <vt:lpstr>Contoh </vt:lpstr>
      <vt:lpstr>Contoh</vt:lpstr>
      <vt:lpstr>Contoh</vt:lpstr>
      <vt:lpstr>Contoh</vt:lpstr>
      <vt:lpstr>contoh</vt:lpstr>
      <vt:lpstr>Contoh</vt:lpstr>
      <vt:lpstr>Kutipan Langsung</vt:lpstr>
      <vt:lpstr>Lanjutan</vt:lpstr>
      <vt:lpstr>Contoh bila panjang kutipan langsungnya</vt:lpstr>
      <vt:lpstr>Kutipan Tidak Langsung</vt:lpstr>
      <vt:lpstr>Cara Menulis Daftar Pustaka</vt:lpstr>
      <vt:lpstr>Contoh Harvard</vt:lpstr>
      <vt:lpstr>Bila ada editornya</vt:lpstr>
      <vt:lpstr>Buku Terjemahan</vt:lpstr>
      <vt:lpstr>Jurnal</vt:lpstr>
      <vt:lpstr>Referensi dari Website</vt:lpstr>
      <vt:lpstr>MODEL VANCOUVER</vt:lpstr>
      <vt:lpstr>Slide 31</vt:lpstr>
      <vt:lpstr>Catatan Kaki</vt:lpstr>
      <vt:lpstr>Catatan Kaki</vt:lpstr>
      <vt:lpstr>contoh</vt:lpstr>
      <vt:lpstr>Slide 35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TARI</dc:creator>
  <cp:lastModifiedBy>TARI</cp:lastModifiedBy>
  <cp:revision>33</cp:revision>
  <dcterms:created xsi:type="dcterms:W3CDTF">2015-11-17T21:16:28Z</dcterms:created>
  <dcterms:modified xsi:type="dcterms:W3CDTF">2015-12-27T12:54:19Z</dcterms:modified>
</cp:coreProperties>
</file>