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64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FA630-13BB-46C4-BD44-B2C5F9B66074}" type="datetimeFigureOut">
              <a:rPr lang="en-US"/>
              <a:pPr>
                <a:defRPr/>
              </a:pPr>
              <a:t>11/26/2018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4E669-BF16-4AA7-AC8D-69B35706438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0BF70-3F6F-48B1-BA7A-B1212A92A684}" type="datetime1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1A430-D609-4777-ABCF-0ADF0AA69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4FFBA-45EF-4BE7-B13A-FD35C73FD0D5}" type="datetime1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C39EE-623F-4DE6-BD95-F39D40965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364AE-C1AB-493C-BCFD-05AACB018FF6}" type="datetime1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52C60-B5A0-4D05-A817-4F4E25D0F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E01D0-EE0D-4E2A-8939-15FEE30217EB}" type="datetime1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C2110-B6B2-4CB2-B933-FD18DEB17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C2681-8E9E-4068-AD9A-53193E738AF8}" type="datetime1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E19A0-6519-49F0-8479-5D89BDC0C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79041-50A1-4BD7-9B7B-4C28B9AD0C73}" type="datetime1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6604-ABC0-46EC-9FC2-1B9110B27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22426-66B2-4702-B137-086D16DE1660}" type="datetime1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92A01-E395-4E14-B176-DFAD9E173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D9DF1-D570-43F7-A5D5-C4CB3ED49DE3}" type="datetime1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456EC-FB9A-4061-87E5-3CBEBEF90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FD095-5226-461A-8699-E53CA5A604FC}" type="datetime1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482E2-4ABB-4B4B-AD4F-255A07C9F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65452-3E49-4B86-BFA5-5B5534899306}" type="datetime1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0F559-7D02-43A2-AEC8-4401670C5901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895A27-772A-4197-B573-76C7C01CA272}" type="datetime1">
              <a:rPr lang="en-US"/>
              <a:pPr>
                <a:defRPr/>
              </a:pPr>
              <a:t>11/26/2018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BAEAF2-E6AB-46DD-B73A-ADC246CF5B51}" type="slidenum">
              <a:rPr lang="en-US"/>
              <a:pPr>
                <a:defRPr/>
              </a:pPr>
              <a:t>‹#›</a:t>
            </a:fld>
            <a:endParaRPr lang="en-US" sz="1000">
              <a:solidFill>
                <a:schemeClr val="tx1"/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829761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TEKNIK</a:t>
            </a:r>
            <a:r>
              <a:rPr lang="en-US" smtClean="0"/>
              <a:t> </a:t>
            </a:r>
            <a:r>
              <a:rPr lang="en-US" i="1" smtClean="0"/>
              <a:t>SAMPLING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z="3600" smtClean="0"/>
              <a:t>(teknik pengambilan sampel)</a:t>
            </a:r>
            <a:endParaRPr lang="en-US" sz="3600"/>
          </a:p>
        </p:txBody>
      </p:sp>
      <p:pic>
        <p:nvPicPr>
          <p:cNvPr id="13316" name="Picture 2" descr="http://www.1clipart.com/clipart/people/men/87-17097932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19400"/>
            <a:ext cx="2743200" cy="341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Ukuran Sampel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Ukuran sampel dapat pula ditentukan dengan menggunakan rumus slovin (1960):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 			</a:t>
            </a:r>
            <a:r>
              <a:rPr lang="es-ES" smtClean="0"/>
              <a:t>N</a:t>
            </a:r>
            <a:endParaRPr lang="en-US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mtClean="0"/>
              <a:t>	n = </a:t>
            </a:r>
            <a:endParaRPr lang="en-US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mtClean="0"/>
              <a:t> 		         1  +  N e</a:t>
            </a:r>
            <a:r>
              <a:rPr lang="es-ES" baseline="30000" smtClean="0"/>
              <a:t>2</a:t>
            </a:r>
            <a:endParaRPr lang="en-US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mtClean="0"/>
              <a:t> </a:t>
            </a:r>
            <a:endParaRPr lang="en-US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mtClean="0"/>
              <a:t>n		=  ukuran sampel</a:t>
            </a:r>
            <a:endParaRPr lang="en-US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mtClean="0"/>
              <a:t>N 	=  ukuran populasi</a:t>
            </a:r>
            <a:endParaRPr lang="en-US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e 		=  persen kelonggaran ketidaktelitian karena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		    kesalahan pengambilan sampel yang masih dapat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		    ditolerir atau diinginkan, misalnya 2%</a:t>
            </a: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32004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3" name="Picture 2" descr="Large 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2438400"/>
            <a:ext cx="17621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/>
              <a:t>Ukuran Sampel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0292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smtClean="0"/>
              <a:t>Dalam menentukan ukuran/jumlah sampel juga perlu memperhatikan pedoman kasar yang dikemukakan oleh Roscoe dalam Sekaran (2000), yaitu: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000" smtClean="0"/>
          </a:p>
          <a:p>
            <a:pPr marL="8636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smtClean="0">
                <a:solidFill>
                  <a:srgbClr val="7030A0"/>
                </a:solidFill>
              </a:rPr>
              <a:t>Jumlah sampel yang paling sesuai untuk hampir semua penelitian adalah </a:t>
            </a:r>
            <a:r>
              <a:rPr lang="en-US" sz="2000" b="1" smtClean="0">
                <a:solidFill>
                  <a:srgbClr val="7030A0"/>
                </a:solidFill>
              </a:rPr>
              <a:t>30 &lt; n &lt; 500</a:t>
            </a:r>
          </a:p>
          <a:p>
            <a:pPr marL="8636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000" smtClean="0"/>
          </a:p>
          <a:p>
            <a:pPr marL="8636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smtClean="0"/>
              <a:t>Apabila sampel dibagi ke dalam beberapa </a:t>
            </a:r>
            <a:r>
              <a:rPr lang="en-US" sz="2000" b="1" smtClean="0"/>
              <a:t>kategori/subsampel</a:t>
            </a:r>
            <a:r>
              <a:rPr lang="en-US" sz="2000" smtClean="0"/>
              <a:t>  jumlah sampel minimum untuk </a:t>
            </a:r>
            <a:r>
              <a:rPr lang="en-US" sz="2000" b="1" smtClean="0"/>
              <a:t>tiap kategori adalah 30</a:t>
            </a:r>
          </a:p>
          <a:p>
            <a:pPr marL="8636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000" smtClean="0"/>
          </a:p>
          <a:p>
            <a:pPr marL="8636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smtClean="0">
                <a:solidFill>
                  <a:srgbClr val="7030A0"/>
                </a:solidFill>
              </a:rPr>
              <a:t>Dalam penelitian </a:t>
            </a:r>
            <a:r>
              <a:rPr lang="en-US" sz="2000" b="1" smtClean="0">
                <a:solidFill>
                  <a:srgbClr val="7030A0"/>
                </a:solidFill>
              </a:rPr>
              <a:t>multivariate</a:t>
            </a:r>
            <a:r>
              <a:rPr lang="en-US" sz="2000" smtClean="0">
                <a:solidFill>
                  <a:srgbClr val="7030A0"/>
                </a:solidFill>
              </a:rPr>
              <a:t>(multiple regression analysis) jumlah sampel harus beberapa kali </a:t>
            </a:r>
            <a:r>
              <a:rPr lang="en-US" sz="2000" b="1" smtClean="0">
                <a:solidFill>
                  <a:srgbClr val="7030A0"/>
                </a:solidFill>
              </a:rPr>
              <a:t>(sekitar 10 kali atau lebih) </a:t>
            </a:r>
            <a:r>
              <a:rPr lang="en-US" sz="2000" smtClean="0">
                <a:solidFill>
                  <a:srgbClr val="7030A0"/>
                </a:solidFill>
              </a:rPr>
              <a:t>lipat dari jumlah variabel dalam penelitian</a:t>
            </a:r>
            <a:r>
              <a:rPr lang="en-US" sz="2000" smtClean="0"/>
              <a:t>. </a:t>
            </a:r>
          </a:p>
          <a:p>
            <a:pPr marL="8636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000" smtClean="0"/>
          </a:p>
          <a:p>
            <a:pPr marL="8636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smtClean="0"/>
              <a:t>Untuk </a:t>
            </a:r>
            <a:r>
              <a:rPr lang="en-US" sz="2000" b="1" smtClean="0"/>
              <a:t>penelitian eksperimen </a:t>
            </a:r>
            <a:r>
              <a:rPr lang="en-US" sz="2000" smtClean="0"/>
              <a:t>yang sederhana dengan pengendalian ekperimental yang ketat, penelitian yang baik dapat dilakukan dengan menggunakan sampel </a:t>
            </a:r>
            <a:r>
              <a:rPr lang="en-US" sz="2000" b="1" smtClean="0"/>
              <a:t>sekitar 10 sampai 20</a:t>
            </a:r>
            <a:r>
              <a:rPr lang="en-US" sz="2000" smtClean="0"/>
              <a:t>.</a:t>
            </a:r>
            <a:endParaRPr lang="en-US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Ukuran minimum sampel yang dapat diterima berdasarkan desain/metode penelitian yang digunakan menurut Gay (1976):</a:t>
            </a:r>
          </a:p>
          <a:p>
            <a:pPr marL="806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sz="2400" i="1" smtClean="0">
                <a:solidFill>
                  <a:srgbClr val="7030A0"/>
                </a:solidFill>
              </a:rPr>
              <a:t>Deskriptif</a:t>
            </a:r>
            <a:r>
              <a:rPr lang="es-ES" sz="2400" smtClean="0">
                <a:solidFill>
                  <a:srgbClr val="7030A0"/>
                </a:solidFill>
              </a:rPr>
              <a:t>, minimal </a:t>
            </a:r>
            <a:r>
              <a:rPr lang="es-ES" sz="2400" b="1" smtClean="0">
                <a:solidFill>
                  <a:srgbClr val="7030A0"/>
                </a:solidFill>
              </a:rPr>
              <a:t>10 % dari populasi</a:t>
            </a:r>
            <a:r>
              <a:rPr lang="es-ES" sz="2400" smtClean="0">
                <a:solidFill>
                  <a:srgbClr val="7030A0"/>
                </a:solidFill>
              </a:rPr>
              <a:t>. Untuk populasi yang relatif kecil minimal minimal 20%.</a:t>
            </a:r>
            <a:endParaRPr lang="en-US" sz="2400" smtClean="0">
              <a:solidFill>
                <a:srgbClr val="7030A0"/>
              </a:solidFill>
            </a:endParaRPr>
          </a:p>
          <a:p>
            <a:pPr marL="806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smtClean="0">
                <a:solidFill>
                  <a:srgbClr val="7030A0"/>
                </a:solidFill>
              </a:rPr>
              <a:t>Desain </a:t>
            </a:r>
            <a:r>
              <a:rPr lang="en-US" sz="2400" i="1" smtClean="0">
                <a:solidFill>
                  <a:srgbClr val="7030A0"/>
                </a:solidFill>
              </a:rPr>
              <a:t>deskriptif-korelasional</a:t>
            </a:r>
            <a:r>
              <a:rPr lang="en-US" sz="2400" smtClean="0">
                <a:solidFill>
                  <a:srgbClr val="7030A0"/>
                </a:solidFill>
              </a:rPr>
              <a:t>, minimal </a:t>
            </a:r>
            <a:r>
              <a:rPr lang="en-US" sz="2400" b="1" smtClean="0">
                <a:solidFill>
                  <a:srgbClr val="7030A0"/>
                </a:solidFill>
              </a:rPr>
              <a:t>30 subjek</a:t>
            </a:r>
          </a:p>
          <a:p>
            <a:pPr marL="806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smtClean="0">
                <a:solidFill>
                  <a:srgbClr val="7030A0"/>
                </a:solidFill>
              </a:rPr>
              <a:t>Metode </a:t>
            </a:r>
            <a:r>
              <a:rPr lang="en-US" sz="2400" i="1" smtClean="0">
                <a:solidFill>
                  <a:srgbClr val="7030A0"/>
                </a:solidFill>
              </a:rPr>
              <a:t>ex post facto</a:t>
            </a:r>
            <a:r>
              <a:rPr lang="en-US" sz="2400" smtClean="0">
                <a:solidFill>
                  <a:srgbClr val="7030A0"/>
                </a:solidFill>
              </a:rPr>
              <a:t>, minimal </a:t>
            </a:r>
            <a:r>
              <a:rPr lang="en-US" sz="2400" b="1" smtClean="0">
                <a:solidFill>
                  <a:srgbClr val="7030A0"/>
                </a:solidFill>
              </a:rPr>
              <a:t>15 subyek </a:t>
            </a:r>
            <a:r>
              <a:rPr lang="en-US" sz="2400" smtClean="0">
                <a:solidFill>
                  <a:srgbClr val="7030A0"/>
                </a:solidFill>
              </a:rPr>
              <a:t>per kelompok</a:t>
            </a:r>
          </a:p>
          <a:p>
            <a:pPr marL="806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smtClean="0">
                <a:solidFill>
                  <a:srgbClr val="7030A0"/>
                </a:solidFill>
              </a:rPr>
              <a:t>Metode </a:t>
            </a:r>
            <a:r>
              <a:rPr lang="en-US" sz="2400" i="1" smtClean="0">
                <a:solidFill>
                  <a:srgbClr val="7030A0"/>
                </a:solidFill>
              </a:rPr>
              <a:t>eksperimental</a:t>
            </a:r>
            <a:r>
              <a:rPr lang="en-US" sz="2400" smtClean="0">
                <a:solidFill>
                  <a:srgbClr val="7030A0"/>
                </a:solidFill>
              </a:rPr>
              <a:t>, minimal </a:t>
            </a:r>
            <a:r>
              <a:rPr lang="en-US" sz="2400" b="1" smtClean="0">
                <a:solidFill>
                  <a:srgbClr val="7030A0"/>
                </a:solidFill>
              </a:rPr>
              <a:t>15 subyek</a:t>
            </a:r>
          </a:p>
          <a:p>
            <a:pPr marL="806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400" b="1" smtClean="0">
              <a:solidFill>
                <a:srgbClr val="7030A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smtClean="0"/>
              <a:t>Penggunaan kaidah di atas sebaiknya disesuaikan dengan kondisi populasi dan keadaan lain yang berkaitan</a:t>
            </a:r>
            <a:endParaRPr lang="en-US" sz="2400" b="1" smtClean="0">
              <a:solidFill>
                <a:srgbClr val="7030A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/>
              <a:t>Ukuran Sampel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/>
              <a:t>DESAIN SAMPLING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lphaUcPeriod"/>
              <a:defRPr/>
            </a:pPr>
            <a:r>
              <a:rPr lang="en-US" b="1" smtClean="0"/>
              <a:t>Probability Sampling</a:t>
            </a:r>
          </a:p>
          <a:p>
            <a:pPr marL="1200150" lvl="2" indent="-3429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smtClean="0"/>
              <a:t>Simple random sampling</a:t>
            </a:r>
          </a:p>
          <a:p>
            <a:pPr marL="1200150" lvl="2" indent="-3429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smtClean="0">
                <a:solidFill>
                  <a:srgbClr val="C00000"/>
                </a:solidFill>
              </a:rPr>
              <a:t>Systematic sampling</a:t>
            </a:r>
          </a:p>
          <a:p>
            <a:pPr marL="1200150" lvl="2" indent="-3429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smtClean="0"/>
              <a:t>Stratified random sampling </a:t>
            </a:r>
          </a:p>
          <a:p>
            <a:pPr marL="1200150" lvl="2" indent="-3429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smtClean="0">
                <a:solidFill>
                  <a:srgbClr val="C00000"/>
                </a:solidFill>
              </a:rPr>
              <a:t>Cluster sampling</a:t>
            </a:r>
          </a:p>
          <a:p>
            <a:pPr marL="1200150" lvl="2" indent="-3429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smtClean="0"/>
              <a:t>Area Sampling</a:t>
            </a:r>
          </a:p>
          <a:p>
            <a:pPr marL="1200150" lvl="2" indent="-3429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smtClean="0">
                <a:solidFill>
                  <a:srgbClr val="C00000"/>
                </a:solidFill>
              </a:rPr>
              <a:t>Double sampling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lphaUcPeriod"/>
              <a:defRPr/>
            </a:pPr>
            <a:r>
              <a:rPr lang="en-US" b="1" smtClean="0"/>
              <a:t>Non Probability Sampling</a:t>
            </a:r>
            <a:endParaRPr lang="en-US" smtClean="0"/>
          </a:p>
          <a:p>
            <a:pPr marL="1154113" lvl="2" indent="-29686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smtClean="0"/>
              <a:t>Convenience sampling</a:t>
            </a:r>
          </a:p>
          <a:p>
            <a:pPr marL="1154113" lvl="2" indent="-29686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smtClean="0">
                <a:solidFill>
                  <a:srgbClr val="C00000"/>
                </a:solidFill>
              </a:rPr>
              <a:t>Purposive Sampling</a:t>
            </a:r>
          </a:p>
          <a:p>
            <a:pPr marL="1649413" lvl="4" indent="-296863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b="1" smtClean="0">
                <a:solidFill>
                  <a:srgbClr val="C00000"/>
                </a:solidFill>
              </a:rPr>
              <a:t>Judgment sampling</a:t>
            </a:r>
          </a:p>
          <a:p>
            <a:pPr marL="1649413" lvl="4" indent="-296863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b="1" smtClean="0">
                <a:solidFill>
                  <a:srgbClr val="C00000"/>
                </a:solidFill>
              </a:rPr>
              <a:t>Quota sampling</a:t>
            </a:r>
          </a:p>
          <a:p>
            <a:pPr marL="1154113" lvl="2" indent="-29686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smtClean="0"/>
              <a:t>Snowball sampling</a:t>
            </a:r>
          </a:p>
        </p:txBody>
      </p:sp>
      <p:pic>
        <p:nvPicPr>
          <p:cNvPr id="25604" name="Picture 5" descr="bmw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2667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9" descr="lexu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9530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7030A0"/>
                </a:solidFill>
              </a:rPr>
              <a:t>PS: Simple Random 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Seluruh elemen dalam populasi diperhitungkan dan tiap elemen mempunyai kesempatan yang sama untuk terpilih sebagai objek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smtClean="0">
                <a:solidFill>
                  <a:srgbClr val="7030A0"/>
                </a:solidFill>
              </a:rPr>
              <a:t>Kelebihan</a:t>
            </a:r>
            <a:r>
              <a:rPr lang="en-US" smtClean="0">
                <a:solidFill>
                  <a:srgbClr val="7030A0"/>
                </a:solidFill>
              </a:rPr>
              <a:t>: </a:t>
            </a:r>
            <a:r>
              <a:rPr lang="fi-FI" smtClean="0">
                <a:solidFill>
                  <a:srgbClr val="7030A0"/>
                </a:solidFill>
              </a:rPr>
              <a:t>kemampuan generalisasi hasil penenmuan tinggi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i-FI" b="1" smtClean="0">
                <a:solidFill>
                  <a:srgbClr val="7030A0"/>
                </a:solidFill>
              </a:rPr>
              <a:t>Kelemahan</a:t>
            </a:r>
            <a:r>
              <a:rPr lang="fi-FI" smtClean="0">
                <a:solidFill>
                  <a:srgbClr val="7030A0"/>
                </a:solidFill>
              </a:rPr>
              <a:t>: </a:t>
            </a:r>
            <a:r>
              <a:rPr lang="en-US" smtClean="0">
                <a:solidFill>
                  <a:srgbClr val="7030A0"/>
                </a:solidFill>
              </a:rPr>
              <a:t>Tidak seefisien stratified sampling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mtClean="0">
              <a:solidFill>
                <a:srgbClr val="7030A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Setiap unsur populasi harus mempunyai kesempatan sama untuk bisa dipilih menjadi sampel. Prosedurnya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mtClean="0">
                <a:solidFill>
                  <a:srgbClr val="7030A0"/>
                </a:solidFill>
              </a:rPr>
              <a:t>Susun “sampling frame”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mtClean="0">
                <a:solidFill>
                  <a:srgbClr val="7030A0"/>
                </a:solidFill>
              </a:rPr>
              <a:t>Tetapkan jumlah sampel yang akan diambil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mtClean="0">
                <a:solidFill>
                  <a:srgbClr val="7030A0"/>
                </a:solidFill>
              </a:rPr>
              <a:t>Tentukan alat pemilihan sampel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mtClean="0">
                <a:solidFill>
                  <a:srgbClr val="7030A0"/>
                </a:solidFill>
              </a:rPr>
              <a:t>Pilih sampel sampai dengan jumlah terpenuhi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7030A0"/>
                </a:solidFill>
              </a:rPr>
              <a:t>PS: Systematic Sampling</a:t>
            </a:r>
            <a:endParaRPr lang="en-US" altLang="en-US" smtClean="0">
              <a:solidFill>
                <a:srgbClr val="7030A0"/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Setiap elemen ke n dari populasi dipilih, mulai dari anggota tertentu dalam kerangka populasi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>
                <a:solidFill>
                  <a:srgbClr val="7030A0"/>
                </a:solidFill>
              </a:rPr>
              <a:t>Kelebihan: Mudah dilakukan bila kerangka populasinya tersedia</a:t>
            </a:r>
          </a:p>
          <a:p>
            <a:pPr eaLnBrk="1" hangingPunct="1"/>
            <a:r>
              <a:rPr lang="en-US" altLang="en-US" smtClean="0">
                <a:solidFill>
                  <a:srgbClr val="7030A0"/>
                </a:solidFill>
              </a:rPr>
              <a:t>Kelemahan: Dimungkinkan terjadinya bias sistematik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/>
              <a:t> PS: </a:t>
            </a:r>
            <a:r>
              <a:rPr lang="en-US" b="1" smtClean="0"/>
              <a:t>Stratified Random Sampling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Populasi dibagi ke dalam kelompok tertentu kemudian subyek diambil: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mtClean="0">
                <a:solidFill>
                  <a:srgbClr val="7030A0"/>
                </a:solidFill>
              </a:rPr>
              <a:t>dalam proporsi jumlah yang sebenarnya dan perbandingannya (</a:t>
            </a:r>
            <a:r>
              <a:rPr lang="en-US" i="1" smtClean="0">
                <a:solidFill>
                  <a:srgbClr val="7030A0"/>
                </a:solidFill>
              </a:rPr>
              <a:t>proporsionate</a:t>
            </a:r>
            <a:r>
              <a:rPr lang="en-US" smtClean="0">
                <a:solidFill>
                  <a:srgbClr val="7030A0"/>
                </a:solidFill>
              </a:rPr>
              <a:t>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i-FI" smtClean="0">
                <a:solidFill>
                  <a:srgbClr val="7030A0"/>
                </a:solidFill>
              </a:rPr>
              <a:t>berdasarkan criteria selain jumlah populasi sebenarnya (</a:t>
            </a:r>
            <a:r>
              <a:rPr lang="fi-FI" i="1" smtClean="0">
                <a:solidFill>
                  <a:srgbClr val="7030A0"/>
                </a:solidFill>
              </a:rPr>
              <a:t>disproporsionate</a:t>
            </a:r>
            <a:r>
              <a:rPr lang="fi-FI" smtClean="0">
                <a:solidFill>
                  <a:srgbClr val="7030A0"/>
                </a:solidFill>
              </a:rPr>
              <a:t>)</a:t>
            </a:r>
            <a:endParaRPr lang="en-US" smtClean="0">
              <a:solidFill>
                <a:srgbClr val="7030A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i-FI" smtClean="0"/>
              <a:t>Kelebihan: Paling efisien di antara semua desain probabilitas semua kelompok terwakili jumlahnya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i-FI" smtClean="0"/>
              <a:t>Kelemahan: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i-FI" smtClean="0">
                <a:solidFill>
                  <a:srgbClr val="7030A0"/>
                </a:solidFill>
              </a:rPr>
              <a:t>Stratified harus memiliki arti tertentu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i-FI" smtClean="0">
                <a:solidFill>
                  <a:srgbClr val="7030A0"/>
                </a:solidFill>
              </a:rPr>
              <a:t>lebih memakan waktu dibandingkan dengan simple random sampling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i-FI" smtClean="0">
                <a:solidFill>
                  <a:srgbClr val="7030A0"/>
                </a:solidFill>
              </a:rPr>
              <a:t>kerangka populasi untuk tiap kelompok/strata diperlukan.</a:t>
            </a:r>
            <a:endParaRPr lang="en-US" smtClean="0">
              <a:solidFill>
                <a:srgbClr val="7030A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smtClean="0"/>
              <a:t>Dari setiap stratum yang dibentuk, dipilih sampel secara acak. Prosedurnya :</a:t>
            </a:r>
          </a:p>
          <a:p>
            <a:pPr marL="850392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mtClean="0"/>
              <a:t>Siapkan “sampling frame”</a:t>
            </a:r>
          </a:p>
          <a:p>
            <a:pPr marL="850392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mtClean="0">
                <a:solidFill>
                  <a:srgbClr val="7030A0"/>
                </a:solidFill>
              </a:rPr>
              <a:t>Bagi sampling frame tersebut berdasarkan strata yang dikehendaki</a:t>
            </a:r>
          </a:p>
          <a:p>
            <a:pPr marL="850392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mtClean="0"/>
              <a:t>Tentukan jumlah sampel dalam setiap stratum</a:t>
            </a:r>
          </a:p>
          <a:p>
            <a:pPr marL="88011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mtClean="0">
                <a:solidFill>
                  <a:srgbClr val="7030A0"/>
                </a:solidFill>
              </a:rPr>
              <a:t>Pilih sampel dari setiap stratum secara acak.</a:t>
            </a:r>
            <a:endParaRPr lang="en-US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/>
              <a:t>PS: Cluster Sampling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Teknik ini biasa juga diterjemahkan dengan cara pengambilan sampel berdasarkan gugus.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D</a:t>
            </a:r>
            <a:r>
              <a:rPr lang="en-US" smtClean="0">
                <a:solidFill>
                  <a:srgbClr val="7030A0"/>
                </a:solidFill>
              </a:rPr>
              <a:t>alam sampel gugus, setiap gugus boleh mengandung unsur yang karakteristiknya berbeda-beda atau heterogen.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mtClean="0">
              <a:solidFill>
                <a:srgbClr val="7030A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smtClean="0">
                <a:solidFill>
                  <a:srgbClr val="7030A0"/>
                </a:solidFill>
              </a:rPr>
              <a:t>Kelebihan</a:t>
            </a:r>
            <a:r>
              <a:rPr lang="en-US" smtClean="0">
                <a:solidFill>
                  <a:srgbClr val="7030A0"/>
                </a:solidFill>
              </a:rPr>
              <a:t>: </a:t>
            </a:r>
            <a:r>
              <a:rPr lang="en-US" smtClean="0"/>
              <a:t>Dalam cluster geografis , biaya pengumpulan datanya rendah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smtClean="0">
                <a:solidFill>
                  <a:srgbClr val="7030A0"/>
                </a:solidFill>
              </a:rPr>
              <a:t>Kelemahan</a:t>
            </a:r>
            <a:r>
              <a:rPr lang="en-US" smtClean="0">
                <a:solidFill>
                  <a:srgbClr val="7030A0"/>
                </a:solidFill>
              </a:rPr>
              <a:t>: </a:t>
            </a:r>
            <a:r>
              <a:rPr lang="en-US" smtClean="0"/>
              <a:t>Paling kurang dapat diandalkan &amp; kurang efisien diantara desain probabilitas lainnya karena sub-sub dari kelompok lebih cenderung homogen daripada heterogen.</a:t>
            </a:r>
            <a:endParaRPr lang="en-US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mtClean="0">
                <a:solidFill>
                  <a:srgbClr val="7030A0"/>
                </a:solidFill>
              </a:rPr>
              <a:t>Prosedur  cluster sampling</a:t>
            </a:r>
            <a:r>
              <a:rPr lang="en-US" altLang="en-US" smtClean="0"/>
              <a:t>: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altLang="en-US" smtClean="0"/>
          </a:p>
          <a:p>
            <a:pPr lvl="1" eaLnBrk="1" hangingPunct="1"/>
            <a:r>
              <a:rPr lang="en-US" altLang="en-US" smtClean="0"/>
              <a:t>Susun sampling frame berdasarkan gugus</a:t>
            </a:r>
          </a:p>
          <a:p>
            <a:pPr lvl="1" eaLnBrk="1" hangingPunct="1"/>
            <a:r>
              <a:rPr lang="en-US" altLang="en-US" smtClean="0">
                <a:solidFill>
                  <a:srgbClr val="C00000"/>
                </a:solidFill>
              </a:rPr>
              <a:t>Tentukan berapa gugus yang akan diambil sebagai sampel</a:t>
            </a:r>
          </a:p>
          <a:p>
            <a:pPr lvl="1" eaLnBrk="1" hangingPunct="1"/>
            <a:r>
              <a:rPr lang="en-US" altLang="en-US" smtClean="0"/>
              <a:t>Pilih gugus sebagai sampel dengan cara acak</a:t>
            </a:r>
          </a:p>
          <a:p>
            <a:pPr lvl="1" eaLnBrk="1" hangingPunct="1"/>
            <a:r>
              <a:rPr lang="en-US" altLang="en-US" smtClean="0">
                <a:solidFill>
                  <a:srgbClr val="C00000"/>
                </a:solidFill>
              </a:rPr>
              <a:t>Teliti setiap sampel yang ada dalam gugus sampel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/>
              <a:t>POPULASI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7391400" cy="4995862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smtClean="0"/>
              <a:t>Populas</a:t>
            </a:r>
            <a:r>
              <a:rPr lang="en-US" smtClean="0"/>
              <a:t>i </a:t>
            </a:r>
          </a:p>
          <a:p>
            <a:pPr marL="344488" indent="-3444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ym typeface="Wingdings"/>
              </a:rPr>
              <a:t></a:t>
            </a:r>
            <a:r>
              <a:rPr lang="en-US" smtClean="0"/>
              <a:t> kelompok keseluruhan orang, peristiwa atau sesuatu yang ingin diselidiki oleh peneliti.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 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i-FI" b="1" smtClean="0"/>
              <a:t>Populasi sasaran </a:t>
            </a:r>
            <a:endParaRPr lang="en-US" smtClean="0"/>
          </a:p>
          <a:p>
            <a:pPr marL="344488" indent="-3444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i-FI" smtClean="0">
                <a:sym typeface="Wingdings" pitchFamily="2" charset="2"/>
              </a:rPr>
              <a:t> </a:t>
            </a:r>
            <a:r>
              <a:rPr lang="fi-FI" smtClean="0"/>
              <a:t>Tujuan utama penarikan sampel adalah untuk memperoleh informasi tentang populasi. </a:t>
            </a:r>
          </a:p>
          <a:p>
            <a:pPr marL="344488" indent="-3444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i-FI" smtClean="0">
                <a:sym typeface="Wingdings" pitchFamily="2" charset="2"/>
              </a:rPr>
              <a:t> </a:t>
            </a:r>
            <a:r>
              <a:rPr lang="fi-FI" smtClean="0"/>
              <a:t>Oleh karena itu sejak awal perlu mengidentifikasi populasi secara tepat dan akurat. 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i-FI" b="1" smtClean="0"/>
              <a:t> </a:t>
            </a:r>
            <a:r>
              <a:rPr lang="en-US" sz="2400" b="1" smtClean="0">
                <a:solidFill>
                  <a:srgbClr val="7030A0"/>
                </a:solidFill>
              </a:rPr>
              <a:t>Contoh : </a:t>
            </a:r>
            <a:endParaRPr lang="en-US" sz="2400" smtClean="0">
              <a:solidFill>
                <a:srgbClr val="7030A0"/>
              </a:solidFill>
            </a:endParaRPr>
          </a:p>
          <a:p>
            <a:pPr marL="628650" indent="-28733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i-FI" sz="2400" smtClean="0">
                <a:solidFill>
                  <a:srgbClr val="7030A0"/>
                </a:solidFill>
              </a:rPr>
              <a:t>Populasi</a:t>
            </a:r>
            <a:r>
              <a:rPr lang="fi-FI" sz="2400" b="1" smtClean="0">
                <a:solidFill>
                  <a:srgbClr val="7030A0"/>
                </a:solidFill>
              </a:rPr>
              <a:t> </a:t>
            </a:r>
            <a:r>
              <a:rPr lang="fi-FI" sz="2400" smtClean="0">
                <a:solidFill>
                  <a:srgbClr val="7030A0"/>
                </a:solidFill>
              </a:rPr>
              <a:t>sasaran untuk penelitian </a:t>
            </a:r>
          </a:p>
          <a:p>
            <a:pPr marL="628650" indent="-28733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i-FI" sz="2400" smtClean="0">
                <a:solidFill>
                  <a:srgbClr val="7030A0"/>
                </a:solidFill>
              </a:rPr>
              <a:t>	persepsi akuntan adalah para akuntan. </a:t>
            </a:r>
            <a:endParaRPr lang="en-US" sz="2400" smtClean="0">
              <a:solidFill>
                <a:srgbClr val="7030A0"/>
              </a:solidFill>
            </a:endParaRPr>
          </a:p>
          <a:p>
            <a:pPr marL="628650" indent="-28733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i-FI" sz="2400" smtClean="0">
                <a:solidFill>
                  <a:srgbClr val="7030A0"/>
                </a:solidFill>
              </a:rPr>
              <a:t>Populasi sasaran untuk calon mahasiswa potensial adalah siswa SMU dll</a:t>
            </a:r>
            <a:endParaRPr lang="en-US" sz="2400" smtClean="0">
              <a:solidFill>
                <a:srgbClr val="7030A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/>
          </a:p>
        </p:txBody>
      </p:sp>
      <p:pic>
        <p:nvPicPr>
          <p:cNvPr id="14340" name="Picture 2" descr="Large 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4714875"/>
            <a:ext cx="1828800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/>
              <a:t>PS: Area Sampling</a:t>
            </a:r>
            <a:endParaRPr lang="en-US" alt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Cluster sampling dalam suatu daerah/lokasi tertentu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Kelebihan:</a:t>
            </a:r>
            <a:r>
              <a:rPr lang="en-US" altLang="en-US" smtClean="0"/>
              <a:t> Biayanya efektif, berguna untuk keputusan yang berhubungan dengan lokasi tertentu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Kelemahan:</a:t>
            </a:r>
            <a:r>
              <a:rPr lang="en-US" altLang="en-US" smtClean="0"/>
              <a:t> Memakan waktu untuk mengumpulkan data dari suatu lokasi.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smtClean="0"/>
              <a:t>PS: Double Sampling</a:t>
            </a:r>
            <a:endParaRPr lang="en-US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Sampel atau sub sampel yang sama diteliti dua kali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Kelebihan: </a:t>
            </a:r>
            <a:r>
              <a:rPr lang="en-US" altLang="en-US" smtClean="0"/>
              <a:t>Menawarkan infomasi yang lebih rinci dalam topik penelitian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Kelemahan: </a:t>
            </a:r>
            <a:r>
              <a:rPr lang="en-US" altLang="en-US" smtClean="0"/>
              <a:t>Original bias individu mungkin tidak senang merespon untuk kedua kali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NPS: </a:t>
            </a:r>
            <a:r>
              <a:rPr lang="en-US" altLang="en-US" b="1" smtClean="0"/>
              <a:t>Convenience Sampling 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rgbClr val="C00000"/>
                </a:solidFill>
              </a:rPr>
              <a:t>Anggota populasi yang paling mudah ditemui dipilih sebagai subyek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smtClean="0"/>
              <a:t>Kelebihan: </a:t>
            </a:r>
            <a:r>
              <a:rPr lang="en-US" smtClean="0"/>
              <a:t>Cepat, mudah, tidak mahal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smtClean="0"/>
              <a:t>Kelemahan:</a:t>
            </a:r>
            <a:r>
              <a:rPr lang="en-US" smtClean="0"/>
              <a:t> Tidak dapat digeneralisasikan sama sekali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rgbClr val="C00000"/>
                </a:solidFill>
              </a:rPr>
              <a:t>Disebut juga: </a:t>
            </a:r>
            <a:r>
              <a:rPr lang="en-US" b="1" i="1" smtClean="0">
                <a:solidFill>
                  <a:srgbClr val="C00000"/>
                </a:solidFill>
              </a:rPr>
              <a:t>accidental sampling</a:t>
            </a:r>
            <a:r>
              <a:rPr lang="en-US" smtClean="0">
                <a:solidFill>
                  <a:srgbClr val="C00000"/>
                </a:solidFill>
              </a:rPr>
              <a:t> – tidak disengaja – atau juga </a:t>
            </a:r>
            <a:r>
              <a:rPr lang="en-US" b="1" i="1" smtClean="0">
                <a:solidFill>
                  <a:srgbClr val="C00000"/>
                </a:solidFill>
              </a:rPr>
              <a:t>captive sample</a:t>
            </a:r>
            <a:r>
              <a:rPr lang="en-US" smtClean="0">
                <a:solidFill>
                  <a:srgbClr val="C00000"/>
                </a:solidFill>
              </a:rPr>
              <a:t>  (man-on-the-street)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Jenis sampel ini sangat baik jika dimanfaatkan untuk penelitian penjajagan, yang kemudian diikuti oleh penelitian lanjutan yang sampelnya diambil secara acak (</a:t>
            </a:r>
            <a:r>
              <a:rPr lang="en-US" i="1" smtClean="0"/>
              <a:t>random</a:t>
            </a:r>
            <a:r>
              <a:rPr lang="en-US" smtClean="0"/>
              <a:t>).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/>
              <a:t>NPS: </a:t>
            </a:r>
            <a:r>
              <a:rPr lang="en-US" b="1" smtClean="0"/>
              <a:t>Purposive Sampling </a:t>
            </a:r>
            <a:endParaRPr lang="en-US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sampel diambil dengan maksud atau tujuan tertentu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b="1" smtClean="0">
                <a:solidFill>
                  <a:srgbClr val="C00000"/>
                </a:solidFill>
              </a:rPr>
              <a:t>Judgement Sampling:</a:t>
            </a:r>
          </a:p>
          <a:p>
            <a:pPr marL="849313" lvl="1" indent="-457200" eaLnBrk="1" hangingPunct="1">
              <a:buFont typeface="Calibri" pitchFamily="34" charset="0"/>
              <a:buAutoNum type="arabicPeriod"/>
            </a:pPr>
            <a:r>
              <a:rPr lang="en-US" altLang="en-US" smtClean="0"/>
              <a:t>Subyek dipilih berdasarkan keahlian dalam bidang diteliti</a:t>
            </a:r>
          </a:p>
          <a:p>
            <a:pPr marL="849313" lvl="1" indent="-457200" eaLnBrk="1" hangingPunct="1">
              <a:buFont typeface="Calibri" pitchFamily="34" charset="0"/>
              <a:buAutoNum type="arabicPeriod"/>
            </a:pPr>
            <a:r>
              <a:rPr lang="en-US" altLang="en-US" b="1" smtClean="0"/>
              <a:t>Kelebihan: </a:t>
            </a:r>
            <a:r>
              <a:rPr lang="fi-FI" altLang="en-US" smtClean="0"/>
              <a:t>Kadang merupakan satu-satunya cara untuk menyelidiki</a:t>
            </a:r>
          </a:p>
          <a:p>
            <a:pPr marL="849313" lvl="1" indent="-457200" eaLnBrk="1" hangingPunct="1">
              <a:buFont typeface="Calibri" pitchFamily="34" charset="0"/>
              <a:buAutoNum type="arabicPeriod"/>
            </a:pPr>
            <a:r>
              <a:rPr lang="fi-FI" altLang="en-US" b="1" smtClean="0"/>
              <a:t>Kelemahan:</a:t>
            </a:r>
            <a:r>
              <a:rPr lang="fi-FI" altLang="en-US" smtClean="0"/>
              <a:t> Kemampuan generalisasinya dipertanyakan, tidak dapat digeneralisasikan ke seluruh popolasi</a:t>
            </a:r>
            <a:endParaRPr lang="en-US" alt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NPS: </a:t>
            </a:r>
            <a:r>
              <a:rPr lang="en-US" b="1" smtClean="0"/>
              <a:t>Purposive Sampling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smtClean="0"/>
              <a:t>Quota sampling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mtClean="0"/>
              <a:t>Subyek dipilih yang paling mudah ditemui dari kelompok yang ditargetkan berdasar jumlah kuota yangtelah ditentukan sebelumnya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b="1" smtClean="0">
                <a:solidFill>
                  <a:srgbClr val="C00000"/>
                </a:solidFill>
              </a:rPr>
              <a:t>Kelebihan: </a:t>
            </a:r>
            <a:r>
              <a:rPr lang="en-US" smtClean="0">
                <a:solidFill>
                  <a:srgbClr val="C00000"/>
                </a:solidFill>
              </a:rPr>
              <a:t>Sangat berguna bila partisipasi kelompok minoritas diperlukan dalam suatu penelitian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b="1" smtClean="0"/>
              <a:t>Kelemahan: </a:t>
            </a:r>
            <a:r>
              <a:rPr lang="en-US" smtClean="0"/>
              <a:t>Tidak dapat digeneralisasikan dengan mudah</a:t>
            </a:r>
            <a:endParaRPr lang="en-US" b="1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Large 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5048250"/>
            <a:ext cx="2143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NPS: </a:t>
            </a:r>
            <a:r>
              <a:rPr lang="en-US" altLang="en-US" b="1" smtClean="0"/>
              <a:t>Snowball Sampling</a:t>
            </a:r>
            <a:endParaRPr lang="en-US" altLang="en-US" smtClean="0"/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541837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Memilih unit yang karakteristiknya jarang, unit selanjutnya ditunjukkan responden sebelumnya</a:t>
            </a:r>
          </a:p>
          <a:p>
            <a:pPr eaLnBrk="1" hangingPunct="1"/>
            <a:endParaRPr lang="en-US" altLang="en-US" sz="1000" smtClean="0"/>
          </a:p>
          <a:p>
            <a:pPr eaLnBrk="1" hangingPunct="1"/>
            <a:r>
              <a:rPr lang="en-US" altLang="en-US" sz="2400" smtClean="0">
                <a:solidFill>
                  <a:srgbClr val="C00000"/>
                </a:solidFill>
              </a:rPr>
              <a:t>Hanya untuk penerapan yang sangat khusus</a:t>
            </a:r>
          </a:p>
          <a:p>
            <a:pPr eaLnBrk="1" hangingPunct="1"/>
            <a:endParaRPr lang="en-US" altLang="en-US" sz="1000" smtClean="0"/>
          </a:p>
          <a:p>
            <a:pPr eaLnBrk="1" hangingPunct="1"/>
            <a:r>
              <a:rPr lang="en-US" altLang="en-US" sz="2400" b="1" smtClean="0"/>
              <a:t>Kelemahan: </a:t>
            </a:r>
            <a:r>
              <a:rPr lang="en-US" altLang="en-US" sz="2400" smtClean="0"/>
              <a:t>Keterwakilan dari karakteristik yang jarang tidak terlihat dalam pemilihan sampel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1000" smtClean="0"/>
          </a:p>
          <a:p>
            <a:pPr eaLnBrk="1" hangingPunct="1"/>
            <a:r>
              <a:rPr lang="en-US" altLang="en-US" sz="2400" smtClean="0">
                <a:solidFill>
                  <a:srgbClr val="C00000"/>
                </a:solidFill>
              </a:rPr>
              <a:t>Metode ini biasa digunakan untuk meneliti kelompok eksklusif (tertutup) misalnya: gay, lesbian, pecandu narkotik, dll.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i-FI" b="1" smtClean="0"/>
              <a:t>Elemen </a:t>
            </a:r>
          </a:p>
          <a:p>
            <a:pPr indent="2063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smtClean="0">
                <a:sym typeface="Wingdings"/>
              </a:rPr>
              <a:t></a:t>
            </a:r>
            <a:r>
              <a:rPr lang="en-US" b="1" smtClean="0"/>
              <a:t> </a:t>
            </a:r>
            <a:r>
              <a:rPr lang="fi-FI" smtClean="0"/>
              <a:t>suatu anggota tunggal dari populasi. </a:t>
            </a:r>
            <a:endParaRPr lang="en-US" smtClean="0"/>
          </a:p>
          <a:p>
            <a:pPr indent="2063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i-FI" smtClean="0">
                <a:solidFill>
                  <a:srgbClr val="7030A0"/>
                </a:solidFill>
              </a:rPr>
              <a:t>Jika terdapat 200 penumpang pesawat dalam suatu penerbangan, maka setiap penumpang pesawat tersebut merupakan elemen dari populasi.</a:t>
            </a:r>
            <a:endParaRPr lang="en-US" smtClean="0">
              <a:solidFill>
                <a:srgbClr val="7030A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i-FI" smtClean="0"/>
              <a:t> </a:t>
            </a:r>
            <a:endParaRPr lang="en-US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i-FI" b="1" smtClean="0"/>
              <a:t>Sampel</a:t>
            </a:r>
            <a:r>
              <a:rPr lang="fi-FI" smtClean="0"/>
              <a:t> </a:t>
            </a:r>
          </a:p>
          <a:p>
            <a:pPr marL="617538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à"/>
              <a:defRPr/>
            </a:pPr>
            <a:r>
              <a:rPr lang="fi-FI" smtClean="0"/>
              <a:t>beberapa anggota atau suatu bagian (</a:t>
            </a:r>
            <a:r>
              <a:rPr lang="fi-FI" i="1" smtClean="0"/>
              <a:t>subset</a:t>
            </a:r>
            <a:r>
              <a:rPr lang="fi-FI" smtClean="0"/>
              <a:t>) dari populasi.</a:t>
            </a:r>
          </a:p>
          <a:p>
            <a:pPr marL="617538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à"/>
              <a:defRPr/>
            </a:pPr>
            <a:r>
              <a:rPr lang="fi-FI" smtClean="0"/>
              <a:t>Hal ini mencakup sejumlah anggota yang dipilih dari populasi. Sehingga sebagaian elemen dari populasi merupakan sampel.</a:t>
            </a:r>
          </a:p>
          <a:p>
            <a:pPr marL="617538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à"/>
              <a:defRPr/>
            </a:pPr>
            <a:r>
              <a:rPr lang="fi-FI" smtClean="0"/>
              <a:t>penting dalam penelitian</a:t>
            </a:r>
          </a:p>
          <a:p>
            <a:pPr marL="617538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à"/>
              <a:defRPr/>
            </a:pPr>
            <a:r>
              <a:rPr lang="fi-FI" smtClean="0"/>
              <a:t>berkaitan dengan kredibilitas dan mutu penelitian serta biaya penelitian yang harus di bayar.</a:t>
            </a:r>
            <a:endParaRPr lang="en-US"/>
          </a:p>
        </p:txBody>
      </p:sp>
      <p:pic>
        <p:nvPicPr>
          <p:cNvPr id="15363" name="Picture 4" descr="Large 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2013" y="609600"/>
            <a:ext cx="41671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5143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smtClean="0"/>
              <a:t>Alasan diperlukannya sampel dalam penelitian : </a:t>
            </a:r>
            <a:endParaRPr lang="en-US" sz="32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Sulit mengambil </a:t>
            </a:r>
            <a:r>
              <a:rPr lang="en-US" b="1" smtClean="0">
                <a:solidFill>
                  <a:srgbClr val="7030A0"/>
                </a:solidFill>
              </a:rPr>
              <a:t>seluruh populasi </a:t>
            </a:r>
            <a:r>
              <a:rPr lang="en-US" smtClean="0"/>
              <a:t>(sensus) menjadi data penelitian, karena: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lphaLcParenBoth"/>
              <a:defRPr/>
            </a:pPr>
            <a:r>
              <a:rPr lang="en-US" smtClean="0"/>
              <a:t>populasi demikian banyaknya sehingga dalam prakteknya tidak mungkin seluruh elemen diteliti;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lphaLcParenBoth"/>
              <a:defRPr/>
            </a:pPr>
            <a:r>
              <a:rPr lang="en-US" smtClean="0">
                <a:solidFill>
                  <a:srgbClr val="7030A0"/>
                </a:solidFill>
              </a:rPr>
              <a:t>keterbatasan waktu penelitian, biaya, dan sumber daya manusia, membuat peneliti harus telah puas jika meneliti sebagian dari elemen penelitian;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lphaLcParenBoth"/>
              <a:defRPr/>
            </a:pPr>
            <a:r>
              <a:rPr lang="en-US" smtClean="0"/>
              <a:t>bahkan kadang, penelitian yang dilakukan terhadap sampel bisa </a:t>
            </a:r>
            <a:r>
              <a:rPr lang="en-US" b="1" smtClean="0"/>
              <a:t>lebih reliabel </a:t>
            </a:r>
            <a:r>
              <a:rPr lang="en-US" smtClean="0"/>
              <a:t>daripada terhadap populasi </a:t>
            </a:r>
          </a:p>
          <a:p>
            <a:pPr marL="879475" lvl="1" indent="-250825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mtClean="0">
                <a:solidFill>
                  <a:srgbClr val="C00000"/>
                </a:solidFill>
              </a:rPr>
              <a:t>misalnya, karena elemen sedemikian banyaknya maka akan memunculkan </a:t>
            </a:r>
            <a:r>
              <a:rPr lang="en-US" b="1" smtClean="0">
                <a:solidFill>
                  <a:srgbClr val="C00000"/>
                </a:solidFill>
              </a:rPr>
              <a:t>kelelahan fisik </a:t>
            </a:r>
            <a:r>
              <a:rPr lang="en-US" smtClean="0">
                <a:solidFill>
                  <a:srgbClr val="C00000"/>
                </a:solidFill>
              </a:rPr>
              <a:t>dan mental para pencacahnya sehingga banyak terjadi </a:t>
            </a:r>
            <a:r>
              <a:rPr lang="en-US" b="1" smtClean="0">
                <a:solidFill>
                  <a:srgbClr val="C00000"/>
                </a:solidFill>
              </a:rPr>
              <a:t>kekeliruan</a:t>
            </a:r>
            <a:r>
              <a:rPr lang="en-US" smtClean="0">
                <a:solidFill>
                  <a:srgbClr val="C00000"/>
                </a:solidFill>
              </a:rPr>
              <a:t>. (Uma Sekaran, 1992);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lphaLcParenBoth"/>
              <a:defRPr/>
            </a:pPr>
            <a:r>
              <a:rPr lang="en-US" smtClean="0">
                <a:solidFill>
                  <a:srgbClr val="7030A0"/>
                </a:solidFill>
              </a:rPr>
              <a:t>jika elemen populasi homogen, penelitian terhadap seluruh elemen dalam populasi menjadi tidak masuk akal, </a:t>
            </a:r>
          </a:p>
          <a:p>
            <a:pPr marL="879475" lvl="1" indent="-250825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mtClean="0">
                <a:solidFill>
                  <a:srgbClr val="7030A0"/>
                </a:solidFill>
              </a:rPr>
              <a:t>	</a:t>
            </a:r>
            <a:r>
              <a:rPr lang="en-US" smtClean="0">
                <a:solidFill>
                  <a:srgbClr val="C00000"/>
                </a:solidFill>
              </a:rPr>
              <a:t>misalnya untuk meneliti kualitas jeruk dari satu pohon jeruk</a:t>
            </a:r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44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i-FI" sz="3100" b="1" smtClean="0"/>
              <a:t>Mengapa dalam penelitian digunakan sampel dan apakah sampel dapat dikatakan mewakili seluruh populasi?</a:t>
            </a:r>
            <a:endParaRPr lang="en-US" sz="31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Sampel dapat mewakili seluruh populasi, apabila: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Sampel harus mengandung </a:t>
            </a:r>
            <a:r>
              <a:rPr lang="en-US" b="1" smtClean="0"/>
              <a:t>dua criteria</a:t>
            </a:r>
            <a:r>
              <a:rPr lang="en-US" smtClean="0"/>
              <a:t> yaitu </a:t>
            </a:r>
            <a:r>
              <a:rPr lang="en-US" b="1" smtClean="0"/>
              <a:t>cermat (accuracy) dan tepat (precission).</a:t>
            </a:r>
            <a:r>
              <a:rPr lang="en-US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 </a:t>
            </a:r>
          </a:p>
          <a:p>
            <a:pPr marL="7493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smtClean="0">
                <a:solidFill>
                  <a:srgbClr val="7030A0"/>
                </a:solidFill>
              </a:rPr>
              <a:t>Kriteria cermat </a:t>
            </a:r>
            <a:r>
              <a:rPr lang="en-US" smtClean="0">
                <a:solidFill>
                  <a:srgbClr val="7030A0"/>
                </a:solidFill>
              </a:rPr>
              <a:t>dimaksudkan agar sampel yang diambil tidak akan bias sehingga sampel dapat memberikan reaksi yang tidak berlebih atau kurang tetapi memberikan reaksi wajar. </a:t>
            </a:r>
          </a:p>
          <a:p>
            <a:pPr marL="7493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smtClean="0">
                <a:solidFill>
                  <a:srgbClr val="7030A0"/>
                </a:solidFill>
              </a:rPr>
              <a:t>Kriteria tepat </a:t>
            </a:r>
            <a:r>
              <a:rPr lang="en-US" smtClean="0">
                <a:solidFill>
                  <a:srgbClr val="7030A0"/>
                </a:solidFill>
              </a:rPr>
              <a:t>mengandung arti sampel yang diambil dapat mewakili dengan wajar keseluruhan populasi tersebut. Oleh karena itu aspek ketepatan ini mengandung pengukuran standard yang dapat ditoleransi terhadap kemungkinan kesalahan pengambil sampel.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Menggunakan teknik pengambilan sampel (teknik sampling) yang sesuai dengan strategi penelitian yang dilakukan.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SAMPLING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Sampling </a:t>
            </a:r>
            <a:r>
              <a:rPr lang="en-US" altLang="en-US" b="1" smtClean="0">
                <a:sym typeface="Wingdings" pitchFamily="2" charset="2"/>
              </a:rPr>
              <a:t></a:t>
            </a:r>
            <a:r>
              <a:rPr lang="en-US" altLang="en-US" b="1" smtClean="0"/>
              <a:t> </a:t>
            </a:r>
            <a:r>
              <a:rPr lang="en-US" altLang="en-US" smtClean="0"/>
              <a:t>adalah proses memilih suatu jumlah unsur populasi yang mencukupi dari populasi, sehingga dengan mempelajari sampel dan memahami karakteristiknya memungkinkan untuk untuk menggeneralisasikan karakteristik tersebut pada seluruh anggota populasi.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Kategori Sampling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b="1" smtClean="0"/>
              <a:t>Probability Sampling</a:t>
            </a:r>
            <a:r>
              <a:rPr lang="en-US" altLang="en-US" smtClean="0"/>
              <a:t> dan </a:t>
            </a:r>
          </a:p>
          <a:p>
            <a:pPr lvl="1" eaLnBrk="1" hangingPunct="1"/>
            <a:r>
              <a:rPr lang="en-US" altLang="en-US" b="1" smtClean="0"/>
              <a:t>Nonprobability sampling 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pic>
        <p:nvPicPr>
          <p:cNvPr id="18436" name="Picture 2" descr="Large 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267200"/>
            <a:ext cx="2771775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PROBABILITY SAMPLING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7030A0"/>
                </a:solidFill>
              </a:rPr>
              <a:t>Probability sampling </a:t>
            </a:r>
            <a:r>
              <a:rPr lang="en-US" altLang="en-US" smtClean="0"/>
              <a:t>yaitu proses pengambilan sampel yang menjamin adanya peluang bahwa setiap unsur populasi dipilih sebagai anggota sampel.</a:t>
            </a:r>
          </a:p>
          <a:p>
            <a:pPr eaLnBrk="1" hangingPunct="1"/>
            <a:r>
              <a:rPr lang="en-US" altLang="en-US" b="1" i="1" smtClean="0">
                <a:solidFill>
                  <a:srgbClr val="7030A0"/>
                </a:solidFill>
              </a:rPr>
              <a:t>Probability sampling </a:t>
            </a:r>
            <a:r>
              <a:rPr lang="en-US" altLang="en-US" smtClean="0"/>
              <a:t>meliputi:</a:t>
            </a:r>
          </a:p>
          <a:p>
            <a:pPr lvl="1" eaLnBrk="1" hangingPunct="1"/>
            <a:r>
              <a:rPr lang="en-US" altLang="en-US" smtClean="0"/>
              <a:t>random sampling, </a:t>
            </a:r>
          </a:p>
          <a:p>
            <a:pPr lvl="1" eaLnBrk="1" hangingPunct="1"/>
            <a:r>
              <a:rPr lang="en-US" altLang="en-US" smtClean="0"/>
              <a:t>systematic sampling, </a:t>
            </a:r>
          </a:p>
          <a:p>
            <a:pPr lvl="1" eaLnBrk="1" hangingPunct="1"/>
            <a:r>
              <a:rPr lang="en-US" altLang="en-US" smtClean="0"/>
              <a:t>stratified random sampling, </a:t>
            </a:r>
          </a:p>
          <a:p>
            <a:pPr lvl="1" eaLnBrk="1" hangingPunct="1"/>
            <a:r>
              <a:rPr lang="en-US" altLang="en-US" smtClean="0"/>
              <a:t>cluster sampling, </a:t>
            </a:r>
          </a:p>
          <a:p>
            <a:pPr lvl="1" eaLnBrk="1" hangingPunct="1"/>
            <a:r>
              <a:rPr lang="en-US" altLang="en-US" smtClean="0"/>
              <a:t>area sampling dan </a:t>
            </a:r>
          </a:p>
          <a:p>
            <a:pPr lvl="1" eaLnBrk="1" hangingPunct="1"/>
            <a:r>
              <a:rPr lang="en-US" altLang="en-US" smtClean="0"/>
              <a:t>duble sampling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pic>
        <p:nvPicPr>
          <p:cNvPr id="19460" name="Picture 2" descr="Large 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935413"/>
            <a:ext cx="2476500" cy="292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/>
              <a:t>NONPROBABILITY SAMPLING</a:t>
            </a:r>
            <a:endParaRPr lang="en-US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Adalah proses pengambilan sampel yang tidak menjamin adanya peluang bahwa setiap unsure poppulasi dipilih sebagai anggota sampel.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Meliputi:</a:t>
            </a:r>
          </a:p>
          <a:p>
            <a:pPr lvl="1" eaLnBrk="1" hangingPunct="1"/>
            <a:r>
              <a:rPr lang="en-US" altLang="en-US" smtClean="0">
                <a:solidFill>
                  <a:srgbClr val="7030A0"/>
                </a:solidFill>
              </a:rPr>
              <a:t>convenience sampling, </a:t>
            </a:r>
          </a:p>
          <a:p>
            <a:pPr lvl="1" eaLnBrk="1" hangingPunct="1"/>
            <a:r>
              <a:rPr lang="en-US" altLang="en-US" smtClean="0">
                <a:solidFill>
                  <a:srgbClr val="7030A0"/>
                </a:solidFill>
              </a:rPr>
              <a:t>judgement sampling, </a:t>
            </a:r>
          </a:p>
          <a:p>
            <a:pPr lvl="1" eaLnBrk="1" hangingPunct="1"/>
            <a:r>
              <a:rPr lang="en-US" altLang="en-US" smtClean="0">
                <a:solidFill>
                  <a:srgbClr val="7030A0"/>
                </a:solidFill>
              </a:rPr>
              <a:t>quota sampling</a:t>
            </a:r>
          </a:p>
          <a:p>
            <a:pPr lvl="1" eaLnBrk="1" hangingPunct="1"/>
            <a:r>
              <a:rPr lang="en-US" altLang="en-US" smtClean="0">
                <a:solidFill>
                  <a:srgbClr val="7030A0"/>
                </a:solidFill>
              </a:rPr>
              <a:t>snowball sampling.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20484" name="Picture 4" descr="Large 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6350" y="3352800"/>
            <a:ext cx="2378075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 algn="ctr" eaLnBrk="1" hangingPunct="1"/>
            <a:r>
              <a:rPr lang="en-US" altLang="en-US" b="1" smtClean="0"/>
              <a:t>Ukuran Sampel 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Syarat sampel yang baik adalah: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tingkat ketepatan (</a:t>
            </a:r>
            <a:r>
              <a:rPr lang="en-US" b="1" i="1" smtClean="0"/>
              <a:t>precision</a:t>
            </a:r>
            <a:r>
              <a:rPr lang="en-US" smtClean="0"/>
              <a:t>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smtClean="0">
                <a:solidFill>
                  <a:srgbClr val="7030A0"/>
                </a:solidFill>
              </a:rPr>
              <a:t>seberapa dekat estimasi</a:t>
            </a:r>
            <a:r>
              <a:rPr lang="en-US" smtClean="0">
                <a:solidFill>
                  <a:srgbClr val="7030A0"/>
                </a:solidFill>
              </a:rPr>
              <a:t> peneliti berdasarkan </a:t>
            </a:r>
            <a:r>
              <a:rPr lang="en-US" b="1" smtClean="0">
                <a:solidFill>
                  <a:srgbClr val="7030A0"/>
                </a:solidFill>
              </a:rPr>
              <a:t>sampel yang terpilih</a:t>
            </a:r>
            <a:r>
              <a:rPr lang="en-US" smtClean="0">
                <a:solidFill>
                  <a:srgbClr val="7030A0"/>
                </a:solidFill>
              </a:rPr>
              <a:t> </a:t>
            </a:r>
            <a:r>
              <a:rPr lang="en-US" b="1" smtClean="0">
                <a:solidFill>
                  <a:srgbClr val="7030A0"/>
                </a:solidFill>
              </a:rPr>
              <a:t>terhadap karakteristik</a:t>
            </a:r>
            <a:r>
              <a:rPr lang="en-US" smtClean="0">
                <a:solidFill>
                  <a:srgbClr val="7030A0"/>
                </a:solidFill>
              </a:rPr>
              <a:t> yang sebenarmya dari </a:t>
            </a:r>
            <a:r>
              <a:rPr lang="en-US" b="1" smtClean="0">
                <a:solidFill>
                  <a:srgbClr val="7030A0"/>
                </a:solidFill>
              </a:rPr>
              <a:t>populasi</a:t>
            </a:r>
            <a:endParaRPr lang="en-US" smtClean="0">
              <a:solidFill>
                <a:srgbClr val="7030A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/>
              <a:t>tingkat kepercayaan (</a:t>
            </a:r>
            <a:r>
              <a:rPr lang="en-US" b="1" i="1" smtClean="0"/>
              <a:t>confidence</a:t>
            </a:r>
            <a:r>
              <a:rPr lang="en-US" smtClean="0"/>
              <a:t>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mtClean="0">
                <a:solidFill>
                  <a:srgbClr val="7030A0"/>
                </a:solidFill>
              </a:rPr>
              <a:t>derajat kepercayaan atau ketelitian pengambilan sebuah sampel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mtClean="0">
                <a:solidFill>
                  <a:srgbClr val="7030A0"/>
                </a:solidFill>
              </a:rPr>
              <a:t>Confidence level 95%-99%.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mtClean="0">
                <a:solidFill>
                  <a:srgbClr val="7030A0"/>
                </a:solidFill>
              </a:rPr>
              <a:t>Semakin tinggi Condidence level semakin dapat dipercaya data tersebut.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1497</TotalTime>
  <Words>1165</Words>
  <Application>Microsoft Office PowerPoint</Application>
  <PresentationFormat>On-screen Show (4:3)</PresentationFormat>
  <Paragraphs>199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Constantia</vt:lpstr>
      <vt:lpstr>Wingdings 2</vt:lpstr>
      <vt:lpstr>Wingdings</vt:lpstr>
      <vt:lpstr>Flow</vt:lpstr>
      <vt:lpstr>TEKNIK SAMPLING  (teknik pengambilan sampel)</vt:lpstr>
      <vt:lpstr>POPULASI</vt:lpstr>
      <vt:lpstr>Slide 3</vt:lpstr>
      <vt:lpstr>Alasan diperlukannya sampel dalam penelitian : </vt:lpstr>
      <vt:lpstr>Mengapa dalam penelitian digunakan sampel dan apakah sampel dapat dikatakan mewakili seluruh populasi?</vt:lpstr>
      <vt:lpstr>SAMPLING</vt:lpstr>
      <vt:lpstr>PROBABILITY SAMPLING</vt:lpstr>
      <vt:lpstr>NONPROBABILITY SAMPLING</vt:lpstr>
      <vt:lpstr>Ukuran Sampel </vt:lpstr>
      <vt:lpstr>Ukuran Sampel</vt:lpstr>
      <vt:lpstr>Ukuran Sampel</vt:lpstr>
      <vt:lpstr>Ukuran Sampel</vt:lpstr>
      <vt:lpstr>DESAIN SAMPLING</vt:lpstr>
      <vt:lpstr>PS: Simple Random Sampling</vt:lpstr>
      <vt:lpstr>PS: Systematic Sampling</vt:lpstr>
      <vt:lpstr> PS: Stratified Random Sampling </vt:lpstr>
      <vt:lpstr>Slide 17</vt:lpstr>
      <vt:lpstr>PS: Cluster Sampling</vt:lpstr>
      <vt:lpstr>Slide 19</vt:lpstr>
      <vt:lpstr>PS: Area Sampling</vt:lpstr>
      <vt:lpstr>PS: Double Sampling</vt:lpstr>
      <vt:lpstr>NPS: Convenience Sampling </vt:lpstr>
      <vt:lpstr>NPS: Purposive Sampling </vt:lpstr>
      <vt:lpstr>Slide 24</vt:lpstr>
      <vt:lpstr>NPS: Snowball Sampling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SAMPLING  (teknik pengambilan sampel)</dc:title>
  <dc:creator>Emmy Indrayani</dc:creator>
  <cp:lastModifiedBy>user</cp:lastModifiedBy>
  <cp:revision>18</cp:revision>
  <dcterms:created xsi:type="dcterms:W3CDTF">2012-03-21T14:00:47Z</dcterms:created>
  <dcterms:modified xsi:type="dcterms:W3CDTF">2018-11-27T01:04:07Z</dcterms:modified>
</cp:coreProperties>
</file>