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8" r:id="rId3"/>
    <p:sldId id="289" r:id="rId4"/>
    <p:sldId id="310" r:id="rId5"/>
    <p:sldId id="290" r:id="rId6"/>
    <p:sldId id="291" r:id="rId7"/>
    <p:sldId id="292" r:id="rId8"/>
    <p:sldId id="299" r:id="rId9"/>
    <p:sldId id="301" r:id="rId10"/>
    <p:sldId id="302" r:id="rId11"/>
    <p:sldId id="318" r:id="rId12"/>
    <p:sldId id="319" r:id="rId13"/>
    <p:sldId id="303" r:id="rId14"/>
    <p:sldId id="323" r:id="rId15"/>
    <p:sldId id="321" r:id="rId16"/>
    <p:sldId id="322" r:id="rId17"/>
    <p:sldId id="296" r:id="rId18"/>
    <p:sldId id="314" r:id="rId19"/>
    <p:sldId id="315" r:id="rId20"/>
    <p:sldId id="316" r:id="rId21"/>
    <p:sldId id="317" r:id="rId22"/>
    <p:sldId id="298" r:id="rId23"/>
    <p:sldId id="304" r:id="rId24"/>
    <p:sldId id="305" r:id="rId25"/>
    <p:sldId id="306" r:id="rId26"/>
    <p:sldId id="307" r:id="rId27"/>
    <p:sldId id="308" r:id="rId28"/>
    <p:sldId id="309" r:id="rId29"/>
    <p:sldId id="260" r:id="rId30"/>
    <p:sldId id="287" r:id="rId31"/>
    <p:sldId id="324" r:id="rId32"/>
    <p:sldId id="325" r:id="rId33"/>
    <p:sldId id="326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  <a:srgbClr val="C6F13B"/>
    <a:srgbClr val="009900"/>
    <a:srgbClr val="003300"/>
    <a:srgbClr val="FF99CC"/>
    <a:srgbClr val="F5AF51"/>
    <a:srgbClr val="00FF99"/>
    <a:srgbClr val="B1CDC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624" autoAdjust="0"/>
  </p:normalViewPr>
  <p:slideViewPr>
    <p:cSldViewPr>
      <p:cViewPr varScale="1">
        <p:scale>
          <a:sx n="84" d="100"/>
          <a:sy n="84" d="100"/>
        </p:scale>
        <p:origin x="856" y="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06CF6-7907-43ED-9801-8E3890AFAB0E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4618C-4472-40CD-9A83-89A01EF01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3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F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32F4F-7CEC-4031-8CD4-740C56FF5658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0" y="361950"/>
            <a:ext cx="403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600" b="1" dirty="0">
                <a:solidFill>
                  <a:srgbClr val="002060"/>
                </a:solidFill>
                <a:latin typeface="Agency FB" pitchFamily="34" charset="0"/>
                <a:cs typeface="Aharoni" pitchFamily="2" charset="-79"/>
              </a:rPr>
              <a:t>Pengumpulan</a:t>
            </a:r>
          </a:p>
          <a:p>
            <a:r>
              <a:rPr lang="id-ID" sz="6600" b="1" dirty="0">
                <a:solidFill>
                  <a:srgbClr val="002060"/>
                </a:solidFill>
                <a:latin typeface="Agency FB" pitchFamily="34" charset="0"/>
                <a:cs typeface="Aharoni" pitchFamily="2" charset="-79"/>
              </a:rPr>
              <a:t>dan</a:t>
            </a:r>
          </a:p>
          <a:p>
            <a:r>
              <a:rPr lang="id-ID" sz="6600" b="1" dirty="0">
                <a:solidFill>
                  <a:srgbClr val="002060"/>
                </a:solidFill>
                <a:latin typeface="Agency FB" pitchFamily="34" charset="0"/>
                <a:cs typeface="Aharoni" pitchFamily="2" charset="-79"/>
              </a:rPr>
              <a:t>Pengolahan</a:t>
            </a:r>
          </a:p>
          <a:p>
            <a:r>
              <a:rPr lang="id-ID" sz="6600" b="1" dirty="0">
                <a:solidFill>
                  <a:srgbClr val="002060"/>
                </a:solidFill>
                <a:latin typeface="Agency FB" pitchFamily="34" charset="0"/>
                <a:cs typeface="Aharoni" pitchFamily="2" charset="-79"/>
              </a:rPr>
              <a:t>Data</a:t>
            </a:r>
          </a:p>
        </p:txBody>
      </p:sp>
      <p:pic>
        <p:nvPicPr>
          <p:cNvPr id="12290" name="Picture 2" descr="Gambar terk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0"/>
            <a:ext cx="51054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dell\Documents\photobooth dafam\PNG\tumblr_muijvt3c7A1qztgoio1_500.gif"/>
          <p:cNvPicPr>
            <a:picLocks noChangeAspect="1" noChangeArrowheads="1" noCrop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</p:spPr>
      </p:pic>
      <p:pic>
        <p:nvPicPr>
          <p:cNvPr id="6148" name="Picture 4" descr="Hasil gambar untuk questionnaire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71550"/>
            <a:ext cx="2286000" cy="2331720"/>
          </a:xfrm>
          <a:prstGeom prst="rect">
            <a:avLst/>
          </a:prstGeom>
          <a:noFill/>
        </p:spPr>
      </p:pic>
      <p:sp>
        <p:nvSpPr>
          <p:cNvPr id="6" name="Wave 5"/>
          <p:cNvSpPr/>
          <p:nvPr/>
        </p:nvSpPr>
        <p:spPr>
          <a:xfrm>
            <a:off x="1524000" y="1504950"/>
            <a:ext cx="1828800" cy="1524000"/>
          </a:xfrm>
          <a:prstGeom prst="wave">
            <a:avLst>
              <a:gd name="adj1" fmla="val 8971"/>
              <a:gd name="adj2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latin typeface="Agency FB" pitchFamily="34" charset="0"/>
              </a:rPr>
              <a:t>Closed-ended Questionnaires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1657350"/>
            <a:ext cx="5029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sz="2400" b="1" dirty="0">
                <a:latin typeface="Agency FB" pitchFamily="34" charset="0"/>
              </a:rPr>
              <a:t>A Close-ended questionnaire include all posible answer categories, and respondent are asked to choose among them</a:t>
            </a:r>
          </a:p>
        </p:txBody>
      </p:sp>
      <p:pic>
        <p:nvPicPr>
          <p:cNvPr id="6146" name="Picture 2" descr="Hasil gambar untuk kuesioner tertutup"/>
          <p:cNvPicPr>
            <a:picLocks noChangeAspect="1" noChangeArrowheads="1"/>
          </p:cNvPicPr>
          <p:nvPr/>
        </p:nvPicPr>
        <p:blipFill>
          <a:blip r:embed="rId4"/>
          <a:srcRect l="5495" t="14565" r="50549" b="25755"/>
          <a:stretch>
            <a:fillRect/>
          </a:stretch>
        </p:blipFill>
        <p:spPr bwMode="auto">
          <a:xfrm>
            <a:off x="6096000" y="971550"/>
            <a:ext cx="3048000" cy="3200400"/>
          </a:xfrm>
          <a:prstGeom prst="rect">
            <a:avLst/>
          </a:prstGeom>
          <a:noFill/>
        </p:spPr>
      </p:pic>
      <p:pic>
        <p:nvPicPr>
          <p:cNvPr id="30724" name="Picture 4" descr="Hasil gambar untuk kuesioner tertutu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971550"/>
            <a:ext cx="4547936" cy="3200400"/>
          </a:xfrm>
          <a:prstGeom prst="rect">
            <a:avLst/>
          </a:prstGeom>
          <a:noFill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4066"/>
            <a:ext cx="6553200" cy="51028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id-ID" sz="3200" b="1" dirty="0">
                <a:latin typeface="Agency FB" pitchFamily="34" charset="0"/>
              </a:rPr>
              <a:t>Jenis Instrumen Pengumpulan Data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81600" y="-2891"/>
            <a:ext cx="3962400" cy="538431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d-ID" sz="2800" b="1" dirty="0">
                <a:latin typeface="Agency FB" pitchFamily="34" charset="0"/>
              </a:rPr>
              <a:t>Kuesioner/Angket</a:t>
            </a:r>
          </a:p>
        </p:txBody>
      </p:sp>
    </p:spTree>
    <p:extLst>
      <p:ext uri="{BB962C8B-B14F-4D97-AF65-F5344CB8AC3E}">
        <p14:creationId xmlns:p14="http://schemas.microsoft.com/office/powerpoint/2010/main" val="89991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7" t="39687" r="23620" b="9102"/>
          <a:stretch/>
        </p:blipFill>
        <p:spPr bwMode="auto">
          <a:xfrm>
            <a:off x="46534" y="184932"/>
            <a:ext cx="903154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314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1" t="42441" r="14005" b="6830"/>
          <a:stretch/>
        </p:blipFill>
        <p:spPr bwMode="auto">
          <a:xfrm>
            <a:off x="228600" y="514350"/>
            <a:ext cx="8694778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932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C:\Users\dell\Documents\photobooth dafam\PNG\tumblr_muijvt3c7A1qztgoio1_5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</p:spPr>
      </p:pic>
      <p:sp>
        <p:nvSpPr>
          <p:cNvPr id="8" name="Parallelogram 7"/>
          <p:cNvSpPr/>
          <p:nvPr/>
        </p:nvSpPr>
        <p:spPr>
          <a:xfrm>
            <a:off x="0" y="3257550"/>
            <a:ext cx="3581400" cy="1752600"/>
          </a:xfrm>
          <a:prstGeom prst="parallelogram">
            <a:avLst>
              <a:gd name="adj" fmla="val 40455"/>
            </a:avLst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b="1" dirty="0">
                <a:solidFill>
                  <a:srgbClr val="0000FF"/>
                </a:solidFill>
                <a:latin typeface="Agency FB" pitchFamily="34" charset="0"/>
              </a:rPr>
              <a:t>Mengetahui jumlah pasien masuk, pasien keluar rumah sakit, meninggal di rumah sakit</a:t>
            </a:r>
          </a:p>
        </p:txBody>
      </p:sp>
      <p:sp>
        <p:nvSpPr>
          <p:cNvPr id="10" name="Parallelogram 9"/>
          <p:cNvSpPr/>
          <p:nvPr/>
        </p:nvSpPr>
        <p:spPr>
          <a:xfrm>
            <a:off x="5334000" y="3257550"/>
            <a:ext cx="3810000" cy="1752600"/>
          </a:xfrm>
          <a:prstGeom prst="parallelogram">
            <a:avLst>
              <a:gd name="adj" fmla="val 4045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accent4">
                    <a:lumMod val="50000"/>
                  </a:schemeClr>
                </a:solidFill>
                <a:latin typeface="Agency FB" pitchFamily="34" charset="0"/>
              </a:rPr>
              <a:t>Menghitung penyediaan sarana atau fasilitas pelayanan kesehatan</a:t>
            </a:r>
          </a:p>
        </p:txBody>
      </p:sp>
      <p:sp>
        <p:nvSpPr>
          <p:cNvPr id="11" name="Parallelogram 10"/>
          <p:cNvSpPr/>
          <p:nvPr/>
        </p:nvSpPr>
        <p:spPr>
          <a:xfrm>
            <a:off x="2895600" y="3257550"/>
            <a:ext cx="3124200" cy="1752600"/>
          </a:xfrm>
          <a:prstGeom prst="parallelogram">
            <a:avLst>
              <a:gd name="adj" fmla="val 40455"/>
            </a:avLst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rgbClr val="C00000"/>
                </a:solidFill>
                <a:latin typeface="Agency FB" pitchFamily="34" charset="0"/>
              </a:rPr>
              <a:t>M</a:t>
            </a:r>
            <a:r>
              <a:rPr lang="nb-NO" sz="2400" b="1" dirty="0">
                <a:solidFill>
                  <a:srgbClr val="C00000"/>
                </a:solidFill>
                <a:latin typeface="Agency FB" pitchFamily="34" charset="0"/>
              </a:rPr>
              <a:t>engetahui tingkat penggunaan tempat tidur</a:t>
            </a:r>
            <a:endParaRPr lang="id-ID" sz="2400" b="1" dirty="0">
              <a:solidFill>
                <a:srgbClr val="C00000"/>
              </a:solidFill>
              <a:latin typeface="Agency FB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14982"/>
            <a:ext cx="6553200" cy="5102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b="1">
                <a:latin typeface="Agency FB" pitchFamily="34" charset="0"/>
              </a:rPr>
              <a:t>Jenis Instrumen Pengumpulan Data</a:t>
            </a:r>
            <a:endParaRPr lang="id-ID" b="1" dirty="0">
              <a:latin typeface="Agency FB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81600" y="-2891"/>
            <a:ext cx="3962400" cy="538431"/>
          </a:xfrm>
          <a:solidFill>
            <a:srgbClr val="FFFF66"/>
          </a:solidFill>
        </p:spPr>
        <p:txBody>
          <a:bodyPr>
            <a:normAutofit/>
          </a:bodyPr>
          <a:lstStyle/>
          <a:p>
            <a:pPr algn="r"/>
            <a:r>
              <a:rPr lang="id-ID" sz="2800" b="1" dirty="0">
                <a:latin typeface="Agency FB" pitchFamily="34" charset="0"/>
              </a:rPr>
              <a:t>Sensus Harian Rawat Inap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3850" y="895350"/>
            <a:ext cx="8496300" cy="1981200"/>
          </a:xfrm>
          <a:solidFill>
            <a:srgbClr val="FFFF66"/>
          </a:solidFill>
        </p:spPr>
        <p:txBody>
          <a:bodyPr>
            <a:normAutofit fontScale="92500"/>
          </a:bodyPr>
          <a:lstStyle/>
          <a:p>
            <a:r>
              <a:rPr lang="id-ID" sz="2800" b="1" dirty="0">
                <a:latin typeface="Agency FB" pitchFamily="34" charset="0"/>
              </a:rPr>
              <a:t>Tujuan Sensus harian pasien rawat inap adalah untuk memperoleh informasi pasien yang masuk dan keluar RS selama 24 jam. </a:t>
            </a:r>
          </a:p>
          <a:p>
            <a:endParaRPr lang="id-ID" sz="2800" b="1" dirty="0">
              <a:latin typeface="Agency FB" pitchFamily="34" charset="0"/>
            </a:endParaRPr>
          </a:p>
          <a:p>
            <a:r>
              <a:rPr lang="id-ID" sz="2800" b="1" dirty="0">
                <a:latin typeface="Agency FB" pitchFamily="34" charset="0"/>
              </a:rPr>
              <a:t>Kegunaan sensus harian pasien rawat inap:</a:t>
            </a:r>
          </a:p>
        </p:txBody>
      </p:sp>
    </p:spTree>
    <p:extLst>
      <p:ext uri="{BB962C8B-B14F-4D97-AF65-F5344CB8AC3E}">
        <p14:creationId xmlns:p14="http://schemas.microsoft.com/office/powerpoint/2010/main" val="420524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rsa22 sensus harian dan rekapitulasi 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48"/>
            <a:ext cx="9144000" cy="513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045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asil gambar untuk rekapitulasi sensus harian rawat ina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" t="18891" r="41731"/>
          <a:stretch/>
        </p:blipFill>
        <p:spPr bwMode="auto">
          <a:xfrm>
            <a:off x="290244" y="0"/>
            <a:ext cx="8534400" cy="513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996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3.bp.blogspot.com/-fjndf2Yiezg/VvEW8C6ouKI/AAAAAAAAAQs/-Pqc67i8PloVRvIHOtxCBoqZW46Ak3flg/s1600/Reg.%2BYan%2BR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31"/>
            <a:ext cx="9144000" cy="513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67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7" t="17313" r="17438" b="9803"/>
          <a:stretch/>
        </p:blipFill>
        <p:spPr bwMode="auto">
          <a:xfrm>
            <a:off x="544887" y="0"/>
            <a:ext cx="8061789" cy="508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759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ELL\Downloads\Documents\Form_ringakasan Masuk dan Kelua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76"/>
          <a:stretch/>
        </p:blipFill>
        <p:spPr bwMode="auto">
          <a:xfrm>
            <a:off x="838200" y="0"/>
            <a:ext cx="727816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641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ownloads\Documents\Form_ringakasan Masuk dan Kelua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32" b="2595"/>
          <a:stretch/>
        </p:blipFill>
        <p:spPr bwMode="auto">
          <a:xfrm>
            <a:off x="1447800" y="24615"/>
            <a:ext cx="6324600" cy="513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48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dell\Documents\photobooth dafam\PNG\tumblr_muijvt3c7A1qztgoio1_500.gif"/>
          <p:cNvPicPr>
            <a:picLocks noChangeAspect="1" noChangeArrowheads="1" noCrop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" y="872228"/>
            <a:ext cx="9144019" cy="3394472"/>
          </a:xfrm>
          <a:solidFill>
            <a:srgbClr val="FFFF66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d-ID" b="1" dirty="0"/>
              <a:t>Profesional MIK atau Perekam Medis dan Informasi Kesehatan harus memiliki pengetahun dan keterampilan yang memadai untuk : </a:t>
            </a:r>
          </a:p>
          <a:p>
            <a:pPr lvl="1"/>
            <a:r>
              <a:rPr lang="id-ID" b="1" dirty="0"/>
              <a:t>mengumpulkan data kesehatan yang berkualitas, </a:t>
            </a:r>
          </a:p>
          <a:p>
            <a:pPr lvl="1"/>
            <a:r>
              <a:rPr lang="id-ID" b="1" dirty="0"/>
              <a:t>mengembangkan desain penelitian yang tepat, </a:t>
            </a:r>
          </a:p>
          <a:p>
            <a:pPr lvl="1"/>
            <a:r>
              <a:rPr lang="id-ID" b="1" dirty="0"/>
              <a:t>menganalisis hasil penelitian, </a:t>
            </a:r>
          </a:p>
          <a:p>
            <a:pPr lvl="1"/>
            <a:r>
              <a:rPr lang="id-ID" b="1" dirty="0"/>
              <a:t>mengembangkan menghasilkan, dan menginterpretasikan laporan statistik pelayanan kesehatan.</a:t>
            </a:r>
          </a:p>
        </p:txBody>
      </p:sp>
    </p:spTree>
    <p:extLst>
      <p:ext uri="{BB962C8B-B14F-4D97-AF65-F5344CB8AC3E}">
        <p14:creationId xmlns:p14="http://schemas.microsoft.com/office/powerpoint/2010/main" val="199506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asil gambar untuk formulir pendaftaran pasi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79"/>
            <a:ext cx="7848600" cy="512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904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asil gambar untuk formulir pendaftaran pas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"/>
            <a:ext cx="8153400" cy="514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594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dell\Documents\photobooth dafam\PNG\tumblr_muijvt3c7A1qztgoio1_500.gif"/>
          <p:cNvPicPr>
            <a:picLocks noChangeAspect="1" noChangeArrowheads="1" noCrop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24600" cy="6667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id-ID" b="1" dirty="0"/>
              <a:t>Populasi dan Sampel</a:t>
            </a:r>
          </a:p>
        </p:txBody>
      </p:sp>
      <p:sp>
        <p:nvSpPr>
          <p:cNvPr id="4" name="Oval 3"/>
          <p:cNvSpPr/>
          <p:nvPr/>
        </p:nvSpPr>
        <p:spPr>
          <a:xfrm>
            <a:off x="3276600" y="895350"/>
            <a:ext cx="5638800" cy="4114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Oval 4"/>
          <p:cNvSpPr/>
          <p:nvPr/>
        </p:nvSpPr>
        <p:spPr>
          <a:xfrm>
            <a:off x="5579724" y="2199954"/>
            <a:ext cx="2379324" cy="2057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04525" y="1657350"/>
            <a:ext cx="1762875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2800" b="1" dirty="0"/>
              <a:t>Populasi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2876550"/>
            <a:ext cx="1600200" cy="53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2800" b="1" dirty="0"/>
              <a:t>Sampel </a:t>
            </a:r>
          </a:p>
        </p:txBody>
      </p:sp>
    </p:spTree>
    <p:extLst>
      <p:ext uri="{BB962C8B-B14F-4D97-AF65-F5344CB8AC3E}">
        <p14:creationId xmlns:p14="http://schemas.microsoft.com/office/powerpoint/2010/main" val="402309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dell\Documents\photobooth dafam\PNG\tumblr_muijvt3c7A1qztgoio1_500.gif"/>
          <p:cNvPicPr>
            <a:picLocks noChangeAspect="1" noChangeArrowheads="1" noCrop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66"/>
            <a:ext cx="6553200" cy="51028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id-ID" sz="3200" b="1" dirty="0">
                <a:latin typeface="Agency FB" pitchFamily="34" charset="0"/>
              </a:rPr>
              <a:t>Populasi dan Sampel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5540"/>
            <a:ext cx="2514600" cy="979107"/>
          </a:xfrm>
          <a:solidFill>
            <a:srgbClr val="FFFF66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d-ID" b="1" dirty="0">
                <a:latin typeface="Agency FB" pitchFamily="34" charset="0"/>
              </a:rPr>
              <a:t>Simple Random Sampling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81600" y="-2891"/>
            <a:ext cx="3962400" cy="538431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d-ID" sz="2800" b="1" dirty="0">
                <a:latin typeface="Agency FB" pitchFamily="34" charset="0"/>
              </a:rPr>
              <a:t>Teknik Sampling : Random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00800" y="4141214"/>
            <a:ext cx="2743200" cy="979107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d-ID" b="1" dirty="0">
                <a:latin typeface="Agency FB" pitchFamily="34" charset="0"/>
              </a:rPr>
              <a:t>Sistematic Random Sampling</a:t>
            </a:r>
          </a:p>
        </p:txBody>
      </p:sp>
      <p:pic>
        <p:nvPicPr>
          <p:cNvPr id="1026" name="Picture 2" descr="Hasil gambar untuk raffle draw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85950"/>
            <a:ext cx="354841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022" y="1276350"/>
            <a:ext cx="428853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67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dell\Documents\photobooth dafam\PNG\tumblr_muijvt3c7A1qztgoio1_500.gif"/>
          <p:cNvPicPr>
            <a:picLocks noChangeAspect="1" noChangeArrowheads="1" noCrop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66"/>
            <a:ext cx="6553200" cy="51028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id-ID" sz="3200" b="1" dirty="0">
                <a:latin typeface="Agency FB" pitchFamily="34" charset="0"/>
              </a:rPr>
              <a:t>Populasi dan Sampel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5540"/>
            <a:ext cx="2514600" cy="979107"/>
          </a:xfrm>
          <a:solidFill>
            <a:srgbClr val="FFFF66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d-ID" b="1" dirty="0">
                <a:latin typeface="Agency FB" pitchFamily="34" charset="0"/>
              </a:rPr>
              <a:t>Stratified Random Sampling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81600" y="-2891"/>
            <a:ext cx="3962400" cy="538431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d-ID" sz="2800" b="1" dirty="0">
                <a:latin typeface="Agency FB" pitchFamily="34" charset="0"/>
              </a:rPr>
              <a:t>Teknik Sampling : Random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00800" y="4141214"/>
            <a:ext cx="2743200" cy="979107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>
                <a:latin typeface="Agency FB" pitchFamily="34" charset="0"/>
              </a:rPr>
              <a:t>Multistage </a:t>
            </a:r>
            <a:r>
              <a:rPr lang="id-ID" b="1" dirty="0">
                <a:latin typeface="Agency FB" pitchFamily="34" charset="0"/>
              </a:rPr>
              <a:t>Random Sampling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510427"/>
            <a:ext cx="2514600" cy="2800767"/>
          </a:xfrm>
          <a:prstGeom prst="rect">
            <a:avLst/>
          </a:prstGeom>
          <a:solidFill>
            <a:srgbClr val="C6F13B"/>
          </a:solidFill>
        </p:spPr>
        <p:txBody>
          <a:bodyPr wrap="square">
            <a:spAutoFit/>
          </a:bodyPr>
          <a:lstStyle/>
          <a:p>
            <a:r>
              <a:rPr lang="id-ID" sz="2200" b="1" dirty="0">
                <a:latin typeface="Agency FB" pitchFamily="34" charset="0"/>
              </a:rPr>
              <a:t>P</a:t>
            </a:r>
            <a:r>
              <a:rPr lang="fi-FI" sz="2200" b="1" dirty="0">
                <a:latin typeface="Agency FB" pitchFamily="34" charset="0"/>
              </a:rPr>
              <a:t>emilihan elemen sampel dilakukan m</a:t>
            </a:r>
            <a:r>
              <a:rPr lang="id-ID" sz="2200" b="1" dirty="0">
                <a:latin typeface="Agency FB" pitchFamily="34" charset="0"/>
              </a:rPr>
              <a:t>embagi populasi menjadi populasi yang lebih kecil (STRATUM). </a:t>
            </a:r>
          </a:p>
          <a:p>
            <a:endParaRPr lang="id-ID" sz="2200" b="1" dirty="0">
              <a:latin typeface="Agency FB" pitchFamily="34" charset="0"/>
            </a:endParaRPr>
          </a:p>
          <a:p>
            <a:r>
              <a:rPr lang="id-ID" sz="2200" b="1" dirty="0">
                <a:latin typeface="Agency FB" pitchFamily="34" charset="0"/>
              </a:rPr>
              <a:t>Stratum harus homogen atau relatif homogen.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85950"/>
            <a:ext cx="4109242" cy="323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400800" y="3019298"/>
            <a:ext cx="2735230" cy="1107996"/>
          </a:xfrm>
          <a:prstGeom prst="rect">
            <a:avLst/>
          </a:prstGeom>
          <a:solidFill>
            <a:srgbClr val="C6F13B"/>
          </a:solidFill>
        </p:spPr>
        <p:txBody>
          <a:bodyPr wrap="square">
            <a:spAutoFit/>
          </a:bodyPr>
          <a:lstStyle/>
          <a:p>
            <a:r>
              <a:rPr lang="id-ID" sz="2200" b="1" dirty="0">
                <a:latin typeface="Agency FB" pitchFamily="34" charset="0"/>
              </a:rPr>
              <a:t>P</a:t>
            </a:r>
            <a:r>
              <a:rPr lang="fi-FI" sz="2200" b="1" dirty="0">
                <a:latin typeface="Agency FB" pitchFamily="34" charset="0"/>
              </a:rPr>
              <a:t>emilihan elemen sampel dilakukan s</a:t>
            </a:r>
            <a:r>
              <a:rPr lang="id-ID" sz="2200" b="1" dirty="0">
                <a:latin typeface="Agency FB" pitchFamily="34" charset="0"/>
              </a:rPr>
              <a:t>ecara bertahap.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8"/>
          <a:stretch/>
        </p:blipFill>
        <p:spPr bwMode="auto">
          <a:xfrm>
            <a:off x="4795042" y="542236"/>
            <a:ext cx="4348958" cy="324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07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  <p:bldP spid="7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dell\Documents\photobooth dafam\PNG\tumblr_muijvt3c7A1qztgoio1_500.gif"/>
          <p:cNvPicPr>
            <a:picLocks noChangeAspect="1" noChangeArrowheads="1" noCrop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66"/>
            <a:ext cx="6553200" cy="51028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id-ID" sz="3200" b="1" dirty="0">
                <a:latin typeface="Agency FB" pitchFamily="34" charset="0"/>
              </a:rPr>
              <a:t>Populasi dan Sampel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5540"/>
            <a:ext cx="2514600" cy="979107"/>
          </a:xfrm>
          <a:solidFill>
            <a:srgbClr val="FFFF66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d-ID" b="1" dirty="0">
                <a:latin typeface="Agency FB" pitchFamily="34" charset="0"/>
              </a:rPr>
              <a:t>Cluster</a:t>
            </a:r>
          </a:p>
          <a:p>
            <a:pPr marL="0" indent="0" algn="ctr">
              <a:buNone/>
            </a:pPr>
            <a:r>
              <a:rPr lang="id-ID" b="1" dirty="0">
                <a:latin typeface="Agency FB" pitchFamily="34" charset="0"/>
              </a:rPr>
              <a:t>Random Sampling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81600" y="-2891"/>
            <a:ext cx="3962400" cy="538431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d-ID" sz="2800" b="1" dirty="0">
                <a:latin typeface="Agency FB" pitchFamily="34" charset="0"/>
              </a:rPr>
              <a:t>Teknik Sampling : Random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510427"/>
            <a:ext cx="2514600" cy="2800767"/>
          </a:xfrm>
          <a:prstGeom prst="rect">
            <a:avLst/>
          </a:prstGeom>
          <a:solidFill>
            <a:srgbClr val="C6F13B"/>
          </a:solidFill>
        </p:spPr>
        <p:txBody>
          <a:bodyPr wrap="square">
            <a:spAutoFit/>
          </a:bodyPr>
          <a:lstStyle/>
          <a:p>
            <a:r>
              <a:rPr lang="id-ID" sz="2200" b="1" dirty="0">
                <a:latin typeface="Agency FB" pitchFamily="34" charset="0"/>
              </a:rPr>
              <a:t>P</a:t>
            </a:r>
            <a:r>
              <a:rPr lang="fi-FI" sz="2200" b="1" dirty="0">
                <a:latin typeface="Agency FB" pitchFamily="34" charset="0"/>
              </a:rPr>
              <a:t>emilihan elemen sampel dilakukan p</a:t>
            </a:r>
            <a:r>
              <a:rPr lang="id-ID" sz="2200" b="1" dirty="0">
                <a:latin typeface="Agency FB" pitchFamily="34" charset="0"/>
              </a:rPr>
              <a:t>ada kelompok populasi kecil. </a:t>
            </a:r>
          </a:p>
          <a:p>
            <a:endParaRPr lang="id-ID" sz="2200" b="1" dirty="0">
              <a:latin typeface="Agency FB" pitchFamily="34" charset="0"/>
            </a:endParaRPr>
          </a:p>
          <a:p>
            <a:r>
              <a:rPr lang="id-ID" sz="2200" b="1" dirty="0">
                <a:latin typeface="Agency FB" pitchFamily="34" charset="0"/>
              </a:rPr>
              <a:t>Seluruh sampel pada kelompok populasi kecil yang terpilih harus diteliti.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54846"/>
            <a:ext cx="4848225" cy="391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04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dell\Documents\photobooth dafam\PNG\tumblr_muijvt3c7A1qztgoio1_500.gif"/>
          <p:cNvPicPr>
            <a:picLocks noChangeAspect="1" noChangeArrowheads="1" noCrop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66"/>
            <a:ext cx="6553200" cy="51028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id-ID" sz="3200" b="1" dirty="0">
                <a:latin typeface="Agency FB" pitchFamily="34" charset="0"/>
              </a:rPr>
              <a:t>Populasi dan Sampel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2612"/>
            <a:ext cx="2743200" cy="979107"/>
          </a:xfrm>
          <a:solidFill>
            <a:srgbClr val="FFFF66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d-ID" b="1" dirty="0">
                <a:latin typeface="Agency FB" pitchFamily="34" charset="0"/>
              </a:rPr>
              <a:t>Accidental Sampling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81600" y="-2891"/>
            <a:ext cx="3962400" cy="538431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d-ID" sz="2800" b="1" dirty="0">
                <a:latin typeface="Agency FB" pitchFamily="34" charset="0"/>
              </a:rPr>
              <a:t>Teknik Sampling : Non-Random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627498"/>
            <a:ext cx="2743200" cy="3416320"/>
          </a:xfrm>
          <a:prstGeom prst="rect">
            <a:avLst/>
          </a:prstGeom>
          <a:solidFill>
            <a:srgbClr val="C6F13B"/>
          </a:solidFill>
        </p:spPr>
        <p:txBody>
          <a:bodyPr wrap="square">
            <a:spAutoFit/>
          </a:bodyPr>
          <a:lstStyle/>
          <a:p>
            <a:r>
              <a:rPr lang="id-ID" sz="2400" b="1" dirty="0">
                <a:latin typeface="Agency FB" pitchFamily="34" charset="0"/>
              </a:rPr>
              <a:t>Sampel berdasarkan kebetulan : siapa saja yang secara kebetulan bertemu dengan peneliti dapat digunakan sebagai sampel, apabila orang yang kebetulan ditemui tersebut sesuai dengan kriteria sampel.</a:t>
            </a:r>
            <a:endParaRPr lang="id-ID" sz="2200" b="1" dirty="0">
              <a:latin typeface="Agency FB" pitchFamily="34" charset="0"/>
            </a:endParaRPr>
          </a:p>
        </p:txBody>
      </p:sp>
      <p:pic>
        <p:nvPicPr>
          <p:cNvPr id="7170" name="Picture 2" descr="Hasil gambar untuk accidental samp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702" y="895350"/>
            <a:ext cx="5381625" cy="35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37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dell\Documents\photobooth dafam\PNG\tumblr_muijvt3c7A1qztgoio1_500.gif"/>
          <p:cNvPicPr>
            <a:picLocks noChangeAspect="1" noChangeArrowheads="1" noCrop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66"/>
            <a:ext cx="6553200" cy="51028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id-ID" sz="3200" b="1" dirty="0">
                <a:latin typeface="Agency FB" pitchFamily="34" charset="0"/>
              </a:rPr>
              <a:t>Populasi dan Sampel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2612"/>
            <a:ext cx="2743200" cy="979107"/>
          </a:xfrm>
          <a:solidFill>
            <a:srgbClr val="FFFF66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d-ID" b="1" dirty="0">
                <a:latin typeface="Agency FB" pitchFamily="34" charset="0"/>
              </a:rPr>
              <a:t>Snowball Sampling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81600" y="-2891"/>
            <a:ext cx="3962400" cy="538431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d-ID" sz="2800" b="1" dirty="0">
                <a:latin typeface="Agency FB" pitchFamily="34" charset="0"/>
              </a:rPr>
              <a:t>Teknik Sampling : Non-Random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627498"/>
            <a:ext cx="2743200" cy="2246769"/>
          </a:xfrm>
          <a:prstGeom prst="rect">
            <a:avLst/>
          </a:prstGeom>
          <a:solidFill>
            <a:srgbClr val="C6F13B"/>
          </a:solidFill>
        </p:spPr>
        <p:txBody>
          <a:bodyPr wrap="square">
            <a:spAutoFit/>
          </a:bodyPr>
          <a:lstStyle/>
          <a:p>
            <a:r>
              <a:rPr lang="id-ID" sz="2800" b="1" dirty="0">
                <a:latin typeface="Agency FB" pitchFamily="34" charset="0"/>
              </a:rPr>
              <a:t>Teknik penentuan sampel yang mula-mula jumlahnya kecil, kemudian membesar. </a:t>
            </a:r>
            <a:endParaRPr lang="id-ID" sz="2400" b="1" dirty="0">
              <a:latin typeface="Agency FB" pitchFamily="34" charset="0"/>
            </a:endParaRPr>
          </a:p>
        </p:txBody>
      </p:sp>
      <p:pic>
        <p:nvPicPr>
          <p:cNvPr id="6146" name="Picture 2" descr="Gambar terk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47750"/>
            <a:ext cx="5771615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98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dell\Documents\photobooth dafam\PNG\tumblr_muijvt3c7A1qztgoio1_500.gif"/>
          <p:cNvPicPr>
            <a:picLocks noChangeAspect="1" noChangeArrowheads="1" noCrop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66"/>
            <a:ext cx="6553200" cy="51028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id-ID" sz="3200" b="1" dirty="0">
                <a:latin typeface="Agency FB" pitchFamily="34" charset="0"/>
              </a:rPr>
              <a:t>Populasi dan Sampel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2612"/>
            <a:ext cx="2743200" cy="979107"/>
          </a:xfrm>
          <a:solidFill>
            <a:srgbClr val="FFFF66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d-ID" b="1" dirty="0">
                <a:latin typeface="Agency FB" pitchFamily="34" charset="0"/>
              </a:rPr>
              <a:t>Purposive</a:t>
            </a:r>
          </a:p>
          <a:p>
            <a:pPr marL="0" indent="0" algn="ctr">
              <a:buNone/>
            </a:pPr>
            <a:r>
              <a:rPr lang="id-ID" b="1" dirty="0">
                <a:latin typeface="Agency FB" pitchFamily="34" charset="0"/>
              </a:rPr>
              <a:t>Sampling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81600" y="-2891"/>
            <a:ext cx="3962400" cy="538431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d-ID" sz="2800" b="1" dirty="0">
                <a:latin typeface="Agency FB" pitchFamily="34" charset="0"/>
              </a:rPr>
              <a:t>Teknik Sampling : Non-Random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627498"/>
            <a:ext cx="2743200" cy="1200329"/>
          </a:xfrm>
          <a:prstGeom prst="rect">
            <a:avLst/>
          </a:prstGeom>
          <a:solidFill>
            <a:srgbClr val="C6F13B"/>
          </a:solidFill>
        </p:spPr>
        <p:txBody>
          <a:bodyPr wrap="square">
            <a:spAutoFit/>
          </a:bodyPr>
          <a:lstStyle/>
          <a:p>
            <a:r>
              <a:rPr lang="id-ID" sz="2400" b="1" dirty="0">
                <a:latin typeface="Agency FB" pitchFamily="34" charset="0"/>
              </a:rPr>
              <a:t>Penentuan sampel dengan pertimbangan tertentu.</a:t>
            </a:r>
            <a:endParaRPr lang="id-ID" sz="2200" b="1" dirty="0">
              <a:latin typeface="Agency FB" pitchFamily="34" charset="0"/>
            </a:endParaRPr>
          </a:p>
        </p:txBody>
      </p:sp>
      <p:pic>
        <p:nvPicPr>
          <p:cNvPr id="5122" name="Picture 2" descr="Gambar terk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00150"/>
            <a:ext cx="5715000" cy="342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98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C:\Users\dell\Documents\photobooth dafam\PNG\giph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114800" cy="7429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id-ID" dirty="0">
                <a:solidFill>
                  <a:srgbClr val="003300"/>
                </a:solidFill>
                <a:latin typeface="Britannic Bold" pitchFamily="34" charset="0"/>
              </a:rPr>
              <a:t>Pengolahan Data</a:t>
            </a:r>
          </a:p>
        </p:txBody>
      </p:sp>
      <p:sp>
        <p:nvSpPr>
          <p:cNvPr id="3" name="Chevron 2"/>
          <p:cNvSpPr/>
          <p:nvPr/>
        </p:nvSpPr>
        <p:spPr>
          <a:xfrm>
            <a:off x="0" y="1581150"/>
            <a:ext cx="1872000" cy="990600"/>
          </a:xfrm>
          <a:prstGeom prst="chevron">
            <a:avLst>
              <a:gd name="adj" fmla="val 2393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bg1"/>
                </a:solidFill>
                <a:latin typeface="Agency FB" pitchFamily="34" charset="0"/>
              </a:rPr>
              <a:t>Editing</a:t>
            </a:r>
          </a:p>
        </p:txBody>
      </p:sp>
      <p:sp>
        <p:nvSpPr>
          <p:cNvPr id="4" name="Chevron 3"/>
          <p:cNvSpPr/>
          <p:nvPr/>
        </p:nvSpPr>
        <p:spPr>
          <a:xfrm>
            <a:off x="1676400" y="1581150"/>
            <a:ext cx="2035884" cy="990600"/>
          </a:xfrm>
          <a:prstGeom prst="chevron">
            <a:avLst>
              <a:gd name="adj" fmla="val 2393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bg1"/>
                </a:solidFill>
                <a:latin typeface="Agency FB" pitchFamily="34" charset="0"/>
              </a:rPr>
              <a:t>Verification</a:t>
            </a:r>
          </a:p>
        </p:txBody>
      </p:sp>
      <p:sp>
        <p:nvSpPr>
          <p:cNvPr id="5" name="Chevron 4"/>
          <p:cNvSpPr/>
          <p:nvPr/>
        </p:nvSpPr>
        <p:spPr>
          <a:xfrm>
            <a:off x="5224632" y="1581150"/>
            <a:ext cx="2057400" cy="990600"/>
          </a:xfrm>
          <a:prstGeom prst="chevron">
            <a:avLst>
              <a:gd name="adj" fmla="val 2393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bg1"/>
                </a:solidFill>
                <a:latin typeface="Agency FB" pitchFamily="34" charset="0"/>
              </a:rPr>
              <a:t>Calssification</a:t>
            </a:r>
          </a:p>
        </p:txBody>
      </p:sp>
      <p:sp>
        <p:nvSpPr>
          <p:cNvPr id="6" name="Chevron 5"/>
          <p:cNvSpPr/>
          <p:nvPr/>
        </p:nvSpPr>
        <p:spPr>
          <a:xfrm>
            <a:off x="3515958" y="1581150"/>
            <a:ext cx="1905000" cy="990600"/>
          </a:xfrm>
          <a:prstGeom prst="chevron">
            <a:avLst>
              <a:gd name="adj" fmla="val 23937"/>
            </a:avLst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bg1"/>
                </a:solidFill>
                <a:latin typeface="Agency FB" pitchFamily="34" charset="0"/>
              </a:rPr>
              <a:t>Coding</a:t>
            </a:r>
          </a:p>
        </p:txBody>
      </p:sp>
      <p:sp>
        <p:nvSpPr>
          <p:cNvPr id="7" name="Chevron 6"/>
          <p:cNvSpPr/>
          <p:nvPr/>
        </p:nvSpPr>
        <p:spPr>
          <a:xfrm>
            <a:off x="7086600" y="1581150"/>
            <a:ext cx="2057400" cy="990600"/>
          </a:xfrm>
          <a:prstGeom prst="chevron">
            <a:avLst>
              <a:gd name="adj" fmla="val 2393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bg1"/>
                </a:solidFill>
                <a:latin typeface="Agency FB" pitchFamily="34" charset="0"/>
              </a:rPr>
              <a:t>Tabulating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21516" y="2571750"/>
            <a:ext cx="1600200" cy="1676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solidFill>
                  <a:schemeClr val="bg1"/>
                </a:solidFill>
                <a:latin typeface="Agency FB" pitchFamily="34" charset="0"/>
              </a:rPr>
              <a:t>Menjumlah dan Mengkoreksi data yang terkumpul</a:t>
            </a:r>
          </a:p>
        </p:txBody>
      </p:sp>
      <p:sp>
        <p:nvSpPr>
          <p:cNvPr id="9" name="Rectangle 8"/>
          <p:cNvSpPr/>
          <p:nvPr/>
        </p:nvSpPr>
        <p:spPr>
          <a:xfrm>
            <a:off x="1664748" y="2571750"/>
            <a:ext cx="1800000" cy="1676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solidFill>
                  <a:schemeClr val="bg1"/>
                </a:solidFill>
                <a:latin typeface="Agency FB" pitchFamily="34" charset="0"/>
              </a:rPr>
              <a:t>Memastikan kebenaran data (kroscek)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05200" y="2571750"/>
            <a:ext cx="1681200" cy="1676400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solidFill>
                  <a:schemeClr val="bg1"/>
                </a:solidFill>
                <a:latin typeface="Agency FB" pitchFamily="34" charset="0"/>
              </a:rPr>
              <a:t>Memberi kode angka pada jawaban data sesuai skala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24632" y="2571750"/>
            <a:ext cx="1836000" cy="1676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solidFill>
                  <a:schemeClr val="bg1"/>
                </a:solidFill>
                <a:latin typeface="Agency FB" pitchFamily="34" charset="0"/>
              </a:rPr>
              <a:t>Pengelompokan data sesuai dengan kategori/ variabelnya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86600" y="2571750"/>
            <a:ext cx="1836000" cy="1676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solidFill>
                  <a:schemeClr val="bg1"/>
                </a:solidFill>
                <a:latin typeface="Agency FB" pitchFamily="34" charset="0"/>
              </a:rPr>
              <a:t>Mengorganisir data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dell\Documents\photobooth dafam\PNG\tumblr_muijvt3c7A1qztgoio1_500.gif"/>
          <p:cNvPicPr>
            <a:picLocks noChangeAspect="1" noChangeArrowheads="1" noCrop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816" y="14341"/>
            <a:ext cx="6894816" cy="72860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id-ID" b="1" dirty="0">
                <a:latin typeface="Agency FB" pitchFamily="34" charset="0"/>
              </a:rPr>
              <a:t>Syarat Pengumpulan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3513" y="1425321"/>
            <a:ext cx="3913087" cy="228828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b="1" dirty="0">
                <a:latin typeface="Arial Rounded MT Bold" pitchFamily="34" charset="0"/>
              </a:rPr>
              <a:t>Akurat</a:t>
            </a:r>
          </a:p>
          <a:p>
            <a:pPr marL="0" indent="0" algn="ctr">
              <a:buNone/>
            </a:pPr>
            <a:r>
              <a:rPr lang="id-ID" b="1" dirty="0">
                <a:latin typeface="Arial Rounded MT Bold" pitchFamily="34" charset="0"/>
              </a:rPr>
              <a:t>Relevan</a:t>
            </a:r>
          </a:p>
          <a:p>
            <a:pPr marL="0" indent="0" algn="ctr">
              <a:buNone/>
            </a:pPr>
            <a:r>
              <a:rPr lang="id-ID" b="1" dirty="0">
                <a:latin typeface="Arial Rounded MT Bold" pitchFamily="34" charset="0"/>
              </a:rPr>
              <a:t>Up to date /     tepat waktu</a:t>
            </a:r>
          </a:p>
        </p:txBody>
      </p:sp>
      <p:pic>
        <p:nvPicPr>
          <p:cNvPr id="12290" name="Picture 2" descr="Gambar terkai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816158"/>
            <a:ext cx="1738422" cy="231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Gambar terkai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236" y="84174"/>
            <a:ext cx="1428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asil gambar untuk data 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2462"/>
            <a:ext cx="2916560" cy="204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3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asil gambar untuk golden gate bridge 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6941" cy="5143500"/>
          </a:xfrm>
          <a:prstGeom prst="rect">
            <a:avLst/>
          </a:prstGeom>
          <a:noFill/>
        </p:spPr>
      </p:pic>
      <p:pic>
        <p:nvPicPr>
          <p:cNvPr id="40963" name="Picture 3" descr="C:\Users\dell\Documents\photobooth dafam\PNG\thank-you-2490552_960_720.png"/>
          <p:cNvPicPr>
            <a:picLocks noChangeAspect="1" noChangeArrowheads="1"/>
          </p:cNvPicPr>
          <p:nvPr/>
        </p:nvPicPr>
        <p:blipFill>
          <a:blip r:embed="rId3"/>
          <a:srcRect b="26667"/>
          <a:stretch>
            <a:fillRect/>
          </a:stretch>
        </p:blipFill>
        <p:spPr bwMode="auto">
          <a:xfrm>
            <a:off x="304800" y="2209800"/>
            <a:ext cx="8001000" cy="2933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7686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13ED0-59C3-49A6-9A13-720400DA6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FAE37-81BE-423C-AFBA-EDBD7E7D3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2643</a:t>
            </a:r>
          </a:p>
          <a:p>
            <a:r>
              <a:rPr lang="en-US" dirty="0"/>
              <a:t>2642</a:t>
            </a:r>
          </a:p>
          <a:p>
            <a:r>
              <a:rPr lang="en-US" dirty="0"/>
              <a:t>2635</a:t>
            </a:r>
          </a:p>
          <a:p>
            <a:r>
              <a:rPr lang="en-US" dirty="0"/>
              <a:t>2637</a:t>
            </a:r>
          </a:p>
          <a:p>
            <a:r>
              <a:rPr lang="en-US" dirty="0"/>
              <a:t>2661</a:t>
            </a:r>
          </a:p>
          <a:p>
            <a:r>
              <a:rPr lang="en-US" dirty="0"/>
              <a:t>2652</a:t>
            </a:r>
          </a:p>
          <a:p>
            <a:r>
              <a:rPr lang="en-US" dirty="0"/>
              <a:t>2658</a:t>
            </a:r>
          </a:p>
          <a:p>
            <a:r>
              <a:rPr lang="en-US" dirty="0"/>
              <a:t>2648</a:t>
            </a:r>
          </a:p>
          <a:p>
            <a:r>
              <a:rPr lang="en-US" dirty="0"/>
              <a:t>2636</a:t>
            </a:r>
          </a:p>
          <a:p>
            <a:r>
              <a:rPr lang="en-US" dirty="0"/>
              <a:t>2625</a:t>
            </a:r>
          </a:p>
          <a:p>
            <a:r>
              <a:rPr lang="en-US"/>
              <a:t>2662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75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EA85-6A8F-4815-B7C0-A92006955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19594-F875-4097-8517-B070D12FB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2792</a:t>
            </a:r>
          </a:p>
          <a:p>
            <a:r>
              <a:rPr lang="en-US" dirty="0"/>
              <a:t>2783</a:t>
            </a:r>
          </a:p>
          <a:p>
            <a:r>
              <a:rPr lang="en-US" dirty="0"/>
              <a:t>2763</a:t>
            </a:r>
          </a:p>
          <a:p>
            <a:r>
              <a:rPr lang="en-US" dirty="0"/>
              <a:t>2764</a:t>
            </a:r>
          </a:p>
          <a:p>
            <a:r>
              <a:rPr lang="en-US" dirty="0"/>
              <a:t>2796</a:t>
            </a:r>
          </a:p>
          <a:p>
            <a:r>
              <a:rPr lang="en-US" dirty="0"/>
              <a:t>2791</a:t>
            </a:r>
          </a:p>
          <a:p>
            <a:r>
              <a:rPr lang="en-US" dirty="0"/>
              <a:t>2769</a:t>
            </a:r>
          </a:p>
          <a:p>
            <a:r>
              <a:rPr lang="en-US" dirty="0"/>
              <a:t>2790</a:t>
            </a:r>
          </a:p>
          <a:p>
            <a:r>
              <a:rPr lang="en-US" dirty="0"/>
              <a:t>2776</a:t>
            </a:r>
          </a:p>
          <a:p>
            <a:r>
              <a:rPr lang="en-US" dirty="0"/>
              <a:t>2777</a:t>
            </a:r>
          </a:p>
          <a:p>
            <a:r>
              <a:rPr lang="en-US" dirty="0"/>
              <a:t>2794</a:t>
            </a:r>
          </a:p>
          <a:p>
            <a:r>
              <a:rPr lang="en-US" dirty="0"/>
              <a:t>2789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0981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3B535-FDD2-433F-80C3-EDA88B43C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61950"/>
            <a:ext cx="8229600" cy="423267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2897</a:t>
            </a:r>
          </a:p>
          <a:p>
            <a:r>
              <a:rPr lang="en-US" dirty="0"/>
              <a:t>2913</a:t>
            </a:r>
          </a:p>
          <a:p>
            <a:r>
              <a:rPr lang="en-US" dirty="0"/>
              <a:t>2902</a:t>
            </a:r>
          </a:p>
          <a:p>
            <a:r>
              <a:rPr lang="en-US" dirty="0"/>
              <a:t>2896</a:t>
            </a:r>
          </a:p>
          <a:p>
            <a:r>
              <a:rPr lang="en-US" dirty="0"/>
              <a:t>02912</a:t>
            </a:r>
          </a:p>
          <a:p>
            <a:r>
              <a:rPr lang="en-US" dirty="0"/>
              <a:t>2890</a:t>
            </a:r>
          </a:p>
          <a:p>
            <a:r>
              <a:rPr lang="en-US" dirty="0"/>
              <a:t>2916</a:t>
            </a:r>
          </a:p>
          <a:p>
            <a:r>
              <a:rPr lang="en-US" dirty="0"/>
              <a:t>2892</a:t>
            </a:r>
          </a:p>
          <a:p>
            <a:r>
              <a:rPr lang="en-US" dirty="0"/>
              <a:t>2914</a:t>
            </a:r>
          </a:p>
          <a:p>
            <a:r>
              <a:rPr lang="en-US" dirty="0"/>
              <a:t>2891</a:t>
            </a:r>
          </a:p>
          <a:p>
            <a:r>
              <a:rPr lang="en-US"/>
              <a:t>2884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285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dell\Documents\photobooth dafam\PNG\tumblr_muijvt3c7A1qztgoio1_500.gif"/>
          <p:cNvPicPr>
            <a:picLocks noChangeAspect="1" noChangeArrowheads="1" noCrop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987" y="-6925"/>
            <a:ext cx="7027887" cy="72860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id-ID" b="1" dirty="0">
                <a:latin typeface="Agency FB" pitchFamily="34" charset="0"/>
              </a:rPr>
              <a:t>Data Berkualitas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6750"/>
            <a:ext cx="7015900" cy="4472178"/>
          </a:xfrm>
          <a:solidFill>
            <a:srgbClr val="FFFF66"/>
          </a:solidFill>
        </p:spPr>
        <p:txBody>
          <a:bodyPr>
            <a:normAutofit fontScale="77500" lnSpcReduction="20000"/>
          </a:bodyPr>
          <a:lstStyle/>
          <a:p>
            <a:endParaRPr lang="id-ID" b="1" i="1" dirty="0">
              <a:solidFill>
                <a:srgbClr val="FF0000"/>
              </a:solidFill>
              <a:latin typeface="Agency FB" pitchFamily="34" charset="0"/>
            </a:endParaRPr>
          </a:p>
          <a:p>
            <a:r>
              <a:rPr lang="id-ID" b="1" i="1" dirty="0">
                <a:solidFill>
                  <a:srgbClr val="FF0000"/>
                </a:solidFill>
                <a:latin typeface="Agency FB" pitchFamily="34" charset="0"/>
              </a:rPr>
              <a:t>Correctness</a:t>
            </a:r>
            <a:r>
              <a:rPr lang="id-ID" b="1" i="1" dirty="0">
                <a:latin typeface="Agency FB" pitchFamily="34" charset="0"/>
              </a:rPr>
              <a:t> yaitu </a:t>
            </a:r>
            <a:r>
              <a:rPr lang="id-ID" b="1" dirty="0">
                <a:latin typeface="Agency FB" pitchFamily="34" charset="0"/>
              </a:rPr>
              <a:t>data rekam medis harus benar sesuai kondisi pasien selama mendapat pelayanan di fasilitas pelayanan kesehatan.</a:t>
            </a:r>
          </a:p>
          <a:p>
            <a:r>
              <a:rPr lang="id-ID" b="1" i="1" dirty="0">
                <a:solidFill>
                  <a:srgbClr val="FF0000"/>
                </a:solidFill>
                <a:latin typeface="Agency FB" pitchFamily="34" charset="0"/>
              </a:rPr>
              <a:t>Validity</a:t>
            </a:r>
            <a:r>
              <a:rPr lang="id-ID" b="1" i="1" dirty="0">
                <a:latin typeface="Agency FB" pitchFamily="34" charset="0"/>
              </a:rPr>
              <a:t> </a:t>
            </a:r>
            <a:r>
              <a:rPr lang="id-ID" b="1" dirty="0">
                <a:latin typeface="Agency FB" pitchFamily="34" charset="0"/>
              </a:rPr>
              <a:t>artinya data masih berlaku untuk waktu tertentu, tidak kadaluarsa.</a:t>
            </a:r>
          </a:p>
          <a:p>
            <a:r>
              <a:rPr lang="id-ID" b="1" i="1" dirty="0">
                <a:solidFill>
                  <a:srgbClr val="FF0000"/>
                </a:solidFill>
                <a:latin typeface="Agency FB" pitchFamily="34" charset="0"/>
              </a:rPr>
              <a:t>Reliability</a:t>
            </a:r>
            <a:r>
              <a:rPr lang="id-ID" b="1" i="1" dirty="0">
                <a:latin typeface="Agency FB" pitchFamily="34" charset="0"/>
              </a:rPr>
              <a:t> </a:t>
            </a:r>
            <a:r>
              <a:rPr lang="id-ID" b="1" dirty="0">
                <a:latin typeface="Agency FB" pitchFamily="34" charset="0"/>
              </a:rPr>
              <a:t>artinya data harus konsisten (ajeg) dan dapat diandalkan atau dapat dipercaya.</a:t>
            </a:r>
          </a:p>
          <a:p>
            <a:r>
              <a:rPr lang="id-ID" b="1" i="1" dirty="0">
                <a:solidFill>
                  <a:srgbClr val="FF0000"/>
                </a:solidFill>
                <a:latin typeface="Agency FB" pitchFamily="34" charset="0"/>
              </a:rPr>
              <a:t>Completeness</a:t>
            </a:r>
            <a:r>
              <a:rPr lang="id-ID" b="1" i="1" dirty="0">
                <a:latin typeface="Agency FB" pitchFamily="34" charset="0"/>
              </a:rPr>
              <a:t> </a:t>
            </a:r>
            <a:r>
              <a:rPr lang="id-ID" b="1" dirty="0">
                <a:latin typeface="Agency FB" pitchFamily="34" charset="0"/>
              </a:rPr>
              <a:t>yaitu data rekam medis harus lengkap dan tercatat seluruh elemen data yang diperlukan.</a:t>
            </a:r>
          </a:p>
          <a:p>
            <a:r>
              <a:rPr lang="id-ID" b="1" i="1" dirty="0">
                <a:solidFill>
                  <a:srgbClr val="FF0000"/>
                </a:solidFill>
                <a:latin typeface="Agency FB" pitchFamily="34" charset="0"/>
              </a:rPr>
              <a:t>Legibility </a:t>
            </a:r>
            <a:r>
              <a:rPr lang="id-ID" b="1" dirty="0">
                <a:latin typeface="Agency FB" pitchFamily="34" charset="0"/>
              </a:rPr>
              <a:t>yaitu data rekam medis harus jelas dapat dibaca oleh semua PPA dan tidak menimbulkan multitafsir.</a:t>
            </a:r>
          </a:p>
        </p:txBody>
      </p:sp>
      <p:pic>
        <p:nvPicPr>
          <p:cNvPr id="5" name="Picture 2" descr="Hasil gambar untuk survey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900" y="-20822"/>
            <a:ext cx="2143125" cy="515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10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dell\Documents\photobooth dafam\PNG\tumblr_muijvt3c7A1qztgoio1_500.gif"/>
          <p:cNvPicPr>
            <a:picLocks noChangeAspect="1" noChangeArrowheads="1" noCrop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987" y="3708"/>
            <a:ext cx="7027887" cy="72860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id-ID" b="1" dirty="0">
                <a:latin typeface="Agency FB" pitchFamily="34" charset="0"/>
              </a:rPr>
              <a:t>Data Berkualitas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04" y="666750"/>
            <a:ext cx="7074195" cy="4476750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id-ID" sz="2100" b="1" i="1" dirty="0">
                <a:solidFill>
                  <a:srgbClr val="FF0000"/>
                </a:solidFill>
                <a:latin typeface="Agency FB" pitchFamily="34" charset="0"/>
              </a:rPr>
              <a:t>Currency and Timeliness </a:t>
            </a:r>
            <a:r>
              <a:rPr lang="id-ID" sz="2100" b="1" dirty="0">
                <a:latin typeface="Agency FB" pitchFamily="34" charset="0"/>
              </a:rPr>
              <a:t>yaitu data rekam medis harus terkini dan tepat waktu. </a:t>
            </a:r>
          </a:p>
          <a:p>
            <a:r>
              <a:rPr lang="id-ID" sz="2100" b="1" i="1" dirty="0">
                <a:solidFill>
                  <a:srgbClr val="FF0000"/>
                </a:solidFill>
                <a:latin typeface="Agency FB" pitchFamily="34" charset="0"/>
              </a:rPr>
              <a:t>Meaning, Usefulness </a:t>
            </a:r>
            <a:r>
              <a:rPr lang="id-ID" sz="2100" b="1" dirty="0">
                <a:latin typeface="Agency FB" pitchFamily="34" charset="0"/>
              </a:rPr>
              <a:t>yaitu data rekam medis harus terkandung data yang sebenarnya </a:t>
            </a:r>
            <a:r>
              <a:rPr lang="es-ES" sz="2100" b="1" dirty="0" err="1">
                <a:latin typeface="Agency FB" pitchFamily="34" charset="0"/>
              </a:rPr>
              <a:t>dibutuhkan</a:t>
            </a:r>
            <a:r>
              <a:rPr lang="es-ES" sz="2100" b="1" dirty="0">
                <a:latin typeface="Agency FB" pitchFamily="34" charset="0"/>
              </a:rPr>
              <a:t> dan </a:t>
            </a:r>
            <a:r>
              <a:rPr lang="es-ES" sz="2100" b="1" dirty="0" err="1">
                <a:latin typeface="Agency FB" pitchFamily="34" charset="0"/>
              </a:rPr>
              <a:t>berguna</a:t>
            </a:r>
            <a:r>
              <a:rPr lang="es-ES" sz="2100" b="1" dirty="0">
                <a:latin typeface="Agency FB" pitchFamily="34" charset="0"/>
              </a:rPr>
              <a:t> pada </a:t>
            </a:r>
            <a:r>
              <a:rPr lang="es-ES" sz="2100" b="1" dirty="0" err="1">
                <a:latin typeface="Agency FB" pitchFamily="34" charset="0"/>
              </a:rPr>
              <a:t>asuhan</a:t>
            </a:r>
            <a:r>
              <a:rPr lang="es-ES" sz="2100" b="1" dirty="0">
                <a:latin typeface="Agency FB" pitchFamily="34" charset="0"/>
              </a:rPr>
              <a:t> </a:t>
            </a:r>
            <a:r>
              <a:rPr lang="es-ES" sz="2100" b="1" dirty="0" err="1">
                <a:latin typeface="Agency FB" pitchFamily="34" charset="0"/>
              </a:rPr>
              <a:t>pasien</a:t>
            </a:r>
            <a:r>
              <a:rPr lang="es-ES" sz="2100" b="1" dirty="0">
                <a:latin typeface="Agency FB" pitchFamily="34" charset="0"/>
              </a:rPr>
              <a:t>.</a:t>
            </a:r>
          </a:p>
          <a:p>
            <a:r>
              <a:rPr lang="id-ID" sz="2100" b="1" i="1" dirty="0">
                <a:solidFill>
                  <a:srgbClr val="FF0000"/>
                </a:solidFill>
                <a:latin typeface="Agency FB" pitchFamily="34" charset="0"/>
              </a:rPr>
              <a:t>Accessibility</a:t>
            </a:r>
            <a:r>
              <a:rPr lang="id-ID" sz="2100" b="1" i="1" dirty="0">
                <a:latin typeface="Agency FB" pitchFamily="34" charset="0"/>
              </a:rPr>
              <a:t> </a:t>
            </a:r>
            <a:r>
              <a:rPr lang="id-ID" sz="2100" b="1" dirty="0">
                <a:latin typeface="Agency FB" pitchFamily="34" charset="0"/>
              </a:rPr>
              <a:t>yaitu data rekam medis harus mudah diakses oleh para pemberi pelayanan kesehatan atau orang yang berwenang kapanpun dibutuhkan.</a:t>
            </a:r>
          </a:p>
          <a:p>
            <a:r>
              <a:rPr lang="id-ID" sz="2100" b="1" i="1" dirty="0">
                <a:solidFill>
                  <a:srgbClr val="FF0000"/>
                </a:solidFill>
                <a:latin typeface="Agency FB" pitchFamily="34" charset="0"/>
              </a:rPr>
              <a:t>Confidentiality and Security </a:t>
            </a:r>
            <a:r>
              <a:rPr lang="id-ID" sz="2100" b="1" dirty="0">
                <a:latin typeface="Agency FB" pitchFamily="34" charset="0"/>
              </a:rPr>
              <a:t>yaitu data rekam medis harus terjaga kerahasiaannya dan </a:t>
            </a:r>
            <a:r>
              <a:rPr lang="es-ES" sz="2100" b="1" dirty="0">
                <a:latin typeface="Agency FB" pitchFamily="34" charset="0"/>
              </a:rPr>
              <a:t>aman secara </a:t>
            </a:r>
            <a:r>
              <a:rPr lang="es-ES" sz="2100" b="1" dirty="0" err="1">
                <a:latin typeface="Agency FB" pitchFamily="34" charset="0"/>
              </a:rPr>
              <a:t>fisik</a:t>
            </a:r>
            <a:r>
              <a:rPr lang="es-ES" sz="2100" b="1" dirty="0">
                <a:latin typeface="Agency FB" pitchFamily="34" charset="0"/>
              </a:rPr>
              <a:t> </a:t>
            </a:r>
            <a:r>
              <a:rPr lang="es-ES" sz="2100" b="1" dirty="0" err="1">
                <a:latin typeface="Agency FB" pitchFamily="34" charset="0"/>
              </a:rPr>
              <a:t>maupun</a:t>
            </a:r>
            <a:r>
              <a:rPr lang="es-ES" sz="2100" b="1" dirty="0">
                <a:latin typeface="Agency FB" pitchFamily="34" charset="0"/>
              </a:rPr>
              <a:t> </a:t>
            </a:r>
            <a:r>
              <a:rPr lang="es-ES" sz="2100" b="1" dirty="0" err="1">
                <a:latin typeface="Agency FB" pitchFamily="34" charset="0"/>
              </a:rPr>
              <a:t>isinya</a:t>
            </a:r>
            <a:r>
              <a:rPr lang="es-ES" sz="2100" b="1" dirty="0">
                <a:latin typeface="Agency FB" pitchFamily="34" charset="0"/>
              </a:rPr>
              <a:t> </a:t>
            </a:r>
            <a:r>
              <a:rPr lang="es-ES" sz="2100" b="1" dirty="0" err="1">
                <a:latin typeface="Agency FB" pitchFamily="34" charset="0"/>
              </a:rPr>
              <a:t>dari</a:t>
            </a:r>
            <a:r>
              <a:rPr lang="es-ES" sz="2100" b="1" dirty="0">
                <a:latin typeface="Agency FB" pitchFamily="34" charset="0"/>
              </a:rPr>
              <a:t> </a:t>
            </a:r>
            <a:r>
              <a:rPr lang="es-ES" sz="2100" b="1" dirty="0" err="1">
                <a:latin typeface="Agency FB" pitchFamily="34" charset="0"/>
              </a:rPr>
              <a:t>gangguan</a:t>
            </a:r>
            <a:r>
              <a:rPr lang="es-ES" sz="2100" b="1" dirty="0">
                <a:latin typeface="Agency FB" pitchFamily="34" charset="0"/>
              </a:rPr>
              <a:t> </a:t>
            </a:r>
            <a:r>
              <a:rPr lang="es-ES" sz="2100" b="1" dirty="0" err="1">
                <a:latin typeface="Agency FB" pitchFamily="34" charset="0"/>
              </a:rPr>
              <a:t>atau</a:t>
            </a:r>
            <a:r>
              <a:rPr lang="es-ES" sz="2100" b="1" dirty="0">
                <a:latin typeface="Agency FB" pitchFamily="34" charset="0"/>
              </a:rPr>
              <a:t> </a:t>
            </a:r>
            <a:r>
              <a:rPr lang="es-ES" sz="2100" b="1" dirty="0" err="1">
                <a:latin typeface="Agency FB" pitchFamily="34" charset="0"/>
              </a:rPr>
              <a:t>bahaya</a:t>
            </a:r>
            <a:r>
              <a:rPr lang="es-ES" sz="2100" b="1" dirty="0">
                <a:latin typeface="Agency FB" pitchFamily="34" charset="0"/>
              </a:rPr>
              <a:t> dan </a:t>
            </a:r>
            <a:r>
              <a:rPr lang="es-ES" sz="2100" b="1" dirty="0" err="1">
                <a:latin typeface="Agency FB" pitchFamily="34" charset="0"/>
              </a:rPr>
              <a:t>penyalahgunaan</a:t>
            </a:r>
            <a:r>
              <a:rPr lang="id-ID" sz="2100" b="1" dirty="0">
                <a:latin typeface="Agency FB" pitchFamily="34" charset="0"/>
              </a:rPr>
              <a:t> informasi.</a:t>
            </a:r>
          </a:p>
          <a:p>
            <a:r>
              <a:rPr lang="id-ID" sz="2100" b="1" i="1" dirty="0">
                <a:solidFill>
                  <a:srgbClr val="FF0000"/>
                </a:solidFill>
                <a:latin typeface="Agency FB" pitchFamily="34" charset="0"/>
              </a:rPr>
              <a:t>Legality </a:t>
            </a:r>
            <a:r>
              <a:rPr lang="id-ID" sz="2100" b="1" dirty="0">
                <a:latin typeface="Agency FB" pitchFamily="34" charset="0"/>
              </a:rPr>
              <a:t>yaitu data rekam medis harus memenuhi persyaratan aspek hukum dan peraturan perundang-perundangan yang berlaku.</a:t>
            </a:r>
          </a:p>
        </p:txBody>
      </p:sp>
      <p:pic>
        <p:nvPicPr>
          <p:cNvPr id="10242" name="Picture 2" descr="Hasil gambar untuk survey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900" y="-20822"/>
            <a:ext cx="2143125" cy="515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28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dell\Documents\photobooth dafam\PNG\tumblr_muijvt3c7A1qztgoio1_500.gif"/>
          <p:cNvPicPr>
            <a:picLocks noChangeAspect="1" noChangeArrowheads="1" noCrop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84" y="0"/>
            <a:ext cx="8229600" cy="99417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id-ID" b="1" dirty="0"/>
              <a:t>Metode Pengumpulan Data </a:t>
            </a:r>
            <a:br>
              <a:rPr lang="id-ID" b="1" dirty="0"/>
            </a:br>
            <a:r>
              <a:rPr lang="id-ID" sz="2700" b="1" dirty="0"/>
              <a:t>(menurut cakupan populasi)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85950"/>
            <a:ext cx="2362200" cy="1828799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id-ID" b="1" dirty="0"/>
              <a:t>Sensus</a:t>
            </a:r>
          </a:p>
          <a:p>
            <a:endParaRPr lang="id-ID" b="1" dirty="0"/>
          </a:p>
          <a:p>
            <a:r>
              <a:rPr lang="id-ID" b="1" dirty="0"/>
              <a:t>Sampling</a:t>
            </a:r>
          </a:p>
        </p:txBody>
      </p:sp>
      <p:pic>
        <p:nvPicPr>
          <p:cNvPr id="8194" name="Picture 2" descr="Hasil gambar untuk survey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706" y="1352550"/>
            <a:ext cx="308038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13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dell\Documents\photobooth dafam\PNG\tumblr_muijvt3c7A1qztgoio1_500.gif"/>
          <p:cNvPicPr>
            <a:picLocks noChangeAspect="1" noChangeArrowheads="1" noCrop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66"/>
            <a:ext cx="6553200" cy="51028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id-ID" b="1" dirty="0">
                <a:latin typeface="Agency FB" pitchFamily="34" charset="0"/>
              </a:rPr>
              <a:t>Jenis Instrumen Pengumpulan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3950"/>
            <a:ext cx="7162800" cy="3394472"/>
          </a:xfrm>
          <a:solidFill>
            <a:srgbClr val="FFFF66"/>
          </a:solidFill>
        </p:spPr>
        <p:txBody>
          <a:bodyPr/>
          <a:lstStyle/>
          <a:p>
            <a:r>
              <a:rPr lang="id-ID" b="1" dirty="0">
                <a:latin typeface="Agency FB" pitchFamily="34" charset="0"/>
              </a:rPr>
              <a:t>Daftar pertanyaan</a:t>
            </a:r>
          </a:p>
          <a:p>
            <a:r>
              <a:rPr lang="id-ID" b="1" dirty="0">
                <a:latin typeface="Agency FB" pitchFamily="34" charset="0"/>
              </a:rPr>
              <a:t>Lembar observasi (pengamatan)</a:t>
            </a:r>
          </a:p>
          <a:p>
            <a:r>
              <a:rPr lang="id-ID" b="1" dirty="0">
                <a:latin typeface="Agency FB" pitchFamily="34" charset="0"/>
              </a:rPr>
              <a:t>Angket</a:t>
            </a:r>
          </a:p>
          <a:p>
            <a:r>
              <a:rPr lang="sv-SE" b="1" dirty="0">
                <a:latin typeface="Agency FB" pitchFamily="34" charset="0"/>
              </a:rPr>
              <a:t>Alat ukur seperti meteran, timbangan,</a:t>
            </a:r>
            <a:r>
              <a:rPr lang="id-ID" b="1" dirty="0">
                <a:latin typeface="Agency FB" pitchFamily="34" charset="0"/>
              </a:rPr>
              <a:t> </a:t>
            </a:r>
            <a:r>
              <a:rPr lang="sv-SE" b="1" dirty="0">
                <a:latin typeface="Agency FB" pitchFamily="34" charset="0"/>
              </a:rPr>
              <a:t>termometer, tensimeter dan lain sebagainya.</a:t>
            </a:r>
            <a:endParaRPr lang="id-ID" b="1" dirty="0">
              <a:latin typeface="Agency FB" pitchFamily="34" charset="0"/>
            </a:endParaRPr>
          </a:p>
        </p:txBody>
      </p:sp>
      <p:pic>
        <p:nvPicPr>
          <p:cNvPr id="9218" name="Picture 2" descr="Gambar terkai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340" y="51435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53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dell\Documents\photobooth dafam\PNG\tumblr_muijvt3c7A1qztgoio1_500.gif"/>
          <p:cNvPicPr>
            <a:picLocks noChangeAspect="1" noChangeArrowheads="1" noCrop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66"/>
            <a:ext cx="6553200" cy="51028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id-ID" sz="3200" b="1" dirty="0">
                <a:latin typeface="Agency FB" pitchFamily="34" charset="0"/>
              </a:rPr>
              <a:t>Jenis Instrumen Pengumpulan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2043"/>
            <a:ext cx="8229600" cy="3394472"/>
          </a:xfrm>
          <a:solidFill>
            <a:srgbClr val="FFFF66"/>
          </a:solidFill>
        </p:spPr>
        <p:txBody>
          <a:bodyPr>
            <a:normAutofit lnSpcReduction="10000"/>
          </a:bodyPr>
          <a:lstStyle/>
          <a:p>
            <a:r>
              <a:rPr lang="id-ID" b="1" dirty="0">
                <a:latin typeface="Agency FB" pitchFamily="34" charset="0"/>
              </a:rPr>
              <a:t>Satu set pertanyaan yang tersusun secara sistematis dan standar sehingga pertanyaan sama dapat diajukan kepada setiap responden. </a:t>
            </a:r>
          </a:p>
          <a:p>
            <a:pPr lvl="1"/>
            <a:r>
              <a:rPr lang="id-ID" b="1" dirty="0">
                <a:latin typeface="Agency FB" pitchFamily="34" charset="0"/>
              </a:rPr>
              <a:t>Sistematis </a:t>
            </a:r>
            <a:r>
              <a:rPr lang="id-ID" b="1" dirty="0">
                <a:latin typeface="Agency FB" pitchFamily="34" charset="0"/>
                <a:sym typeface="Wingdings" pitchFamily="2" charset="2"/>
              </a:rPr>
              <a:t> </a:t>
            </a:r>
            <a:r>
              <a:rPr lang="id-ID" b="1" dirty="0">
                <a:latin typeface="Agency FB" pitchFamily="34" charset="0"/>
              </a:rPr>
              <a:t>disusun menurut logika (</a:t>
            </a:r>
            <a:r>
              <a:rPr lang="id-ID" b="1" i="1" dirty="0">
                <a:latin typeface="Agency FB" pitchFamily="34" charset="0"/>
              </a:rPr>
              <a:t>logical sequence</a:t>
            </a:r>
            <a:r>
              <a:rPr lang="id-ID" b="1" dirty="0">
                <a:latin typeface="Agency FB" pitchFamily="34" charset="0"/>
              </a:rPr>
              <a:t>) dan sesuai maksud dan tujuan pengumpulan data. </a:t>
            </a:r>
          </a:p>
          <a:p>
            <a:pPr lvl="1"/>
            <a:r>
              <a:rPr lang="id-ID" b="1" dirty="0">
                <a:latin typeface="Agency FB" pitchFamily="34" charset="0"/>
              </a:rPr>
              <a:t>Standar adalah setiap </a:t>
            </a:r>
            <a:r>
              <a:rPr lang="nn-NO" b="1" dirty="0">
                <a:latin typeface="Agency FB" pitchFamily="34" charset="0"/>
              </a:rPr>
              <a:t>pertanyaan mempunyai pengertian</a:t>
            </a:r>
            <a:r>
              <a:rPr lang="id-ID" b="1" dirty="0">
                <a:latin typeface="Agency FB" pitchFamily="34" charset="0"/>
              </a:rPr>
              <a:t> dan</a:t>
            </a:r>
            <a:r>
              <a:rPr lang="nn-NO" b="1" dirty="0">
                <a:latin typeface="Agency FB" pitchFamily="34" charset="0"/>
              </a:rPr>
              <a:t> konsep</a:t>
            </a:r>
            <a:r>
              <a:rPr lang="id-ID" b="1" dirty="0">
                <a:latin typeface="Agency FB" pitchFamily="34" charset="0"/>
              </a:rPr>
              <a:t> </a:t>
            </a:r>
            <a:r>
              <a:rPr lang="nn-NO" b="1" dirty="0">
                <a:latin typeface="Agency FB" pitchFamily="34" charset="0"/>
              </a:rPr>
              <a:t>yang sama.</a:t>
            </a:r>
            <a:endParaRPr lang="id-ID" b="1" dirty="0">
              <a:latin typeface="Agency FB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81600" y="-2891"/>
            <a:ext cx="3962400" cy="538431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d-ID" sz="2800" b="1" dirty="0">
                <a:latin typeface="Agency FB" pitchFamily="34" charset="0"/>
              </a:rPr>
              <a:t>Kuesioner/Angket</a:t>
            </a:r>
          </a:p>
        </p:txBody>
      </p:sp>
      <p:pic>
        <p:nvPicPr>
          <p:cNvPr id="6" name="Picture 2" descr="Hasil gambar untuk survey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381707"/>
            <a:ext cx="1676400" cy="174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38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dell\Documents\photobooth dafam\PNG\tumblr_muijvt3c7A1qztgoio1_500.gif"/>
          <p:cNvPicPr>
            <a:picLocks noChangeAspect="1" noChangeArrowheads="1" noCrop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</p:spPr>
      </p:pic>
      <p:pic>
        <p:nvPicPr>
          <p:cNvPr id="6148" name="Picture 4" descr="Hasil gambar untuk questionnaire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19150"/>
            <a:ext cx="2315883" cy="2362200"/>
          </a:xfrm>
          <a:prstGeom prst="rect">
            <a:avLst/>
          </a:prstGeom>
          <a:noFill/>
        </p:spPr>
      </p:pic>
      <p:sp>
        <p:nvSpPr>
          <p:cNvPr id="6" name="Wave 5"/>
          <p:cNvSpPr/>
          <p:nvPr/>
        </p:nvSpPr>
        <p:spPr>
          <a:xfrm>
            <a:off x="1524000" y="1504950"/>
            <a:ext cx="1828800" cy="1524000"/>
          </a:xfrm>
          <a:prstGeom prst="wave">
            <a:avLst>
              <a:gd name="adj1" fmla="val 8971"/>
              <a:gd name="adj2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latin typeface="Agency FB" pitchFamily="34" charset="0"/>
              </a:rPr>
              <a:t>Open-ended Questionnaires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0" y="1657350"/>
            <a:ext cx="4267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sz="2400" b="1" dirty="0">
                <a:latin typeface="Agency FB" pitchFamily="34" charset="0"/>
              </a:rPr>
              <a:t>Open-ended questionnaire has a number of pre-set questions, but no choice of answer.</a:t>
            </a:r>
          </a:p>
        </p:txBody>
      </p:sp>
      <p:pic>
        <p:nvPicPr>
          <p:cNvPr id="6152" name="Picture 8" descr="Hasil gambar untuk kuesioner terbuka"/>
          <p:cNvPicPr>
            <a:picLocks noChangeAspect="1" noChangeArrowheads="1"/>
          </p:cNvPicPr>
          <p:nvPr/>
        </p:nvPicPr>
        <p:blipFill>
          <a:blip r:embed="rId4"/>
          <a:srcRect l="3297" r="10989" b="23077"/>
          <a:stretch>
            <a:fillRect/>
          </a:stretch>
        </p:blipFill>
        <p:spPr bwMode="auto">
          <a:xfrm>
            <a:off x="3429000" y="819150"/>
            <a:ext cx="5715000" cy="4000501"/>
          </a:xfrm>
          <a:prstGeom prst="rect">
            <a:avLst/>
          </a:prstGeom>
          <a:noFill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4066"/>
            <a:ext cx="6553200" cy="51028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id-ID" sz="3200" b="1" dirty="0">
                <a:latin typeface="Agency FB" pitchFamily="34" charset="0"/>
              </a:rPr>
              <a:t>Jenis Instrumen Pengumpulan Data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181600" y="-2891"/>
            <a:ext cx="3962400" cy="538431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d-ID" sz="2800" b="1" dirty="0">
                <a:latin typeface="Agency FB" pitchFamily="34" charset="0"/>
              </a:rPr>
              <a:t>Kuesioner/Angket</a:t>
            </a:r>
          </a:p>
        </p:txBody>
      </p:sp>
    </p:spTree>
    <p:extLst>
      <p:ext uri="{BB962C8B-B14F-4D97-AF65-F5344CB8AC3E}">
        <p14:creationId xmlns:p14="http://schemas.microsoft.com/office/powerpoint/2010/main" val="193846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6110</TotalTime>
  <Words>656</Words>
  <Application>Microsoft Office PowerPoint</Application>
  <PresentationFormat>On-screen Show (16:9)</PresentationFormat>
  <Paragraphs>138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Agency FB</vt:lpstr>
      <vt:lpstr>Arial</vt:lpstr>
      <vt:lpstr>Arial Rounded MT Bold</vt:lpstr>
      <vt:lpstr>Britannic Bold</vt:lpstr>
      <vt:lpstr>Calibri</vt:lpstr>
      <vt:lpstr>Office Theme</vt:lpstr>
      <vt:lpstr>PowerPoint Presentation</vt:lpstr>
      <vt:lpstr>PowerPoint Presentation</vt:lpstr>
      <vt:lpstr>Syarat Pengumpulan Data</vt:lpstr>
      <vt:lpstr>Data Berkualitas</vt:lpstr>
      <vt:lpstr>Data Berkualitas</vt:lpstr>
      <vt:lpstr>Metode Pengumpulan Data  (menurut cakupan populasi)</vt:lpstr>
      <vt:lpstr>Jenis Instrumen Pengumpulan Data</vt:lpstr>
      <vt:lpstr>Jenis Instrumen Pengumpulan Data</vt:lpstr>
      <vt:lpstr>Jenis Instrumen Pengumpulan Data</vt:lpstr>
      <vt:lpstr>Jenis Instrumen Pengumpulan Data</vt:lpstr>
      <vt:lpstr>PowerPoint Presentation</vt:lpstr>
      <vt:lpstr>PowerPoint Presentation</vt:lpstr>
      <vt:lpstr>Sensus Harian Rawat Inap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Populasi dan Sampel</vt:lpstr>
      <vt:lpstr>Populasi dan Sampel</vt:lpstr>
      <vt:lpstr>Populasi dan Sampel</vt:lpstr>
      <vt:lpstr>Populasi dan Sampel</vt:lpstr>
      <vt:lpstr>Populasi dan Sampel</vt:lpstr>
      <vt:lpstr>Populasi dan Sampel</vt:lpstr>
      <vt:lpstr>Populasi dan Sampel</vt:lpstr>
      <vt:lpstr>Pengolahan Data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FUNGSI MANAJEMEN</dc:title>
  <dc:creator>user</dc:creator>
  <cp:lastModifiedBy>TIARA</cp:lastModifiedBy>
  <cp:revision>378</cp:revision>
  <dcterms:created xsi:type="dcterms:W3CDTF">2016-09-17T08:00:00Z</dcterms:created>
  <dcterms:modified xsi:type="dcterms:W3CDTF">2019-09-27T09:00:43Z</dcterms:modified>
</cp:coreProperties>
</file>