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9" r:id="rId6"/>
    <p:sldId id="270" r:id="rId7"/>
    <p:sldId id="261" r:id="rId8"/>
    <p:sldId id="262" r:id="rId9"/>
    <p:sldId id="263" r:id="rId10"/>
    <p:sldId id="264" r:id="rId11"/>
    <p:sldId id="268" r:id="rId12"/>
    <p:sldId id="271" r:id="rId13"/>
    <p:sldId id="272" r:id="rId14"/>
    <p:sldId id="273" r:id="rId15"/>
    <p:sldId id="274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5EE2-E17B-4124-84A0-844959064213}" type="datetimeFigureOut">
              <a:rPr lang="id-ID" smtClean="0"/>
              <a:t>02/10/2016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C6F1-F5E9-44E7-B256-CF7FF74FBA4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5EE2-E17B-4124-84A0-844959064213}" type="datetimeFigureOut">
              <a:rPr lang="id-ID" smtClean="0"/>
              <a:t>02/10/2016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C6F1-F5E9-44E7-B256-CF7FF74FBA4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5EE2-E17B-4124-84A0-844959064213}" type="datetimeFigureOut">
              <a:rPr lang="id-ID" smtClean="0"/>
              <a:t>02/10/2016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C6F1-F5E9-44E7-B256-CF7FF74FBA4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5EE2-E17B-4124-84A0-844959064213}" type="datetimeFigureOut">
              <a:rPr lang="id-ID" smtClean="0"/>
              <a:t>02/10/2016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C6F1-F5E9-44E7-B256-CF7FF74FBA4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5EE2-E17B-4124-84A0-844959064213}" type="datetimeFigureOut">
              <a:rPr lang="id-ID" smtClean="0"/>
              <a:t>02/10/2016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C6F1-F5E9-44E7-B256-CF7FF74FBA4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5EE2-E17B-4124-84A0-844959064213}" type="datetimeFigureOut">
              <a:rPr lang="id-ID" smtClean="0"/>
              <a:t>02/10/2016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C6F1-F5E9-44E7-B256-CF7FF74FBA4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5EE2-E17B-4124-84A0-844959064213}" type="datetimeFigureOut">
              <a:rPr lang="id-ID" smtClean="0"/>
              <a:t>02/10/2016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C6F1-F5E9-44E7-B256-CF7FF74FBA4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5EE2-E17B-4124-84A0-844959064213}" type="datetimeFigureOut">
              <a:rPr lang="id-ID" smtClean="0"/>
              <a:t>02/10/2016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C6F1-F5E9-44E7-B256-CF7FF74FBA4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5EE2-E17B-4124-84A0-844959064213}" type="datetimeFigureOut">
              <a:rPr lang="id-ID" smtClean="0"/>
              <a:t>02/10/2016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C6F1-F5E9-44E7-B256-CF7FF74FBA4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5EE2-E17B-4124-84A0-844959064213}" type="datetimeFigureOut">
              <a:rPr lang="id-ID" smtClean="0"/>
              <a:t>02/10/2016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C6F1-F5E9-44E7-B256-CF7FF74FBA4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5EE2-E17B-4124-84A0-844959064213}" type="datetimeFigureOut">
              <a:rPr lang="id-ID" smtClean="0"/>
              <a:t>02/10/2016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AC6F1-F5E9-44E7-B256-CF7FF74FBA4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55EE2-E17B-4124-84A0-844959064213}" type="datetimeFigureOut">
              <a:rPr lang="id-ID" smtClean="0"/>
              <a:t>02/10/2016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AC6F1-F5E9-44E7-B256-CF7FF74FBA40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TINGKAT KEBISINGAN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Eko Hartini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id-ID" dirty="0" smtClean="0"/>
              <a:t>Hubungan antara I, W dan 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id-ID" dirty="0" smtClean="0"/>
              <a:t>I = intensitas suara (</a:t>
            </a:r>
            <a:r>
              <a:rPr lang="id-ID" dirty="0" smtClean="0"/>
              <a:t>watt/m</a:t>
            </a:r>
            <a:r>
              <a:rPr lang="id-ID" baseline="30000" dirty="0" smtClean="0"/>
              <a:t>2</a:t>
            </a:r>
            <a:r>
              <a:rPr lang="id-ID" dirty="0" smtClean="0"/>
              <a:t>)</a:t>
            </a:r>
            <a:endParaRPr lang="id-ID" dirty="0" smtClean="0"/>
          </a:p>
          <a:p>
            <a:r>
              <a:rPr lang="id-ID" dirty="0" smtClean="0"/>
              <a:t>W = jumlah daya suara yang dipancarkan tiap detik (watt)</a:t>
            </a:r>
          </a:p>
          <a:p>
            <a:r>
              <a:rPr lang="id-ID" dirty="0" smtClean="0"/>
              <a:t>A = luas bidang penyebaran suara (</a:t>
            </a:r>
            <a:r>
              <a:rPr lang="id-ID" dirty="0" smtClean="0"/>
              <a:t>m</a:t>
            </a:r>
            <a:r>
              <a:rPr lang="id-ID" baseline="30000" dirty="0" smtClean="0"/>
              <a:t>2</a:t>
            </a:r>
            <a:r>
              <a:rPr lang="id-ID" dirty="0" smtClean="0"/>
              <a:t> )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4143380"/>
            <a:ext cx="1143008" cy="1000132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id-ID" dirty="0" smtClean="0"/>
              <a:t>Hubungan antara I, W dan 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id-ID" dirty="0" smtClean="0"/>
              <a:t>Luas bidang penyebaran berbentuk bola, maka A = 4</a:t>
            </a:r>
            <a:r>
              <a:rPr lang="id-ID" dirty="0" smtClean="0">
                <a:sym typeface="Symbol"/>
              </a:rPr>
              <a:t> r</a:t>
            </a:r>
            <a:r>
              <a:rPr lang="id-ID" baseline="30000" dirty="0" smtClean="0">
                <a:sym typeface="Symbol"/>
              </a:rPr>
              <a:t>2</a:t>
            </a:r>
            <a:endParaRPr lang="id-ID" baseline="30000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2928934"/>
            <a:ext cx="2646678" cy="785818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4071942"/>
            <a:ext cx="1143008" cy="1055084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id-ID" dirty="0" smtClean="0"/>
              <a:t>Soal 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id-ID" dirty="0" smtClean="0"/>
              <a:t>Di titik A yang berjarak 10 m dari pusat suara, tingkat kebisingannya 100 dB. Sementara itu di titik B berjarak 100 m dari pusat suara. </a:t>
            </a:r>
          </a:p>
          <a:p>
            <a:r>
              <a:rPr lang="id-ID" dirty="0" smtClean="0"/>
              <a:t>Berapa intensitas suara di B....??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361" y="0"/>
            <a:ext cx="815594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00034" y="2428868"/>
            <a:ext cx="2428892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4000" dirty="0" smtClean="0"/>
              <a:t>JAWABAN</a:t>
            </a:r>
            <a:endParaRPr lang="id-ID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id-ID" dirty="0" smtClean="0"/>
              <a:t>Soal 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id-ID" dirty="0" smtClean="0"/>
              <a:t>Dimanakan letak titik-titik dengan tingkat kebisingan 40 dB?</a:t>
            </a:r>
            <a:endParaRPr lang="id-ID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83383" y="1600200"/>
          <a:ext cx="6803327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527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Jarak dari</a:t>
                      </a:r>
                      <a:r>
                        <a:rPr lang="id-ID" sz="2800" baseline="0" dirty="0" smtClean="0"/>
                        <a:t> </a:t>
                      </a:r>
                    </a:p>
                    <a:p>
                      <a:pPr algn="ctr"/>
                      <a:r>
                        <a:rPr lang="id-ID" sz="2800" baseline="0" dirty="0" smtClean="0"/>
                        <a:t>Pusat Suara (m)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Perbedaan Tingkat Suara Relatif (dB)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10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0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100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-20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10.000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-40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1.000.000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-60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100.000.000.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-80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id-ID" sz="3600" dirty="0" smtClean="0"/>
              <a:t>Perbedaan Tingkat  Suara di 2 Tempat yang Berbeda Jauhnya dari Sumber Suara: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  <a:p>
            <a:pPr>
              <a:buNone/>
            </a:pPr>
            <a:r>
              <a:rPr lang="id-ID" dirty="0"/>
              <a:t> </a:t>
            </a:r>
          </a:p>
          <a:p>
            <a:endParaRPr lang="id-ID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92655" y="1557990"/>
            <a:ext cx="3198835" cy="9286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609600" y="2643183"/>
            <a:ext cx="8229600" cy="2786082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Keterangan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L2 = tingkat kebisingan di tempat kedua (dB)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L1 = tingkat kebisingan di tempat pertama (dB)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r2 = jarak tempat kedua terhadap pusat suara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r1 = jarak tempat pertama terhadap pusat suara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Soal 3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accent5">
                <a:lumMod val="75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id-ID" dirty="0" smtClean="0"/>
              <a:t>	Tingkat kebisingan di titik A yang berjarak 10 m dari pusat suara adalah sebesar 100 dB. Berapa tingkat kebisingan di titik yang berjarak: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a.  100 m dari pusat suara?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b. 10 km dari pusat suara?</a:t>
            </a:r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Aplikasi....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5">
                <a:lumMod val="75000"/>
              </a:schemeClr>
            </a:solidFill>
          </a:ln>
        </p:spPr>
        <p:txBody>
          <a:bodyPr/>
          <a:lstStyle/>
          <a:p>
            <a:r>
              <a:rPr lang="id-ID" dirty="0" smtClean="0"/>
              <a:t>Hubungan antara jarak sumber suara dengan tingkat suara di titik tertentu melandasi dasar pengendalian kebisingan yang paling sederhana, disebut </a:t>
            </a:r>
            <a:r>
              <a:rPr lang="id-ID" dirty="0" smtClean="0">
                <a:solidFill>
                  <a:srgbClr val="FF0000"/>
                </a:solidFill>
              </a:rPr>
              <a:t>TEKNIK BUFFER.</a:t>
            </a:r>
          </a:p>
          <a:p>
            <a:r>
              <a:rPr lang="id-ID" dirty="0" smtClean="0"/>
              <a:t>Permasalahan: Keterbatasan area buffer zone yang dimiliki oleh perusahaan.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TINGKAT KEBISINGAN </a:t>
            </a:r>
            <a:br>
              <a:rPr lang="id-ID" dirty="0" smtClean="0"/>
            </a:br>
            <a:r>
              <a:rPr lang="id-ID" dirty="0" smtClean="0">
                <a:sym typeface="Symbol"/>
              </a:rPr>
              <a:t></a:t>
            </a:r>
            <a:r>
              <a:rPr lang="id-ID" dirty="0" smtClean="0"/>
              <a:t> </a:t>
            </a:r>
            <a:r>
              <a:rPr lang="id-ID" i="1" dirty="0" smtClean="0"/>
              <a:t>Noise Level</a:t>
            </a:r>
            <a:r>
              <a:rPr lang="id-ID" dirty="0" smtClean="0"/>
              <a:t> </a:t>
            </a:r>
            <a:r>
              <a:rPr lang="id-ID" dirty="0" smtClean="0">
                <a:sym typeface="Symbol"/>
              </a:rPr>
              <a:t> </a:t>
            </a:r>
            <a:r>
              <a:rPr lang="id-ID" i="1" dirty="0" smtClean="0"/>
              <a:t>Sound Level</a:t>
            </a:r>
            <a:endParaRPr lang="id-ID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id-ID" dirty="0" smtClean="0"/>
              <a:t>Fungsi dari </a:t>
            </a:r>
            <a:r>
              <a:rPr lang="id-ID" dirty="0" smtClean="0">
                <a:solidFill>
                  <a:srgbClr val="FF0000"/>
                </a:solidFill>
              </a:rPr>
              <a:t>amplitudo</a:t>
            </a:r>
            <a:r>
              <a:rPr lang="id-ID" dirty="0" smtClean="0"/>
              <a:t> gelombang suara</a:t>
            </a:r>
          </a:p>
          <a:p>
            <a:r>
              <a:rPr lang="id-ID" dirty="0" smtClean="0"/>
              <a:t>Satuan: desibel (dB)</a:t>
            </a:r>
          </a:p>
          <a:p>
            <a:r>
              <a:rPr lang="id-ID" dirty="0" smtClean="0"/>
              <a:t>Dapat didefinisikan sebagai: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1. SIL (</a:t>
            </a:r>
            <a:r>
              <a:rPr lang="id-ID" i="1" dirty="0" smtClean="0"/>
              <a:t>Sound Intensity Level</a:t>
            </a:r>
            <a:r>
              <a:rPr lang="id-ID" dirty="0" smtClean="0"/>
              <a:t>)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2. PWL (</a:t>
            </a:r>
            <a:r>
              <a:rPr lang="id-ID" i="1" dirty="0" smtClean="0"/>
              <a:t>Sound Power Level</a:t>
            </a:r>
            <a:r>
              <a:rPr lang="id-ID" dirty="0" smtClean="0"/>
              <a:t>)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3. SPL (</a:t>
            </a:r>
            <a:r>
              <a:rPr lang="id-ID" i="1" dirty="0" smtClean="0"/>
              <a:t>Sound Pressure Level</a:t>
            </a:r>
            <a:r>
              <a:rPr lang="id-ID" dirty="0" smtClean="0"/>
              <a:t>)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id-ID" dirty="0" smtClean="0"/>
              <a:t>SIL (</a:t>
            </a:r>
            <a:r>
              <a:rPr lang="id-ID" i="1" dirty="0" smtClean="0"/>
              <a:t>Sound Intensity Level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d-ID" dirty="0" smtClean="0"/>
              <a:t>Perhitungan </a:t>
            </a:r>
            <a:r>
              <a:rPr lang="id-ID" dirty="0" smtClean="0">
                <a:solidFill>
                  <a:srgbClr val="FF0000"/>
                </a:solidFill>
              </a:rPr>
              <a:t>nilai logaritma</a:t>
            </a:r>
            <a:r>
              <a:rPr lang="id-ID" dirty="0" smtClean="0"/>
              <a:t> dari </a:t>
            </a:r>
            <a:r>
              <a:rPr lang="id-ID" dirty="0" smtClean="0">
                <a:solidFill>
                  <a:srgbClr val="FF0000"/>
                </a:solidFill>
              </a:rPr>
              <a:t>perbandingan antara intensitas suara</a:t>
            </a:r>
            <a:r>
              <a:rPr lang="id-ID" dirty="0" smtClean="0"/>
              <a:t> (</a:t>
            </a:r>
            <a:r>
              <a:rPr lang="id-ID" i="1" dirty="0" smtClean="0"/>
              <a:t>sound intensity</a:t>
            </a:r>
            <a:r>
              <a:rPr lang="id-ID" dirty="0" smtClean="0"/>
              <a:t>) di sebuah tempat yang diukur </a:t>
            </a:r>
            <a:r>
              <a:rPr lang="id-ID" dirty="0" smtClean="0">
                <a:solidFill>
                  <a:srgbClr val="FF0000"/>
                </a:solidFill>
              </a:rPr>
              <a:t>terhadap batas intensitas pendengaran telinga manusia pada frekuensi 1000 Hz</a:t>
            </a:r>
            <a:r>
              <a:rPr lang="id-ID" dirty="0" smtClean="0"/>
              <a:t> (</a:t>
            </a:r>
            <a:r>
              <a:rPr lang="id-ID" i="1" dirty="0" smtClean="0"/>
              <a:t>thershold of hearing</a:t>
            </a:r>
            <a:r>
              <a:rPr lang="id-ID" dirty="0" smtClean="0"/>
              <a:t>).</a:t>
            </a:r>
          </a:p>
          <a:p>
            <a:r>
              <a:rPr lang="id-ID" i="1" dirty="0" smtClean="0"/>
              <a:t>Thershold of hearing = </a:t>
            </a:r>
            <a:r>
              <a:rPr lang="id-ID" dirty="0" smtClean="0"/>
              <a:t>10</a:t>
            </a:r>
            <a:r>
              <a:rPr lang="id-ID" baseline="30000" dirty="0" smtClean="0"/>
              <a:t>-12 </a:t>
            </a:r>
            <a:r>
              <a:rPr lang="id-ID" dirty="0" smtClean="0"/>
              <a:t>watt/m</a:t>
            </a:r>
            <a:r>
              <a:rPr lang="id-ID" baseline="30000" dirty="0" smtClean="0"/>
              <a:t>2</a:t>
            </a:r>
          </a:p>
          <a:p>
            <a:r>
              <a:rPr lang="id-ID" dirty="0" smtClean="0"/>
              <a:t>Tingkat kebisingan = 0 dB (Internasional)</a:t>
            </a:r>
          </a:p>
          <a:p>
            <a:endParaRPr lang="id-ID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id-ID" dirty="0" smtClean="0"/>
              <a:t>SIL (</a:t>
            </a:r>
            <a:r>
              <a:rPr lang="id-ID" i="1" dirty="0" smtClean="0"/>
              <a:t>Sound Intensity Level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d-ID" dirty="0" smtClean="0"/>
              <a:t>Digunakan untuk menghitung tingkat kebisingan di dua tempat yang berbeda jaraknya dari sumber suara</a:t>
            </a:r>
          </a:p>
          <a:p>
            <a:endParaRPr lang="id-ID" dirty="0" smtClean="0"/>
          </a:p>
          <a:p>
            <a:endParaRPr lang="id-ID" baseline="300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3429000"/>
            <a:ext cx="3286148" cy="961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id-ID" dirty="0" smtClean="0"/>
              <a:t>SIL (</a:t>
            </a:r>
            <a:r>
              <a:rPr lang="id-ID" i="1" dirty="0" smtClean="0"/>
              <a:t>Sound Intensity Level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d-ID" dirty="0" smtClean="0"/>
              <a:t>Pada saat I = Io = </a:t>
            </a:r>
            <a:r>
              <a:rPr lang="id-ID" dirty="0" smtClean="0"/>
              <a:t>10</a:t>
            </a:r>
            <a:r>
              <a:rPr lang="id-ID" baseline="30000" dirty="0" smtClean="0"/>
              <a:t>-12 </a:t>
            </a:r>
            <a:r>
              <a:rPr lang="id-ID" dirty="0" smtClean="0"/>
              <a:t>watt/m</a:t>
            </a:r>
            <a:r>
              <a:rPr lang="id-ID" baseline="30000" dirty="0" smtClean="0"/>
              <a:t>2 </a:t>
            </a:r>
            <a:r>
              <a:rPr lang="id-ID" dirty="0" smtClean="0">
                <a:sym typeface="Symbol"/>
              </a:rPr>
              <a:t> </a:t>
            </a:r>
            <a:r>
              <a:rPr lang="id-ID" dirty="0" smtClean="0"/>
              <a:t> 0 dB</a:t>
            </a:r>
            <a:endParaRPr lang="id-ID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2285992"/>
            <a:ext cx="3286148" cy="961800"/>
          </a:xfrm>
          <a:prstGeom prst="rect">
            <a:avLst/>
          </a:prstGeom>
          <a:noFill/>
          <a:ln>
            <a:noFill/>
          </a:ln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3714752"/>
            <a:ext cx="3357586" cy="1007276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5143512"/>
            <a:ext cx="4600607" cy="571504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id-ID" dirty="0" smtClean="0"/>
              <a:t>SIL (</a:t>
            </a:r>
            <a:r>
              <a:rPr lang="id-ID" i="1" dirty="0" smtClean="0"/>
              <a:t>Sound Intensity Level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d-ID" dirty="0" smtClean="0"/>
              <a:t>Pada saat I = </a:t>
            </a:r>
            <a:r>
              <a:rPr lang="id-ID" dirty="0" smtClean="0"/>
              <a:t>1 watt/m</a:t>
            </a:r>
            <a:r>
              <a:rPr lang="id-ID" baseline="30000" dirty="0" smtClean="0"/>
              <a:t>2 </a:t>
            </a:r>
            <a:r>
              <a:rPr lang="id-ID" dirty="0" smtClean="0"/>
              <a:t>= 10</a:t>
            </a:r>
            <a:r>
              <a:rPr lang="id-ID" baseline="30000" dirty="0" smtClean="0"/>
              <a:t>0</a:t>
            </a:r>
            <a:endParaRPr lang="id-ID" baseline="300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2285992"/>
            <a:ext cx="3286148" cy="961800"/>
          </a:xfrm>
          <a:prstGeom prst="rect">
            <a:avLst/>
          </a:prstGeom>
          <a:noFill/>
          <a:ln>
            <a:noFill/>
          </a:ln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9806" y="3500438"/>
            <a:ext cx="7495495" cy="785818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id-ID" dirty="0" smtClean="0"/>
              <a:t>PWL (</a:t>
            </a:r>
            <a:r>
              <a:rPr lang="id-ID" i="1" dirty="0" smtClean="0"/>
              <a:t>Sound Power Level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id-ID" dirty="0" smtClean="0"/>
              <a:t>Perhitungan </a:t>
            </a:r>
            <a:r>
              <a:rPr lang="id-ID" dirty="0" smtClean="0">
                <a:solidFill>
                  <a:srgbClr val="FF0000"/>
                </a:solidFill>
              </a:rPr>
              <a:t>nilai logaritma</a:t>
            </a:r>
            <a:r>
              <a:rPr lang="id-ID" dirty="0" smtClean="0"/>
              <a:t> dari </a:t>
            </a:r>
            <a:r>
              <a:rPr lang="id-ID" dirty="0" smtClean="0">
                <a:solidFill>
                  <a:srgbClr val="FF0000"/>
                </a:solidFill>
              </a:rPr>
              <a:t>perbandingan antara daya suara</a:t>
            </a:r>
            <a:r>
              <a:rPr lang="id-ID" dirty="0" smtClean="0"/>
              <a:t> (</a:t>
            </a:r>
            <a:r>
              <a:rPr lang="id-ID" i="1" dirty="0" smtClean="0"/>
              <a:t>sound power</a:t>
            </a:r>
            <a:r>
              <a:rPr lang="id-ID" dirty="0" smtClean="0"/>
              <a:t>) di sebuah tempat/sumber suara (W) yang diukur </a:t>
            </a:r>
            <a:r>
              <a:rPr lang="id-ID" dirty="0" smtClean="0">
                <a:solidFill>
                  <a:srgbClr val="FF0000"/>
                </a:solidFill>
              </a:rPr>
              <a:t>terhadap daya suara acuan pada frekuensi 1000 Hz</a:t>
            </a:r>
            <a:r>
              <a:rPr lang="id-ID" dirty="0" smtClean="0"/>
              <a:t> (</a:t>
            </a:r>
            <a:r>
              <a:rPr lang="id-ID" i="1" dirty="0" smtClean="0"/>
              <a:t>thershold of hearing</a:t>
            </a:r>
            <a:r>
              <a:rPr lang="id-ID" dirty="0" smtClean="0"/>
              <a:t>).</a:t>
            </a:r>
          </a:p>
          <a:p>
            <a:r>
              <a:rPr lang="id-ID" i="1" dirty="0" smtClean="0"/>
              <a:t>Thershold of hearing </a:t>
            </a:r>
            <a:r>
              <a:rPr lang="id-ID" dirty="0" smtClean="0"/>
              <a:t>(Wo)</a:t>
            </a:r>
            <a:r>
              <a:rPr lang="id-ID" i="1" dirty="0" smtClean="0"/>
              <a:t> = </a:t>
            </a:r>
            <a:r>
              <a:rPr lang="id-ID" dirty="0" smtClean="0"/>
              <a:t>10</a:t>
            </a:r>
            <a:r>
              <a:rPr lang="id-ID" baseline="30000" dirty="0" smtClean="0"/>
              <a:t>-12 </a:t>
            </a:r>
            <a:r>
              <a:rPr lang="id-ID" dirty="0" smtClean="0"/>
              <a:t>watt/m</a:t>
            </a:r>
            <a:r>
              <a:rPr lang="id-ID" baseline="30000" dirty="0" smtClean="0"/>
              <a:t>2</a:t>
            </a:r>
          </a:p>
          <a:p>
            <a:endParaRPr lang="id-ID" dirty="0"/>
          </a:p>
          <a:p>
            <a:endParaRPr lang="id-ID" baseline="30000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4929198"/>
            <a:ext cx="2464611" cy="642942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5072074"/>
            <a:ext cx="4225558" cy="500066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</p:pic>
      <p:sp>
        <p:nvSpPr>
          <p:cNvPr id="9" name="Right Arrow 8"/>
          <p:cNvSpPr/>
          <p:nvPr/>
        </p:nvSpPr>
        <p:spPr>
          <a:xfrm>
            <a:off x="3643306" y="5214950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id-ID" dirty="0" smtClean="0"/>
              <a:t>SPL (</a:t>
            </a:r>
            <a:r>
              <a:rPr lang="id-ID" i="1" dirty="0" smtClean="0"/>
              <a:t>Sound Pressure Level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d-ID" dirty="0" smtClean="0"/>
              <a:t>Perhitungan </a:t>
            </a:r>
            <a:r>
              <a:rPr lang="id-ID" dirty="0" smtClean="0">
                <a:solidFill>
                  <a:srgbClr val="FF0000"/>
                </a:solidFill>
              </a:rPr>
              <a:t>nilai logaritma</a:t>
            </a:r>
            <a:r>
              <a:rPr lang="id-ID" dirty="0" smtClean="0"/>
              <a:t> dari </a:t>
            </a:r>
            <a:r>
              <a:rPr lang="id-ID" dirty="0" smtClean="0">
                <a:solidFill>
                  <a:srgbClr val="FF0000"/>
                </a:solidFill>
              </a:rPr>
              <a:t>perbandingan antara tekanan suara</a:t>
            </a:r>
            <a:r>
              <a:rPr lang="id-ID" dirty="0" smtClean="0"/>
              <a:t> (</a:t>
            </a:r>
            <a:r>
              <a:rPr lang="id-ID" i="1" dirty="0" smtClean="0"/>
              <a:t>sound pressure</a:t>
            </a:r>
            <a:r>
              <a:rPr lang="id-ID" dirty="0" smtClean="0"/>
              <a:t>) di sebuah tempat yang diukur </a:t>
            </a:r>
            <a:r>
              <a:rPr lang="id-ID" dirty="0" smtClean="0">
                <a:solidFill>
                  <a:srgbClr val="FF0000"/>
                </a:solidFill>
              </a:rPr>
              <a:t>terhadap tekanan suara acuan pada frekuensi 1000 Hz</a:t>
            </a:r>
            <a:r>
              <a:rPr lang="id-ID" dirty="0" smtClean="0"/>
              <a:t> (</a:t>
            </a:r>
            <a:r>
              <a:rPr lang="id-ID" i="1" dirty="0" smtClean="0"/>
              <a:t>thershold of hearing</a:t>
            </a:r>
            <a:r>
              <a:rPr lang="id-ID" dirty="0" smtClean="0"/>
              <a:t>).</a:t>
            </a:r>
          </a:p>
          <a:p>
            <a:r>
              <a:rPr lang="id-ID" i="1" dirty="0" smtClean="0"/>
              <a:t>Thershold of hearing </a:t>
            </a:r>
            <a:r>
              <a:rPr lang="id-ID" dirty="0" smtClean="0"/>
              <a:t>(Po)</a:t>
            </a:r>
            <a:r>
              <a:rPr lang="id-ID" i="1" dirty="0" smtClean="0"/>
              <a:t> = 2 x </a:t>
            </a:r>
            <a:r>
              <a:rPr lang="id-ID" dirty="0" smtClean="0"/>
              <a:t>10</a:t>
            </a:r>
            <a:r>
              <a:rPr lang="id-ID" baseline="30000" dirty="0" smtClean="0"/>
              <a:t>-5 </a:t>
            </a:r>
            <a:r>
              <a:rPr lang="id-ID" dirty="0" smtClean="0"/>
              <a:t>Pa</a:t>
            </a:r>
            <a:endParaRPr lang="id-ID" baseline="30000" dirty="0" smtClean="0"/>
          </a:p>
          <a:p>
            <a:pPr>
              <a:buNone/>
            </a:pPr>
            <a:endParaRPr lang="id-ID" dirty="0" smtClean="0"/>
          </a:p>
          <a:p>
            <a:endParaRPr lang="id-ID" dirty="0" smtClean="0"/>
          </a:p>
          <a:p>
            <a:endParaRPr lang="id-ID" baseline="300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5072074"/>
            <a:ext cx="2893239" cy="57150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5000636"/>
            <a:ext cx="2579706" cy="71438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4071934" y="5214950"/>
            <a:ext cx="571504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id-ID" dirty="0" smtClean="0"/>
              <a:t>Hubungan antara I, W dan 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id-ID" dirty="0" smtClean="0"/>
              <a:t>Jumlah daya suara (W) per satuan luas area penyebaran gelombang (A) disebut intensitas suara (I)</a:t>
            </a:r>
          </a:p>
          <a:p>
            <a:r>
              <a:rPr lang="id-ID" dirty="0" smtClean="0"/>
              <a:t>Intensitas suara (I) di sebuah titik berbanding terbalik dengan kuadrat jarak (r</a:t>
            </a:r>
            <a:r>
              <a:rPr lang="id-ID" baseline="30000" dirty="0" smtClean="0"/>
              <a:t>2</a:t>
            </a:r>
            <a:r>
              <a:rPr lang="id-ID" dirty="0" smtClean="0"/>
              <a:t>) antara titik tersebut dengan sumber suara</a:t>
            </a:r>
          </a:p>
          <a:p>
            <a:endParaRPr lang="id-ID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4786323"/>
            <a:ext cx="1071570" cy="93762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489</Words>
  <Application>Microsoft Office PowerPoint</Application>
  <PresentationFormat>On-screen Show (4:3)</PresentationFormat>
  <Paragraphs>69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TINGKAT KEBISINGAN</vt:lpstr>
      <vt:lpstr>TINGKAT KEBISINGAN   Noise Level  Sound Level</vt:lpstr>
      <vt:lpstr>SIL (Sound Intensity Level)</vt:lpstr>
      <vt:lpstr>SIL (Sound Intensity Level)</vt:lpstr>
      <vt:lpstr>SIL (Sound Intensity Level)</vt:lpstr>
      <vt:lpstr>SIL (Sound Intensity Level)</vt:lpstr>
      <vt:lpstr>PWL (Sound Power Level)</vt:lpstr>
      <vt:lpstr>SPL (Sound Pressure Level)</vt:lpstr>
      <vt:lpstr>Hubungan antara I, W dan P</vt:lpstr>
      <vt:lpstr>Hubungan antara I, W dan P</vt:lpstr>
      <vt:lpstr>Hubungan antara I, W dan P</vt:lpstr>
      <vt:lpstr>Soal 1</vt:lpstr>
      <vt:lpstr>Slide 13</vt:lpstr>
      <vt:lpstr>Soal 2</vt:lpstr>
      <vt:lpstr>Slide 15</vt:lpstr>
      <vt:lpstr>Perbedaan Tingkat  Suara di 2 Tempat yang Berbeda Jauhnya dari Sumber Suara:</vt:lpstr>
      <vt:lpstr>Soal 3</vt:lpstr>
      <vt:lpstr>Aplikasi....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KEBISINGAN INDUSTRI</dc:title>
  <dc:creator>FKMDN</dc:creator>
  <cp:lastModifiedBy>FKMDN</cp:lastModifiedBy>
  <cp:revision>26</cp:revision>
  <dcterms:created xsi:type="dcterms:W3CDTF">2016-10-02T10:20:38Z</dcterms:created>
  <dcterms:modified xsi:type="dcterms:W3CDTF">2016-10-02T14:20:57Z</dcterms:modified>
</cp:coreProperties>
</file>