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73" r:id="rId3"/>
    <p:sldId id="390" r:id="rId4"/>
    <p:sldId id="389" r:id="rId5"/>
    <p:sldId id="391" r:id="rId6"/>
    <p:sldId id="374" r:id="rId7"/>
    <p:sldId id="376" r:id="rId8"/>
    <p:sldId id="380" r:id="rId9"/>
    <p:sldId id="386" r:id="rId10"/>
    <p:sldId id="397" r:id="rId11"/>
    <p:sldId id="414" r:id="rId12"/>
    <p:sldId id="377" r:id="rId13"/>
    <p:sldId id="387" r:id="rId14"/>
    <p:sldId id="413" r:id="rId15"/>
    <p:sldId id="392" r:id="rId16"/>
    <p:sldId id="378" r:id="rId17"/>
    <p:sldId id="393" r:id="rId18"/>
    <p:sldId id="408" r:id="rId19"/>
    <p:sldId id="394" r:id="rId20"/>
    <p:sldId id="379" r:id="rId21"/>
    <p:sldId id="395" r:id="rId22"/>
    <p:sldId id="39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13B"/>
    <a:srgbClr val="009900"/>
    <a:srgbClr val="00FF99"/>
    <a:srgbClr val="0000FF"/>
    <a:srgbClr val="003300"/>
    <a:srgbClr val="9E5ECE"/>
    <a:srgbClr val="FF99CC"/>
    <a:srgbClr val="F5AF51"/>
    <a:srgbClr val="FFFF00"/>
    <a:srgbClr val="B1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 autoAdjust="0"/>
    <p:restoredTop sz="94624" autoAdjust="0"/>
  </p:normalViewPr>
  <p:slideViewPr>
    <p:cSldViewPr>
      <p:cViewPr varScale="1">
        <p:scale>
          <a:sx n="88" d="100"/>
          <a:sy n="88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6CF6-7907-43ED-9801-8E3890AFAB0E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618C-4472-40CD-9A83-89A01EF0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4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2F4F-7CEC-4031-8CD4-740C56FF565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asil gambar untuk analyze 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304800" y="1504950"/>
            <a:ext cx="3429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DATA ANALYSIS</a:t>
            </a:r>
          </a:p>
          <a:p>
            <a:pPr algn="ctr"/>
            <a:r>
              <a:rPr lang="id-ID" sz="3600" dirty="0" smtClean="0">
                <a:solidFill>
                  <a:srgbClr val="002060"/>
                </a:solidFill>
                <a:latin typeface="Agency FB" pitchFamily="34" charset="0"/>
                <a:cs typeface="Aharoni" pitchFamily="2" charset="-79"/>
              </a:rPr>
              <a:t>descriptive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9" t="20415" r="23317" b="53376"/>
          <a:stretch/>
        </p:blipFill>
        <p:spPr bwMode="auto">
          <a:xfrm>
            <a:off x="267587" y="1733550"/>
            <a:ext cx="8676168" cy="253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70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Tendency Central : </a:t>
            </a:r>
          </a:p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Data Kategorik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587" y="3420583"/>
            <a:ext cx="8676167" cy="401441"/>
          </a:xfrm>
          <a:prstGeom prst="rect">
            <a:avLst/>
          </a:prstGeom>
          <a:solidFill>
            <a:srgbClr val="009900"/>
          </a:solidFill>
          <a:ln w="571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-178891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Analisis Deskriptif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51206" name="Picture 6" descr="Hasil gambar untuk descriptive an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52" y="514350"/>
            <a:ext cx="8928000" cy="434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321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4970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Tendency Central : Mean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159683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Mean 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55302" name="Picture 6" descr="Hasil gambar untuk mean formula for ungrouped 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62150"/>
            <a:ext cx="3078699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135255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Mean Ungrouped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787426"/>
            <a:ext cx="36576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f  =  frequencies of the distribution</a:t>
            </a:r>
          </a:p>
          <a:p>
            <a:r>
              <a:rPr lang="id-ID" dirty="0" smtClean="0"/>
              <a:t>x  = Scores</a:t>
            </a:r>
          </a:p>
          <a:p>
            <a:r>
              <a:rPr lang="id-ID" dirty="0" smtClean="0"/>
              <a:t>n  = total number of cases</a:t>
            </a:r>
            <a:endParaRPr lang="id-ID" dirty="0"/>
          </a:p>
        </p:txBody>
      </p:sp>
      <p:pic>
        <p:nvPicPr>
          <p:cNvPr id="55300" name="Picture 4" descr="http://player.slideplayer.com/35/10440527/data/images/img4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1200" y="1963323"/>
            <a:ext cx="2057400" cy="1045029"/>
          </a:xfrm>
          <a:prstGeom prst="rect">
            <a:avLst/>
          </a:prstGeom>
          <a:noFill/>
        </p:spPr>
      </p:pic>
      <p:pic>
        <p:nvPicPr>
          <p:cNvPr id="11" name="Picture 1" descr="C:\Users\dell\Documents\photobooth dafam\PNG\6316411d933e175a0dfa4fd223d992cf.png"/>
          <p:cNvPicPr>
            <a:picLocks noChangeAspect="1" noChangeArrowheads="1"/>
          </p:cNvPicPr>
          <p:nvPr/>
        </p:nvPicPr>
        <p:blipFill>
          <a:blip r:embed="rId4" cstate="print"/>
          <a:srcRect b="7386"/>
          <a:stretch>
            <a:fillRect/>
          </a:stretch>
        </p:blipFill>
        <p:spPr bwMode="auto">
          <a:xfrm>
            <a:off x="-381000" y="3486150"/>
            <a:ext cx="95250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819150"/>
          </a:xfrm>
          <a:solidFill>
            <a:schemeClr val="bg1"/>
          </a:solidFill>
        </p:spPr>
        <p:txBody>
          <a:bodyPr/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sp>
        <p:nvSpPr>
          <p:cNvPr id="7" name="Heptagon 6"/>
          <p:cNvSpPr/>
          <p:nvPr/>
        </p:nvSpPr>
        <p:spPr>
          <a:xfrm>
            <a:off x="0" y="104775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1162692" y="1045824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55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2287769" y="104775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55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3448692" y="1038665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</a:t>
            </a:r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Heptagon 12"/>
          <p:cNvSpPr/>
          <p:nvPr/>
        </p:nvSpPr>
        <p:spPr>
          <a:xfrm>
            <a:off x="4573772" y="1045824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62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5715000" y="104894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67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Heptagon 14"/>
          <p:cNvSpPr/>
          <p:nvPr/>
        </p:nvSpPr>
        <p:spPr>
          <a:xfrm>
            <a:off x="6858000" y="1038665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69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Heptagon 15"/>
          <p:cNvSpPr/>
          <p:nvPr/>
        </p:nvSpPr>
        <p:spPr>
          <a:xfrm>
            <a:off x="8001000" y="1052056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7</a:t>
            </a:r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ross 8"/>
          <p:cNvSpPr/>
          <p:nvPr/>
        </p:nvSpPr>
        <p:spPr>
          <a:xfrm>
            <a:off x="838200" y="1270507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Cross 19"/>
          <p:cNvSpPr/>
          <p:nvPr/>
        </p:nvSpPr>
        <p:spPr>
          <a:xfrm>
            <a:off x="2047935" y="1289916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Cross 20"/>
          <p:cNvSpPr/>
          <p:nvPr/>
        </p:nvSpPr>
        <p:spPr>
          <a:xfrm>
            <a:off x="3124399" y="1289916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Cross 21"/>
          <p:cNvSpPr/>
          <p:nvPr/>
        </p:nvSpPr>
        <p:spPr>
          <a:xfrm>
            <a:off x="4330391" y="1289916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Cross 22"/>
          <p:cNvSpPr/>
          <p:nvPr/>
        </p:nvSpPr>
        <p:spPr>
          <a:xfrm>
            <a:off x="5370245" y="1303610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Cross 23"/>
          <p:cNvSpPr/>
          <p:nvPr/>
        </p:nvSpPr>
        <p:spPr>
          <a:xfrm>
            <a:off x="6561257" y="1270507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Cross 24"/>
          <p:cNvSpPr/>
          <p:nvPr/>
        </p:nvSpPr>
        <p:spPr>
          <a:xfrm>
            <a:off x="7729067" y="1270507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152400" y="1962150"/>
            <a:ext cx="87630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4168828" y="1937087"/>
            <a:ext cx="667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atin typeface="Agency FB" pitchFamily="34" charset="0"/>
                <a:cs typeface="Aharoni" pitchFamily="2" charset="-79"/>
              </a:rPr>
              <a:t>8</a:t>
            </a:r>
            <a:endParaRPr lang="id-ID" sz="6000" b="1" dirty="0"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27" name="Equal 26"/>
          <p:cNvSpPr/>
          <p:nvPr/>
        </p:nvSpPr>
        <p:spPr>
          <a:xfrm>
            <a:off x="3243126" y="3197884"/>
            <a:ext cx="790034" cy="557481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5914" y="2933794"/>
            <a:ext cx="151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b="1" dirty="0" smtClean="0">
                <a:latin typeface="Agency FB" pitchFamily="34" charset="0"/>
                <a:cs typeface="Aharoni" pitchFamily="2" charset="-79"/>
              </a:rPr>
              <a:t>61</a:t>
            </a:r>
            <a:endParaRPr lang="id-ID" sz="7200" b="1" dirty="0"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20955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Data Tunggal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9" grpId="0" animBg="1"/>
      <p:bldP spid="26" grpId="0"/>
      <p:bldP spid="27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39769"/>
              </p:ext>
            </p:extLst>
          </p:nvPr>
        </p:nvGraphicFramePr>
        <p:xfrm>
          <a:off x="5638800" y="893817"/>
          <a:ext cx="19050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90600"/>
              </a:tblGrid>
              <a:tr h="469900">
                <a:tc>
                  <a:txBody>
                    <a:bodyPr/>
                    <a:lstStyle/>
                    <a:p>
                      <a:r>
                        <a:rPr lang="id-ID" dirty="0" smtClean="0"/>
                        <a:t>Kelas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</a:t>
                      </a:r>
                      <a:endParaRPr lang="id-ID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id-ID" dirty="0" smtClean="0"/>
                        <a:t>50-54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id-ID" dirty="0" smtClean="0"/>
                        <a:t>55-59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id-ID" dirty="0" smtClean="0"/>
                        <a:t>60-64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id-ID" dirty="0" smtClean="0"/>
                        <a:t>65-69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id-ID" dirty="0" smtClean="0"/>
                        <a:t>70-74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Hexagon 19"/>
          <p:cNvSpPr/>
          <p:nvPr/>
        </p:nvSpPr>
        <p:spPr>
          <a:xfrm>
            <a:off x="2121948" y="2235570"/>
            <a:ext cx="3298116" cy="2068158"/>
          </a:xfrm>
          <a:prstGeom prst="hexagon">
            <a:avLst/>
          </a:prstGeom>
          <a:solidFill>
            <a:srgbClr val="9E5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ysClr val="windowText" lastClr="000000"/>
                </a:solidFill>
                <a:latin typeface="Agency FB" pitchFamily="34" charset="0"/>
              </a:rPr>
              <a:t>Menyusun interval kelas</a:t>
            </a:r>
          </a:p>
          <a:p>
            <a:pPr algn="ctr"/>
            <a:r>
              <a:rPr lang="id-ID" sz="2000" b="1" dirty="0" smtClean="0">
                <a:solidFill>
                  <a:sysClr val="windowText" lastClr="000000"/>
                </a:solidFill>
                <a:latin typeface="Agency FB" pitchFamily="34" charset="0"/>
              </a:rPr>
              <a:t>Interval per kelas =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Agency FB" pitchFamily="34" charset="0"/>
              </a:rPr>
              <a:t>tepi bawah + ( I – 1 )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Agency FB" pitchFamily="34" charset="0"/>
              </a:rPr>
              <a:t>= 50+5-1=54</a:t>
            </a:r>
            <a:endParaRPr lang="id-ID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26626" name="Picture 2" descr="C:\Users\dell\Documents\photobooth dafam\PNG\2934c3895861d3204fe8e95b8f00bcd0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223" y="2266950"/>
            <a:ext cx="1571177" cy="2865321"/>
          </a:xfrm>
          <a:prstGeom prst="rect">
            <a:avLst/>
          </a:prstGeom>
          <a:noFill/>
        </p:spPr>
      </p:pic>
      <p:sp>
        <p:nvSpPr>
          <p:cNvPr id="11" name="Hexagon 10"/>
          <p:cNvSpPr/>
          <p:nvPr/>
        </p:nvSpPr>
        <p:spPr>
          <a:xfrm>
            <a:off x="75306" y="-19050"/>
            <a:ext cx="2520000" cy="1476000"/>
          </a:xfrm>
          <a:prstGeom prst="hexagon">
            <a:avLst/>
          </a:prstGeom>
          <a:solidFill>
            <a:srgbClr val="C6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ysClr val="windowText" lastClr="000000"/>
                </a:solidFill>
                <a:latin typeface="Agency FB" pitchFamily="34" charset="0"/>
              </a:rPr>
              <a:t>Jumlah Kelas (k)</a:t>
            </a:r>
          </a:p>
          <a:p>
            <a:pPr algn="ctr"/>
            <a:endParaRPr lang="id-ID" sz="2000" b="1" dirty="0" smtClean="0">
              <a:solidFill>
                <a:sysClr val="windowText" lastClr="000000"/>
              </a:solidFill>
              <a:latin typeface="Agency FB" pitchFamily="34" charset="0"/>
            </a:endParaRPr>
          </a:p>
          <a:p>
            <a:pPr algn="ctr"/>
            <a:r>
              <a:rPr lang="id-ID" sz="2000" b="1" dirty="0" smtClean="0">
                <a:solidFill>
                  <a:srgbClr val="0000FF"/>
                </a:solidFill>
                <a:latin typeface="Agency FB" pitchFamily="34" charset="0"/>
              </a:rPr>
              <a:t>k = 1 + 3,3 Log n</a:t>
            </a:r>
          </a:p>
          <a:p>
            <a:pPr algn="ctr"/>
            <a:r>
              <a:rPr lang="id-ID" sz="2000" b="1" dirty="0" smtClean="0">
                <a:solidFill>
                  <a:srgbClr val="0000FF"/>
                </a:solidFill>
                <a:latin typeface="Agency FB" pitchFamily="34" charset="0"/>
              </a:rPr>
              <a:t>= 3,98 ~4</a:t>
            </a:r>
            <a:endParaRPr lang="id-ID" sz="2000" b="1" dirty="0">
              <a:solidFill>
                <a:srgbClr val="0000FF"/>
              </a:solidFill>
              <a:latin typeface="Agency FB" pitchFamily="34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2258190" y="732192"/>
            <a:ext cx="2520000" cy="1476000"/>
          </a:xfrm>
          <a:prstGeom prst="hexagon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ysClr val="windowText" lastClr="000000"/>
                </a:solidFill>
                <a:latin typeface="Agency FB" pitchFamily="34" charset="0"/>
              </a:rPr>
              <a:t>Range (R)</a:t>
            </a:r>
          </a:p>
          <a:p>
            <a:pPr algn="ctr"/>
            <a:endParaRPr lang="id-ID" sz="2000" b="1" dirty="0" smtClean="0">
              <a:solidFill>
                <a:sysClr val="windowText" lastClr="000000"/>
              </a:solidFill>
              <a:latin typeface="Agency FB" pitchFamily="34" charset="0"/>
            </a:endParaRPr>
          </a:p>
          <a:p>
            <a:pPr algn="ctr"/>
            <a:r>
              <a:rPr lang="id-ID" b="1" dirty="0" smtClean="0">
                <a:solidFill>
                  <a:srgbClr val="0000FF"/>
                </a:solidFill>
                <a:latin typeface="Agency FB" pitchFamily="34" charset="0"/>
              </a:rPr>
              <a:t>Data Max – Data Min = 70-50 = 20</a:t>
            </a:r>
            <a:endParaRPr lang="id-ID" b="1" dirty="0">
              <a:solidFill>
                <a:srgbClr val="0000FF"/>
              </a:solidFill>
              <a:latin typeface="Agency FB" pitchFamily="34" charset="0"/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86064" y="1495086"/>
            <a:ext cx="2520000" cy="1476000"/>
          </a:xfrm>
          <a:prstGeom prst="hexagon">
            <a:avLst/>
          </a:prstGeom>
          <a:solidFill>
            <a:srgbClr val="F5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ysClr val="windowText" lastClr="000000"/>
                </a:solidFill>
                <a:latin typeface="Agency FB" pitchFamily="34" charset="0"/>
              </a:rPr>
              <a:t>Panjang Kelas (I)</a:t>
            </a:r>
          </a:p>
          <a:p>
            <a:pPr algn="ctr"/>
            <a:endParaRPr lang="id-ID" sz="2000" b="1" dirty="0" smtClean="0">
              <a:solidFill>
                <a:sysClr val="windowText" lastClr="000000"/>
              </a:solidFill>
              <a:latin typeface="Agency FB" pitchFamily="34" charset="0"/>
            </a:endParaRPr>
          </a:p>
          <a:p>
            <a:pPr algn="ctr"/>
            <a:r>
              <a:rPr lang="id-ID" b="1" dirty="0" smtClean="0">
                <a:solidFill>
                  <a:srgbClr val="0000FF"/>
                </a:solidFill>
                <a:latin typeface="Agency FB" pitchFamily="34" charset="0"/>
              </a:rPr>
              <a:t>I = R : k</a:t>
            </a:r>
          </a:p>
          <a:p>
            <a:pPr algn="ctr"/>
            <a:r>
              <a:rPr lang="id-ID" b="1" dirty="0" smtClean="0">
                <a:solidFill>
                  <a:srgbClr val="0000FF"/>
                </a:solidFill>
                <a:latin typeface="Agency FB" pitchFamily="34" charset="0"/>
              </a:rPr>
              <a:t>= 20 : 4 = 5</a:t>
            </a:r>
            <a:endParaRPr lang="id-ID" b="1" dirty="0">
              <a:solidFill>
                <a:srgbClr val="0000FF"/>
              </a:solidFill>
              <a:latin typeface="Agency FB" pitchFamily="34" charset="0"/>
            </a:endParaRPr>
          </a:p>
        </p:txBody>
      </p:sp>
      <p:sp>
        <p:nvSpPr>
          <p:cNvPr id="25" name="Line Callout 1 (Border and Accent Bar) 24"/>
          <p:cNvSpPr/>
          <p:nvPr/>
        </p:nvSpPr>
        <p:spPr>
          <a:xfrm>
            <a:off x="5638800" y="1352550"/>
            <a:ext cx="648000" cy="2347060"/>
          </a:xfrm>
          <a:prstGeom prst="accentBorderCallout1">
            <a:avLst>
              <a:gd name="adj1" fmla="val 46442"/>
              <a:gd name="adj2" fmla="val -6765"/>
              <a:gd name="adj3" fmla="val 58745"/>
              <a:gd name="adj4" fmla="val -1220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3538144" y="8586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Data Kelompok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4005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b="1" dirty="0">
                <a:latin typeface="Agency FB" pitchFamily="34" charset="0"/>
              </a:rPr>
              <a:t>Batas Bawah = </a:t>
            </a:r>
            <a:r>
              <a:rPr lang="id-ID" b="1" dirty="0" smtClean="0">
                <a:solidFill>
                  <a:srgbClr val="0000FF"/>
                </a:solidFill>
                <a:latin typeface="Agency FB" pitchFamily="34" charset="0"/>
              </a:rPr>
              <a:t>Tepi </a:t>
            </a:r>
            <a:r>
              <a:rPr lang="id-ID" b="1" dirty="0">
                <a:solidFill>
                  <a:srgbClr val="0000FF"/>
                </a:solidFill>
                <a:latin typeface="Agency FB" pitchFamily="34" charset="0"/>
              </a:rPr>
              <a:t>bawah - </a:t>
            </a:r>
            <a:r>
              <a:rPr lang="id-ID" b="1" dirty="0" smtClean="0">
                <a:solidFill>
                  <a:srgbClr val="0000FF"/>
                </a:solidFill>
                <a:latin typeface="Agency FB" pitchFamily="34" charset="0"/>
              </a:rPr>
              <a:t>0,5 = 49,5</a:t>
            </a:r>
          </a:p>
          <a:p>
            <a:r>
              <a:rPr lang="id-ID" b="1" dirty="0">
                <a:latin typeface="Agency FB" pitchFamily="34" charset="0"/>
              </a:rPr>
              <a:t>Batas </a:t>
            </a:r>
            <a:r>
              <a:rPr lang="id-ID" b="1" dirty="0" smtClean="0">
                <a:latin typeface="Agency FB" pitchFamily="34" charset="0"/>
              </a:rPr>
              <a:t>Atas    </a:t>
            </a:r>
            <a:r>
              <a:rPr lang="id-ID" b="1" dirty="0">
                <a:latin typeface="Agency FB" pitchFamily="34" charset="0"/>
              </a:rPr>
              <a:t>= </a:t>
            </a:r>
            <a:r>
              <a:rPr lang="id-ID" b="1" dirty="0">
                <a:solidFill>
                  <a:srgbClr val="0000FF"/>
                </a:solidFill>
                <a:latin typeface="Agency FB" pitchFamily="34" charset="0"/>
              </a:rPr>
              <a:t>Tepi </a:t>
            </a:r>
            <a:r>
              <a:rPr lang="id-ID" b="1" dirty="0" smtClean="0">
                <a:solidFill>
                  <a:srgbClr val="0000FF"/>
                </a:solidFill>
                <a:latin typeface="Agency FB" pitchFamily="34" charset="0"/>
              </a:rPr>
              <a:t>atas + </a:t>
            </a:r>
            <a:r>
              <a:rPr lang="id-ID" b="1" dirty="0">
                <a:solidFill>
                  <a:srgbClr val="0000FF"/>
                </a:solidFill>
                <a:latin typeface="Agency FB" pitchFamily="34" charset="0"/>
              </a:rPr>
              <a:t>0,5 = </a:t>
            </a:r>
            <a:r>
              <a:rPr lang="id-ID" b="1" dirty="0" smtClean="0">
                <a:solidFill>
                  <a:srgbClr val="0000FF"/>
                </a:solidFill>
                <a:latin typeface="Agency FB" pitchFamily="34" charset="0"/>
              </a:rPr>
              <a:t>54,5</a:t>
            </a:r>
            <a:endParaRPr lang="id-ID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7" grpId="0" animBg="1"/>
      <p:bldP spid="19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57759"/>
              </p:ext>
            </p:extLst>
          </p:nvPr>
        </p:nvGraphicFramePr>
        <p:xfrm>
          <a:off x="228600" y="666750"/>
          <a:ext cx="60960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Xi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fi.Xi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265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58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348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882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27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68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1.836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1.533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78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390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249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5.503</a:t>
                      </a:r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98320" y="745738"/>
                <a:ext cx="2212280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d-ID" sz="2800" b="1" i="1" smtClean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id-ID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𝟓𝟎𝟑</m:t>
                          </m:r>
                        </m:num>
                        <m:den>
                          <m:r>
                            <a:rPr lang="id-ID" sz="2800" b="1" i="1" smtClean="0">
                              <a:latin typeface="Cambria Math"/>
                            </a:rPr>
                            <m:t>𝟖𝟏</m:t>
                          </m:r>
                        </m:den>
                      </m:f>
                    </m:oMath>
                  </m:oMathPara>
                </a14:m>
                <a:endParaRPr lang="id-ID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320" y="745738"/>
                <a:ext cx="2212280" cy="910762"/>
              </a:xfrm>
              <a:prstGeom prst="rect">
                <a:avLst/>
              </a:prstGeom>
              <a:blipFill rotWithShape="1">
                <a:blip r:embed="rId3"/>
                <a:stretch>
                  <a:fillRect r="-1653" b="-1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85840" y="2038350"/>
            <a:ext cx="19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 67,94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7422" y="592488"/>
            <a:ext cx="1447800" cy="760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 pitchFamily="34" charset="0"/>
              </a:rPr>
              <a:t>Xi = </a:t>
            </a:r>
            <a:r>
              <a:rPr lang="id-ID" sz="2000" b="1" u="sng" dirty="0" smtClean="0">
                <a:solidFill>
                  <a:schemeClr val="tx1"/>
                </a:solidFill>
                <a:latin typeface="Agency FB" pitchFamily="34" charset="0"/>
              </a:rPr>
              <a:t>(Tb + Ta)</a:t>
            </a:r>
            <a:r>
              <a:rPr lang="id-ID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  <a:p>
            <a:r>
              <a:rPr lang="id-ID" sz="2000" b="1" dirty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id-ID" sz="2000" b="1" dirty="0" smtClean="0">
                <a:solidFill>
                  <a:schemeClr val="tx1"/>
                </a:solidFill>
                <a:latin typeface="Agency FB" pitchFamily="34" charset="0"/>
              </a:rPr>
              <a:t>              2</a:t>
            </a:r>
            <a:endParaRPr lang="id-ID" sz="2000" b="1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4970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Tendency Central : Median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89535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Median 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7635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Median Ungrouped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7" name="Picture 1" descr="C:\Users\dell\Documents\photobooth dafam\PNG\6316411d933e175a0dfa4fd223d992cf.png"/>
          <p:cNvPicPr>
            <a:picLocks noChangeAspect="1" noChangeArrowheads="1"/>
          </p:cNvPicPr>
          <p:nvPr/>
        </p:nvPicPr>
        <p:blipFill>
          <a:blip r:embed="rId2" cstate="print"/>
          <a:srcRect b="7386"/>
          <a:stretch>
            <a:fillRect/>
          </a:stretch>
        </p:blipFill>
        <p:spPr bwMode="auto">
          <a:xfrm>
            <a:off x="-381000" y="3486150"/>
            <a:ext cx="9525000" cy="165735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4974" y="1994385"/>
                <a:ext cx="2361929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b="1" dirty="0" smtClean="0">
                    <a:latin typeface="Agency FB" pitchFamily="34" charset="0"/>
                  </a:rPr>
                  <a:t>Posisi Me  </a:t>
                </a:r>
                <a14:m>
                  <m:oMath xmlns:m="http://schemas.openxmlformats.org/officeDocument/2006/math">
                    <m:r>
                      <a:rPr lang="id-ID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2800" b="1" i="1" smtClean="0">
                            <a:latin typeface="Cambria Math"/>
                          </a:rPr>
                          <m:t>𝒏</m:t>
                        </m:r>
                        <m:r>
                          <a:rPr lang="id-ID" sz="2800" b="1" i="1" smtClean="0">
                            <a:latin typeface="Cambria Math"/>
                          </a:rPr>
                          <m:t>+</m:t>
                        </m:r>
                        <m:r>
                          <a:rPr lang="id-ID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id-ID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id-ID" sz="2800" b="1" dirty="0">
                  <a:latin typeface="Agency FB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74" y="1994385"/>
                <a:ext cx="2361929" cy="712631"/>
              </a:xfrm>
              <a:prstGeom prst="rect">
                <a:avLst/>
              </a:prstGeom>
              <a:blipFill rotWithShape="1">
                <a:blip r:embed="rId3"/>
                <a:stretch>
                  <a:fillRect l="-5426" r="-7494" b="-769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34160" y="1581150"/>
                <a:ext cx="3347840" cy="1107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𝑀𝑒</m:t>
                      </m:r>
                      <m:r>
                        <a:rPr lang="id-ID" sz="2400" i="1" smtClean="0"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latin typeface="Cambria Math"/>
                        </a:rPr>
                        <m:t>𝐵𝑏</m:t>
                      </m:r>
                      <m:r>
                        <a:rPr lang="id-ID" sz="2400" b="0" i="1" smtClean="0">
                          <a:latin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</a:rPr>
                        <m:t>𝑖</m:t>
                      </m:r>
                      <m:r>
                        <a:rPr lang="id-ID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d-ID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id-ID" sz="2400" b="0" i="1" smtClean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160" y="1581150"/>
                <a:ext cx="3347840" cy="1107547"/>
              </a:xfrm>
              <a:prstGeom prst="rect">
                <a:avLst/>
              </a:prstGeom>
              <a:blipFill rotWithShape="1">
                <a:blip r:embed="rId4"/>
                <a:stretch>
                  <a:fillRect r="-145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495800" y="272415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Bb = Batas Bawah Kelas Median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i = Panjang kelas Median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N = Jumlah frekuensi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b="1" dirty="0" smtClean="0"/>
              <a:t>F = Frekuensi Kumulatif Kelas Sebelumnya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f = Frekuensi kelas median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819150"/>
          </a:xfrm>
          <a:solidFill>
            <a:schemeClr val="bg1"/>
          </a:solidFill>
        </p:spPr>
        <p:txBody>
          <a:bodyPr/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sp>
        <p:nvSpPr>
          <p:cNvPr id="7" name="Heptagon 6"/>
          <p:cNvSpPr/>
          <p:nvPr/>
        </p:nvSpPr>
        <p:spPr>
          <a:xfrm>
            <a:off x="0" y="104775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1162692" y="1045824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55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2287769" y="104775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55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3448692" y="1038665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</a:t>
            </a:r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Heptagon 12"/>
          <p:cNvSpPr/>
          <p:nvPr/>
        </p:nvSpPr>
        <p:spPr>
          <a:xfrm>
            <a:off x="4573772" y="1045824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62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5715000" y="104894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67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Heptagon 14"/>
          <p:cNvSpPr/>
          <p:nvPr/>
        </p:nvSpPr>
        <p:spPr>
          <a:xfrm>
            <a:off x="6858000" y="1038665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69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Heptagon 15"/>
          <p:cNvSpPr/>
          <p:nvPr/>
        </p:nvSpPr>
        <p:spPr>
          <a:xfrm>
            <a:off x="8001000" y="1052056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7</a:t>
            </a:r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2114550"/>
            <a:ext cx="44729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Posisi Nilai Tengah :  </a:t>
            </a:r>
            <a:r>
              <a:rPr lang="id-ID" sz="3200" b="1" u="sng" dirty="0" smtClean="0">
                <a:latin typeface="Agency FB" pitchFamily="34" charset="0"/>
                <a:cs typeface="Aharoni" pitchFamily="2" charset="-79"/>
              </a:rPr>
              <a:t>8 + 1</a:t>
            </a:r>
          </a:p>
          <a:p>
            <a:r>
              <a:rPr lang="id-ID" sz="3200" b="1" dirty="0">
                <a:latin typeface="Agency FB" pitchFamily="34" charset="0"/>
                <a:cs typeface="Aharoni" pitchFamily="2" charset="-79"/>
              </a:rPr>
              <a:t> </a:t>
            </a:r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                                    2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                            </a:t>
            </a:r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 4,5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959148"/>
            <a:ext cx="2362200" cy="918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4572000" y="2138029"/>
            <a:ext cx="44729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Nilai Tengah :  </a:t>
            </a:r>
            <a:r>
              <a:rPr lang="id-ID" sz="3200" b="1" u="sng" dirty="0" smtClean="0">
                <a:latin typeface="Agency FB" pitchFamily="34" charset="0"/>
                <a:cs typeface="Aharoni" pitchFamily="2" charset="-79"/>
              </a:rPr>
              <a:t>60 + 62</a:t>
            </a:r>
          </a:p>
          <a:p>
            <a:r>
              <a:rPr lang="id-ID" sz="3200" b="1" dirty="0">
                <a:latin typeface="Agency FB" pitchFamily="34" charset="0"/>
                <a:cs typeface="Aharoni" pitchFamily="2" charset="-79"/>
              </a:rPr>
              <a:t> </a:t>
            </a:r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                             2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                      </a:t>
            </a:r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 61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38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" grpId="0" animBg="1"/>
      <p:bldP spid="28" grpId="0"/>
      <p:bldP spid="2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37351"/>
              </p:ext>
            </p:extLst>
          </p:nvPr>
        </p:nvGraphicFramePr>
        <p:xfrm>
          <a:off x="83294" y="819150"/>
          <a:ext cx="5098306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06"/>
                <a:gridCol w="1295400"/>
                <a:gridCol w="259080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Kumulatif</a:t>
                      </a:r>
                      <a:r>
                        <a:rPr lang="id-ID" sz="2000" baseline="0" dirty="0" smtClean="0">
                          <a:solidFill>
                            <a:srgbClr val="003300"/>
                          </a:solidFill>
                        </a:rPr>
                        <a:t>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 (urutan</a:t>
                      </a:r>
                      <a:r>
                        <a:rPr lang="id-ID" b="1" baseline="0" dirty="0" smtClean="0"/>
                        <a:t> ke </a:t>
                      </a:r>
                      <a:r>
                        <a:rPr lang="id-ID" b="1" dirty="0" smtClean="0"/>
                        <a:t>1-5)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11 (urutan</a:t>
                      </a:r>
                      <a:r>
                        <a:rPr lang="id-ID" b="1" baseline="0" dirty="0" smtClean="0"/>
                        <a:t> ke 6-11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9900"/>
                          </a:solidFill>
                        </a:rPr>
                        <a:t>25 </a:t>
                      </a:r>
                      <a:r>
                        <a:rPr lang="id-ID" b="1" dirty="0" smtClean="0"/>
                        <a:t>(urutan</a:t>
                      </a:r>
                      <a:r>
                        <a:rPr lang="id-ID" b="1" baseline="0" dirty="0" smtClean="0"/>
                        <a:t> ke 12-25</a:t>
                      </a:r>
                      <a:r>
                        <a:rPr lang="id-ID" b="1" dirty="0" smtClean="0"/>
                        <a:t>)</a:t>
                      </a:r>
                      <a:endParaRPr lang="id-ID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00FF"/>
                          </a:solidFill>
                        </a:rPr>
                        <a:t>27</a:t>
                      </a:r>
                      <a:endParaRPr lang="id-ID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52 (urutan</a:t>
                      </a:r>
                      <a:r>
                        <a:rPr lang="id-ID" b="1" baseline="0" dirty="0" smtClean="0"/>
                        <a:t> ke 26-52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73 (urutan</a:t>
                      </a:r>
                      <a:r>
                        <a:rPr lang="id-ID" b="1" baseline="0" dirty="0" smtClean="0"/>
                        <a:t> ke 53-73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78 (urutan</a:t>
                      </a:r>
                      <a:r>
                        <a:rPr lang="id-ID" b="1" baseline="0" dirty="0" smtClean="0"/>
                        <a:t> ke 74-78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 (urutan</a:t>
                      </a:r>
                      <a:r>
                        <a:rPr lang="id-ID" b="1" baseline="0" dirty="0" smtClean="0"/>
                        <a:t> ke 79-81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742950"/>
            <a:ext cx="3657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latin typeface="Agency FB" pitchFamily="34" charset="0"/>
                <a:cs typeface="Aharoni" pitchFamily="2" charset="-79"/>
              </a:rPr>
              <a:t>Posisi Nilai Tengah </a:t>
            </a:r>
            <a:endParaRPr lang="id-ID" sz="2800" b="1" dirty="0">
              <a:latin typeface="Agency FB" pitchFamily="34" charset="0"/>
              <a:cs typeface="Aharoni" pitchFamily="2" charset="-79"/>
            </a:endParaRPr>
          </a:p>
          <a:p>
            <a:r>
              <a:rPr lang="id-ID" sz="2800" b="1" dirty="0" smtClean="0">
                <a:latin typeface="Agency FB" pitchFamily="34" charset="0"/>
                <a:cs typeface="Aharoni" pitchFamily="2" charset="-79"/>
              </a:rPr>
              <a:t>=  81  : 2</a:t>
            </a:r>
          </a:p>
          <a:p>
            <a:r>
              <a:rPr lang="id-ID" sz="2800" b="1" dirty="0" smtClean="0">
                <a:latin typeface="Agency FB" pitchFamily="34" charset="0"/>
                <a:cs typeface="Aharoni" pitchFamily="2" charset="-79"/>
              </a:rPr>
              <a:t>= 40,5</a:t>
            </a:r>
            <a:endParaRPr lang="id-ID" sz="2800" b="1" dirty="0">
              <a:latin typeface="Agency FB" pitchFamily="34" charset="0"/>
              <a:cs typeface="Aharoni" pitchFamily="2" charset="-79"/>
            </a:endParaRPr>
          </a:p>
          <a:p>
            <a:r>
              <a:rPr lang="id-ID" sz="2400" b="1" dirty="0" smtClean="0">
                <a:latin typeface="Agency FB" pitchFamily="34" charset="0"/>
                <a:cs typeface="Aharoni" pitchFamily="2" charset="-79"/>
              </a:rPr>
              <a:t>Artinya, nilai median terdapat di data urutan ke 40,5</a:t>
            </a:r>
          </a:p>
          <a:p>
            <a:endParaRPr lang="id-ID" sz="2400" b="1" dirty="0">
              <a:latin typeface="Agency FB" pitchFamily="34" charset="0"/>
              <a:cs typeface="Aharoni" pitchFamily="2" charset="-79"/>
            </a:endParaRPr>
          </a:p>
          <a:p>
            <a:r>
              <a:rPr lang="id-ID" sz="2400" b="1" dirty="0" smtClean="0">
                <a:latin typeface="Agency FB" pitchFamily="34" charset="0"/>
                <a:cs typeface="Aharoni" pitchFamily="2" charset="-79"/>
              </a:rPr>
              <a:t>Cari urutan data ke 40,5 melalui nilai frekuensi kumulatif.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                          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68498"/>
            <a:ext cx="48006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U-Turn Arrow 10"/>
          <p:cNvSpPr/>
          <p:nvPr/>
        </p:nvSpPr>
        <p:spPr>
          <a:xfrm flipH="1">
            <a:off x="4867382" y="2373280"/>
            <a:ext cx="533400" cy="1524000"/>
          </a:xfrm>
          <a:prstGeom prst="uturnArrow">
            <a:avLst>
              <a:gd name="adj1" fmla="val 3812"/>
              <a:gd name="adj2" fmla="val 25000"/>
              <a:gd name="adj3" fmla="val 17295"/>
              <a:gd name="adj4" fmla="val 25001"/>
              <a:gd name="adj5" fmla="val 23724"/>
            </a:avLst>
          </a:prstGeom>
          <a:solidFill>
            <a:srgbClr val="C6F13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0782" y="3028950"/>
            <a:ext cx="3514618" cy="1076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3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56096"/>
              </p:ext>
            </p:extLst>
          </p:nvPr>
        </p:nvGraphicFramePr>
        <p:xfrm>
          <a:off x="83294" y="819150"/>
          <a:ext cx="4183905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55"/>
                <a:gridCol w="1287355"/>
                <a:gridCol w="1609195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Kumulatif</a:t>
                      </a:r>
                      <a:r>
                        <a:rPr lang="id-ID" sz="2000" baseline="0" dirty="0" smtClean="0">
                          <a:solidFill>
                            <a:srgbClr val="003300"/>
                          </a:solidFill>
                        </a:rPr>
                        <a:t>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9900"/>
                          </a:solidFill>
                        </a:rPr>
                        <a:t>25</a:t>
                      </a:r>
                      <a:endParaRPr lang="id-ID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00FF"/>
                          </a:solidFill>
                        </a:rPr>
                        <a:t>27</a:t>
                      </a:r>
                      <a:endParaRPr lang="id-ID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52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73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78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2668498"/>
            <a:ext cx="38100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2180560"/>
                <a:ext cx="4049250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𝑀𝑒</m:t>
                      </m:r>
                      <m:r>
                        <a:rPr lang="id-ID" sz="2400" i="1" smtClean="0"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latin typeface="Cambria Math"/>
                        </a:rPr>
                        <m:t>65,5+5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d-ID" sz="2400" b="0" i="1" smtClean="0">
                                  <a:latin typeface="Cambria Math"/>
                                </a:rPr>
                                <m:t>40,5 −</m:t>
                              </m:r>
                              <m:r>
                                <a:rPr lang="id-ID" sz="2400" b="1" i="1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𝟐𝟓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180560"/>
                <a:ext cx="4049250" cy="9161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83183" y="3181350"/>
            <a:ext cx="19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= 68,37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2217160"/>
            <a:ext cx="2220450" cy="879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4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/>
      <p:bldP spid="9" grpId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762000" y="1200150"/>
            <a:ext cx="3048000" cy="2057400"/>
          </a:xfrm>
          <a:prstGeom prst="wave">
            <a:avLst/>
          </a:prstGeom>
          <a:solidFill>
            <a:srgbClr val="F5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Deskriptif</a:t>
            </a:r>
          </a:p>
          <a:p>
            <a:pPr algn="ctr"/>
            <a:r>
              <a:rPr lang="id-ID" b="1" dirty="0" smtClean="0"/>
              <a:t>(Univariat)</a:t>
            </a:r>
            <a:endParaRPr lang="id-ID" b="1" dirty="0"/>
          </a:p>
        </p:txBody>
      </p:sp>
      <p:sp>
        <p:nvSpPr>
          <p:cNvPr id="7" name="Wave 6"/>
          <p:cNvSpPr/>
          <p:nvPr/>
        </p:nvSpPr>
        <p:spPr>
          <a:xfrm>
            <a:off x="5257800" y="1200150"/>
            <a:ext cx="3048000" cy="2057400"/>
          </a:xfrm>
          <a:prstGeom prst="wave">
            <a:avLst/>
          </a:prstGeom>
          <a:solidFill>
            <a:srgbClr val="F5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Inferensial</a:t>
            </a:r>
          </a:p>
          <a:p>
            <a:pPr algn="ctr"/>
            <a:r>
              <a:rPr lang="id-ID" b="1" dirty="0" smtClean="0"/>
              <a:t>(Bivariat, Multivariat)</a:t>
            </a:r>
            <a:endParaRPr lang="id-ID" b="1" dirty="0"/>
          </a:p>
        </p:txBody>
      </p:sp>
      <p:pic>
        <p:nvPicPr>
          <p:cNvPr id="1029" name="Picture 5" descr="Hasil gambar untuk analyze data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143000"/>
            <a:ext cx="2217209" cy="21907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600" y="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Jenis Analisis Data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1031" name="Picture 7" descr="Hasil gambar untuk graph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00350"/>
            <a:ext cx="2971800" cy="2343150"/>
          </a:xfrm>
          <a:prstGeom prst="rect">
            <a:avLst/>
          </a:prstGeom>
          <a:noFill/>
        </p:spPr>
      </p:pic>
      <p:pic>
        <p:nvPicPr>
          <p:cNvPr id="1033" name="Picture 9" descr="Hasil gambar untuk graph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723029"/>
            <a:ext cx="6629400" cy="242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4970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Tendency Central : Mode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4" name="Picture 1" descr="C:\Users\dell\Documents\photobooth dafam\PNG\6316411d933e175a0dfa4fd223d992cf.png"/>
          <p:cNvPicPr>
            <a:picLocks noChangeAspect="1" noChangeArrowheads="1"/>
          </p:cNvPicPr>
          <p:nvPr/>
        </p:nvPicPr>
        <p:blipFill>
          <a:blip r:embed="rId2" cstate="print"/>
          <a:srcRect b="7386"/>
          <a:stretch>
            <a:fillRect/>
          </a:stretch>
        </p:blipFill>
        <p:spPr bwMode="auto">
          <a:xfrm>
            <a:off x="-381000" y="3486150"/>
            <a:ext cx="9525000" cy="1657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190750"/>
            <a:ext cx="36576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Cukup menghitung nilai yang paling sering muncul</a:t>
            </a:r>
          </a:p>
          <a:p>
            <a:pPr algn="ctr"/>
            <a:endParaRPr lang="id-ID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29200" y="81915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Modus 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0495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Modus Ungrouped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4400" y="1506676"/>
                <a:ext cx="3398879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𝑀𝑜</m:t>
                      </m:r>
                      <m:r>
                        <a:rPr lang="id-ID" sz="2400" i="1" smtClean="0"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latin typeface="Cambria Math"/>
                        </a:rPr>
                        <m:t>𝐵𝑏</m:t>
                      </m:r>
                      <m:r>
                        <a:rPr lang="id-ID" sz="2400" b="0" i="1" smtClean="0">
                          <a:latin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</a:rPr>
                        <m:t>𝑖</m:t>
                      </m:r>
                      <m:r>
                        <a:rPr lang="id-ID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d-ID" sz="24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1 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506676"/>
                <a:ext cx="3398879" cy="916148"/>
              </a:xfrm>
              <a:prstGeom prst="rect">
                <a:avLst/>
              </a:prstGeom>
              <a:blipFill rotWithShape="1">
                <a:blip r:embed="rId3"/>
                <a:stretch>
                  <a:fillRect r="-30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24054" y="2495550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Bb = Batas Bawah Kelas Modus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i = Panjang kelas Modus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b1 = Selisih Frekuensi Kelas Modus dengan kelas sebelumnya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b2 = </a:t>
            </a:r>
            <a:r>
              <a:rPr lang="id-ID" dirty="0"/>
              <a:t>Selisih Frekuensi Kelas Modus dengan kelas </a:t>
            </a:r>
            <a:r>
              <a:rPr lang="id-ID" dirty="0" smtClean="0"/>
              <a:t>setelahnya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819150"/>
          </a:xfrm>
          <a:solidFill>
            <a:schemeClr val="bg1"/>
          </a:solidFill>
        </p:spPr>
        <p:txBody>
          <a:bodyPr/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sp>
        <p:nvSpPr>
          <p:cNvPr id="7" name="Heptagon 6"/>
          <p:cNvSpPr/>
          <p:nvPr/>
        </p:nvSpPr>
        <p:spPr>
          <a:xfrm>
            <a:off x="0" y="1919656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1162692" y="191773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55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2287769" y="1919656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55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3448692" y="1910571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</a:t>
            </a:r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Heptagon 12"/>
          <p:cNvSpPr/>
          <p:nvPr/>
        </p:nvSpPr>
        <p:spPr>
          <a:xfrm>
            <a:off x="4573772" y="191773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62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5715000" y="1920846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67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Heptagon 14"/>
          <p:cNvSpPr/>
          <p:nvPr/>
        </p:nvSpPr>
        <p:spPr>
          <a:xfrm>
            <a:off x="6858000" y="1910571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69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Heptagon 15"/>
          <p:cNvSpPr/>
          <p:nvPr/>
        </p:nvSpPr>
        <p:spPr>
          <a:xfrm>
            <a:off x="8001000" y="1923962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7</a:t>
            </a:r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69" y="1854537"/>
            <a:ext cx="2362200" cy="918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57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28817"/>
              </p:ext>
            </p:extLst>
          </p:nvPr>
        </p:nvGraphicFramePr>
        <p:xfrm>
          <a:off x="83294" y="819150"/>
          <a:ext cx="257471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55"/>
                <a:gridCol w="1287355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14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00FF"/>
                          </a:solidFill>
                        </a:rPr>
                        <a:t>27</a:t>
                      </a:r>
                      <a:endParaRPr lang="id-ID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2668498"/>
            <a:ext cx="22098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33100" y="2964308"/>
                <a:ext cx="3493713" cy="796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𝑀𝑜</m:t>
                      </m:r>
                      <m:r>
                        <a:rPr lang="id-ID" sz="2400" i="1" smtClean="0"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latin typeface="Cambria Math"/>
                        </a:rPr>
                        <m:t>65,5+5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d-ID" sz="2400" b="0" i="1" smtClean="0">
                                  <a:latin typeface="Cambria Math"/>
                                </a:rPr>
                                <m:t>13 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13+6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100" y="2964308"/>
                <a:ext cx="3493713" cy="796757"/>
              </a:xfrm>
              <a:prstGeom prst="rect">
                <a:avLst/>
              </a:prstGeom>
              <a:blipFill rotWithShape="1">
                <a:blip r:embed="rId3"/>
                <a:stretch>
                  <a:fillRect r="-20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05600" y="3033549"/>
            <a:ext cx="19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 68,9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7925" y="2906770"/>
            <a:ext cx="1488576" cy="879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2819401" y="97155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b</a:t>
            </a:r>
            <a:r>
              <a:rPr lang="id-ID" sz="3200" b="1" dirty="0">
                <a:latin typeface="Agency FB" pitchFamily="34" charset="0"/>
                <a:cs typeface="Aharoni" pitchFamily="2" charset="-79"/>
              </a:rPr>
              <a:t>1</a:t>
            </a:r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 =  27 – 14 = 13 </a:t>
            </a:r>
          </a:p>
          <a:p>
            <a:endParaRPr lang="id-ID" sz="3200" b="1" dirty="0">
              <a:latin typeface="Agency FB" pitchFamily="34" charset="0"/>
              <a:cs typeface="Aharoni" pitchFamily="2" charset="-79"/>
              <a:sym typeface="Wingdings" pitchFamily="2" charset="2"/>
            </a:endParaRP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b2 = 27 – 21 = 6           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0357" y="725328"/>
            <a:ext cx="25908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8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KELAS MODUS adalah kelas dengan jumlah frekuensi tertinggi           </a:t>
            </a:r>
            <a:endParaRPr lang="id-ID" sz="36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18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1"/>
      <p:bldP spid="10" grpId="0" animBg="1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41"/>
            <a:ext cx="91440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rgbClr val="002060"/>
                </a:solidFill>
              </a:rPr>
              <a:t>Review Penghitungan Matematika Dasar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349321" y="1236723"/>
            <a:ext cx="2216649" cy="15240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RASIO</a:t>
            </a:r>
          </a:p>
          <a:p>
            <a:pPr algn="ctr"/>
            <a:endParaRPr lang="id-ID" sz="2400" dirty="0">
              <a:solidFill>
                <a:srgbClr val="0033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d-ID" sz="2400" dirty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id-ID" sz="2400" dirty="0" smtClean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 : Y</a:t>
            </a:r>
            <a:endParaRPr lang="id-ID" sz="2400" dirty="0">
              <a:solidFill>
                <a:srgbClr val="0033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asil gambar untuk data rasio di Rumah Sa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2" y="779925"/>
            <a:ext cx="6095883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41"/>
            <a:ext cx="91440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rgbClr val="002060"/>
                </a:solidFill>
              </a:rPr>
              <a:t>Review Penghitungan Matematika Dasar</a:t>
            </a:r>
            <a:endParaRPr lang="id-ID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/>
              <p:cNvSpPr/>
              <p:nvPr/>
            </p:nvSpPr>
            <p:spPr>
              <a:xfrm>
                <a:off x="159249" y="895350"/>
                <a:ext cx="2888751" cy="1752600"/>
              </a:xfrm>
              <a:prstGeom prst="hexagon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𝑹𝒂𝒕𝒆</m:t>
                      </m:r>
                      <m:r>
                        <a:rPr lang="id-ID" sz="220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=</m:t>
                      </m:r>
                      <m:f>
                        <m:fPr>
                          <m:ctrlPr>
                            <a:rPr lang="id-ID" sz="220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</m:ctrlPr>
                        </m:fPr>
                        <m:num>
                          <m:r>
                            <a:rPr lang="id-ID" sz="22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  <m:t>𝑋</m:t>
                          </m:r>
                        </m:num>
                        <m:den>
                          <m:r>
                            <a:rPr lang="id-ID" sz="22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  <m:t>𝑇𝑜𝑡𝑎𝑙</m:t>
                          </m:r>
                          <m:r>
                            <a:rPr lang="id-ID" sz="22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  <m:t> </m:t>
                          </m:r>
                          <m:r>
                            <a:rPr lang="id-ID" sz="22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  <m:t>𝑝𝑜𝑝𝑢𝑙𝑎𝑠𝑖</m:t>
                          </m:r>
                        </m:den>
                      </m:f>
                      <m:r>
                        <a:rPr lang="id-ID" sz="2200" b="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d-ID" sz="2200" b="0" i="0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x</m:t>
                      </m:r>
                      <m:r>
                        <a:rPr lang="id-ID" sz="2200" b="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 </m:t>
                      </m:r>
                      <m:r>
                        <a:rPr lang="id-ID" sz="2200" b="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𝑘</m:t>
                      </m:r>
                    </m:oMath>
                  </m:oMathPara>
                </a14:m>
                <a:endParaRPr lang="id-ID" sz="2200" dirty="0">
                  <a:solidFill>
                    <a:srgbClr val="003300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 xmlns=""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" y="895350"/>
                <a:ext cx="2888751" cy="1752600"/>
              </a:xfrm>
              <a:prstGeom prst="hexagon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asil gambar untuk angka morbiditas di Rumah Sa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47750"/>
            <a:ext cx="554985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10515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Rate : angka atau frekuensi suatu kejadian per besar unit populasi.</a:t>
            </a:r>
          </a:p>
          <a:p>
            <a:r>
              <a:rPr lang="id-ID" dirty="0" smtClean="0"/>
              <a:t>X: Kejadian kematian Ibu</a:t>
            </a:r>
          </a:p>
          <a:p>
            <a:r>
              <a:rPr lang="id-ID" dirty="0" smtClean="0"/>
              <a:t>K= 100.000 kelahiran hidup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120015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Rate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41"/>
            <a:ext cx="91440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rgbClr val="002060"/>
                </a:solidFill>
              </a:rPr>
              <a:t>Review Penghitungan Matematika Dasar</a:t>
            </a:r>
            <a:endParaRPr lang="id-ID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/>
              <p:cNvSpPr/>
              <p:nvPr/>
            </p:nvSpPr>
            <p:spPr>
              <a:xfrm>
                <a:off x="14555" y="895350"/>
                <a:ext cx="3947845" cy="1371600"/>
              </a:xfrm>
              <a:prstGeom prst="hexagon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1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𝑷𝒓𝒐𝒑𝒐𝒓𝒔𝒊</m:t>
                      </m:r>
                      <m:r>
                        <a:rPr lang="id-ID" sz="200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=</m:t>
                      </m:r>
                      <m:f>
                        <m:fPr>
                          <m:ctrlPr>
                            <a:rPr lang="id-ID" sz="200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</m:ctrlPr>
                        </m:fPr>
                        <m:num>
                          <m:r>
                            <a:rPr lang="id-ID" sz="20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  <m:t>𝑋</m:t>
                          </m:r>
                        </m:num>
                        <m:den>
                          <m:r>
                            <a:rPr lang="id-ID" sz="20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  <m:t>𝑇𝑜𝑡𝑎𝑙</m:t>
                          </m:r>
                          <m:r>
                            <a:rPr lang="id-ID" sz="20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  <m:t> </m:t>
                          </m:r>
                          <m:r>
                            <a:rPr lang="id-ID" sz="20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  <m:t>𝑝𝑜𝑝𝑢𝑙𝑎𝑠𝑖</m:t>
                          </m:r>
                        </m:den>
                      </m:f>
                      <m:r>
                        <a:rPr lang="id-ID" sz="2000" b="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d-ID" sz="2000" b="0" i="0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x</m:t>
                      </m:r>
                      <m:r>
                        <a:rPr lang="id-ID" sz="2000" b="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 100%</m:t>
                      </m:r>
                    </m:oMath>
                  </m:oMathPara>
                </a14:m>
                <a:endParaRPr lang="id-ID" sz="2000" dirty="0">
                  <a:solidFill>
                    <a:srgbClr val="003300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 xmlns=""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" y="895350"/>
                <a:ext cx="3947845" cy="1371600"/>
              </a:xfrm>
              <a:prstGeom prst="hexagon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asil gambar untuk angka morbiditas di Rumah Sakit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819150"/>
            <a:ext cx="54864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38600" y="4970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Analisis Deskriptif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50178" name="Picture 2" descr="Hasil gambar untuk descriptive an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5350"/>
            <a:ext cx="9144000" cy="3352800"/>
          </a:xfrm>
          <a:prstGeom prst="rect">
            <a:avLst/>
          </a:prstGeom>
          <a:noFill/>
        </p:spPr>
      </p:pic>
      <p:pic>
        <p:nvPicPr>
          <p:cNvPr id="4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57350"/>
            <a:ext cx="9144000" cy="3486150"/>
          </a:xfrm>
          <a:prstGeom prst="rect">
            <a:avLst/>
          </a:prstGeom>
          <a:noFill/>
        </p:spPr>
      </p:pic>
      <p:pic>
        <p:nvPicPr>
          <p:cNvPr id="5" name="Picture 6" descr="Hasil gambar untuk gif transparen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2114550"/>
            <a:ext cx="4572000" cy="2571751"/>
          </a:xfrm>
          <a:prstGeom prst="rect">
            <a:avLst/>
          </a:prstGeom>
          <a:noFill/>
        </p:spPr>
      </p:pic>
      <p:pic>
        <p:nvPicPr>
          <p:cNvPr id="6" name="Picture 6" descr="Hasil gambar untuk gif transparen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33550"/>
            <a:ext cx="4572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38600" y="4970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Tendency Central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52226" name="Picture 2" descr="Hasil gambar untuk mean statistic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535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38600" y="4970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Tendency Central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1026" name="Picture 2" descr="Hasil gambar untuk mode formula in statis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8186" y="1352550"/>
            <a:ext cx="5643214" cy="2667000"/>
          </a:xfrm>
          <a:prstGeom prst="rect">
            <a:avLst/>
          </a:prstGeom>
          <a:noFill/>
        </p:spPr>
      </p:pic>
      <p:pic>
        <p:nvPicPr>
          <p:cNvPr id="4" name="Picture 1" descr="C:\Users\dell\Documents\photobooth dafam\PNG\6316411d933e175a0dfa4fd223d992cf.png"/>
          <p:cNvPicPr>
            <a:picLocks noChangeAspect="1" noChangeArrowheads="1"/>
          </p:cNvPicPr>
          <p:nvPr/>
        </p:nvPicPr>
        <p:blipFill>
          <a:blip r:embed="rId3" cstate="print"/>
          <a:srcRect b="7386"/>
          <a:stretch>
            <a:fillRect/>
          </a:stretch>
        </p:blipFill>
        <p:spPr bwMode="auto">
          <a:xfrm>
            <a:off x="-381000" y="3486150"/>
            <a:ext cx="9525000" cy="1657350"/>
          </a:xfrm>
          <a:prstGeom prst="rect">
            <a:avLst/>
          </a:prstGeom>
          <a:noFill/>
        </p:spPr>
      </p:pic>
      <p:pic>
        <p:nvPicPr>
          <p:cNvPr id="5" name="Picture 2" descr="C:\Users\dell\Documents\photobooth dafam\PNG\2934c3895861d3204fe8e95b8f00bcd0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223" y="2266950"/>
            <a:ext cx="1571177" cy="2865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940" t="35157" r="28550" b="31510"/>
          <a:stretch>
            <a:fillRect/>
          </a:stretch>
        </p:blipFill>
        <p:spPr bwMode="auto">
          <a:xfrm>
            <a:off x="838200" y="590550"/>
            <a:ext cx="731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asil gambar untuk gif transparen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14350"/>
            <a:ext cx="3943350" cy="4629150"/>
          </a:xfrm>
          <a:prstGeom prst="rect">
            <a:avLst/>
          </a:prstGeom>
          <a:noFill/>
        </p:spPr>
      </p:pic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pic>
        <p:nvPicPr>
          <p:cNvPr id="6" name="Picture 4" descr="Hasil gambar untuk gif transparen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71600" y="666750"/>
            <a:ext cx="394335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643</Words>
  <Application>Microsoft Office PowerPoint</Application>
  <PresentationFormat>On-screen Show (16:9)</PresentationFormat>
  <Paragraphs>249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Review Penghitungan Matematika Dasar</vt:lpstr>
      <vt:lpstr>Review Penghitungan Matematika Dasar</vt:lpstr>
      <vt:lpstr>Review Penghitungan Matematika Dasar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LATIHAN</vt:lpstr>
      <vt:lpstr>PowerPoint Presentation</vt:lpstr>
      <vt:lpstr>LATIHAN</vt:lpstr>
      <vt:lpstr>LATIHAN</vt:lpstr>
      <vt:lpstr>LATIHAN</vt:lpstr>
      <vt:lpstr>PowerPoint Presentation</vt:lpstr>
      <vt:lpstr>LATIHAN</vt:lpstr>
      <vt:lpstr>LATIHAN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MANAJEMEN</dc:title>
  <dc:creator>user</dc:creator>
  <cp:lastModifiedBy>user</cp:lastModifiedBy>
  <cp:revision>377</cp:revision>
  <dcterms:created xsi:type="dcterms:W3CDTF">2016-09-17T08:00:00Z</dcterms:created>
  <dcterms:modified xsi:type="dcterms:W3CDTF">2019-10-13T07:34:25Z</dcterms:modified>
</cp:coreProperties>
</file>