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B2AF-1404-4750-A6BD-4D70A98A922C}" type="datetimeFigureOut">
              <a:rPr lang="id-ID" smtClean="0"/>
              <a:t>17/10/2016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8296A-5B41-48B1-9AD2-019B3641A4B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Pelaksanaan Manajemen Pengendalian Bising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Survey Per - Individu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Dosimeter atau menggunakan SLM dan stopwatch. </a:t>
            </a:r>
          </a:p>
          <a:p>
            <a:r>
              <a:rPr lang="id-ID" dirty="0" smtClean="0"/>
              <a:t>Dosimeter,  adalah penggunaan instrument pengukur (dosimeter) yang dapat diapakai/dikenakan untuk menghitung paparan bising yang diterima selama jam kerja . </a:t>
            </a:r>
          </a:p>
          <a:p>
            <a:r>
              <a:rPr lang="id-ID" dirty="0" smtClean="0"/>
              <a:t>Dosimeter akan mencatat tingkat kebisingan yang diterima oleh pekerja dan durasi paparan kebisingan. </a:t>
            </a:r>
          </a:p>
          <a:p>
            <a:r>
              <a:rPr lang="id-ID" dirty="0" smtClean="0"/>
              <a:t>Metode ini adalah metode yang akurat untuk mengukur tingkat paparan kebisingan yang diterima pekerja. </a:t>
            </a:r>
          </a:p>
          <a:p>
            <a:r>
              <a:rPr lang="id-ID" dirty="0" smtClean="0"/>
              <a:t>Pengukuran dilakukan didaerah pendengaran pekerja,kira-kira 15 – 30 cm dari telingah pekerja.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TES DAN EVALUASI AUDIOMETRI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Gangguan penderangan akibat kebisingan atau </a:t>
            </a:r>
            <a:r>
              <a:rPr lang="id-ID" i="1" dirty="0" smtClean="0">
                <a:solidFill>
                  <a:srgbClr val="FF0000"/>
                </a:solidFill>
              </a:rPr>
              <a:t>Noise Inducceed Hearing Loss </a:t>
            </a:r>
            <a:r>
              <a:rPr lang="id-ID" dirty="0" smtClean="0"/>
              <a:t>(NIHL), bersifat pergseran ambang dengar </a:t>
            </a:r>
            <a:r>
              <a:rPr lang="id-ID" dirty="0" smtClean="0">
                <a:solidFill>
                  <a:srgbClr val="FF0000"/>
                </a:solidFill>
              </a:rPr>
              <a:t>temporer atau Temporary Threshold Shift (TTS)</a:t>
            </a:r>
            <a:r>
              <a:rPr lang="id-ID" dirty="0" smtClean="0"/>
              <a:t> atau menetap </a:t>
            </a:r>
            <a:r>
              <a:rPr lang="id-ID" dirty="0" smtClean="0">
                <a:solidFill>
                  <a:srgbClr val="FF0000"/>
                </a:solidFill>
              </a:rPr>
              <a:t>Permanent Thereshold Shift (PTS)</a:t>
            </a:r>
            <a:r>
              <a:rPr lang="id-ID" dirty="0" smtClean="0"/>
              <a:t>, dengan kemampuan </a:t>
            </a:r>
            <a:r>
              <a:rPr lang="id-ID" dirty="0" smtClean="0">
                <a:solidFill>
                  <a:srgbClr val="FF0000"/>
                </a:solidFill>
              </a:rPr>
              <a:t>manusia yang paling  peka terhadap frekuensi suara 4.000 Hz.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TES DAN EVALUASI AUDIOMETRI </a:t>
            </a:r>
            <a:endParaRPr lang="id-ID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9408" y="1536726"/>
            <a:ext cx="7242022" cy="521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Periode pertama hilang pendengaran terjadi pada frekuensi antra 3.000 Hz - 6000 Hz, dan paling banyak terpusat pada 4.000 Hz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frekuensi menengah yaitu antara 250 Hz sampai dengan 3.000 Hz ikut terpengaruh.  </a:t>
            </a:r>
          </a:p>
          <a:p>
            <a:r>
              <a:rPr lang="id-ID" dirty="0" smtClean="0"/>
              <a:t>Frekuensi 4.000 Hz (paling peka), dimana semestinya suara dapat didengar pada level 10 dB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bagi yang sudah terganggu pendengarannya baru dapat mendengar setelah kadar suara diperkuat hingga 80 dB.  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Pergeseran pendengaran  dari suara level lemah ke-  suara level kuat disebut “threshold shift’ atau pergeseran ambang dengar. 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Pergeseran ambang dengar  sebagai  akibat pemaparan kebisingan level lemah, pada mulanya hanya bersifat sementara dan berangsur- angsur akan pulih kembali apabila pemaparan dihentikan.  </a:t>
            </a:r>
          </a:p>
          <a:p>
            <a:r>
              <a:rPr lang="id-ID" dirty="0" smtClean="0"/>
              <a:t>Apabila Temporary Threshold Shift (TTS) diabaikan dan pemaparan berlangsung terus setiap hari dalam periode beberapa tahun , maka akan mengalami Permanent Thereshold Shift (PTS), dan tidak dapat disembuhkan lagi.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362" y="214314"/>
            <a:ext cx="8356480" cy="6357958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3" y="857232"/>
            <a:ext cx="2438417" cy="2286016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857232"/>
            <a:ext cx="2322733" cy="2286016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3" y="3643314"/>
            <a:ext cx="6966990" cy="1357322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Waktu Pelaksanaan</a:t>
            </a:r>
            <a:endParaRPr lang="id-ID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143932" cy="5286412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Analisa Hasil Perhitungan Audiometri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93825"/>
            <a:ext cx="8340050" cy="5357850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Bagian dari </a:t>
            </a:r>
            <a:r>
              <a:rPr lang="id-ID" i="1" dirty="0" smtClean="0"/>
              <a:t>Hearing Loss Prevention Program</a:t>
            </a:r>
            <a:r>
              <a:rPr lang="id-ID" dirty="0" smtClean="0"/>
              <a:t> (HLPP),  atau  </a:t>
            </a:r>
            <a:r>
              <a:rPr lang="id-ID" i="1" dirty="0" smtClean="0"/>
              <a:t>Hearing Conservation Programme</a:t>
            </a:r>
            <a:r>
              <a:rPr lang="id-ID" dirty="0" smtClean="0"/>
              <a:t> (HCP)</a:t>
            </a:r>
          </a:p>
          <a:p>
            <a:r>
              <a:rPr lang="id-ID" dirty="0" smtClean="0"/>
              <a:t>Berhubungan dengan kebijakan perusahaan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produktivitas, pemeliharaan, dan prosedur operasi mesin. </a:t>
            </a:r>
          </a:p>
          <a:p>
            <a:r>
              <a:rPr lang="id-ID" dirty="0" smtClean="0"/>
              <a:t>Noise Control Management atau Manajemen Pengendalian Bising sangat berhubungan dengan: Devisi human resources/Occupational Health Safety &amp; Enviromental=HSE  (safety, medical,  industrial hygiene) ; devisi produksi, devisi maintenance, dan devisi engineering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Skema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id-ID" sz="3200" dirty="0" smtClean="0">
                <a:solidFill>
                  <a:schemeClr val="bg1"/>
                </a:solidFill>
              </a:rPr>
              <a:t/>
            </a:r>
            <a:br>
              <a:rPr lang="id-ID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Hearing Conservation </a:t>
            </a:r>
            <a:r>
              <a:rPr lang="en-US" sz="3200" dirty="0" err="1" smtClean="0">
                <a:solidFill>
                  <a:schemeClr val="bg1"/>
                </a:solidFill>
              </a:rPr>
              <a:t>Programme</a:t>
            </a:r>
            <a:r>
              <a:rPr lang="en-US" sz="3200" dirty="0" smtClean="0">
                <a:solidFill>
                  <a:schemeClr val="bg1"/>
                </a:solidFill>
              </a:rPr>
              <a:t> (HCP</a:t>
            </a:r>
            <a:endParaRPr lang="id-ID" sz="3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73" y="1857364"/>
            <a:ext cx="9005421" cy="4500594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Delapan Komponen HLPP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8739940" cy="4500594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PLANT SURVEI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id-ID" dirty="0" smtClean="0"/>
              <a:t>Dalam identifikasi sumber bising dan membuat perangkat kebisingan, diperlukan pemahaman dasar mengenai:</a:t>
            </a:r>
          </a:p>
          <a:p>
            <a:pPr marL="514350" indent="-514350">
              <a:buAutoNum type="arabicParenBoth"/>
            </a:pPr>
            <a:r>
              <a:rPr lang="id-ID" dirty="0" smtClean="0"/>
              <a:t>Jumlah dB </a:t>
            </a:r>
          </a:p>
          <a:p>
            <a:pPr marL="514350" indent="-514350">
              <a:buAutoNum type="arabicParenBoth"/>
            </a:pPr>
            <a:r>
              <a:rPr lang="id-ID" dirty="0" smtClean="0"/>
              <a:t>Pembebanan dB(A), </a:t>
            </a:r>
          </a:p>
          <a:p>
            <a:pPr marL="514350" indent="-514350">
              <a:buAutoNum type="arabicParenBoth"/>
            </a:pPr>
            <a:r>
              <a:rPr lang="id-ID" dirty="0" smtClean="0"/>
              <a:t>Pengukuran tingkat bising</a:t>
            </a:r>
          </a:p>
          <a:p>
            <a:pPr marL="514350" indent="-514350">
              <a:buAutoNum type="arabicParenBoth"/>
            </a:pPr>
            <a:r>
              <a:rPr lang="id-ID" dirty="0" smtClean="0"/>
              <a:t>Perilaku suara dalam ruang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Jumlah dB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643314"/>
            <a:ext cx="7483514" cy="189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1357298"/>
            <a:ext cx="7643866" cy="193899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Kombinasi sound level (dB) dengan nilai intensitas yang bervaiasi dapat di gabungkan dalam satu parameter (sound level  -dB) sesuai  hukum  invers multi  intensitas  (rule of  thumb for adding or subtracting decibels), seperti terlihat pada Tabel :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5414004" cy="2482065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357694"/>
            <a:ext cx="7823305" cy="2071702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Pengukuran Tingkat Bising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id-ID" dirty="0" smtClean="0"/>
              <a:t>Sound Level Meter</a:t>
            </a:r>
          </a:p>
          <a:p>
            <a:r>
              <a:rPr lang="id-ID" dirty="0" smtClean="0"/>
              <a:t>Noise Dose Meter</a:t>
            </a:r>
          </a:p>
          <a:p>
            <a:r>
              <a:rPr lang="id-ID" dirty="0" smtClean="0"/>
              <a:t>Audiometri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Survey Per- area Tingkat Bising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Survei dilakukan dengan pengukuran beberapa titik pada tempat yang timbul tingkat paparan yang tinggi, </a:t>
            </a:r>
          </a:p>
          <a:p>
            <a:r>
              <a:rPr lang="id-ID" dirty="0" smtClean="0"/>
              <a:t>Sound Level Meter: mengukur besarnya tingkat intensitas kebisingan di lingkungan kerja</a:t>
            </a:r>
          </a:p>
          <a:p>
            <a:r>
              <a:rPr lang="id-ID" dirty="0" smtClean="0"/>
              <a:t>Hasil akhir survey area adalah pemetaan kontur kebisingan (Noise Mapping)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473</Words>
  <Application>Microsoft Office PowerPoint</Application>
  <PresentationFormat>On-screen Show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Pelaksanaan Manajemen Pengendalian Bising</vt:lpstr>
      <vt:lpstr>Slide 2</vt:lpstr>
      <vt:lpstr>Skema  Hearing Conservation Programme (HCP</vt:lpstr>
      <vt:lpstr>Delapan Komponen HLPP</vt:lpstr>
      <vt:lpstr>PLANT SURVEI </vt:lpstr>
      <vt:lpstr>Jumlah dB</vt:lpstr>
      <vt:lpstr>Contoh</vt:lpstr>
      <vt:lpstr>Pengukuran Tingkat Bising</vt:lpstr>
      <vt:lpstr> Survey Per- area Tingkat Bising  </vt:lpstr>
      <vt:lpstr> Survey Per - Individu  </vt:lpstr>
      <vt:lpstr>TES DAN EVALUASI AUDIOMETRI </vt:lpstr>
      <vt:lpstr>TES DAN EVALUASI AUDIOMETRI </vt:lpstr>
      <vt:lpstr>Slide 13</vt:lpstr>
      <vt:lpstr>Slide 14</vt:lpstr>
      <vt:lpstr>Slide 15</vt:lpstr>
      <vt:lpstr>Slide 16</vt:lpstr>
      <vt:lpstr>Waktu Pelaksanaan</vt:lpstr>
      <vt:lpstr>Analisa Hasil Perhitungan Audiometri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FKMDN</dc:creator>
  <cp:lastModifiedBy>FKMDN</cp:lastModifiedBy>
  <cp:revision>39</cp:revision>
  <dcterms:created xsi:type="dcterms:W3CDTF">2016-10-16T23:51:02Z</dcterms:created>
  <dcterms:modified xsi:type="dcterms:W3CDTF">2016-10-17T16:39:47Z</dcterms:modified>
</cp:coreProperties>
</file>