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5" r:id="rId9"/>
    <p:sldId id="276" r:id="rId10"/>
    <p:sldId id="263" r:id="rId11"/>
    <p:sldId id="264" r:id="rId12"/>
    <p:sldId id="266" r:id="rId13"/>
    <p:sldId id="268" r:id="rId14"/>
    <p:sldId id="277" r:id="rId15"/>
    <p:sldId id="269" r:id="rId16"/>
    <p:sldId id="271" r:id="rId17"/>
    <p:sldId id="278" r:id="rId18"/>
    <p:sldId id="279" r:id="rId19"/>
    <p:sldId id="270" r:id="rId20"/>
    <p:sldId id="272" r:id="rId21"/>
    <p:sldId id="273" r:id="rId22"/>
    <p:sldId id="280" r:id="rId23"/>
    <p:sldId id="274" r:id="rId24"/>
    <p:sldId id="275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7DE3-8A0E-46E7-A81D-65EBF6AC74C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7DE3-8A0E-46E7-A81D-65EBF6AC74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7DE3-8A0E-46E7-A81D-65EBF6AC74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7DE3-8A0E-46E7-A81D-65EBF6AC74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7DE3-8A0E-46E7-A81D-65EBF6AC74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7DE3-8A0E-46E7-A81D-65EBF6AC74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7DE3-8A0E-46E7-A81D-65EBF6AC74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7DE3-8A0E-46E7-A81D-65EBF6AC74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7DE3-8A0E-46E7-A81D-65EBF6AC74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7DE3-8A0E-46E7-A81D-65EBF6AC74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7DE3-8A0E-46E7-A81D-65EBF6AC74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7DE3-8A0E-46E7-A81D-65EBF6AC74C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4033E-DC79-4CAF-8F6B-136760BCC3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HELMINTOLOGI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1. Phylum </a:t>
            </a:r>
            <a:r>
              <a:rPr lang="en-US" dirty="0" err="1" smtClean="0"/>
              <a:t>Annelida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/>
              <a:t>Lintah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ektoparasit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penghisap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air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darat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air : </a:t>
            </a:r>
            <a:r>
              <a:rPr lang="en-US" dirty="0" err="1" smtClean="0">
                <a:sym typeface="Wingdings" pitchFamily="2" charset="2"/>
              </a:rPr>
              <a:t>spesies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Limnatis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melukai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ukurannya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bermacam-macam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darat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spesies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Haemadipsa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pacet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tropis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2. Phylum </a:t>
            </a:r>
            <a:r>
              <a:rPr lang="en-US" dirty="0" err="1" smtClean="0"/>
              <a:t>Nemathelminthes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: </a:t>
            </a:r>
            <a:r>
              <a:rPr lang="id-ID" dirty="0" smtClean="0"/>
              <a:t>Kel</a:t>
            </a:r>
            <a:r>
              <a:rPr lang="en-US" dirty="0" err="1" smtClean="0"/>
              <a:t>ompok</a:t>
            </a:r>
            <a:r>
              <a:rPr lang="id-ID" dirty="0" smtClean="0"/>
              <a:t> cacing dng bentuk bulat memanjang seperti benang (Nema</a:t>
            </a:r>
            <a:r>
              <a:rPr lang="id-ID" dirty="0" smtClean="0">
                <a:sym typeface="Wingdings" pitchFamily="2" charset="2"/>
              </a:rPr>
              <a:t> benang) 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ym typeface="Wingdings" pitchFamily="2" charset="2"/>
              </a:rPr>
              <a:t>K</a:t>
            </a:r>
            <a:r>
              <a:rPr lang="id-ID" dirty="0" smtClean="0">
                <a:sym typeface="Wingdings" pitchFamily="2" charset="2"/>
              </a:rPr>
              <a:t>ulit luar tidak bersegmen, kutikulanya licin, kadang</a:t>
            </a:r>
            <a:r>
              <a:rPr lang="en-US" dirty="0" smtClean="0">
                <a:sym typeface="Wingdings" pitchFamily="2" charset="2"/>
              </a:rPr>
              <a:t>-</a:t>
            </a:r>
            <a:r>
              <a:rPr lang="en-US" dirty="0" err="1" smtClean="0">
                <a:sym typeface="Wingdings" pitchFamily="2" charset="2"/>
              </a:rPr>
              <a:t>kadang</a:t>
            </a:r>
            <a:r>
              <a:rPr lang="id-ID" dirty="0" smtClean="0">
                <a:sym typeface="Wingdings" pitchFamily="2" charset="2"/>
              </a:rPr>
              <a:t> bergaris, memiliki rongga badan serta jenis kelamin terpisah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ym typeface="Wingdings" pitchFamily="2" charset="2"/>
              </a:rPr>
              <a:t>B</a:t>
            </a:r>
            <a:r>
              <a:rPr lang="id-ID" dirty="0" smtClean="0">
                <a:sym typeface="Wingdings" pitchFamily="2" charset="2"/>
              </a:rPr>
              <a:t>ersifat parasit bagi hewan maupun manusia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Nematoda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3. Phylum </a:t>
            </a:r>
            <a:r>
              <a:rPr lang="en-US" dirty="0" err="1" smtClean="0"/>
              <a:t>Platyhelminthes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id-ID" dirty="0" smtClean="0"/>
              <a:t>Kel</a:t>
            </a:r>
            <a:r>
              <a:rPr lang="en-US" dirty="0" err="1" smtClean="0"/>
              <a:t>ompok</a:t>
            </a:r>
            <a:r>
              <a:rPr lang="id-ID" dirty="0" smtClean="0"/>
              <a:t> cacing pipih, berbentuk pipih s</a:t>
            </a:r>
            <a:r>
              <a:rPr lang="en-US" dirty="0" smtClean="0"/>
              <a:t>e</a:t>
            </a:r>
            <a:r>
              <a:rPr lang="id-ID" dirty="0" smtClean="0"/>
              <a:t>p</a:t>
            </a:r>
            <a:r>
              <a:rPr lang="en-US" dirty="0" err="1" smtClean="0"/>
              <a:t>er</a:t>
            </a:r>
            <a:r>
              <a:rPr lang="id-ID" dirty="0" smtClean="0"/>
              <a:t>t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 </a:t>
            </a:r>
            <a:r>
              <a:rPr lang="id-ID" dirty="0" smtClean="0"/>
              <a:t>atau pipih panjang seperti pita.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Bentuk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pipih s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id-ID" dirty="0" smtClean="0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r>
              <a:rPr lang="id-ID" dirty="0" smtClean="0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id-ID" dirty="0" smtClean="0">
                <a:solidFill>
                  <a:srgbClr val="FF0000"/>
                </a:solidFill>
              </a:rPr>
              <a:t> daun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ym typeface="Wingdings" pitchFamily="2" charset="2"/>
              </a:rPr>
              <a:t>Cacing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daun</a:t>
            </a:r>
            <a:r>
              <a:rPr lang="en-US" dirty="0" smtClean="0">
                <a:sym typeface="Wingdings" pitchFamily="2" charset="2"/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ym typeface="Wingdings" pitchFamily="2" charset="2"/>
              </a:rPr>
              <a:t>Kelas</a:t>
            </a:r>
            <a:r>
              <a:rPr lang="en-US" dirty="0" smtClean="0">
                <a:sym typeface="Wingdings" pitchFamily="2" charset="2"/>
              </a:rPr>
              <a:t> T</a:t>
            </a:r>
            <a:r>
              <a:rPr lang="id-ID" dirty="0" smtClean="0">
                <a:sym typeface="Wingdings" pitchFamily="2" charset="2"/>
              </a:rPr>
              <a:t>rematoda</a:t>
            </a:r>
            <a:r>
              <a:rPr lang="en-US" dirty="0" smtClean="0">
                <a:sym typeface="Wingdings" pitchFamily="2" charset="2"/>
              </a:rPr>
              <a:t>:</a:t>
            </a:r>
            <a:r>
              <a:rPr lang="id-ID" dirty="0" smtClean="0">
                <a:sym typeface="Wingdings" pitchFamily="2" charset="2"/>
              </a:rPr>
              <a:t> biasanya tdk memiliki rongga badan, bersifat hermafrodit,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alat pencernaan buntu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umumnya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telur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operkulum</a:t>
            </a:r>
            <a:endParaRPr lang="id-ID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Bentuk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pipih panjang 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er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 pita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Cacing</a:t>
            </a:r>
            <a:r>
              <a:rPr lang="en-US" dirty="0" smtClean="0">
                <a:sym typeface="Wingdings" pitchFamily="2" charset="2"/>
              </a:rPr>
              <a:t> Pita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Kelas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C</a:t>
            </a:r>
            <a:r>
              <a:rPr lang="id-ID" dirty="0" smtClean="0">
                <a:sym typeface="Wingdings" pitchFamily="2" charset="2"/>
              </a:rPr>
              <a:t>esto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id-ID" dirty="0" smtClean="0"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id-ID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, Sub </a:t>
            </a:r>
            <a:r>
              <a:rPr lang="en-US" dirty="0" err="1" smtClean="0">
                <a:sym typeface="Wingdings" pitchFamily="2" charset="2"/>
              </a:rPr>
              <a:t>Kelas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Cestoda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id-ID" dirty="0" smtClean="0">
                <a:sym typeface="Wingdings" pitchFamily="2" charset="2"/>
              </a:rPr>
              <a:t>umumnya tdk memiliki rongga badan, tdk memiliki alat pencernaan dan bersifat hemafrodit</a:t>
            </a: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MORFOLOGI</a:t>
            </a:r>
            <a:r>
              <a:rPr lang="en-US" dirty="0" smtClean="0"/>
              <a:t> DAN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: stadium </a:t>
            </a:r>
            <a:r>
              <a:rPr lang="en-US" dirty="0" err="1" smtClean="0"/>
              <a:t>telur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larva  </a:t>
            </a:r>
            <a:r>
              <a:rPr lang="en-US" dirty="0" err="1" smtClean="0">
                <a:sym typeface="Wingdings" pitchFamily="2" charset="2"/>
              </a:rPr>
              <a:t>dewasa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variasi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tergantung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spesies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Nematoda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usus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umumnya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membutuhkan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hospes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perantara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siklus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sederhana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cacing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seluruh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dunia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MORFOLOGI</a:t>
            </a:r>
            <a:r>
              <a:rPr lang="en-US" dirty="0" smtClean="0"/>
              <a:t> DAN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hospes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definitif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perantara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obligat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alternatif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insidentil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ataupun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paratenik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Binatang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hospes</a:t>
            </a:r>
            <a:r>
              <a:rPr lang="en-US" dirty="0" smtClean="0">
                <a:sym typeface="Wingdings" pitchFamily="2" charset="2"/>
              </a:rPr>
              <a:t> reservoir  </a:t>
            </a:r>
            <a:r>
              <a:rPr lang="en-US" dirty="0" err="1" smtClean="0">
                <a:sym typeface="Wingdings" pitchFamily="2" charset="2"/>
              </a:rPr>
              <a:t>parasit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sulit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dimusnahkan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MEDIUM  </a:t>
            </a:r>
            <a:r>
              <a:rPr lang="en-US" dirty="0" err="1" smtClean="0"/>
              <a:t>PENULARANNYA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cacing</a:t>
            </a:r>
            <a:r>
              <a:rPr lang="en-US" dirty="0" smtClean="0"/>
              <a:t> (</a:t>
            </a:r>
            <a:r>
              <a:rPr lang="en-US" dirty="0" smtClean="0"/>
              <a:t>WHO, 1964):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tinja</a:t>
            </a:r>
            <a:r>
              <a:rPr lang="en-US" dirty="0" smtClean="0"/>
              <a:t> / feces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(</a:t>
            </a:r>
            <a:r>
              <a:rPr lang="en-US" i="1" dirty="0" smtClean="0"/>
              <a:t>Soil Transmitted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Geohelmints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arthropoda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siput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daging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(1)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Tinja</a:t>
            </a:r>
            <a:r>
              <a:rPr lang="en-US" dirty="0" smtClean="0"/>
              <a:t>/</a:t>
            </a:r>
            <a:r>
              <a:rPr lang="en-US" dirty="0" err="1" smtClean="0"/>
              <a:t>Feses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T</a:t>
            </a:r>
            <a:r>
              <a:rPr lang="id-ID" dirty="0" smtClean="0"/>
              <a:t>elur dan larva menjadi infektif jika melalui atau berada di anus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</a:t>
            </a:r>
            <a:r>
              <a:rPr lang="id-ID" dirty="0" smtClean="0"/>
              <a:t>enularan langsung d</a:t>
            </a:r>
            <a:r>
              <a:rPr lang="en-US" dirty="0" smtClean="0"/>
              <a:t>a</a:t>
            </a:r>
            <a:r>
              <a:rPr lang="id-ID" dirty="0" smtClean="0"/>
              <a:t>r</a:t>
            </a:r>
            <a:r>
              <a:rPr lang="en-US" dirty="0" err="1" smtClean="0"/>
              <a:t>i</a:t>
            </a:r>
            <a:r>
              <a:rPr lang="id-ID" dirty="0" smtClean="0"/>
              <a:t> orang ke orang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i="1" dirty="0" err="1" smtClean="0"/>
              <a:t>Enterobius</a:t>
            </a:r>
            <a:r>
              <a:rPr lang="en-US" i="1" dirty="0" smtClean="0"/>
              <a:t> </a:t>
            </a:r>
            <a:r>
              <a:rPr lang="en-US" i="1" dirty="0" err="1" smtClean="0"/>
              <a:t>vermicularis</a:t>
            </a:r>
            <a:r>
              <a:rPr lang="en-US" i="1" dirty="0" smtClean="0"/>
              <a:t>, </a:t>
            </a:r>
            <a:r>
              <a:rPr lang="en-US" i="1" dirty="0" err="1" smtClean="0"/>
              <a:t>Hymenolepisnana</a:t>
            </a:r>
            <a:endParaRPr lang="id-ID" i="1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(2)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T</a:t>
            </a:r>
            <a:r>
              <a:rPr lang="id-ID" dirty="0" smtClean="0"/>
              <a:t>elur dan larva menjadi infektif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menjalani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pematangan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(3)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Arthroproda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Artropoda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ym typeface="Wingdings" pitchFamily="2" charset="2"/>
              </a:rPr>
              <a:t>S</a:t>
            </a:r>
            <a:r>
              <a:rPr lang="id-ID" dirty="0" smtClean="0">
                <a:sym typeface="Wingdings" pitchFamily="2" charset="2"/>
              </a:rPr>
              <a:t>tadium infektif berkembang di dalam tubuh arthropoda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Penularan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arthropoda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menggigit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dicerna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i="1" dirty="0" err="1" smtClean="0">
                <a:sym typeface="Wingdings" pitchFamily="2" charset="2"/>
              </a:rPr>
              <a:t>Filaria</a:t>
            </a:r>
            <a:r>
              <a:rPr lang="en-US" i="1" dirty="0" smtClean="0">
                <a:sym typeface="Wingdings" pitchFamily="2" charset="2"/>
              </a:rPr>
              <a:t>, </a:t>
            </a:r>
            <a:r>
              <a:rPr lang="en-US" i="1" dirty="0" err="1" smtClean="0">
                <a:sym typeface="Wingdings" pitchFamily="2" charset="2"/>
              </a:rPr>
              <a:t>Diphyllobothrium</a:t>
            </a:r>
            <a:r>
              <a:rPr lang="en-US" i="1" dirty="0" err="1" smtClean="0">
                <a:sym typeface="Wingdings" pitchFamily="2" charset="2"/>
              </a:rPr>
              <a:t>latum</a:t>
            </a:r>
            <a:r>
              <a:rPr lang="en-US" i="1" dirty="0" smtClean="0">
                <a:sym typeface="Wingdings" pitchFamily="2" charset="2"/>
              </a:rPr>
              <a:t>, </a:t>
            </a:r>
            <a:r>
              <a:rPr lang="en-US" i="1" dirty="0" err="1" smtClean="0">
                <a:sym typeface="Wingdings" pitchFamily="2" charset="2"/>
              </a:rPr>
              <a:t>Gnastotoma</a:t>
            </a:r>
            <a:r>
              <a:rPr lang="en-US" i="1" dirty="0" smtClean="0">
                <a:sym typeface="Wingdings" pitchFamily="2" charset="2"/>
              </a:rPr>
              <a:t> sp</a:t>
            </a:r>
            <a:endParaRPr lang="id-ID" i="1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(4,5)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melaui</a:t>
            </a:r>
            <a:r>
              <a:rPr lang="en-US" dirty="0" smtClean="0"/>
              <a:t> </a:t>
            </a:r>
            <a:r>
              <a:rPr lang="en-US" dirty="0" err="1" smtClean="0"/>
              <a:t>Siput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Daging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6500858" cy="500066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KLASIFIKASI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Helmintologi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Umum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Kelas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Nematoda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Kelas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Trematoda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Kelas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Cestoda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EPIDEMIOLOGI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Penyebaran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penyakit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cacing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tergantung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id-ID" dirty="0" smtClean="0"/>
              <a:t>Adanya sumber infeksi</a:t>
            </a:r>
          </a:p>
          <a:p>
            <a:r>
              <a:rPr lang="id-ID" dirty="0" smtClean="0"/>
              <a:t>Lingkungan yg menguntungkan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endParaRPr lang="id-ID" dirty="0" smtClean="0"/>
          </a:p>
          <a:p>
            <a:r>
              <a:rPr lang="id-ID" dirty="0" smtClean="0"/>
              <a:t>Siklus hidup cacing</a:t>
            </a:r>
          </a:p>
          <a:p>
            <a:r>
              <a:rPr lang="id-ID" dirty="0" smtClean="0"/>
              <a:t>Keadaan sosial ekonomi</a:t>
            </a:r>
          </a:p>
          <a:p>
            <a:r>
              <a:rPr lang="id-ID" dirty="0" smtClean="0"/>
              <a:t>Kepercayaan/kebiasaan </a:t>
            </a:r>
          </a:p>
          <a:p>
            <a:r>
              <a:rPr lang="id-ID" dirty="0" smtClean="0"/>
              <a:t>Sistem perairan </a:t>
            </a:r>
          </a:p>
          <a:p>
            <a:r>
              <a:rPr lang="id-ID" dirty="0" smtClean="0"/>
              <a:t>Perpindahan penduduk</a:t>
            </a:r>
          </a:p>
          <a:p>
            <a:r>
              <a:rPr lang="id-ID" dirty="0" smtClean="0"/>
              <a:t>Transport y</a:t>
            </a:r>
            <a:r>
              <a:rPr lang="en-US" dirty="0" smtClean="0"/>
              <a:t>an</a:t>
            </a:r>
            <a:r>
              <a:rPr lang="id-ID" dirty="0" smtClean="0"/>
              <a:t>g mudah dan cepat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PATOLOGI</a:t>
            </a:r>
            <a:r>
              <a:rPr lang="en-US" dirty="0" smtClean="0"/>
              <a:t> &amp; </a:t>
            </a:r>
            <a:r>
              <a:rPr lang="en-US" dirty="0" err="1" smtClean="0"/>
              <a:t>KLINIK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Tdk bersifat akut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Timbul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kerusakan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jaringan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timbul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gejala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nyata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>
                <a:sym typeface="Wingdings" pitchFamily="2" charset="2"/>
              </a:rPr>
              <a:t>setelah serangan berulang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ataupun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jangka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yang lama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disebabkan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stadium </a:t>
            </a:r>
            <a:r>
              <a:rPr lang="en-US" dirty="0" err="1" smtClean="0">
                <a:sym typeface="Wingdings" pitchFamily="2" charset="2"/>
              </a:rPr>
              <a:t>telur</a:t>
            </a:r>
            <a:r>
              <a:rPr lang="en-US" dirty="0" smtClean="0">
                <a:sym typeface="Wingdings" pitchFamily="2" charset="2"/>
              </a:rPr>
              <a:t>, larva, </a:t>
            </a:r>
            <a:r>
              <a:rPr lang="en-US" dirty="0" err="1" smtClean="0">
                <a:sym typeface="Wingdings" pitchFamily="2" charset="2"/>
              </a:rPr>
              <a:t>cacing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dewasa</a:t>
            </a:r>
            <a:endParaRPr lang="id-ID" dirty="0" smtClean="0">
              <a:sym typeface="Wingdings" pitchFamily="2" charset="2"/>
            </a:endParaRP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PATOLOGI</a:t>
            </a:r>
            <a:r>
              <a:rPr lang="en-US" dirty="0" smtClean="0"/>
              <a:t> &amp; </a:t>
            </a:r>
            <a:r>
              <a:rPr lang="en-US" dirty="0" err="1" smtClean="0"/>
              <a:t>KLINIK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erat ringan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infeksi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tergantung :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id-ID" dirty="0" smtClean="0">
                <a:sym typeface="Wingdings" pitchFamily="2" charset="2"/>
              </a:rPr>
              <a:t>Jumlah parasit</a:t>
            </a:r>
            <a:endParaRPr lang="en-US" dirty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ym typeface="Wingdings" pitchFamily="2" charset="2"/>
              </a:rPr>
              <a:t>Organ </a:t>
            </a:r>
            <a:r>
              <a:rPr lang="en-US" dirty="0" err="1" smtClean="0">
                <a:sym typeface="Wingdings" pitchFamily="2" charset="2"/>
              </a:rPr>
              <a:t>tubuh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diinvasi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id-ID" dirty="0" smtClean="0">
                <a:sym typeface="Wingdings" pitchFamily="2" charset="2"/>
              </a:rPr>
              <a:t>Kerentanan/kekebalan hospes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Kerusakan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jaringan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hospes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dapat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disebabkan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oleh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Iritasi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ym typeface="Wingdings" pitchFamily="2" charset="2"/>
              </a:rPr>
              <a:t>Trauma </a:t>
            </a:r>
            <a:r>
              <a:rPr lang="en-US" dirty="0" err="1" smtClean="0">
                <a:sym typeface="Wingdings" pitchFamily="2" charset="2"/>
              </a:rPr>
              <a:t>mekanaik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ym typeface="Wingdings" pitchFamily="2" charset="2"/>
              </a:rPr>
              <a:t>Racun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dihasilkan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parasit</a:t>
            </a:r>
            <a:endParaRPr lang="id-ID" dirty="0" smtClean="0">
              <a:sym typeface="Wingdings" pitchFamily="2" charset="2"/>
            </a:endParaRP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Diganosis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Gejala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klinik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Pemeriksaan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laboratorium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ym typeface="Wingdings" pitchFamily="2" charset="2"/>
              </a:rPr>
              <a:t>Pemeriksaan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Laboratorium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pPr lvl="1"/>
            <a:r>
              <a:rPr lang="en-US" dirty="0" err="1" smtClean="0"/>
              <a:t>Tinja</a:t>
            </a:r>
            <a:endParaRPr lang="id-ID" dirty="0" smtClean="0"/>
          </a:p>
          <a:p>
            <a:pPr lvl="1"/>
            <a:r>
              <a:rPr lang="id-ID" dirty="0" smtClean="0"/>
              <a:t>Konsentrasi/biakan</a:t>
            </a:r>
            <a:endParaRPr lang="en-US" dirty="0" smtClean="0"/>
          </a:p>
          <a:p>
            <a:pPr lvl="1"/>
            <a:r>
              <a:rPr lang="id-ID" dirty="0" smtClean="0"/>
              <a:t>Usapan anus</a:t>
            </a:r>
          </a:p>
          <a:p>
            <a:pPr lvl="1"/>
            <a:r>
              <a:rPr lang="id-ID" dirty="0" smtClean="0"/>
              <a:t>Biopsi</a:t>
            </a:r>
          </a:p>
          <a:p>
            <a:pPr lvl="1"/>
            <a:r>
              <a:rPr lang="id-ID" dirty="0" smtClean="0"/>
              <a:t>Darah</a:t>
            </a:r>
          </a:p>
          <a:p>
            <a:pPr lvl="1"/>
            <a:r>
              <a:rPr lang="id-ID" dirty="0" smtClean="0"/>
              <a:t>Urin</a:t>
            </a:r>
          </a:p>
          <a:p>
            <a:pPr lvl="1"/>
            <a:r>
              <a:rPr lang="id-ID" dirty="0" smtClean="0"/>
              <a:t>Sputum</a:t>
            </a:r>
            <a:endParaRPr lang="en-US" dirty="0" smtClean="0"/>
          </a:p>
          <a:p>
            <a:pPr lvl="1"/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Imunologis</a:t>
            </a:r>
            <a:r>
              <a:rPr lang="en-US" dirty="0" smtClean="0"/>
              <a:t> (</a:t>
            </a:r>
            <a:r>
              <a:rPr lang="en-US" dirty="0" err="1" smtClean="0"/>
              <a:t>immonodiagnosis</a:t>
            </a:r>
            <a:r>
              <a:rPr lang="en-US" dirty="0" smtClean="0"/>
              <a:t>)</a:t>
            </a:r>
            <a:endParaRPr lang="id-ID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PENGOBATAN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4071967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857364"/>
            <a:ext cx="429973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PENCEGAHAN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id-ID" dirty="0" smtClean="0"/>
              <a:t>Mengurangi sumber penularan (mengobati penderita)</a:t>
            </a:r>
          </a:p>
          <a:p>
            <a:r>
              <a:rPr lang="id-ID" dirty="0" smtClean="0"/>
              <a:t>Pendidikan kesehatan </a:t>
            </a:r>
          </a:p>
          <a:p>
            <a:r>
              <a:rPr lang="id-ID" dirty="0" smtClean="0"/>
              <a:t>Pemberantasan hospes perantara dan vektor</a:t>
            </a:r>
          </a:p>
          <a:p>
            <a:r>
              <a:rPr lang="id-ID" dirty="0" smtClean="0"/>
              <a:t>Mempertinggi imunitas, </a:t>
            </a:r>
          </a:p>
          <a:p>
            <a:r>
              <a:rPr lang="id-ID" dirty="0" smtClean="0"/>
              <a:t>Pengawasan higiene sanitasi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HELMINTOLOGI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NEMATODA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Nematoda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Umum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  <a:r>
              <a:rPr lang="en-US" dirty="0" err="1" smtClean="0">
                <a:solidFill>
                  <a:srgbClr val="FF0000"/>
                </a:solidFill>
              </a:rPr>
              <a:t>pembagian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menurut</a:t>
            </a:r>
            <a:r>
              <a:rPr lang="en-US" dirty="0" smtClean="0">
                <a:solidFill>
                  <a:srgbClr val="FF0000"/>
                </a:solidFill>
              </a:rPr>
              <a:t> habitat :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Nematoda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Soil Transmitted </a:t>
            </a:r>
            <a:r>
              <a:rPr lang="en-US" i="1" dirty="0" err="1" smtClean="0"/>
              <a:t>Helminths</a:t>
            </a:r>
            <a:endParaRPr lang="en-US" i="1" dirty="0" smtClean="0"/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Non Soil Transmitted </a:t>
            </a:r>
            <a:r>
              <a:rPr lang="en-US" i="1" dirty="0" err="1" smtClean="0"/>
              <a:t>Helminths</a:t>
            </a:r>
            <a:endParaRPr lang="en-US" i="1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Nematoda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Char char="v"/>
            </a:pPr>
            <a:r>
              <a:rPr lang="en-US" i="1" dirty="0" err="1" smtClean="0"/>
              <a:t>Filaria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Drancuculus</a:t>
            </a:r>
            <a:endParaRPr lang="en-US" i="1" dirty="0" smtClean="0"/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Larva </a:t>
            </a:r>
            <a:r>
              <a:rPr lang="en-US" i="1" dirty="0" err="1" smtClean="0"/>
              <a:t>Migrans</a:t>
            </a:r>
            <a:endParaRPr lang="en-US" i="1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Nematoda</a:t>
            </a:r>
            <a:r>
              <a:rPr lang="en-US" dirty="0" smtClean="0"/>
              <a:t> yang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Font typeface="Wingdings" pitchFamily="2" charset="2"/>
              <a:buChar char="v"/>
            </a:pP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TREMATODA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14350" indent="-51435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Trematoda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umum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pembagian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menurut</a:t>
            </a:r>
            <a:r>
              <a:rPr lang="en-US" dirty="0" smtClean="0">
                <a:solidFill>
                  <a:srgbClr val="FF0000"/>
                </a:solidFill>
              </a:rPr>
              <a:t> habitat :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/>
              <a:t>Trematoda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,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/>
              <a:t>Trematoda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/>
              <a:t>Trematoda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,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/>
              <a:t>Trematoda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CESTODA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14350" indent="-51435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Cestoda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umum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dikelompokkan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/>
              <a:t>Cestoda</a:t>
            </a:r>
            <a:r>
              <a:rPr lang="en-US" dirty="0" smtClean="0"/>
              <a:t> Intestinal (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cestoda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)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/>
              <a:t>Cestoda</a:t>
            </a:r>
            <a:r>
              <a:rPr lang="en-US" dirty="0" smtClean="0"/>
              <a:t> </a:t>
            </a:r>
            <a:r>
              <a:rPr lang="en-US" dirty="0" err="1" smtClean="0"/>
              <a:t>Ekstraintestinal</a:t>
            </a:r>
            <a:r>
              <a:rPr lang="en-US" dirty="0" smtClean="0"/>
              <a:t> (</a:t>
            </a:r>
            <a:r>
              <a:rPr lang="en-US" dirty="0" err="1" smtClean="0"/>
              <a:t>oleh</a:t>
            </a:r>
            <a:r>
              <a:rPr lang="en-US" dirty="0" smtClean="0"/>
              <a:t> larva </a:t>
            </a:r>
            <a:r>
              <a:rPr lang="en-US" dirty="0" err="1" smtClean="0"/>
              <a:t>cestoda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HELMINTOLOGI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Kata</a:t>
            </a:r>
            <a:r>
              <a:rPr lang="en-US" dirty="0" smtClean="0"/>
              <a:t> “</a:t>
            </a:r>
            <a:r>
              <a:rPr lang="en-US" dirty="0" err="1" smtClean="0"/>
              <a:t>Helminth</a:t>
            </a:r>
            <a:r>
              <a:rPr lang="en-US" dirty="0" smtClean="0"/>
              <a:t>” : </a:t>
            </a:r>
            <a:r>
              <a:rPr lang="en-US" dirty="0" err="1" smtClean="0"/>
              <a:t>Cacing</a:t>
            </a:r>
            <a:r>
              <a:rPr lang="en-US" dirty="0" smtClean="0"/>
              <a:t> (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Metazoa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(phylum </a:t>
            </a:r>
            <a:r>
              <a:rPr lang="en-US" i="1" dirty="0" err="1" smtClean="0"/>
              <a:t>Nemathelminthes</a:t>
            </a:r>
            <a:r>
              <a:rPr lang="en-US" dirty="0" smtClean="0"/>
              <a:t>),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“hair snake”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 err="1" smtClean="0"/>
              <a:t>gordiid</a:t>
            </a:r>
            <a:r>
              <a:rPr lang="en-US" dirty="0" smtClean="0"/>
              <a:t> (phylum</a:t>
            </a:r>
            <a:r>
              <a:rPr lang="en-US" i="1" dirty="0" smtClean="0"/>
              <a:t> </a:t>
            </a:r>
            <a:r>
              <a:rPr lang="en-US" i="1" dirty="0" err="1" smtClean="0"/>
              <a:t>Nemathormopa</a:t>
            </a:r>
            <a:r>
              <a:rPr lang="en-US" dirty="0" smtClean="0"/>
              <a:t>),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turbellarians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flukes </a:t>
            </a:r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tapeworms </a:t>
            </a:r>
            <a:r>
              <a:rPr lang="en-US" dirty="0" err="1" smtClean="0"/>
              <a:t>cacing</a:t>
            </a:r>
            <a:r>
              <a:rPr lang="en-US" dirty="0" smtClean="0"/>
              <a:t> pita (phylum </a:t>
            </a:r>
            <a:r>
              <a:rPr lang="en-US" i="1" dirty="0" err="1" smtClean="0"/>
              <a:t>Platihelminthes</a:t>
            </a:r>
            <a:r>
              <a:rPr lang="en-US" dirty="0" smtClean="0"/>
              <a:t>),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“thorny headed worms” (phylum </a:t>
            </a:r>
            <a:r>
              <a:rPr lang="en-US" i="1" dirty="0" err="1" smtClean="0"/>
              <a:t>Acanthocephala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Lintah</a:t>
            </a:r>
            <a:r>
              <a:rPr lang="en-US" dirty="0" smtClean="0"/>
              <a:t> (phylum </a:t>
            </a:r>
            <a:r>
              <a:rPr lang="en-US" dirty="0" err="1" smtClean="0"/>
              <a:t>Annelida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HELMINTOLOGI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cacing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Pokok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Bahasan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Penting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Klasifikasi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Morfologi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Penyebaran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Patologi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KLASIFIKASI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Cacing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kaitannya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Phylum </a:t>
            </a:r>
            <a:r>
              <a:rPr lang="en-US" dirty="0" err="1" smtClean="0"/>
              <a:t>Annelida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Phylum </a:t>
            </a:r>
            <a:r>
              <a:rPr lang="en-US" dirty="0" err="1" smtClean="0"/>
              <a:t>Nemathelminthes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Phylum </a:t>
            </a:r>
            <a:r>
              <a:rPr lang="en-US" dirty="0" err="1" smtClean="0"/>
              <a:t>Platyhelminthes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758</Words>
  <Application>Microsoft Office PowerPoint</Application>
  <PresentationFormat>On-screen Show (4:3)</PresentationFormat>
  <Paragraphs>133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HELMINTOLOGI</vt:lpstr>
      <vt:lpstr>KLASIFIKASI</vt:lpstr>
      <vt:lpstr>HELMINTOLOGI UMUM</vt:lpstr>
      <vt:lpstr>KELAS NEMATODA</vt:lpstr>
      <vt:lpstr>KELAS TREMATODA</vt:lpstr>
      <vt:lpstr>KELAS CESTODA</vt:lpstr>
      <vt:lpstr>HELMINTOLOGI UMUM</vt:lpstr>
      <vt:lpstr>HELMINTOLOGI</vt:lpstr>
      <vt:lpstr>KLASIFIKASI</vt:lpstr>
      <vt:lpstr>1. Phylum Annelida</vt:lpstr>
      <vt:lpstr>2. Phylum Nemathelminthes</vt:lpstr>
      <vt:lpstr>3. Phylum Platyhelminthes</vt:lpstr>
      <vt:lpstr>MORFOLOGI DAN SIKLUS HIDUP</vt:lpstr>
      <vt:lpstr>MORFOLOGI DAN SIKLUS HIDUP (2)</vt:lpstr>
      <vt:lpstr>MEDIUM  PENULARANNYA</vt:lpstr>
      <vt:lpstr>(1) Penularan melalui Tinja/Feses</vt:lpstr>
      <vt:lpstr>(2) Penularan melalui Tanah</vt:lpstr>
      <vt:lpstr>(3) Penularan melalui Arthroproda</vt:lpstr>
      <vt:lpstr>(4,5) Penularan melaui Siput  dan Daging Hewan</vt:lpstr>
      <vt:lpstr>EPIDEMIOLOGI</vt:lpstr>
      <vt:lpstr>PATOLOGI &amp; KLINIK</vt:lpstr>
      <vt:lpstr>PATOLOGI &amp; KLINIK (2)</vt:lpstr>
      <vt:lpstr>DIAGNOSIS</vt:lpstr>
      <vt:lpstr>PENGOBATAN</vt:lpstr>
      <vt:lpstr>PENCEGAHAN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HELMINTOLOGI</dc:title>
  <dc:creator>EKO H</dc:creator>
  <cp:lastModifiedBy>EKO H</cp:lastModifiedBy>
  <cp:revision>3</cp:revision>
  <dcterms:created xsi:type="dcterms:W3CDTF">2015-12-20T16:59:28Z</dcterms:created>
  <dcterms:modified xsi:type="dcterms:W3CDTF">2015-12-20T18:56:38Z</dcterms:modified>
</cp:coreProperties>
</file>