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5" r:id="rId8"/>
    <p:sldId id="266" r:id="rId9"/>
    <p:sldId id="264" r:id="rId10"/>
    <p:sldId id="267" r:id="rId11"/>
    <p:sldId id="258" r:id="rId12"/>
    <p:sldId id="257" r:id="rId13"/>
    <p:sldId id="268" r:id="rId14"/>
    <p:sldId id="269" r:id="rId15"/>
    <p:sldId id="270" r:id="rId16"/>
    <p:sldId id="271" r:id="rId17"/>
    <p:sldId id="272" r:id="rId18"/>
    <p:sldId id="273" r:id="rId19"/>
    <p:sldId id="274" r:id="rId20"/>
    <p:sldId id="281" r:id="rId21"/>
    <p:sldId id="282" r:id="rId22"/>
    <p:sldId id="280" r:id="rId23"/>
    <p:sldId id="283" r:id="rId24"/>
    <p:sldId id="284" r:id="rId25"/>
    <p:sldId id="285" r:id="rId26"/>
    <p:sldId id="286" r:id="rId27"/>
    <p:sldId id="287" r:id="rId28"/>
    <p:sldId id="288" r:id="rId29"/>
    <p:sldId id="290" r:id="rId30"/>
    <p:sldId id="291" r:id="rId31"/>
    <p:sldId id="292"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46EB05-C44E-4C9A-A06B-1FB8BAA3262F}"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62750-536A-4B62-93B6-37BD3D568ED6}" type="slidenum">
              <a:rPr lang="en-US" smtClean="0"/>
              <a:t>‹#›</a:t>
            </a:fld>
            <a:endParaRPr lang="en-US"/>
          </a:p>
        </p:txBody>
      </p:sp>
    </p:spTree>
    <p:extLst>
      <p:ext uri="{BB962C8B-B14F-4D97-AF65-F5344CB8AC3E}">
        <p14:creationId xmlns:p14="http://schemas.microsoft.com/office/powerpoint/2010/main" val="356001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6EB05-C44E-4C9A-A06B-1FB8BAA3262F}"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62750-536A-4B62-93B6-37BD3D568ED6}" type="slidenum">
              <a:rPr lang="en-US" smtClean="0"/>
              <a:t>‹#›</a:t>
            </a:fld>
            <a:endParaRPr lang="en-US"/>
          </a:p>
        </p:txBody>
      </p:sp>
    </p:spTree>
    <p:extLst>
      <p:ext uri="{BB962C8B-B14F-4D97-AF65-F5344CB8AC3E}">
        <p14:creationId xmlns:p14="http://schemas.microsoft.com/office/powerpoint/2010/main" val="173920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6EB05-C44E-4C9A-A06B-1FB8BAA3262F}"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62750-536A-4B62-93B6-37BD3D568ED6}" type="slidenum">
              <a:rPr lang="en-US" smtClean="0"/>
              <a:t>‹#›</a:t>
            </a:fld>
            <a:endParaRPr lang="en-US"/>
          </a:p>
        </p:txBody>
      </p:sp>
    </p:spTree>
    <p:extLst>
      <p:ext uri="{BB962C8B-B14F-4D97-AF65-F5344CB8AC3E}">
        <p14:creationId xmlns:p14="http://schemas.microsoft.com/office/powerpoint/2010/main" val="231625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6EB05-C44E-4C9A-A06B-1FB8BAA3262F}"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62750-536A-4B62-93B6-37BD3D568ED6}" type="slidenum">
              <a:rPr lang="en-US" smtClean="0"/>
              <a:t>‹#›</a:t>
            </a:fld>
            <a:endParaRPr lang="en-US"/>
          </a:p>
        </p:txBody>
      </p:sp>
    </p:spTree>
    <p:extLst>
      <p:ext uri="{BB962C8B-B14F-4D97-AF65-F5344CB8AC3E}">
        <p14:creationId xmlns:p14="http://schemas.microsoft.com/office/powerpoint/2010/main" val="262160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46EB05-C44E-4C9A-A06B-1FB8BAA3262F}"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62750-536A-4B62-93B6-37BD3D568ED6}" type="slidenum">
              <a:rPr lang="en-US" smtClean="0"/>
              <a:t>‹#›</a:t>
            </a:fld>
            <a:endParaRPr lang="en-US"/>
          </a:p>
        </p:txBody>
      </p:sp>
    </p:spTree>
    <p:extLst>
      <p:ext uri="{BB962C8B-B14F-4D97-AF65-F5344CB8AC3E}">
        <p14:creationId xmlns:p14="http://schemas.microsoft.com/office/powerpoint/2010/main" val="26059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46EB05-C44E-4C9A-A06B-1FB8BAA3262F}"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62750-536A-4B62-93B6-37BD3D568ED6}" type="slidenum">
              <a:rPr lang="en-US" smtClean="0"/>
              <a:t>‹#›</a:t>
            </a:fld>
            <a:endParaRPr lang="en-US"/>
          </a:p>
        </p:txBody>
      </p:sp>
    </p:spTree>
    <p:extLst>
      <p:ext uri="{BB962C8B-B14F-4D97-AF65-F5344CB8AC3E}">
        <p14:creationId xmlns:p14="http://schemas.microsoft.com/office/powerpoint/2010/main" val="276849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46EB05-C44E-4C9A-A06B-1FB8BAA3262F}" type="datetimeFigureOut">
              <a:rPr lang="en-US" smtClean="0"/>
              <a:t>9/14/2015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62750-536A-4B62-93B6-37BD3D568ED6}" type="slidenum">
              <a:rPr lang="en-US" smtClean="0"/>
              <a:t>‹#›</a:t>
            </a:fld>
            <a:endParaRPr lang="en-US"/>
          </a:p>
        </p:txBody>
      </p:sp>
    </p:spTree>
    <p:extLst>
      <p:ext uri="{BB962C8B-B14F-4D97-AF65-F5344CB8AC3E}">
        <p14:creationId xmlns:p14="http://schemas.microsoft.com/office/powerpoint/2010/main" val="384711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46EB05-C44E-4C9A-A06B-1FB8BAA3262F}" type="datetimeFigureOut">
              <a:rPr lang="en-US" smtClean="0"/>
              <a:t>9/14/2015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62750-536A-4B62-93B6-37BD3D568ED6}" type="slidenum">
              <a:rPr lang="en-US" smtClean="0"/>
              <a:t>‹#›</a:t>
            </a:fld>
            <a:endParaRPr lang="en-US"/>
          </a:p>
        </p:txBody>
      </p:sp>
    </p:spTree>
    <p:extLst>
      <p:ext uri="{BB962C8B-B14F-4D97-AF65-F5344CB8AC3E}">
        <p14:creationId xmlns:p14="http://schemas.microsoft.com/office/powerpoint/2010/main" val="23687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6EB05-C44E-4C9A-A06B-1FB8BAA3262F}" type="datetimeFigureOut">
              <a:rPr lang="en-US" smtClean="0"/>
              <a:t>9/14/2015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62750-536A-4B62-93B6-37BD3D568ED6}" type="slidenum">
              <a:rPr lang="en-US" smtClean="0"/>
              <a:t>‹#›</a:t>
            </a:fld>
            <a:endParaRPr lang="en-US"/>
          </a:p>
        </p:txBody>
      </p:sp>
    </p:spTree>
    <p:extLst>
      <p:ext uri="{BB962C8B-B14F-4D97-AF65-F5344CB8AC3E}">
        <p14:creationId xmlns:p14="http://schemas.microsoft.com/office/powerpoint/2010/main" val="23656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6EB05-C44E-4C9A-A06B-1FB8BAA3262F}"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62750-536A-4B62-93B6-37BD3D568ED6}" type="slidenum">
              <a:rPr lang="en-US" smtClean="0"/>
              <a:t>‹#›</a:t>
            </a:fld>
            <a:endParaRPr lang="en-US"/>
          </a:p>
        </p:txBody>
      </p:sp>
    </p:spTree>
    <p:extLst>
      <p:ext uri="{BB962C8B-B14F-4D97-AF65-F5344CB8AC3E}">
        <p14:creationId xmlns:p14="http://schemas.microsoft.com/office/powerpoint/2010/main" val="28504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6EB05-C44E-4C9A-A06B-1FB8BAA3262F}"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62750-536A-4B62-93B6-37BD3D568ED6}" type="slidenum">
              <a:rPr lang="en-US" smtClean="0"/>
              <a:t>‹#›</a:t>
            </a:fld>
            <a:endParaRPr lang="en-US"/>
          </a:p>
        </p:txBody>
      </p:sp>
    </p:spTree>
    <p:extLst>
      <p:ext uri="{BB962C8B-B14F-4D97-AF65-F5344CB8AC3E}">
        <p14:creationId xmlns:p14="http://schemas.microsoft.com/office/powerpoint/2010/main" val="115792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6EB05-C44E-4C9A-A06B-1FB8BAA3262F}" type="datetimeFigureOut">
              <a:rPr lang="en-US" smtClean="0"/>
              <a:t>9/14/2015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62750-536A-4B62-93B6-37BD3D568ED6}" type="slidenum">
              <a:rPr lang="en-US" smtClean="0"/>
              <a:t>‹#›</a:t>
            </a:fld>
            <a:endParaRPr lang="en-US"/>
          </a:p>
        </p:txBody>
      </p:sp>
    </p:spTree>
    <p:extLst>
      <p:ext uri="{BB962C8B-B14F-4D97-AF65-F5344CB8AC3E}">
        <p14:creationId xmlns:p14="http://schemas.microsoft.com/office/powerpoint/2010/main" val="1182600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2458" y="0"/>
            <a:ext cx="213154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012458" y="152400"/>
            <a:ext cx="2131542" cy="1066800"/>
          </a:xfrm>
        </p:spPr>
        <p:txBody>
          <a:bodyPr>
            <a:noAutofit/>
          </a:bodyPr>
          <a:lstStyle/>
          <a:p>
            <a:r>
              <a:rPr lang="en-US" sz="2800" dirty="0" smtClean="0">
                <a:solidFill>
                  <a:schemeClr val="bg1"/>
                </a:solidFill>
                <a:latin typeface="Cooper Black" pitchFamily="18" charset="0"/>
              </a:rPr>
              <a:t>DASAR PROMKES</a:t>
            </a:r>
            <a:endParaRPr lang="en-US" sz="2800" dirty="0">
              <a:solidFill>
                <a:schemeClr val="bg1"/>
              </a:solidFill>
              <a:latin typeface="Cooper Black" pitchFamily="18" charset="0"/>
            </a:endParaRPr>
          </a:p>
        </p:txBody>
      </p:sp>
      <p:sp>
        <p:nvSpPr>
          <p:cNvPr id="3" name="Subtitle 2"/>
          <p:cNvSpPr>
            <a:spLocks noGrp="1"/>
          </p:cNvSpPr>
          <p:nvPr>
            <p:ph type="subTitle" idx="1"/>
          </p:nvPr>
        </p:nvSpPr>
        <p:spPr>
          <a:xfrm>
            <a:off x="7467600" y="1295400"/>
            <a:ext cx="1752600" cy="381000"/>
          </a:xfrm>
        </p:spPr>
        <p:txBody>
          <a:bodyPr>
            <a:normAutofit/>
          </a:bodyPr>
          <a:lstStyle/>
          <a:p>
            <a:r>
              <a:rPr lang="en-US" sz="1800" i="1" dirty="0" err="1" smtClean="0">
                <a:solidFill>
                  <a:schemeClr val="bg1"/>
                </a:solidFill>
              </a:rPr>
              <a:t>Kismi</a:t>
            </a:r>
            <a:r>
              <a:rPr lang="en-US" sz="1800" i="1" dirty="0" smtClean="0">
                <a:solidFill>
                  <a:schemeClr val="bg1"/>
                </a:solidFill>
              </a:rPr>
              <a:t> M. </a:t>
            </a:r>
            <a:r>
              <a:rPr lang="en-US" sz="1800" i="1" dirty="0" err="1" smtClean="0">
                <a:solidFill>
                  <a:schemeClr val="bg1"/>
                </a:solidFill>
              </a:rPr>
              <a:t>M.Kes</a:t>
            </a:r>
            <a:endParaRPr lang="en-US" sz="1800" i="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03672"/>
            <a:ext cx="5781676" cy="56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7010400" y="1219200"/>
            <a:ext cx="1981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62800" y="1295400"/>
            <a:ext cx="1981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7" name="Picture 3" descr="D:\5.FOTO DESIGN\logo F.K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5252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072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774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43800" y="228600"/>
            <a:ext cx="1600200" cy="990600"/>
          </a:xfrm>
        </p:spPr>
        <p:txBody>
          <a:bodyPr>
            <a:noAutofit/>
          </a:bodyPr>
          <a:lstStyle/>
          <a:p>
            <a:r>
              <a:rPr lang="en-US" sz="2800" i="1" dirty="0" err="1" smtClean="0">
                <a:solidFill>
                  <a:schemeClr val="bg1"/>
                </a:solidFill>
              </a:rPr>
              <a:t>Pokok</a:t>
            </a:r>
            <a:r>
              <a:rPr lang="en-US" sz="2800" i="1" dirty="0" smtClean="0">
                <a:solidFill>
                  <a:schemeClr val="bg1"/>
                </a:solidFill>
              </a:rPr>
              <a:t> </a:t>
            </a:r>
            <a:r>
              <a:rPr lang="en-US" sz="2800" i="1" dirty="0" err="1" smtClean="0">
                <a:solidFill>
                  <a:schemeClr val="bg1"/>
                </a:solidFill>
              </a:rPr>
              <a:t>Bahasan</a:t>
            </a:r>
            <a:endParaRPr lang="en-US" sz="2800" i="1" dirty="0">
              <a:solidFill>
                <a:schemeClr val="bg1"/>
              </a:solidFill>
            </a:endParaRPr>
          </a:p>
        </p:txBody>
      </p:sp>
      <p:sp>
        <p:nvSpPr>
          <p:cNvPr id="3" name="Content Placeholder 2"/>
          <p:cNvSpPr>
            <a:spLocks noGrp="1"/>
          </p:cNvSpPr>
          <p:nvPr>
            <p:ph idx="1"/>
          </p:nvPr>
        </p:nvSpPr>
        <p:spPr>
          <a:xfrm>
            <a:off x="457200" y="1600200"/>
            <a:ext cx="7086600" cy="4525963"/>
          </a:xfrm>
        </p:spPr>
        <p:txBody>
          <a:bodyPr>
            <a:normAutofit/>
          </a:bodyPr>
          <a:lstStyle/>
          <a:p>
            <a:pPr lvl="0"/>
            <a:r>
              <a:rPr lang="sv-FI" sz="2400" dirty="0" smtClean="0">
                <a:solidFill>
                  <a:schemeClr val="bg1"/>
                </a:solidFill>
                <a:latin typeface="+mj-lt"/>
              </a:rPr>
              <a:t>Sejarah promosi kesehatan</a:t>
            </a:r>
          </a:p>
          <a:p>
            <a:pPr lvl="0"/>
            <a:r>
              <a:rPr lang="sv-FI" sz="2400" dirty="0" smtClean="0">
                <a:solidFill>
                  <a:schemeClr val="bg1"/>
                </a:solidFill>
                <a:latin typeface="+mj-lt"/>
              </a:rPr>
              <a:t>Definisi promosi kesehatan </a:t>
            </a:r>
          </a:p>
          <a:p>
            <a:pPr lvl="0"/>
            <a:r>
              <a:rPr lang="sv-FI" sz="2400" dirty="0" smtClean="0">
                <a:solidFill>
                  <a:schemeClr val="bg1"/>
                </a:solidFill>
                <a:latin typeface="+mj-lt"/>
              </a:rPr>
              <a:t>Konsep promosi kesehatan</a:t>
            </a:r>
          </a:p>
          <a:p>
            <a:pPr lvl="0"/>
            <a:r>
              <a:rPr lang="sv-FI" sz="2400" dirty="0" smtClean="0">
                <a:solidFill>
                  <a:schemeClr val="bg1"/>
                </a:solidFill>
                <a:latin typeface="+mj-lt"/>
              </a:rPr>
              <a:t>Visi dan misi promosi kesehatan</a:t>
            </a:r>
          </a:p>
          <a:p>
            <a:pPr lvl="0"/>
            <a:r>
              <a:rPr lang="sv-FI" sz="2400" dirty="0" smtClean="0">
                <a:solidFill>
                  <a:schemeClr val="bg1"/>
                </a:solidFill>
                <a:latin typeface="+mj-lt"/>
              </a:rPr>
              <a:t>Ruang lingkup promosi kesehatan dan menyebutkan contohnya</a:t>
            </a:r>
          </a:p>
          <a:p>
            <a:pPr lvl="0"/>
            <a:r>
              <a:rPr lang="sv-FI" sz="2400" dirty="0" smtClean="0">
                <a:solidFill>
                  <a:schemeClr val="bg1"/>
                </a:solidFill>
                <a:latin typeface="+mj-lt"/>
              </a:rPr>
              <a:t>Sasaran promosi kesehatan </a:t>
            </a:r>
            <a:endParaRPr lang="sv-FI" sz="2400" dirty="0">
              <a:latin typeface="+mj-lt"/>
            </a:endParaRPr>
          </a:p>
        </p:txBody>
      </p:sp>
      <p:cxnSp>
        <p:nvCxnSpPr>
          <p:cNvPr id="5" name="Straight Connector 4"/>
          <p:cNvCxnSpPr/>
          <p:nvPr/>
        </p:nvCxnSpPr>
        <p:spPr>
          <a:xfrm>
            <a:off x="75438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9170" y="152400"/>
            <a:ext cx="26440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4172683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43800" y="228600"/>
            <a:ext cx="1600200" cy="1143000"/>
          </a:xfrm>
        </p:spPr>
        <p:txBody>
          <a:bodyPr>
            <a:noAutofit/>
          </a:bodyPr>
          <a:lstStyle/>
          <a:p>
            <a:r>
              <a:rPr lang="en-US" sz="2400" i="1" dirty="0" err="1" smtClean="0">
                <a:solidFill>
                  <a:schemeClr val="bg1"/>
                </a:solidFill>
              </a:rPr>
              <a:t>Sejarah</a:t>
            </a:r>
            <a:endParaRPr lang="en-US" sz="2400" i="1" dirty="0">
              <a:solidFill>
                <a:schemeClr val="bg1"/>
              </a:solidFill>
            </a:endParaRPr>
          </a:p>
        </p:txBody>
      </p:sp>
      <p:sp>
        <p:nvSpPr>
          <p:cNvPr id="3" name="Content Placeholder 2"/>
          <p:cNvSpPr>
            <a:spLocks noGrp="1"/>
          </p:cNvSpPr>
          <p:nvPr>
            <p:ph idx="1"/>
          </p:nvPr>
        </p:nvSpPr>
        <p:spPr>
          <a:xfrm>
            <a:off x="457200" y="1600200"/>
            <a:ext cx="6934200" cy="4525963"/>
          </a:xfrm>
        </p:spPr>
        <p:txBody>
          <a:bodyPr>
            <a:normAutofit/>
          </a:bodyPr>
          <a:lstStyle/>
          <a:p>
            <a:pPr marL="0" indent="0">
              <a:buNone/>
            </a:pPr>
            <a:r>
              <a:rPr lang="en-US" sz="2400" dirty="0" err="1">
                <a:solidFill>
                  <a:schemeClr val="bg1"/>
                </a:solidFill>
                <a:latin typeface="+mj-lt"/>
              </a:rPr>
              <a:t>Konsep</a:t>
            </a:r>
            <a:r>
              <a:rPr lang="en-US" sz="2400" dirty="0">
                <a:solidFill>
                  <a:schemeClr val="bg1"/>
                </a:solidFill>
                <a:latin typeface="+mj-lt"/>
              </a:rPr>
              <a:t> </a:t>
            </a:r>
            <a:r>
              <a:rPr lang="en-US" sz="2400" dirty="0" err="1">
                <a:solidFill>
                  <a:schemeClr val="bg1"/>
                </a:solidFill>
                <a:latin typeface="+mj-lt"/>
              </a:rPr>
              <a:t>promosi</a:t>
            </a:r>
            <a:r>
              <a:rPr lang="en-US" sz="2400" dirty="0">
                <a:solidFill>
                  <a:schemeClr val="bg1"/>
                </a:solidFill>
                <a:latin typeface="+mj-lt"/>
              </a:rPr>
              <a:t> </a:t>
            </a:r>
            <a:r>
              <a:rPr lang="en-US" sz="2400" dirty="0" err="1">
                <a:solidFill>
                  <a:schemeClr val="bg1"/>
                </a:solidFill>
                <a:latin typeface="+mj-lt"/>
              </a:rPr>
              <a:t>kesehatan</a:t>
            </a:r>
            <a:r>
              <a:rPr lang="en-US" sz="2400" dirty="0">
                <a:solidFill>
                  <a:schemeClr val="bg1"/>
                </a:solidFill>
                <a:latin typeface="+mj-lt"/>
              </a:rPr>
              <a:t> </a:t>
            </a:r>
            <a:r>
              <a:rPr lang="en-US" sz="2400" dirty="0" err="1">
                <a:solidFill>
                  <a:schemeClr val="bg1"/>
                </a:solidFill>
                <a:latin typeface="+mj-lt"/>
              </a:rPr>
              <a:t>merupakan</a:t>
            </a:r>
            <a:r>
              <a:rPr lang="en-US" sz="2400" dirty="0">
                <a:solidFill>
                  <a:schemeClr val="bg1"/>
                </a:solidFill>
                <a:latin typeface="+mj-lt"/>
              </a:rPr>
              <a:t> </a:t>
            </a:r>
            <a:r>
              <a:rPr lang="en-US" sz="2400" dirty="0" err="1">
                <a:solidFill>
                  <a:schemeClr val="bg1"/>
                </a:solidFill>
                <a:latin typeface="+mj-lt"/>
              </a:rPr>
              <a:t>pengembangan</a:t>
            </a:r>
            <a:r>
              <a:rPr lang="en-US" sz="2400" dirty="0">
                <a:solidFill>
                  <a:schemeClr val="bg1"/>
                </a:solidFill>
                <a:latin typeface="+mj-lt"/>
              </a:rPr>
              <a:t> </a:t>
            </a:r>
            <a:r>
              <a:rPr lang="en-US" sz="2400" dirty="0" err="1" smtClean="0">
                <a:solidFill>
                  <a:schemeClr val="bg1"/>
                </a:solidFill>
                <a:latin typeface="+mj-lt"/>
              </a:rPr>
              <a:t>dari</a:t>
            </a:r>
            <a:r>
              <a:rPr lang="en-US" sz="2400" dirty="0" smtClean="0">
                <a:solidFill>
                  <a:schemeClr val="bg1"/>
                </a:solidFill>
                <a:latin typeface="+mj-lt"/>
              </a:rPr>
              <a:t> </a:t>
            </a:r>
            <a:r>
              <a:rPr lang="en-US" sz="2400" dirty="0" err="1">
                <a:solidFill>
                  <a:schemeClr val="bg1"/>
                </a:solidFill>
                <a:latin typeface="+mj-lt"/>
              </a:rPr>
              <a:t>konsep</a:t>
            </a:r>
            <a:r>
              <a:rPr lang="en-US" sz="2400" dirty="0">
                <a:solidFill>
                  <a:schemeClr val="bg1"/>
                </a:solidFill>
                <a:latin typeface="+mj-lt"/>
              </a:rPr>
              <a:t> </a:t>
            </a:r>
            <a:r>
              <a:rPr lang="en-US" sz="2400" dirty="0" err="1">
                <a:solidFill>
                  <a:schemeClr val="bg1"/>
                </a:solidFill>
                <a:latin typeface="+mj-lt"/>
              </a:rPr>
              <a:t>pendidikan</a:t>
            </a:r>
            <a:r>
              <a:rPr lang="en-US" sz="2400" dirty="0">
                <a:solidFill>
                  <a:schemeClr val="bg1"/>
                </a:solidFill>
                <a:latin typeface="+mj-lt"/>
              </a:rPr>
              <a:t> </a:t>
            </a:r>
            <a:r>
              <a:rPr lang="en-US" sz="2400" dirty="0" err="1">
                <a:solidFill>
                  <a:schemeClr val="bg1"/>
                </a:solidFill>
                <a:latin typeface="+mj-lt"/>
              </a:rPr>
              <a:t>kesehatan</a:t>
            </a:r>
            <a:r>
              <a:rPr lang="en-US" sz="2400" dirty="0">
                <a:solidFill>
                  <a:schemeClr val="bg1"/>
                </a:solidFill>
                <a:latin typeface="+mj-lt"/>
              </a:rPr>
              <a:t>, </a:t>
            </a:r>
            <a:r>
              <a:rPr lang="en-US" sz="2400" dirty="0" err="1" smtClean="0">
                <a:solidFill>
                  <a:schemeClr val="bg1"/>
                </a:solidFill>
                <a:latin typeface="+mj-lt"/>
              </a:rPr>
              <a:t>sejalan</a:t>
            </a:r>
            <a:r>
              <a:rPr lang="en-US" sz="2400" dirty="0" smtClean="0">
                <a:solidFill>
                  <a:schemeClr val="bg1"/>
                </a:solidFill>
                <a:latin typeface="+mj-lt"/>
              </a:rPr>
              <a:t> </a:t>
            </a:r>
            <a:r>
              <a:rPr lang="en-US" sz="2400" dirty="0" err="1">
                <a:solidFill>
                  <a:schemeClr val="bg1"/>
                </a:solidFill>
                <a:latin typeface="+mj-lt"/>
              </a:rPr>
              <a:t>dengan</a:t>
            </a:r>
            <a:r>
              <a:rPr lang="en-US" sz="2400" dirty="0">
                <a:solidFill>
                  <a:schemeClr val="bg1"/>
                </a:solidFill>
                <a:latin typeface="+mj-lt"/>
              </a:rPr>
              <a:t> </a:t>
            </a:r>
            <a:r>
              <a:rPr lang="en-US" sz="2400" dirty="0" err="1">
                <a:solidFill>
                  <a:schemeClr val="bg1"/>
                </a:solidFill>
                <a:latin typeface="+mj-lt"/>
              </a:rPr>
              <a:t>perubahan</a:t>
            </a:r>
            <a:r>
              <a:rPr lang="en-US" sz="2400" dirty="0">
                <a:solidFill>
                  <a:schemeClr val="bg1"/>
                </a:solidFill>
                <a:latin typeface="+mj-lt"/>
              </a:rPr>
              <a:t> </a:t>
            </a:r>
            <a:r>
              <a:rPr lang="en-US" sz="2400" dirty="0" err="1" smtClean="0">
                <a:solidFill>
                  <a:schemeClr val="bg1"/>
                </a:solidFill>
                <a:latin typeface="+mj-lt"/>
              </a:rPr>
              <a:t>paradigma</a:t>
            </a:r>
            <a:r>
              <a:rPr lang="en-US" sz="2400" dirty="0" smtClean="0">
                <a:solidFill>
                  <a:schemeClr val="bg1"/>
                </a:solidFill>
                <a:latin typeface="+mj-lt"/>
              </a:rPr>
              <a:t> </a:t>
            </a:r>
            <a:r>
              <a:rPr lang="en-US" sz="2400" dirty="0" err="1">
                <a:solidFill>
                  <a:schemeClr val="bg1"/>
                </a:solidFill>
                <a:latin typeface="+mj-lt"/>
              </a:rPr>
              <a:t>kesehatan</a:t>
            </a:r>
            <a:r>
              <a:rPr lang="en-US" sz="2400" dirty="0">
                <a:solidFill>
                  <a:schemeClr val="bg1"/>
                </a:solidFill>
                <a:latin typeface="+mj-lt"/>
              </a:rPr>
              <a:t> </a:t>
            </a:r>
            <a:r>
              <a:rPr lang="en-US" sz="2400" dirty="0" err="1">
                <a:solidFill>
                  <a:schemeClr val="bg1"/>
                </a:solidFill>
                <a:latin typeface="+mj-lt"/>
              </a:rPr>
              <a:t>masyarakat</a:t>
            </a:r>
            <a:r>
              <a:rPr lang="en-US" sz="2400" dirty="0">
                <a:solidFill>
                  <a:schemeClr val="bg1"/>
                </a:solidFill>
                <a:latin typeface="+mj-lt"/>
              </a:rPr>
              <a:t> ( </a:t>
            </a:r>
            <a:r>
              <a:rPr lang="en-US" sz="2400" i="1" dirty="0">
                <a:solidFill>
                  <a:schemeClr val="bg1"/>
                </a:solidFill>
                <a:latin typeface="+mj-lt"/>
              </a:rPr>
              <a:t>Public Health </a:t>
            </a:r>
            <a:r>
              <a:rPr lang="en-US" sz="2400" dirty="0">
                <a:solidFill>
                  <a:schemeClr val="bg1"/>
                </a:solidFill>
                <a:latin typeface="+mj-lt"/>
              </a:rPr>
              <a:t>). </a:t>
            </a:r>
            <a:endParaRPr lang="en-US" sz="2400" dirty="0" smtClean="0">
              <a:solidFill>
                <a:schemeClr val="bg1"/>
              </a:solidFill>
              <a:latin typeface="+mj-lt"/>
            </a:endParaRPr>
          </a:p>
          <a:p>
            <a:pPr marL="0" indent="0">
              <a:buNone/>
            </a:pPr>
            <a:r>
              <a:rPr lang="en-US" sz="2400" dirty="0" err="1" smtClean="0">
                <a:solidFill>
                  <a:schemeClr val="bg1"/>
                </a:solidFill>
                <a:latin typeface="+mj-lt"/>
              </a:rPr>
              <a:t>Perubahan</a:t>
            </a:r>
            <a:r>
              <a:rPr lang="en-US" sz="2400" dirty="0" smtClean="0">
                <a:solidFill>
                  <a:schemeClr val="bg1"/>
                </a:solidFill>
                <a:latin typeface="+mj-lt"/>
              </a:rPr>
              <a:t> </a:t>
            </a:r>
            <a:r>
              <a:rPr lang="en-US" sz="2400" dirty="0" err="1">
                <a:solidFill>
                  <a:schemeClr val="bg1"/>
                </a:solidFill>
                <a:latin typeface="+mj-lt"/>
              </a:rPr>
              <a:t>padigma</a:t>
            </a:r>
            <a:r>
              <a:rPr lang="en-US" sz="2400" dirty="0">
                <a:solidFill>
                  <a:schemeClr val="bg1"/>
                </a:solidFill>
                <a:latin typeface="+mj-lt"/>
              </a:rPr>
              <a:t> </a:t>
            </a:r>
            <a:r>
              <a:rPr lang="en-US" sz="2400" dirty="0" err="1">
                <a:solidFill>
                  <a:schemeClr val="bg1"/>
                </a:solidFill>
                <a:latin typeface="+mj-lt"/>
              </a:rPr>
              <a:t>kesehatan</a:t>
            </a:r>
            <a:r>
              <a:rPr lang="en-US" sz="2400" dirty="0">
                <a:solidFill>
                  <a:schemeClr val="bg1"/>
                </a:solidFill>
                <a:latin typeface="+mj-lt"/>
              </a:rPr>
              <a:t> </a:t>
            </a:r>
            <a:r>
              <a:rPr lang="en-US" sz="2400" dirty="0" err="1">
                <a:solidFill>
                  <a:schemeClr val="bg1"/>
                </a:solidFill>
                <a:latin typeface="+mj-lt"/>
              </a:rPr>
              <a:t>masyarakat</a:t>
            </a:r>
            <a:r>
              <a:rPr lang="en-US" sz="2400" dirty="0">
                <a:solidFill>
                  <a:schemeClr val="bg1"/>
                </a:solidFill>
                <a:latin typeface="+mj-lt"/>
              </a:rPr>
              <a:t> </a:t>
            </a:r>
            <a:r>
              <a:rPr lang="en-US" sz="2400" dirty="0" err="1">
                <a:solidFill>
                  <a:schemeClr val="bg1"/>
                </a:solidFill>
                <a:latin typeface="+mj-lt"/>
              </a:rPr>
              <a:t>terjadi</a:t>
            </a:r>
            <a:r>
              <a:rPr lang="en-US" sz="2400" dirty="0">
                <a:solidFill>
                  <a:schemeClr val="bg1"/>
                </a:solidFill>
                <a:latin typeface="+mj-lt"/>
              </a:rPr>
              <a:t> </a:t>
            </a:r>
            <a:r>
              <a:rPr lang="en-US" sz="2400" dirty="0" err="1">
                <a:solidFill>
                  <a:schemeClr val="bg1"/>
                </a:solidFill>
                <a:latin typeface="+mj-lt"/>
              </a:rPr>
              <a:t>antara</a:t>
            </a:r>
            <a:r>
              <a:rPr lang="en-US" sz="2400" dirty="0">
                <a:solidFill>
                  <a:schemeClr val="bg1"/>
                </a:solidFill>
                <a:latin typeface="+mj-lt"/>
              </a:rPr>
              <a:t> lain </a:t>
            </a:r>
            <a:r>
              <a:rPr lang="en-US" sz="2400" dirty="0" err="1">
                <a:solidFill>
                  <a:schemeClr val="bg1"/>
                </a:solidFill>
                <a:latin typeface="+mj-lt"/>
              </a:rPr>
              <a:t>akibat</a:t>
            </a:r>
            <a:r>
              <a:rPr lang="en-US" sz="2400" dirty="0">
                <a:solidFill>
                  <a:schemeClr val="bg1"/>
                </a:solidFill>
                <a:latin typeface="+mj-lt"/>
              </a:rPr>
              <a:t> </a:t>
            </a:r>
            <a:r>
              <a:rPr lang="en-US" sz="2400" dirty="0" err="1">
                <a:solidFill>
                  <a:schemeClr val="bg1"/>
                </a:solidFill>
                <a:latin typeface="+mj-lt"/>
              </a:rPr>
              <a:t>perubahan</a:t>
            </a:r>
            <a:r>
              <a:rPr lang="en-US" sz="2400" dirty="0">
                <a:solidFill>
                  <a:schemeClr val="bg1"/>
                </a:solidFill>
                <a:latin typeface="+mj-lt"/>
              </a:rPr>
              <a:t> </a:t>
            </a:r>
            <a:r>
              <a:rPr lang="en-US" sz="2400" dirty="0" err="1">
                <a:solidFill>
                  <a:schemeClr val="bg1"/>
                </a:solidFill>
                <a:latin typeface="+mj-lt"/>
              </a:rPr>
              <a:t>pola</a:t>
            </a:r>
            <a:r>
              <a:rPr lang="en-US" sz="2400" dirty="0">
                <a:solidFill>
                  <a:schemeClr val="bg1"/>
                </a:solidFill>
                <a:latin typeface="+mj-lt"/>
              </a:rPr>
              <a:t> </a:t>
            </a:r>
            <a:r>
              <a:rPr lang="en-US" sz="2400" dirty="0" err="1">
                <a:solidFill>
                  <a:schemeClr val="bg1"/>
                </a:solidFill>
                <a:latin typeface="+mj-lt"/>
              </a:rPr>
              <a:t>penyakit</a:t>
            </a:r>
            <a:r>
              <a:rPr lang="en-US" sz="2400" dirty="0">
                <a:solidFill>
                  <a:schemeClr val="bg1"/>
                </a:solidFill>
                <a:latin typeface="+mj-lt"/>
              </a:rPr>
              <a:t>, </a:t>
            </a:r>
            <a:r>
              <a:rPr lang="en-US" sz="2400" dirty="0" err="1">
                <a:solidFill>
                  <a:schemeClr val="bg1"/>
                </a:solidFill>
                <a:latin typeface="+mj-lt"/>
              </a:rPr>
              <a:t>gaya</a:t>
            </a:r>
            <a:r>
              <a:rPr lang="en-US" sz="2400" dirty="0">
                <a:solidFill>
                  <a:schemeClr val="bg1"/>
                </a:solidFill>
                <a:latin typeface="+mj-lt"/>
              </a:rPr>
              <a:t> </a:t>
            </a:r>
            <a:r>
              <a:rPr lang="en-US" sz="2400" dirty="0" err="1" smtClean="0">
                <a:solidFill>
                  <a:schemeClr val="bg1"/>
                </a:solidFill>
                <a:latin typeface="+mj-lt"/>
              </a:rPr>
              <a:t>hidup</a:t>
            </a:r>
            <a:r>
              <a:rPr lang="en-US" sz="2400" dirty="0" smtClean="0">
                <a:solidFill>
                  <a:schemeClr val="bg1"/>
                </a:solidFill>
                <a:latin typeface="+mj-lt"/>
              </a:rPr>
              <a:t>, </a:t>
            </a:r>
            <a:r>
              <a:rPr lang="en-US" sz="2400" dirty="0" err="1">
                <a:solidFill>
                  <a:schemeClr val="bg1"/>
                </a:solidFill>
                <a:latin typeface="+mj-lt"/>
              </a:rPr>
              <a:t>kondisi</a:t>
            </a:r>
            <a:r>
              <a:rPr lang="en-US" sz="2400" dirty="0">
                <a:solidFill>
                  <a:schemeClr val="bg1"/>
                </a:solidFill>
                <a:latin typeface="+mj-lt"/>
              </a:rPr>
              <a:t> </a:t>
            </a:r>
            <a:r>
              <a:rPr lang="en-US" sz="2400" dirty="0" err="1">
                <a:solidFill>
                  <a:schemeClr val="bg1"/>
                </a:solidFill>
                <a:latin typeface="+mj-lt"/>
              </a:rPr>
              <a:t>kehidupan</a:t>
            </a:r>
            <a:r>
              <a:rPr lang="en-US" sz="2400" dirty="0">
                <a:solidFill>
                  <a:schemeClr val="bg1"/>
                </a:solidFill>
                <a:latin typeface="+mj-lt"/>
              </a:rPr>
              <a:t> </a:t>
            </a:r>
            <a:r>
              <a:rPr lang="en-US" sz="2400" dirty="0" err="1" smtClean="0">
                <a:solidFill>
                  <a:schemeClr val="bg1"/>
                </a:solidFill>
                <a:latin typeface="+mj-lt"/>
              </a:rPr>
              <a:t>lingkungan</a:t>
            </a:r>
            <a:r>
              <a:rPr lang="en-US" sz="2400" dirty="0" smtClean="0">
                <a:solidFill>
                  <a:schemeClr val="bg1"/>
                </a:solidFill>
                <a:latin typeface="+mj-lt"/>
              </a:rPr>
              <a:t>, </a:t>
            </a:r>
            <a:r>
              <a:rPr lang="en-US" sz="2400" dirty="0" err="1">
                <a:solidFill>
                  <a:schemeClr val="bg1"/>
                </a:solidFill>
                <a:latin typeface="+mj-lt"/>
              </a:rPr>
              <a:t>kehidupan</a:t>
            </a:r>
            <a:r>
              <a:rPr lang="en-US" sz="2400" dirty="0">
                <a:solidFill>
                  <a:schemeClr val="bg1"/>
                </a:solidFill>
                <a:latin typeface="+mj-lt"/>
              </a:rPr>
              <a:t> </a:t>
            </a:r>
            <a:r>
              <a:rPr lang="en-US" sz="2400" dirty="0" err="1">
                <a:solidFill>
                  <a:schemeClr val="bg1"/>
                </a:solidFill>
                <a:latin typeface="+mj-lt"/>
              </a:rPr>
              <a:t>demografi</a:t>
            </a:r>
            <a:r>
              <a:rPr lang="en-US" sz="2400" dirty="0">
                <a:solidFill>
                  <a:schemeClr val="bg1"/>
                </a:solidFill>
                <a:latin typeface="+mj-lt"/>
              </a:rPr>
              <a:t> </a:t>
            </a:r>
            <a:r>
              <a:rPr lang="en-US" sz="2400" dirty="0" err="1" smtClean="0">
                <a:solidFill>
                  <a:schemeClr val="bg1"/>
                </a:solidFill>
                <a:latin typeface="+mj-lt"/>
              </a:rPr>
              <a:t>dll</a:t>
            </a:r>
            <a:r>
              <a:rPr lang="en-US" sz="2400" dirty="0" smtClean="0">
                <a:solidFill>
                  <a:schemeClr val="bg1"/>
                </a:solidFill>
                <a:latin typeface="+mj-lt"/>
              </a:rPr>
              <a:t>.</a:t>
            </a:r>
            <a:endParaRPr lang="en-US" sz="2400" dirty="0">
              <a:solidFill>
                <a:schemeClr val="bg1"/>
              </a:solidFill>
              <a:latin typeface="+mj-lt"/>
            </a:endParaRPr>
          </a:p>
        </p:txBody>
      </p:sp>
      <p:sp>
        <p:nvSpPr>
          <p:cNvPr id="4" name="Rectangle 3"/>
          <p:cNvSpPr/>
          <p:nvPr/>
        </p:nvSpPr>
        <p:spPr>
          <a:xfrm>
            <a:off x="99170" y="152400"/>
            <a:ext cx="26440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cxnSp>
        <p:nvCxnSpPr>
          <p:cNvPr id="5" name="Straight Connector 4"/>
          <p:cNvCxnSpPr/>
          <p:nvPr/>
        </p:nvCxnSpPr>
        <p:spPr>
          <a:xfrm>
            <a:off x="75438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870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543800" y="228600"/>
            <a:ext cx="1600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dirty="0" err="1" smtClean="0">
                <a:solidFill>
                  <a:schemeClr val="bg1"/>
                </a:solidFill>
              </a:rPr>
              <a:t>Sejarah</a:t>
            </a:r>
            <a:endParaRPr lang="en-US" sz="2400" i="1" dirty="0">
              <a:solidFill>
                <a:schemeClr val="bg1"/>
              </a:solidFill>
            </a:endParaRPr>
          </a:p>
        </p:txBody>
      </p:sp>
      <p:sp>
        <p:nvSpPr>
          <p:cNvPr id="5" name="Content Placeholder 2"/>
          <p:cNvSpPr txBox="1">
            <a:spLocks/>
          </p:cNvSpPr>
          <p:nvPr/>
        </p:nvSpPr>
        <p:spPr>
          <a:xfrm>
            <a:off x="99170" y="914400"/>
            <a:ext cx="744463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FI" sz="2400" dirty="0" smtClean="0">
                <a:solidFill>
                  <a:schemeClr val="bg1"/>
                </a:solidFill>
                <a:latin typeface="+mj-lt"/>
              </a:rPr>
              <a:t>Pada awal perkembangannya, kesehatan masyarakat difokuskan pada faktor-faktor yang menimbulkan risiko kesehatan seperti udara, air, penyakit-penyakit bersumber makanan serta penyakit- penyakit yang buruk. </a:t>
            </a:r>
          </a:p>
          <a:p>
            <a:pPr marL="0" indent="0">
              <a:buNone/>
            </a:pPr>
            <a:endParaRPr lang="sv-FI" sz="1000" dirty="0" smtClean="0">
              <a:solidFill>
                <a:schemeClr val="bg1"/>
              </a:solidFill>
              <a:latin typeface="+mj-lt"/>
            </a:endParaRPr>
          </a:p>
          <a:p>
            <a:pPr marL="0" indent="0">
              <a:buNone/>
            </a:pPr>
            <a:r>
              <a:rPr lang="sv-FI" sz="2400" dirty="0" smtClean="0">
                <a:solidFill>
                  <a:schemeClr val="bg1"/>
                </a:solidFill>
                <a:latin typeface="+mj-lt"/>
              </a:rPr>
              <a:t>Dalam perkembangan selanjutnya disadari bahwa kondisi kesehatan juga dipengaruhi oleh gaya hidup masyarakat. </a:t>
            </a:r>
          </a:p>
          <a:p>
            <a:pPr marL="0" indent="0">
              <a:buNone/>
            </a:pPr>
            <a:endParaRPr lang="sv-FI" sz="800" dirty="0" smtClean="0">
              <a:solidFill>
                <a:schemeClr val="bg1"/>
              </a:solidFill>
              <a:latin typeface="+mj-lt"/>
            </a:endParaRPr>
          </a:p>
          <a:p>
            <a:pPr marL="0" indent="0">
              <a:buNone/>
            </a:pPr>
            <a:r>
              <a:rPr lang="sv-FI" sz="2400" dirty="0" smtClean="0">
                <a:solidFill>
                  <a:schemeClr val="bg1"/>
                </a:solidFill>
                <a:latin typeface="+mj-lt"/>
              </a:rPr>
              <a:t>Sejak saaat itu, pendidikan kesehatan menjadi perhatian dan merupakan bagian dari upaya kesehatan masyarakat yang difokuskan kepada :</a:t>
            </a:r>
          </a:p>
          <a:p>
            <a:pPr lvl="0"/>
            <a:r>
              <a:rPr lang="sv-FI" sz="2400" dirty="0" smtClean="0">
                <a:solidFill>
                  <a:schemeClr val="bg1"/>
                </a:solidFill>
                <a:latin typeface="+mj-lt"/>
              </a:rPr>
              <a:t>Perilaku berisiko seperti : Merokok, Perilaku seks berisiko, Makanan rendah serat, dan Kurang gerak</a:t>
            </a:r>
          </a:p>
          <a:p>
            <a:pPr lvl="0"/>
            <a:r>
              <a:rPr lang="sv-FI" sz="2400" dirty="0" smtClean="0">
                <a:solidFill>
                  <a:schemeClr val="bg1"/>
                </a:solidFill>
                <a:latin typeface="+mj-lt"/>
              </a:rPr>
              <a:t>Pelayanan kedokteran pencegahan</a:t>
            </a:r>
          </a:p>
          <a:p>
            <a:pPr lvl="0"/>
            <a:r>
              <a:rPr lang="sv-FI" sz="2400" dirty="0" smtClean="0">
                <a:solidFill>
                  <a:schemeClr val="bg1"/>
                </a:solidFill>
                <a:latin typeface="+mj-lt"/>
              </a:rPr>
              <a:t>Deteksi dini pencegahan.</a:t>
            </a:r>
            <a:endParaRPr lang="sv-FI" sz="2400" dirty="0">
              <a:solidFill>
                <a:schemeClr val="bg1"/>
              </a:solidFill>
              <a:latin typeface="+mj-lt"/>
            </a:endParaRPr>
          </a:p>
        </p:txBody>
      </p:sp>
      <p:sp>
        <p:nvSpPr>
          <p:cNvPr id="6" name="Rectangle 5"/>
          <p:cNvSpPr/>
          <p:nvPr/>
        </p:nvSpPr>
        <p:spPr>
          <a:xfrm>
            <a:off x="99170" y="152400"/>
            <a:ext cx="26440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cxnSp>
        <p:nvCxnSpPr>
          <p:cNvPr id="7" name="Straight Connector 6"/>
          <p:cNvCxnSpPr/>
          <p:nvPr/>
        </p:nvCxnSpPr>
        <p:spPr>
          <a:xfrm>
            <a:off x="75438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935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543800" y="228600"/>
            <a:ext cx="16002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err="1" smtClean="0">
                <a:solidFill>
                  <a:schemeClr val="bg1"/>
                </a:solidFill>
              </a:rPr>
              <a:t>Sejarah</a:t>
            </a:r>
            <a:endParaRPr lang="en-US" sz="2800" i="1" dirty="0">
              <a:solidFill>
                <a:schemeClr val="bg1"/>
              </a:solidFill>
            </a:endParaRPr>
          </a:p>
        </p:txBody>
      </p:sp>
      <p:sp>
        <p:nvSpPr>
          <p:cNvPr id="5" name="Content Placeholder 2"/>
          <p:cNvSpPr txBox="1">
            <a:spLocks/>
          </p:cNvSpPr>
          <p:nvPr/>
        </p:nvSpPr>
        <p:spPr>
          <a:xfrm>
            <a:off x="457200" y="1600200"/>
            <a:ext cx="7086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FI" sz="2400" dirty="0" smtClean="0">
                <a:solidFill>
                  <a:schemeClr val="bg1"/>
                </a:solidFill>
                <a:latin typeface="+mj-lt"/>
              </a:rPr>
              <a:t>Deklarasi Alma Ata ( 1978 ) menghasilkan strategi utama dalam pencapaian Kesehatan Bagi Semua </a:t>
            </a:r>
            <a:r>
              <a:rPr lang="sv-FI" sz="2400" i="1" dirty="0" smtClean="0">
                <a:solidFill>
                  <a:schemeClr val="bg1"/>
                </a:solidFill>
                <a:latin typeface="+mj-lt"/>
              </a:rPr>
              <a:t>(Health For All ) </a:t>
            </a:r>
            <a:r>
              <a:rPr lang="sv-FI" sz="2400" dirty="0" smtClean="0">
                <a:solidFill>
                  <a:schemeClr val="bg1"/>
                </a:solidFill>
                <a:latin typeface="+mj-lt"/>
              </a:rPr>
              <a:t>melalui pelayanan kesehatan dasar </a:t>
            </a:r>
            <a:r>
              <a:rPr lang="sv-FI" sz="2400" i="1" dirty="0" smtClean="0">
                <a:solidFill>
                  <a:schemeClr val="bg1"/>
                </a:solidFill>
                <a:latin typeface="+mj-lt"/>
              </a:rPr>
              <a:t>(Primary Health Care )</a:t>
            </a:r>
            <a:r>
              <a:rPr lang="sv-FI" sz="2400" dirty="0" smtClean="0">
                <a:solidFill>
                  <a:schemeClr val="bg1"/>
                </a:solidFill>
                <a:latin typeface="+mj-lt"/>
              </a:rPr>
              <a:t>. Salah satu komponen di dalam pelayanan kesehatan dasar itu adalah pelayanan kesehatan, yang di Indonesia pernah juga disebut penyuluhan kesehatan</a:t>
            </a:r>
            <a:endParaRPr lang="sv-FI" sz="2400" dirty="0">
              <a:solidFill>
                <a:schemeClr val="bg1"/>
              </a:solidFill>
              <a:latin typeface="+mj-lt"/>
            </a:endParaRPr>
          </a:p>
        </p:txBody>
      </p:sp>
      <p:cxnSp>
        <p:nvCxnSpPr>
          <p:cNvPr id="6" name="Straight Connector 5"/>
          <p:cNvCxnSpPr/>
          <p:nvPr/>
        </p:nvCxnSpPr>
        <p:spPr>
          <a:xfrm>
            <a:off x="75438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170" y="152400"/>
            <a:ext cx="26440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1887038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543800" y="228600"/>
            <a:ext cx="16002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err="1" smtClean="0">
                <a:solidFill>
                  <a:schemeClr val="bg1"/>
                </a:solidFill>
              </a:rPr>
              <a:t>Sejarah</a:t>
            </a:r>
            <a:endParaRPr lang="en-US" sz="2800" i="1" dirty="0">
              <a:solidFill>
                <a:schemeClr val="bg1"/>
              </a:solidFill>
            </a:endParaRPr>
          </a:p>
        </p:txBody>
      </p:sp>
      <p:sp>
        <p:nvSpPr>
          <p:cNvPr id="5" name="Content Placeholder 2"/>
          <p:cNvSpPr txBox="1">
            <a:spLocks/>
          </p:cNvSpPr>
          <p:nvPr/>
        </p:nvSpPr>
        <p:spPr>
          <a:xfrm>
            <a:off x="457200" y="1600200"/>
            <a:ext cx="7086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FI" sz="2400" dirty="0" smtClean="0">
                <a:solidFill>
                  <a:schemeClr val="bg1"/>
                </a:solidFill>
                <a:latin typeface="+mj-lt"/>
              </a:rPr>
              <a:t>Pada tahun 1986 di Ottawa, Canada, dilangsungkan konferensi  internasional promosi kesehatan yang menghasilkan piagam Ottawa (</a:t>
            </a:r>
            <a:r>
              <a:rPr lang="sv-FI" sz="2400" i="1" dirty="0" smtClean="0">
                <a:solidFill>
                  <a:schemeClr val="bg1"/>
                </a:solidFill>
                <a:latin typeface="+mj-lt"/>
              </a:rPr>
              <a:t>Ottawa Charter </a:t>
            </a:r>
            <a:r>
              <a:rPr lang="sv-FI" sz="2400" dirty="0" smtClean="0">
                <a:solidFill>
                  <a:schemeClr val="bg1"/>
                </a:solidFill>
                <a:latin typeface="+mj-lt"/>
              </a:rPr>
              <a:t>) yang menjadi acuan bagi promosi kesehatan, termasuk di Indonesia. Sesuai dengan piagam Ottawa, aktivitas promosi kesehatan adalah Advokasi (</a:t>
            </a:r>
            <a:r>
              <a:rPr lang="sv-FI" sz="2400" i="1" dirty="0" smtClean="0">
                <a:solidFill>
                  <a:schemeClr val="bg1"/>
                </a:solidFill>
                <a:latin typeface="+mj-lt"/>
              </a:rPr>
              <a:t>Advocating</a:t>
            </a:r>
            <a:r>
              <a:rPr lang="sv-FI" sz="2400" dirty="0" smtClean="0">
                <a:solidFill>
                  <a:schemeClr val="bg1"/>
                </a:solidFill>
                <a:latin typeface="+mj-lt"/>
              </a:rPr>
              <a:t>), Pemberdayaan (</a:t>
            </a:r>
            <a:r>
              <a:rPr lang="sv-FI" sz="2400" i="1" dirty="0" smtClean="0">
                <a:solidFill>
                  <a:schemeClr val="bg1"/>
                </a:solidFill>
                <a:latin typeface="+mj-lt"/>
              </a:rPr>
              <a:t>Enabling</a:t>
            </a:r>
            <a:r>
              <a:rPr lang="sv-FI" sz="2400" dirty="0" smtClean="0">
                <a:solidFill>
                  <a:schemeClr val="bg1"/>
                </a:solidFill>
                <a:latin typeface="+mj-lt"/>
              </a:rPr>
              <a:t>), dan Mediasi (</a:t>
            </a:r>
            <a:r>
              <a:rPr lang="sv-FI" sz="2400" i="1" dirty="0" smtClean="0">
                <a:solidFill>
                  <a:schemeClr val="bg1"/>
                </a:solidFill>
                <a:latin typeface="+mj-lt"/>
              </a:rPr>
              <a:t>Mediating</a:t>
            </a:r>
            <a:r>
              <a:rPr lang="sv-FI" sz="2400" dirty="0" smtClean="0">
                <a:solidFill>
                  <a:schemeClr val="bg1"/>
                </a:solidFill>
                <a:latin typeface="+mj-lt"/>
              </a:rPr>
              <a:t>).</a:t>
            </a:r>
            <a:endParaRPr lang="sv-FI" sz="2400" dirty="0">
              <a:solidFill>
                <a:schemeClr val="bg1"/>
              </a:solidFill>
              <a:effectLst/>
              <a:latin typeface="+mj-lt"/>
            </a:endParaRPr>
          </a:p>
        </p:txBody>
      </p:sp>
      <p:cxnSp>
        <p:nvCxnSpPr>
          <p:cNvPr id="6" name="Straight Connector 5"/>
          <p:cNvCxnSpPr/>
          <p:nvPr/>
        </p:nvCxnSpPr>
        <p:spPr>
          <a:xfrm>
            <a:off x="75438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170" y="152400"/>
            <a:ext cx="26440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2835622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543800" y="228600"/>
            <a:ext cx="16002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err="1" smtClean="0">
                <a:solidFill>
                  <a:schemeClr val="bg1"/>
                </a:solidFill>
              </a:rPr>
              <a:t>Sejarah</a:t>
            </a:r>
            <a:endParaRPr lang="en-US" sz="2800" i="1" dirty="0">
              <a:solidFill>
                <a:schemeClr val="bg1"/>
              </a:solidFill>
            </a:endParaRPr>
          </a:p>
        </p:txBody>
      </p:sp>
      <p:sp>
        <p:nvSpPr>
          <p:cNvPr id="5" name="Content Placeholder 2"/>
          <p:cNvSpPr txBox="1">
            <a:spLocks/>
          </p:cNvSpPr>
          <p:nvPr/>
        </p:nvSpPr>
        <p:spPr>
          <a:xfrm>
            <a:off x="304800" y="1026457"/>
            <a:ext cx="7086600" cy="5450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FI" sz="2400" dirty="0" smtClean="0">
                <a:solidFill>
                  <a:schemeClr val="bg1"/>
                </a:solidFill>
                <a:latin typeface="+mj-lt"/>
              </a:rPr>
              <a:t>Selanjutnya piagam Ottawa juga merumuskan lima komponen utama promosi kesehatan yaitu :</a:t>
            </a:r>
          </a:p>
          <a:p>
            <a:pPr lvl="1"/>
            <a:r>
              <a:rPr lang="sv-FI" sz="2400" dirty="0" smtClean="0">
                <a:solidFill>
                  <a:schemeClr val="bg1"/>
                </a:solidFill>
                <a:latin typeface="+mj-lt"/>
              </a:rPr>
              <a:t>Membangun kebijakan public berwawasan kesehatan (</a:t>
            </a:r>
            <a:r>
              <a:rPr lang="sv-FI" sz="2400" i="1" dirty="0" smtClean="0">
                <a:solidFill>
                  <a:schemeClr val="bg1"/>
                </a:solidFill>
                <a:latin typeface="+mj-lt"/>
              </a:rPr>
              <a:t>Built Health Public Policy</a:t>
            </a:r>
            <a:r>
              <a:rPr lang="sv-FI" sz="2400" dirty="0" smtClean="0">
                <a:solidFill>
                  <a:schemeClr val="bg1"/>
                </a:solidFill>
                <a:latin typeface="+mj-lt"/>
              </a:rPr>
              <a:t>), artinya mengupayakan agar para pembantu kebijakan diberbagai sektor dan tingkatan administrasi mempertimbangkan dampak kesehatan dari setiap kebijakan yang dibuatnya.</a:t>
            </a:r>
          </a:p>
          <a:p>
            <a:pPr lvl="1"/>
            <a:r>
              <a:rPr lang="sv-FI" sz="2400" dirty="0" smtClean="0">
                <a:solidFill>
                  <a:schemeClr val="bg1"/>
                </a:solidFill>
                <a:latin typeface="+mj-lt"/>
              </a:rPr>
              <a:t>Menciptakan lingkungan yang mendukung (</a:t>
            </a:r>
            <a:r>
              <a:rPr lang="sv-FI" sz="2400" i="1" dirty="0" smtClean="0">
                <a:solidFill>
                  <a:schemeClr val="bg1"/>
                </a:solidFill>
                <a:latin typeface="+mj-lt"/>
              </a:rPr>
              <a:t>Create Supportive Environtments </a:t>
            </a:r>
            <a:r>
              <a:rPr lang="sv-FI" sz="2400" dirty="0" smtClean="0">
                <a:solidFill>
                  <a:schemeClr val="bg1"/>
                </a:solidFill>
                <a:latin typeface="+mj-lt"/>
              </a:rPr>
              <a:t>) artinya menciptakan suasana lingkungan ( baik fisik maupun sosial politik) yang mendukung sehingga masyarakat termotivasi untuk melakukan upaya – upaya yang positif bagi kesehatan.</a:t>
            </a:r>
            <a:endParaRPr lang="sv-FI" sz="2400" dirty="0">
              <a:solidFill>
                <a:schemeClr val="bg1"/>
              </a:solidFill>
              <a:latin typeface="+mj-lt"/>
            </a:endParaRPr>
          </a:p>
        </p:txBody>
      </p:sp>
      <p:cxnSp>
        <p:nvCxnSpPr>
          <p:cNvPr id="6" name="Straight Connector 5"/>
          <p:cNvCxnSpPr/>
          <p:nvPr/>
        </p:nvCxnSpPr>
        <p:spPr>
          <a:xfrm>
            <a:off x="75438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170" y="152400"/>
            <a:ext cx="26440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2203001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543800" y="228600"/>
            <a:ext cx="16002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err="1" smtClean="0">
                <a:solidFill>
                  <a:schemeClr val="bg1"/>
                </a:solidFill>
              </a:rPr>
              <a:t>Sejarah</a:t>
            </a:r>
            <a:endParaRPr lang="en-US" sz="2800" i="1" dirty="0">
              <a:solidFill>
                <a:schemeClr val="bg1"/>
              </a:solidFill>
            </a:endParaRPr>
          </a:p>
        </p:txBody>
      </p:sp>
      <p:sp>
        <p:nvSpPr>
          <p:cNvPr id="5" name="Content Placeholder 2"/>
          <p:cNvSpPr txBox="1">
            <a:spLocks/>
          </p:cNvSpPr>
          <p:nvPr/>
        </p:nvSpPr>
        <p:spPr>
          <a:xfrm>
            <a:off x="-152400" y="914400"/>
            <a:ext cx="76962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FI" sz="2400" dirty="0" smtClean="0">
                <a:solidFill>
                  <a:schemeClr val="bg1"/>
                </a:solidFill>
                <a:latin typeface="+mj-lt"/>
              </a:rPr>
              <a:t>Memperkuat gerakan masyarakat </a:t>
            </a:r>
            <a:r>
              <a:rPr lang="sv-FI" sz="2400" i="1" dirty="0" smtClean="0">
                <a:solidFill>
                  <a:schemeClr val="bg1"/>
                </a:solidFill>
                <a:latin typeface="+mj-lt"/>
              </a:rPr>
              <a:t>(Streghthen community action)</a:t>
            </a:r>
            <a:r>
              <a:rPr lang="sv-FI" sz="2400" dirty="0" smtClean="0">
                <a:solidFill>
                  <a:schemeClr val="bg1"/>
                </a:solidFill>
                <a:latin typeface="+mj-lt"/>
              </a:rPr>
              <a:t> artinya memberikan dukungan terhadap kegiatan masyarakat agar lebih berdaya dalam upaya mengendalikan faktor – faktor yang mempengaruhi kesehatan.</a:t>
            </a:r>
          </a:p>
          <a:p>
            <a:pPr lvl="1"/>
            <a:r>
              <a:rPr lang="sv-FI" sz="2400" dirty="0" smtClean="0">
                <a:solidFill>
                  <a:schemeClr val="bg1"/>
                </a:solidFill>
                <a:latin typeface="+mj-lt"/>
              </a:rPr>
              <a:t>Mengembangkan keterampilan individu </a:t>
            </a:r>
            <a:r>
              <a:rPr lang="sv-FI" sz="2400" i="1" dirty="0" smtClean="0">
                <a:solidFill>
                  <a:schemeClr val="bg1"/>
                </a:solidFill>
                <a:latin typeface="+mj-lt"/>
              </a:rPr>
              <a:t>(Develop personal skill) </a:t>
            </a:r>
            <a:r>
              <a:rPr lang="sv-FI" sz="2400" dirty="0" smtClean="0">
                <a:solidFill>
                  <a:schemeClr val="bg1"/>
                </a:solidFill>
                <a:latin typeface="+mj-lt"/>
              </a:rPr>
              <a:t>artinya mengupayakan agar masyarakat mampu membuat informasi, pendidikan dan pelatihan memadai. Upaya ini akan lebih efektif dan efisien bila dilakukan melalui pendekatan tatanan (</a:t>
            </a:r>
            <a:r>
              <a:rPr lang="sv-FI" sz="2400" i="1" dirty="0" smtClean="0">
                <a:solidFill>
                  <a:schemeClr val="bg1"/>
                </a:solidFill>
                <a:latin typeface="+mj-lt"/>
              </a:rPr>
              <a:t>setting</a:t>
            </a:r>
            <a:r>
              <a:rPr lang="sv-FI" sz="2400" dirty="0" smtClean="0">
                <a:solidFill>
                  <a:schemeClr val="bg1"/>
                </a:solidFill>
                <a:latin typeface="+mj-lt"/>
              </a:rPr>
              <a:t>). </a:t>
            </a:r>
          </a:p>
          <a:p>
            <a:pPr lvl="1"/>
            <a:r>
              <a:rPr lang="sv-FI" sz="2400" dirty="0" smtClean="0">
                <a:solidFill>
                  <a:schemeClr val="bg1"/>
                </a:solidFill>
                <a:latin typeface="+mj-lt"/>
              </a:rPr>
              <a:t>Reorient pelayanan kesehatan </a:t>
            </a:r>
            <a:r>
              <a:rPr lang="sv-FI" sz="2400" i="1" dirty="0" smtClean="0">
                <a:solidFill>
                  <a:schemeClr val="bg1"/>
                </a:solidFill>
                <a:latin typeface="+mj-lt"/>
              </a:rPr>
              <a:t>(Reorient Health Service)</a:t>
            </a:r>
            <a:r>
              <a:rPr lang="sv-FI" sz="2400" dirty="0" smtClean="0">
                <a:solidFill>
                  <a:schemeClr val="bg1"/>
                </a:solidFill>
                <a:latin typeface="+mj-lt"/>
              </a:rPr>
              <a:t> artinya mengubah orientasi pelayanan kesehatan agar lebih mengutamakan upaya preventif dan promotif tanpa mengesampingkan upaya kuratif dan rehabilitatif</a:t>
            </a:r>
            <a:endParaRPr lang="sv-FI" sz="2400" dirty="0">
              <a:solidFill>
                <a:schemeClr val="bg1"/>
              </a:solidFill>
              <a:latin typeface="+mj-lt"/>
            </a:endParaRPr>
          </a:p>
        </p:txBody>
      </p:sp>
      <p:cxnSp>
        <p:nvCxnSpPr>
          <p:cNvPr id="6" name="Straight Connector 5"/>
          <p:cNvCxnSpPr/>
          <p:nvPr/>
        </p:nvCxnSpPr>
        <p:spPr>
          <a:xfrm>
            <a:off x="75438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170" y="152400"/>
            <a:ext cx="26440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3365590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543800" y="228600"/>
            <a:ext cx="16002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err="1" smtClean="0">
                <a:solidFill>
                  <a:schemeClr val="bg1"/>
                </a:solidFill>
              </a:rPr>
              <a:t>Definisi</a:t>
            </a:r>
            <a:endParaRPr lang="en-US" sz="2800" i="1" dirty="0">
              <a:solidFill>
                <a:schemeClr val="bg1"/>
              </a:solidFill>
            </a:endParaRPr>
          </a:p>
        </p:txBody>
      </p:sp>
      <p:sp>
        <p:nvSpPr>
          <p:cNvPr id="5" name="Content Placeholder 2"/>
          <p:cNvSpPr txBox="1">
            <a:spLocks/>
          </p:cNvSpPr>
          <p:nvPr/>
        </p:nvSpPr>
        <p:spPr>
          <a:xfrm>
            <a:off x="99170" y="914400"/>
            <a:ext cx="744463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sv-FI" sz="3200" dirty="0" smtClean="0">
                <a:solidFill>
                  <a:schemeClr val="bg1"/>
                </a:solidFill>
                <a:latin typeface="+mj-lt"/>
              </a:rPr>
              <a:t>Apa itu Kesehatan?</a:t>
            </a:r>
          </a:p>
          <a:p>
            <a:pPr marL="457200" lvl="1" indent="0">
              <a:buNone/>
            </a:pPr>
            <a:endParaRPr lang="sv-FI" sz="3200" dirty="0">
              <a:solidFill>
                <a:schemeClr val="bg1"/>
              </a:solidFill>
              <a:latin typeface="+mj-lt"/>
            </a:endParaRPr>
          </a:p>
          <a:p>
            <a:pPr marL="457200" lvl="1" indent="0" algn="r">
              <a:buNone/>
            </a:pPr>
            <a:endParaRPr lang="sv-SE" sz="1800" i="1" dirty="0" smtClean="0">
              <a:solidFill>
                <a:schemeClr val="bg1"/>
              </a:solidFill>
            </a:endParaRPr>
          </a:p>
          <a:p>
            <a:pPr marL="457200" lvl="1" indent="0">
              <a:buNone/>
            </a:pPr>
            <a:r>
              <a:rPr lang="en-US" sz="2400" dirty="0">
                <a:solidFill>
                  <a:schemeClr val="bg1"/>
                </a:solidFill>
                <a:latin typeface="+mj-lt"/>
              </a:rPr>
              <a:t>“Health is a state of complete physical, mental and social well-being and not merely the absence of diseases or infirmity</a:t>
            </a:r>
            <a:r>
              <a:rPr lang="en-US" sz="2400" dirty="0" smtClean="0">
                <a:solidFill>
                  <a:schemeClr val="bg1"/>
                </a:solidFill>
                <a:latin typeface="+mj-lt"/>
              </a:rPr>
              <a:t>”</a:t>
            </a:r>
          </a:p>
          <a:p>
            <a:pPr marL="457200" lvl="1" indent="0" algn="r">
              <a:buNone/>
            </a:pPr>
            <a:r>
              <a:rPr lang="en-US" sz="1800" i="1" dirty="0" smtClean="0">
                <a:solidFill>
                  <a:schemeClr val="bg1"/>
                </a:solidFill>
                <a:latin typeface="+mj-lt"/>
              </a:rPr>
              <a:t>World Health Organization</a:t>
            </a:r>
          </a:p>
          <a:p>
            <a:pPr marL="457200" lvl="1" indent="0" algn="r">
              <a:buNone/>
            </a:pPr>
            <a:endParaRPr lang="sv-SE" sz="2400" i="1" dirty="0" smtClean="0">
              <a:solidFill>
                <a:schemeClr val="bg1"/>
              </a:solidFill>
              <a:latin typeface="+mj-lt"/>
            </a:endParaRPr>
          </a:p>
          <a:p>
            <a:pPr marL="457200" lvl="1" indent="0">
              <a:buNone/>
            </a:pPr>
            <a:r>
              <a:rPr lang="sv-SE" sz="2400" dirty="0" smtClean="0">
                <a:solidFill>
                  <a:schemeClr val="bg1"/>
                </a:solidFill>
              </a:rPr>
              <a:t>Keadaan sehat, baik secara fisik, mental, spiritual maupun sosial yang memungkinkan setiap orang untuk hidup produktif secara sosial dan ekonomis</a:t>
            </a:r>
            <a:r>
              <a:rPr lang="sv-FI" sz="2400" dirty="0" smtClean="0">
                <a:solidFill>
                  <a:schemeClr val="bg1"/>
                </a:solidFill>
                <a:latin typeface="+mj-lt"/>
              </a:rPr>
              <a:t> </a:t>
            </a:r>
          </a:p>
          <a:p>
            <a:pPr marL="457200" lvl="1" indent="0">
              <a:buNone/>
            </a:pPr>
            <a:endParaRPr lang="sv-FI" sz="1200" dirty="0" smtClean="0">
              <a:solidFill>
                <a:schemeClr val="bg1"/>
              </a:solidFill>
              <a:latin typeface="+mj-lt"/>
            </a:endParaRPr>
          </a:p>
          <a:p>
            <a:pPr marL="457200" lvl="1" indent="0" algn="r">
              <a:buNone/>
            </a:pPr>
            <a:r>
              <a:rPr lang="sv-SE" sz="1600" i="1" dirty="0" smtClean="0">
                <a:solidFill>
                  <a:schemeClr val="bg1"/>
                </a:solidFill>
              </a:rPr>
              <a:t>Pasal 1 UU Kesehatan NO. 36  Th. 2009</a:t>
            </a:r>
          </a:p>
          <a:p>
            <a:pPr marL="457200" lvl="1" indent="0" algn="r">
              <a:buNone/>
            </a:pPr>
            <a:endParaRPr lang="sv-FI" sz="2000" dirty="0">
              <a:solidFill>
                <a:schemeClr val="bg1"/>
              </a:solidFill>
              <a:latin typeface="+mj-lt"/>
            </a:endParaRPr>
          </a:p>
        </p:txBody>
      </p:sp>
      <p:cxnSp>
        <p:nvCxnSpPr>
          <p:cNvPr id="6" name="Straight Connector 5"/>
          <p:cNvCxnSpPr/>
          <p:nvPr/>
        </p:nvCxnSpPr>
        <p:spPr>
          <a:xfrm>
            <a:off x="75438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170" y="152400"/>
            <a:ext cx="26440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258467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543800" y="228600"/>
            <a:ext cx="16002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err="1" smtClean="0">
                <a:solidFill>
                  <a:schemeClr val="bg1"/>
                </a:solidFill>
              </a:rPr>
              <a:t>Definisi</a:t>
            </a:r>
            <a:r>
              <a:rPr lang="en-US" sz="2800" i="1" dirty="0" smtClean="0">
                <a:solidFill>
                  <a:schemeClr val="bg1"/>
                </a:solidFill>
              </a:rPr>
              <a:t> </a:t>
            </a:r>
            <a:endParaRPr lang="en-US" sz="2800" i="1" dirty="0">
              <a:solidFill>
                <a:schemeClr val="bg1"/>
              </a:solidFill>
            </a:endParaRPr>
          </a:p>
        </p:txBody>
      </p:sp>
      <p:cxnSp>
        <p:nvCxnSpPr>
          <p:cNvPr id="5" name="Straight Connector 4"/>
          <p:cNvCxnSpPr/>
          <p:nvPr/>
        </p:nvCxnSpPr>
        <p:spPr>
          <a:xfrm>
            <a:off x="76962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9170" y="152400"/>
            <a:ext cx="23392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
        <p:nvSpPr>
          <p:cNvPr id="7" name="Content Placeholder 2"/>
          <p:cNvSpPr txBox="1">
            <a:spLocks/>
          </p:cNvSpPr>
          <p:nvPr/>
        </p:nvSpPr>
        <p:spPr>
          <a:xfrm>
            <a:off x="-76200" y="723900"/>
            <a:ext cx="7772400" cy="56769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pPr>
            <a:r>
              <a:rPr lang="sv-FI" sz="3200" dirty="0" smtClean="0">
                <a:solidFill>
                  <a:schemeClr val="bg1"/>
                </a:solidFill>
                <a:latin typeface="+mj-lt"/>
              </a:rPr>
              <a:t>Apa itu Promosi Kesehatan?</a:t>
            </a:r>
          </a:p>
          <a:p>
            <a:pPr marL="457200" lvl="1" indent="0">
              <a:buNone/>
            </a:pPr>
            <a:endParaRPr lang="sv-FI" sz="2400" dirty="0">
              <a:solidFill>
                <a:schemeClr val="bg1"/>
              </a:solidFill>
              <a:latin typeface="+mj-lt"/>
            </a:endParaRPr>
          </a:p>
          <a:p>
            <a:pPr marL="168275" indent="0">
              <a:buNone/>
            </a:pPr>
            <a:r>
              <a:rPr lang="sv-FI" sz="2400" dirty="0" smtClean="0">
                <a:solidFill>
                  <a:schemeClr val="bg1"/>
                </a:solidFill>
              </a:rPr>
              <a:t>“Proses pemberdayaan individu dan masyarakat untuk meningkatkan kemampuan mereka mengendalikan determinan kesehatan sehingga dapat meningkatkan derajat kesehatan mereka “.</a:t>
            </a:r>
          </a:p>
          <a:p>
            <a:pPr marL="168275" indent="0" algn="ctr">
              <a:buNone/>
            </a:pPr>
            <a:r>
              <a:rPr lang="sv-FI" sz="2400" i="1" dirty="0">
                <a:solidFill>
                  <a:schemeClr val="bg1"/>
                </a:solidFill>
                <a:latin typeface="+mj-lt"/>
              </a:rPr>
              <a:t> </a:t>
            </a:r>
            <a:r>
              <a:rPr lang="sv-FI" sz="2400" i="1" dirty="0" smtClean="0">
                <a:solidFill>
                  <a:schemeClr val="bg1"/>
                </a:solidFill>
                <a:latin typeface="+mj-lt"/>
              </a:rPr>
              <a:t>                                                           </a:t>
            </a:r>
            <a:r>
              <a:rPr lang="en-US" sz="1800" i="1" dirty="0" smtClean="0">
                <a:solidFill>
                  <a:schemeClr val="bg1"/>
                </a:solidFill>
                <a:latin typeface="+mj-lt"/>
              </a:rPr>
              <a:t>World Health Organization</a:t>
            </a:r>
          </a:p>
          <a:p>
            <a:pPr marL="457200" lvl="1" indent="0" algn="r">
              <a:buNone/>
            </a:pPr>
            <a:endParaRPr lang="sv-SE" sz="900" i="1" dirty="0" smtClean="0">
              <a:solidFill>
                <a:schemeClr val="bg1"/>
              </a:solidFill>
              <a:latin typeface="+mj-lt"/>
            </a:endParaRPr>
          </a:p>
          <a:p>
            <a:pPr marL="168275" indent="0">
              <a:buNone/>
            </a:pPr>
            <a:r>
              <a:rPr lang="sv-FI" sz="2400" dirty="0" smtClean="0">
                <a:solidFill>
                  <a:schemeClr val="bg1"/>
                </a:solidFill>
                <a:latin typeface="+mj-lt"/>
              </a:rPr>
              <a:t>“Upaya untuk meningkatkan kemampuan masyarakat dalam mengendalikan faktor-faktor kesehatan melalui pembelajaran dari, oleh, untuk dan bersama masyarakat, agar mereka dapat menolong dirinya sendiri, serta mengembangkan kegiatan yang bersumberdaya masyarakat, sesuai sosial budaya setempat dan didukung oleh kebijakan publik yang berwawasan kesehatan.”</a:t>
            </a:r>
          </a:p>
          <a:p>
            <a:pPr marL="457200" lvl="1" indent="0" algn="r">
              <a:buNone/>
            </a:pPr>
            <a:r>
              <a:rPr lang="sv-SE" sz="1600" i="1" dirty="0" smtClean="0">
                <a:solidFill>
                  <a:schemeClr val="bg1"/>
                </a:solidFill>
              </a:rPr>
              <a:t>Depkes RI</a:t>
            </a:r>
            <a:endParaRPr lang="sv-FI" sz="2000" dirty="0">
              <a:solidFill>
                <a:schemeClr val="bg1"/>
              </a:solidFill>
              <a:latin typeface="+mj-lt"/>
            </a:endParaRPr>
          </a:p>
        </p:txBody>
      </p:sp>
    </p:spTree>
    <p:extLst>
      <p:ext uri="{BB962C8B-B14F-4D97-AF65-F5344CB8AC3E}">
        <p14:creationId xmlns:p14="http://schemas.microsoft.com/office/powerpoint/2010/main" val="143321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additive="base">
                                        <p:cTn id="1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 calcmode="lin" valueType="num">
                                      <p:cBhvr additive="base">
                                        <p:cTn id="1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 calcmode="lin" valueType="num">
                                      <p:cBhvr additive="base">
                                        <p:cTn id="24"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 calcmode="lin" valueType="num">
                                      <p:cBhvr additive="base">
                                        <p:cTn id="28"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109" y="-152400"/>
            <a:ext cx="9951509" cy="746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706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162800" cy="4525963"/>
          </a:xfrm>
        </p:spPr>
        <p:txBody>
          <a:bodyPr>
            <a:normAutofit/>
          </a:bodyPr>
          <a:lstStyle/>
          <a:p>
            <a:pPr>
              <a:buNone/>
            </a:pPr>
            <a:r>
              <a:rPr lang="sv-FI" sz="2400" dirty="0" smtClean="0">
                <a:solidFill>
                  <a:schemeClr val="bg1"/>
                </a:solidFill>
                <a:latin typeface="+mj-lt"/>
              </a:rPr>
              <a:t>	“Meningkatkan kemampuan masyarakat untuk memelihara dan meningkatkan derajad kesehatannya, baik fisik, mental dan sosialnya sehingga produktif secara ekonomi maupun sosial.”</a:t>
            </a:r>
            <a:endParaRPr lang="sv-FI" sz="2400" dirty="0" smtClean="0">
              <a:solidFill>
                <a:schemeClr val="bg1"/>
              </a:solidFill>
              <a:latin typeface="+mj-lt"/>
            </a:endParaRPr>
          </a:p>
        </p:txBody>
      </p:sp>
      <p:cxnSp>
        <p:nvCxnSpPr>
          <p:cNvPr id="6" name="Straight Connector 5"/>
          <p:cNvCxnSpPr/>
          <p:nvPr/>
        </p:nvCxnSpPr>
        <p:spPr>
          <a:xfrm>
            <a:off x="76962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696200" y="228600"/>
            <a:ext cx="1447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err="1" smtClean="0">
                <a:solidFill>
                  <a:schemeClr val="bg1"/>
                </a:solidFill>
              </a:rPr>
              <a:t>Visi</a:t>
            </a:r>
            <a:endParaRPr lang="en-US" sz="2800" i="1" dirty="0">
              <a:solidFill>
                <a:schemeClr val="bg1"/>
              </a:solidFill>
            </a:endParaRPr>
          </a:p>
        </p:txBody>
      </p:sp>
      <p:sp>
        <p:nvSpPr>
          <p:cNvPr id="9" name="Rectangle 8"/>
          <p:cNvSpPr/>
          <p:nvPr/>
        </p:nvSpPr>
        <p:spPr>
          <a:xfrm>
            <a:off x="99170" y="152400"/>
            <a:ext cx="23392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1413712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7162800" cy="4343400"/>
          </a:xfrm>
        </p:spPr>
        <p:txBody>
          <a:bodyPr>
            <a:normAutofit/>
          </a:bodyPr>
          <a:lstStyle/>
          <a:p>
            <a:pPr marL="514350" indent="-514350">
              <a:buAutoNum type="arabicPeriod"/>
            </a:pPr>
            <a:r>
              <a:rPr lang="sv-FI" sz="2400" i="1" dirty="0" smtClean="0">
                <a:solidFill>
                  <a:schemeClr val="bg1"/>
                </a:solidFill>
              </a:rPr>
              <a:t>Advocate</a:t>
            </a:r>
            <a:r>
              <a:rPr lang="sv-FI" sz="2400" dirty="0" smtClean="0">
                <a:solidFill>
                  <a:schemeClr val="bg1"/>
                </a:solidFill>
              </a:rPr>
              <a:t> (mengadvokasi) </a:t>
            </a:r>
          </a:p>
          <a:p>
            <a:pPr marL="914400" lvl="1" indent="-514350">
              <a:buNone/>
            </a:pPr>
            <a:r>
              <a:rPr lang="sv-FI" sz="2400" dirty="0" smtClean="0">
                <a:solidFill>
                  <a:schemeClr val="bg1"/>
                </a:solidFill>
              </a:rPr>
              <a:t>	Meyakinkan pembuat kebijakan  bahwa program kesehatan yang akan dijalankan tsb penting.</a:t>
            </a:r>
          </a:p>
          <a:p>
            <a:pPr marL="514350" indent="-514350">
              <a:buAutoNum type="arabicPeriod"/>
            </a:pPr>
            <a:r>
              <a:rPr lang="sv-FI" sz="2400" i="1" dirty="0" smtClean="0">
                <a:solidFill>
                  <a:schemeClr val="bg1"/>
                </a:solidFill>
              </a:rPr>
              <a:t>Mediate</a:t>
            </a:r>
            <a:r>
              <a:rPr lang="sv-FI" sz="2400" dirty="0" smtClean="0">
                <a:solidFill>
                  <a:schemeClr val="bg1"/>
                </a:solidFill>
              </a:rPr>
              <a:t> (menjembatani)</a:t>
            </a:r>
          </a:p>
          <a:p>
            <a:pPr marL="914400" lvl="1" indent="-514350">
              <a:buNone/>
            </a:pPr>
            <a:r>
              <a:rPr lang="sv-FI" sz="2400" dirty="0" smtClean="0">
                <a:solidFill>
                  <a:schemeClr val="bg1"/>
                </a:solidFill>
              </a:rPr>
              <a:t>	Menjembatani  sektor kesehatan dengan non kesehatan. (kemitraan)  </a:t>
            </a:r>
          </a:p>
          <a:p>
            <a:pPr marL="514350" indent="-514350">
              <a:buAutoNum type="arabicPeriod"/>
            </a:pPr>
            <a:r>
              <a:rPr lang="sv-FI" sz="2400" i="1" dirty="0" smtClean="0">
                <a:solidFill>
                  <a:schemeClr val="bg1"/>
                </a:solidFill>
              </a:rPr>
              <a:t>Enable</a:t>
            </a:r>
            <a:r>
              <a:rPr lang="sv-FI" sz="2400" dirty="0" smtClean="0">
                <a:solidFill>
                  <a:schemeClr val="bg1"/>
                </a:solidFill>
              </a:rPr>
              <a:t> (memampukan)</a:t>
            </a:r>
          </a:p>
          <a:p>
            <a:pPr marL="914400" lvl="1" indent="-514350">
              <a:buNone/>
            </a:pPr>
            <a:r>
              <a:rPr lang="sv-FI" sz="2400" dirty="0" smtClean="0">
                <a:solidFill>
                  <a:schemeClr val="bg1"/>
                </a:solidFill>
              </a:rPr>
              <a:t>	Memberikan keterampilan  kepada masyarakat agar mandiri di bidang kesehatan</a:t>
            </a:r>
            <a:endParaRPr lang="sv-FI" sz="2400" dirty="0">
              <a:solidFill>
                <a:schemeClr val="bg1"/>
              </a:solidFill>
            </a:endParaRPr>
          </a:p>
        </p:txBody>
      </p:sp>
      <p:cxnSp>
        <p:nvCxnSpPr>
          <p:cNvPr id="4" name="Straight Connector 3"/>
          <p:cNvCxnSpPr/>
          <p:nvPr/>
        </p:nvCxnSpPr>
        <p:spPr>
          <a:xfrm>
            <a:off x="76962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7696200" y="228600"/>
            <a:ext cx="1447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err="1" smtClean="0">
                <a:solidFill>
                  <a:schemeClr val="bg1"/>
                </a:solidFill>
              </a:rPr>
              <a:t>Misi</a:t>
            </a:r>
            <a:endParaRPr lang="en-US" sz="2800" i="1" dirty="0">
              <a:solidFill>
                <a:schemeClr val="bg1"/>
              </a:solidFill>
            </a:endParaRPr>
          </a:p>
        </p:txBody>
      </p:sp>
      <p:sp>
        <p:nvSpPr>
          <p:cNvPr id="6" name="Rectangle 5"/>
          <p:cNvSpPr/>
          <p:nvPr/>
        </p:nvSpPr>
        <p:spPr>
          <a:xfrm>
            <a:off x="99170" y="152400"/>
            <a:ext cx="23392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3189147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6553200" cy="5486400"/>
          </a:xfrm>
        </p:spPr>
        <p:txBody>
          <a:bodyPr>
            <a:normAutofit/>
          </a:bodyPr>
          <a:lstStyle/>
          <a:p>
            <a:pPr>
              <a:buNone/>
            </a:pPr>
            <a:r>
              <a:rPr lang="en-US" sz="2400" dirty="0" smtClean="0">
                <a:solidFill>
                  <a:schemeClr val="bg1"/>
                </a:solidFill>
              </a:rPr>
              <a:t>KONSEP-KONSEP PROMOSI KESEHATAN</a:t>
            </a:r>
          </a:p>
          <a:p>
            <a:pPr>
              <a:buNone/>
            </a:pPr>
            <a:r>
              <a:rPr lang="en-US" sz="2400" dirty="0" smtClean="0">
                <a:solidFill>
                  <a:schemeClr val="bg1"/>
                </a:solidFill>
              </a:rPr>
              <a:t>Lima </a:t>
            </a:r>
            <a:r>
              <a:rPr lang="en-US" sz="2400" dirty="0" err="1" smtClean="0">
                <a:solidFill>
                  <a:schemeClr val="bg1"/>
                </a:solidFill>
              </a:rPr>
              <a:t>tingkat</a:t>
            </a:r>
            <a:r>
              <a:rPr lang="en-US" sz="2400" dirty="0" smtClean="0">
                <a:solidFill>
                  <a:schemeClr val="bg1"/>
                </a:solidFill>
              </a:rPr>
              <a:t> </a:t>
            </a:r>
            <a:r>
              <a:rPr lang="en-US" sz="2400" dirty="0" err="1" smtClean="0">
                <a:solidFill>
                  <a:schemeClr val="bg1"/>
                </a:solidFill>
              </a:rPr>
              <a:t>pencegahan</a:t>
            </a:r>
            <a:r>
              <a:rPr lang="en-US" sz="2400" dirty="0" smtClean="0">
                <a:solidFill>
                  <a:schemeClr val="bg1"/>
                </a:solidFill>
              </a:rPr>
              <a:t> </a:t>
            </a:r>
            <a:r>
              <a:rPr lang="en-US" sz="2400" dirty="0" err="1" smtClean="0">
                <a:solidFill>
                  <a:schemeClr val="bg1"/>
                </a:solidFill>
              </a:rPr>
              <a:t>penyakit</a:t>
            </a:r>
            <a:r>
              <a:rPr lang="en-US" sz="2400" dirty="0" smtClean="0">
                <a:solidFill>
                  <a:schemeClr val="bg1"/>
                </a:solidFill>
              </a:rPr>
              <a:t> :</a:t>
            </a:r>
          </a:p>
          <a:p>
            <a:pPr marL="914400" indent="-514350">
              <a:buAutoNum type="arabicPeriod"/>
            </a:pPr>
            <a:r>
              <a:rPr lang="en-US" sz="2400" i="1" dirty="0" smtClean="0">
                <a:solidFill>
                  <a:schemeClr val="bg1"/>
                </a:solidFill>
              </a:rPr>
              <a:t>Health Promotion</a:t>
            </a:r>
          </a:p>
          <a:p>
            <a:pPr marL="914400" lvl="1" indent="-514350">
              <a:buNone/>
            </a:pPr>
            <a:r>
              <a:rPr lang="en-US" sz="2400" dirty="0" smtClean="0">
                <a:solidFill>
                  <a:schemeClr val="bg1"/>
                </a:solidFill>
              </a:rPr>
              <a:t>(</a:t>
            </a:r>
            <a:r>
              <a:rPr lang="en-US" sz="2400" dirty="0" err="1" smtClean="0">
                <a:solidFill>
                  <a:schemeClr val="bg1"/>
                </a:solidFill>
              </a:rPr>
              <a:t>Peningkatan</a:t>
            </a:r>
            <a:r>
              <a:rPr lang="en-US" sz="2400" dirty="0" smtClean="0">
                <a:solidFill>
                  <a:schemeClr val="bg1"/>
                </a:solidFill>
              </a:rPr>
              <a:t>/ </a:t>
            </a:r>
            <a:r>
              <a:rPr lang="en-US" sz="2400" dirty="0" err="1" smtClean="0">
                <a:solidFill>
                  <a:schemeClr val="bg1"/>
                </a:solidFill>
              </a:rPr>
              <a:t>promosi</a:t>
            </a:r>
            <a:r>
              <a:rPr lang="en-US" sz="2400" dirty="0" smtClean="0">
                <a:solidFill>
                  <a:schemeClr val="bg1"/>
                </a:solidFill>
              </a:rPr>
              <a:t> </a:t>
            </a:r>
            <a:r>
              <a:rPr lang="en-US" sz="2400" dirty="0" err="1" smtClean="0">
                <a:solidFill>
                  <a:schemeClr val="bg1"/>
                </a:solidFill>
              </a:rPr>
              <a:t>kesehatan</a:t>
            </a:r>
            <a:r>
              <a:rPr lang="en-US" sz="2400" dirty="0" smtClean="0">
                <a:solidFill>
                  <a:schemeClr val="bg1"/>
                </a:solidFill>
              </a:rPr>
              <a:t>)</a:t>
            </a:r>
          </a:p>
          <a:p>
            <a:pPr marL="914400" indent="-514350">
              <a:buAutoNum type="arabicPeriod"/>
            </a:pPr>
            <a:r>
              <a:rPr lang="en-US" sz="2400" i="1" dirty="0" smtClean="0">
                <a:solidFill>
                  <a:schemeClr val="bg1"/>
                </a:solidFill>
              </a:rPr>
              <a:t>Specific protection</a:t>
            </a:r>
          </a:p>
          <a:p>
            <a:pPr marL="914400" lvl="1" indent="-514350">
              <a:buNone/>
            </a:pPr>
            <a:r>
              <a:rPr lang="en-US" sz="2400" dirty="0" smtClean="0">
                <a:solidFill>
                  <a:schemeClr val="bg1"/>
                </a:solidFill>
              </a:rPr>
              <a:t>(</a:t>
            </a:r>
            <a:r>
              <a:rPr lang="en-US" sz="2400" dirty="0" err="1" smtClean="0">
                <a:solidFill>
                  <a:schemeClr val="bg1"/>
                </a:solidFill>
              </a:rPr>
              <a:t>Perlindungan</a:t>
            </a:r>
            <a:r>
              <a:rPr lang="en-US" sz="2400" dirty="0" smtClean="0">
                <a:solidFill>
                  <a:schemeClr val="bg1"/>
                </a:solidFill>
              </a:rPr>
              <a:t> </a:t>
            </a:r>
            <a:r>
              <a:rPr lang="en-US" sz="2400" dirty="0" err="1" smtClean="0">
                <a:solidFill>
                  <a:schemeClr val="bg1"/>
                </a:solidFill>
              </a:rPr>
              <a:t>khusus</a:t>
            </a:r>
            <a:r>
              <a:rPr lang="en-US" sz="2400" dirty="0" smtClean="0">
                <a:solidFill>
                  <a:schemeClr val="bg1"/>
                </a:solidFill>
              </a:rPr>
              <a:t> </a:t>
            </a:r>
            <a:r>
              <a:rPr lang="en-US" sz="2400" dirty="0" err="1" smtClean="0">
                <a:solidFill>
                  <a:schemeClr val="bg1"/>
                </a:solidFill>
              </a:rPr>
              <a:t>melalui</a:t>
            </a:r>
            <a:r>
              <a:rPr lang="en-US" sz="2400" dirty="0" smtClean="0">
                <a:solidFill>
                  <a:schemeClr val="bg1"/>
                </a:solidFill>
              </a:rPr>
              <a:t> </a:t>
            </a:r>
            <a:r>
              <a:rPr lang="en-US" sz="2400" dirty="0" err="1" smtClean="0">
                <a:solidFill>
                  <a:schemeClr val="bg1"/>
                </a:solidFill>
              </a:rPr>
              <a:t>imunisasi</a:t>
            </a:r>
            <a:r>
              <a:rPr lang="en-US" sz="2400" dirty="0" smtClean="0">
                <a:solidFill>
                  <a:schemeClr val="bg1"/>
                </a:solidFill>
              </a:rPr>
              <a:t>)</a:t>
            </a:r>
          </a:p>
          <a:p>
            <a:pPr marL="914400" indent="-514350">
              <a:buAutoNum type="arabicPeriod"/>
            </a:pPr>
            <a:r>
              <a:rPr lang="en-US" sz="2400" i="1" dirty="0" smtClean="0">
                <a:solidFill>
                  <a:schemeClr val="bg1"/>
                </a:solidFill>
              </a:rPr>
              <a:t>Early Diagnosis and prompt treatment</a:t>
            </a:r>
          </a:p>
          <a:p>
            <a:pPr marL="914400" lvl="1" indent="-514350">
              <a:buNone/>
            </a:pPr>
            <a:r>
              <a:rPr lang="en-US" sz="2400" dirty="0" smtClean="0">
                <a:solidFill>
                  <a:schemeClr val="bg1"/>
                </a:solidFill>
              </a:rPr>
              <a:t>(Diagnosis </a:t>
            </a:r>
            <a:r>
              <a:rPr lang="en-US" sz="2400" dirty="0" err="1" smtClean="0">
                <a:solidFill>
                  <a:schemeClr val="bg1"/>
                </a:solidFill>
              </a:rPr>
              <a:t>dini</a:t>
            </a:r>
            <a:r>
              <a:rPr lang="en-US" sz="2400" dirty="0" smtClean="0">
                <a:solidFill>
                  <a:schemeClr val="bg1"/>
                </a:solidFill>
              </a:rPr>
              <a:t> </a:t>
            </a:r>
            <a:r>
              <a:rPr lang="en-US" sz="2400" dirty="0" err="1" smtClean="0">
                <a:solidFill>
                  <a:schemeClr val="bg1"/>
                </a:solidFill>
              </a:rPr>
              <a:t>dan</a:t>
            </a:r>
            <a:r>
              <a:rPr lang="en-US" sz="2400" dirty="0" smtClean="0">
                <a:solidFill>
                  <a:schemeClr val="bg1"/>
                </a:solidFill>
              </a:rPr>
              <a:t> </a:t>
            </a:r>
            <a:r>
              <a:rPr lang="en-US" sz="2400" dirty="0" err="1" smtClean="0">
                <a:solidFill>
                  <a:schemeClr val="bg1"/>
                </a:solidFill>
              </a:rPr>
              <a:t>pengobatan</a:t>
            </a:r>
            <a:r>
              <a:rPr lang="en-US" sz="2400" dirty="0" smtClean="0">
                <a:solidFill>
                  <a:schemeClr val="bg1"/>
                </a:solidFill>
              </a:rPr>
              <a:t> </a:t>
            </a:r>
            <a:r>
              <a:rPr lang="en-US" sz="2400" dirty="0" err="1" smtClean="0">
                <a:solidFill>
                  <a:schemeClr val="bg1"/>
                </a:solidFill>
              </a:rPr>
              <a:t>segera</a:t>
            </a:r>
            <a:r>
              <a:rPr lang="en-US" sz="2400" dirty="0" smtClean="0">
                <a:solidFill>
                  <a:schemeClr val="bg1"/>
                </a:solidFill>
              </a:rPr>
              <a:t>)</a:t>
            </a:r>
          </a:p>
          <a:p>
            <a:pPr marL="914400" indent="-514350">
              <a:buAutoNum type="arabicPeriod"/>
            </a:pPr>
            <a:r>
              <a:rPr lang="en-US" sz="2400" i="1" dirty="0" smtClean="0">
                <a:solidFill>
                  <a:schemeClr val="bg1"/>
                </a:solidFill>
              </a:rPr>
              <a:t>Disability limitation</a:t>
            </a:r>
          </a:p>
          <a:p>
            <a:pPr marL="914400" lvl="1" indent="-514350">
              <a:buNone/>
            </a:pPr>
            <a:r>
              <a:rPr lang="en-US" sz="2400" dirty="0" smtClean="0">
                <a:solidFill>
                  <a:schemeClr val="bg1"/>
                </a:solidFill>
              </a:rPr>
              <a:t>(</a:t>
            </a:r>
            <a:r>
              <a:rPr lang="en-US" sz="2400" dirty="0" err="1" smtClean="0">
                <a:solidFill>
                  <a:schemeClr val="bg1"/>
                </a:solidFill>
              </a:rPr>
              <a:t>Membatasi</a:t>
            </a:r>
            <a:r>
              <a:rPr lang="en-US" sz="2400" dirty="0" smtClean="0">
                <a:solidFill>
                  <a:schemeClr val="bg1"/>
                </a:solidFill>
              </a:rPr>
              <a:t>/ </a:t>
            </a:r>
            <a:r>
              <a:rPr lang="en-US" sz="2400" dirty="0" err="1" smtClean="0">
                <a:solidFill>
                  <a:schemeClr val="bg1"/>
                </a:solidFill>
              </a:rPr>
              <a:t>mengurangi</a:t>
            </a:r>
            <a:r>
              <a:rPr lang="en-US" sz="2400" dirty="0" smtClean="0">
                <a:solidFill>
                  <a:schemeClr val="bg1"/>
                </a:solidFill>
              </a:rPr>
              <a:t> </a:t>
            </a:r>
            <a:r>
              <a:rPr lang="en-US" sz="2400" dirty="0" err="1" smtClean="0">
                <a:solidFill>
                  <a:schemeClr val="bg1"/>
                </a:solidFill>
              </a:rPr>
              <a:t>terjadinya</a:t>
            </a:r>
            <a:r>
              <a:rPr lang="en-US" sz="2400" dirty="0" smtClean="0">
                <a:solidFill>
                  <a:schemeClr val="bg1"/>
                </a:solidFill>
              </a:rPr>
              <a:t> </a:t>
            </a:r>
            <a:r>
              <a:rPr lang="en-US" sz="2400" dirty="0" err="1" smtClean="0">
                <a:solidFill>
                  <a:schemeClr val="bg1"/>
                </a:solidFill>
              </a:rPr>
              <a:t>kecacatan</a:t>
            </a:r>
            <a:r>
              <a:rPr lang="en-US" sz="2400" dirty="0" smtClean="0">
                <a:solidFill>
                  <a:schemeClr val="bg1"/>
                </a:solidFill>
              </a:rPr>
              <a:t>)</a:t>
            </a:r>
          </a:p>
          <a:p>
            <a:pPr marL="914400" indent="-514350">
              <a:buAutoNum type="arabicPeriod"/>
            </a:pPr>
            <a:r>
              <a:rPr lang="en-US" sz="2400" i="1" dirty="0" smtClean="0">
                <a:solidFill>
                  <a:schemeClr val="bg1"/>
                </a:solidFill>
              </a:rPr>
              <a:t>Rehabilitation</a:t>
            </a:r>
          </a:p>
          <a:p>
            <a:pPr marL="914400" lvl="1" indent="-514350">
              <a:buNone/>
            </a:pPr>
            <a:r>
              <a:rPr lang="en-US" sz="2400" dirty="0" smtClean="0">
                <a:solidFill>
                  <a:schemeClr val="bg1"/>
                </a:solidFill>
              </a:rPr>
              <a:t>(</a:t>
            </a:r>
            <a:r>
              <a:rPr lang="en-US" sz="2400" dirty="0" err="1" smtClean="0">
                <a:solidFill>
                  <a:schemeClr val="bg1"/>
                </a:solidFill>
              </a:rPr>
              <a:t>Pemulihan</a:t>
            </a:r>
            <a:r>
              <a:rPr lang="en-US" sz="2400" dirty="0" smtClean="0">
                <a:solidFill>
                  <a:schemeClr val="bg1"/>
                </a:solidFill>
              </a:rPr>
              <a:t>)</a:t>
            </a:r>
            <a:endParaRPr lang="en-US" sz="2400" dirty="0" smtClean="0">
              <a:solidFill>
                <a:schemeClr val="bg1"/>
              </a:solidFill>
            </a:endParaRPr>
          </a:p>
        </p:txBody>
      </p:sp>
      <p:pic>
        <p:nvPicPr>
          <p:cNvPr id="16386" name="Picture 2" descr="http://blogs.unpad.ac.id/kknmsukalaksana/files/2010/08/Screenshot-25_08_2010-4_33_48.jpg"/>
          <p:cNvPicPr>
            <a:picLocks noChangeAspect="1" noChangeArrowheads="1"/>
          </p:cNvPicPr>
          <p:nvPr/>
        </p:nvPicPr>
        <p:blipFill>
          <a:blip r:embed="rId2" cstate="print"/>
          <a:srcRect/>
          <a:stretch>
            <a:fillRect/>
          </a:stretch>
        </p:blipFill>
        <p:spPr bwMode="auto">
          <a:xfrm>
            <a:off x="7467600" y="0"/>
            <a:ext cx="1676400" cy="1225944"/>
          </a:xfrm>
          <a:prstGeom prst="rect">
            <a:avLst/>
          </a:prstGeom>
          <a:ln>
            <a:noFill/>
          </a:ln>
          <a:effectLst>
            <a:softEdge rad="112500"/>
          </a:effectLst>
        </p:spPr>
      </p:pic>
      <p:pic>
        <p:nvPicPr>
          <p:cNvPr id="16388" name="Picture 4" descr="http://wename434.files.wordpress.com/2011/06/imunisasi-polio.jpg"/>
          <p:cNvPicPr>
            <a:picLocks noChangeAspect="1" noChangeArrowheads="1"/>
          </p:cNvPicPr>
          <p:nvPr/>
        </p:nvPicPr>
        <p:blipFill>
          <a:blip r:embed="rId3" cstate="print"/>
          <a:srcRect/>
          <a:stretch>
            <a:fillRect/>
          </a:stretch>
        </p:blipFill>
        <p:spPr bwMode="auto">
          <a:xfrm>
            <a:off x="7467600" y="1143000"/>
            <a:ext cx="1676400" cy="1371600"/>
          </a:xfrm>
          <a:prstGeom prst="rect">
            <a:avLst/>
          </a:prstGeom>
          <a:ln>
            <a:noFill/>
          </a:ln>
          <a:effectLst>
            <a:softEdge rad="112500"/>
          </a:effectLst>
        </p:spPr>
      </p:pic>
      <p:pic>
        <p:nvPicPr>
          <p:cNvPr id="16390" name="Picture 6" descr="https://lh6.googleusercontent.com/-y0LHem0B4kY/TYrbpgwJ3TI/AAAAAAAAABg/yPiDIvNn6yQ/hal14.jpg"/>
          <p:cNvPicPr>
            <a:picLocks noChangeAspect="1" noChangeArrowheads="1"/>
          </p:cNvPicPr>
          <p:nvPr/>
        </p:nvPicPr>
        <p:blipFill>
          <a:blip r:embed="rId4" cstate="print"/>
          <a:srcRect/>
          <a:stretch>
            <a:fillRect/>
          </a:stretch>
        </p:blipFill>
        <p:spPr bwMode="auto">
          <a:xfrm>
            <a:off x="7379430" y="2286000"/>
            <a:ext cx="1764570" cy="2085974"/>
          </a:xfrm>
          <a:prstGeom prst="rect">
            <a:avLst/>
          </a:prstGeom>
          <a:ln>
            <a:noFill/>
          </a:ln>
          <a:effectLst>
            <a:softEdge rad="112500"/>
          </a:effectLst>
        </p:spPr>
      </p:pic>
      <p:pic>
        <p:nvPicPr>
          <p:cNvPr id="16392" name="Picture 8" descr="http://upload.wikimedia.org/wikipedia/commons/thumb/e/eb/Handicapped_Accessible_sign.svg/200px-Handicapped_Accessible_sign.svg.png"/>
          <p:cNvPicPr>
            <a:picLocks noChangeAspect="1" noChangeArrowheads="1"/>
          </p:cNvPicPr>
          <p:nvPr/>
        </p:nvPicPr>
        <p:blipFill>
          <a:blip r:embed="rId5" cstate="print"/>
          <a:srcRect/>
          <a:stretch>
            <a:fillRect/>
          </a:stretch>
        </p:blipFill>
        <p:spPr bwMode="auto">
          <a:xfrm>
            <a:off x="7924800" y="4419600"/>
            <a:ext cx="1219200" cy="1219200"/>
          </a:xfrm>
          <a:prstGeom prst="rect">
            <a:avLst/>
          </a:prstGeom>
          <a:ln>
            <a:noFill/>
          </a:ln>
          <a:effectLst>
            <a:softEdge rad="112500"/>
          </a:effectLst>
        </p:spPr>
      </p:pic>
      <p:pic>
        <p:nvPicPr>
          <p:cNvPr id="16394" name="Picture 10" descr="http://www.mayapadahospital.com/images/img-rehabilitasi.jpg"/>
          <p:cNvPicPr>
            <a:picLocks noChangeAspect="1" noChangeArrowheads="1"/>
          </p:cNvPicPr>
          <p:nvPr/>
        </p:nvPicPr>
        <p:blipFill>
          <a:blip r:embed="rId6" cstate="print"/>
          <a:srcRect/>
          <a:stretch>
            <a:fillRect/>
          </a:stretch>
        </p:blipFill>
        <p:spPr bwMode="auto">
          <a:xfrm>
            <a:off x="7181850" y="5563340"/>
            <a:ext cx="1962150" cy="1294660"/>
          </a:xfrm>
          <a:prstGeom prst="rect">
            <a:avLst/>
          </a:prstGeom>
          <a:ln>
            <a:noFill/>
          </a:ln>
          <a:effectLst>
            <a:softEdge rad="112500"/>
          </a:effectLst>
        </p:spPr>
      </p:pic>
      <p:sp>
        <p:nvSpPr>
          <p:cNvPr id="9" name="Rectangle 8"/>
          <p:cNvSpPr/>
          <p:nvPr/>
        </p:nvSpPr>
        <p:spPr>
          <a:xfrm>
            <a:off x="99170" y="152400"/>
            <a:ext cx="23392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2605857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6200" y="274638"/>
            <a:ext cx="1447800" cy="1020762"/>
          </a:xfrm>
        </p:spPr>
        <p:txBody>
          <a:bodyPr>
            <a:noAutofit/>
          </a:bodyPr>
          <a:lstStyle/>
          <a:p>
            <a:r>
              <a:rPr lang="en-US" sz="2400" i="1" dirty="0" err="1" smtClean="0">
                <a:solidFill>
                  <a:schemeClr val="bg1"/>
                </a:solidFill>
              </a:rPr>
              <a:t>Strategi</a:t>
            </a:r>
            <a:endParaRPr lang="en-US" sz="2400" i="1" dirty="0">
              <a:solidFill>
                <a:schemeClr val="bg1"/>
              </a:solidFill>
            </a:endParaRPr>
          </a:p>
        </p:txBody>
      </p:sp>
      <p:cxnSp>
        <p:nvCxnSpPr>
          <p:cNvPr id="4" name="Straight Connector 3"/>
          <p:cNvCxnSpPr/>
          <p:nvPr/>
        </p:nvCxnSpPr>
        <p:spPr>
          <a:xfrm>
            <a:off x="76962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152400" y="1295400"/>
            <a:ext cx="7467600" cy="3429000"/>
          </a:xfrm>
        </p:spPr>
        <p:txBody>
          <a:bodyPr>
            <a:normAutofit/>
          </a:bodyPr>
          <a:lstStyle/>
          <a:p>
            <a:r>
              <a:rPr lang="en-US" sz="2400" dirty="0" err="1" smtClean="0">
                <a:solidFill>
                  <a:schemeClr val="bg1"/>
                </a:solidFill>
              </a:rPr>
              <a:t>Kebijakan</a:t>
            </a:r>
            <a:r>
              <a:rPr lang="en-US" sz="2400" dirty="0" smtClean="0">
                <a:solidFill>
                  <a:schemeClr val="bg1"/>
                </a:solidFill>
              </a:rPr>
              <a:t> </a:t>
            </a:r>
            <a:r>
              <a:rPr lang="en-US" sz="2400" dirty="0" err="1" smtClean="0">
                <a:solidFill>
                  <a:schemeClr val="bg1"/>
                </a:solidFill>
              </a:rPr>
              <a:t>berwawasan</a:t>
            </a:r>
            <a:r>
              <a:rPr lang="en-US" sz="2400" dirty="0" smtClean="0">
                <a:solidFill>
                  <a:schemeClr val="bg1"/>
                </a:solidFill>
              </a:rPr>
              <a:t> </a:t>
            </a:r>
            <a:r>
              <a:rPr lang="en-US" sz="2400" dirty="0" err="1" smtClean="0">
                <a:solidFill>
                  <a:schemeClr val="bg1"/>
                </a:solidFill>
              </a:rPr>
              <a:t>kesehatan</a:t>
            </a:r>
            <a:r>
              <a:rPr lang="en-US" sz="2400" dirty="0" smtClean="0">
                <a:solidFill>
                  <a:schemeClr val="bg1"/>
                </a:solidFill>
              </a:rPr>
              <a:t> </a:t>
            </a:r>
            <a:r>
              <a:rPr lang="en-US" sz="2400" i="1" dirty="0" smtClean="0">
                <a:solidFill>
                  <a:schemeClr val="bg1"/>
                </a:solidFill>
              </a:rPr>
              <a:t>(Healthy Public Policy)</a:t>
            </a:r>
          </a:p>
          <a:p>
            <a:r>
              <a:rPr lang="en-US" sz="2400" dirty="0" err="1" smtClean="0">
                <a:solidFill>
                  <a:schemeClr val="bg1"/>
                </a:solidFill>
              </a:rPr>
              <a:t>Lingkungan</a:t>
            </a:r>
            <a:r>
              <a:rPr lang="en-US" sz="2400" dirty="0" smtClean="0">
                <a:solidFill>
                  <a:schemeClr val="bg1"/>
                </a:solidFill>
              </a:rPr>
              <a:t> yang </a:t>
            </a:r>
            <a:r>
              <a:rPr lang="en-US" sz="2400" dirty="0" err="1" smtClean="0">
                <a:solidFill>
                  <a:schemeClr val="bg1"/>
                </a:solidFill>
              </a:rPr>
              <a:t>mendukung</a:t>
            </a:r>
            <a:r>
              <a:rPr lang="en-US" sz="2400" dirty="0" smtClean="0">
                <a:solidFill>
                  <a:schemeClr val="bg1"/>
                </a:solidFill>
              </a:rPr>
              <a:t> (</a:t>
            </a:r>
            <a:r>
              <a:rPr lang="en-US" sz="2400" i="1" dirty="0" smtClean="0">
                <a:solidFill>
                  <a:schemeClr val="bg1"/>
                </a:solidFill>
              </a:rPr>
              <a:t>supportive environment</a:t>
            </a:r>
            <a:r>
              <a:rPr lang="en-US" sz="2400" dirty="0" smtClean="0">
                <a:solidFill>
                  <a:schemeClr val="bg1"/>
                </a:solidFill>
              </a:rPr>
              <a:t>)</a:t>
            </a:r>
          </a:p>
          <a:p>
            <a:r>
              <a:rPr lang="en-US" sz="2400" dirty="0" err="1" smtClean="0">
                <a:solidFill>
                  <a:schemeClr val="bg1"/>
                </a:solidFill>
              </a:rPr>
              <a:t>Reorientasi</a:t>
            </a:r>
            <a:r>
              <a:rPr lang="en-US" sz="2400" dirty="0" smtClean="0">
                <a:solidFill>
                  <a:schemeClr val="bg1"/>
                </a:solidFill>
              </a:rPr>
              <a:t> </a:t>
            </a:r>
            <a:r>
              <a:rPr lang="en-US" sz="2400" dirty="0" err="1" smtClean="0">
                <a:solidFill>
                  <a:schemeClr val="bg1"/>
                </a:solidFill>
              </a:rPr>
              <a:t>pelayanan</a:t>
            </a:r>
            <a:r>
              <a:rPr lang="en-US" sz="2400" dirty="0" smtClean="0">
                <a:solidFill>
                  <a:schemeClr val="bg1"/>
                </a:solidFill>
              </a:rPr>
              <a:t> </a:t>
            </a:r>
            <a:r>
              <a:rPr lang="en-US" sz="2400" dirty="0" err="1" smtClean="0">
                <a:solidFill>
                  <a:schemeClr val="bg1"/>
                </a:solidFill>
              </a:rPr>
              <a:t>kesehatan</a:t>
            </a:r>
            <a:r>
              <a:rPr lang="en-US" sz="2400" dirty="0" smtClean="0">
                <a:solidFill>
                  <a:schemeClr val="bg1"/>
                </a:solidFill>
              </a:rPr>
              <a:t> (</a:t>
            </a:r>
            <a:r>
              <a:rPr lang="en-US" sz="2400" i="1" dirty="0" smtClean="0">
                <a:solidFill>
                  <a:schemeClr val="bg1"/>
                </a:solidFill>
              </a:rPr>
              <a:t>Reorient Health Services</a:t>
            </a:r>
            <a:r>
              <a:rPr lang="en-US" sz="2400" dirty="0" smtClean="0">
                <a:solidFill>
                  <a:schemeClr val="bg1"/>
                </a:solidFill>
              </a:rPr>
              <a:t>)</a:t>
            </a:r>
          </a:p>
          <a:p>
            <a:r>
              <a:rPr lang="en-US" sz="2400" dirty="0" err="1" smtClean="0">
                <a:solidFill>
                  <a:schemeClr val="bg1"/>
                </a:solidFill>
              </a:rPr>
              <a:t>Keterampilan</a:t>
            </a:r>
            <a:r>
              <a:rPr lang="en-US" sz="2400" dirty="0" smtClean="0">
                <a:solidFill>
                  <a:schemeClr val="bg1"/>
                </a:solidFill>
              </a:rPr>
              <a:t> </a:t>
            </a:r>
            <a:r>
              <a:rPr lang="en-US" sz="2400" dirty="0" err="1" smtClean="0">
                <a:solidFill>
                  <a:schemeClr val="bg1"/>
                </a:solidFill>
              </a:rPr>
              <a:t>individu</a:t>
            </a:r>
            <a:r>
              <a:rPr lang="en-US" sz="2400" dirty="0" smtClean="0">
                <a:solidFill>
                  <a:schemeClr val="bg1"/>
                </a:solidFill>
              </a:rPr>
              <a:t> (</a:t>
            </a:r>
            <a:r>
              <a:rPr lang="en-US" sz="2400" i="1" dirty="0" smtClean="0">
                <a:solidFill>
                  <a:schemeClr val="bg1"/>
                </a:solidFill>
              </a:rPr>
              <a:t>Personal skill</a:t>
            </a:r>
            <a:r>
              <a:rPr lang="en-US" sz="2400" dirty="0" smtClean="0">
                <a:solidFill>
                  <a:schemeClr val="bg1"/>
                </a:solidFill>
              </a:rPr>
              <a:t>)</a:t>
            </a:r>
          </a:p>
          <a:p>
            <a:r>
              <a:rPr lang="en-US" sz="2400" dirty="0" err="1" smtClean="0">
                <a:solidFill>
                  <a:schemeClr val="bg1"/>
                </a:solidFill>
              </a:rPr>
              <a:t>Gerakan</a:t>
            </a:r>
            <a:r>
              <a:rPr lang="en-US" sz="2400" dirty="0" smtClean="0">
                <a:solidFill>
                  <a:schemeClr val="bg1"/>
                </a:solidFill>
              </a:rPr>
              <a:t> </a:t>
            </a:r>
            <a:r>
              <a:rPr lang="en-US" sz="2400" dirty="0" err="1" smtClean="0">
                <a:solidFill>
                  <a:schemeClr val="bg1"/>
                </a:solidFill>
              </a:rPr>
              <a:t>masyarakat</a:t>
            </a:r>
            <a:r>
              <a:rPr lang="en-US" sz="2400" dirty="0" smtClean="0">
                <a:solidFill>
                  <a:schemeClr val="bg1"/>
                </a:solidFill>
              </a:rPr>
              <a:t> ( </a:t>
            </a:r>
            <a:r>
              <a:rPr lang="en-US" sz="2400" i="1" dirty="0" smtClean="0">
                <a:solidFill>
                  <a:schemeClr val="bg1"/>
                </a:solidFill>
              </a:rPr>
              <a:t>Community Action</a:t>
            </a:r>
            <a:r>
              <a:rPr lang="en-US" sz="2400" dirty="0" smtClean="0">
                <a:solidFill>
                  <a:schemeClr val="bg1"/>
                </a:solidFill>
              </a:rPr>
              <a:t>)</a:t>
            </a:r>
          </a:p>
        </p:txBody>
      </p:sp>
      <p:sp>
        <p:nvSpPr>
          <p:cNvPr id="6" name="Rectangle 5"/>
          <p:cNvSpPr/>
          <p:nvPr/>
        </p:nvSpPr>
        <p:spPr>
          <a:xfrm>
            <a:off x="99170" y="152400"/>
            <a:ext cx="23392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2202597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7162800" cy="4114800"/>
          </a:xfrm>
        </p:spPr>
        <p:txBody>
          <a:bodyPr>
            <a:normAutofit/>
          </a:bodyPr>
          <a:lstStyle/>
          <a:p>
            <a:pPr>
              <a:buNone/>
            </a:pPr>
            <a:r>
              <a:rPr lang="en-US" sz="2400" dirty="0" smtClean="0">
                <a:solidFill>
                  <a:schemeClr val="bg1"/>
                </a:solidFill>
                <a:latin typeface="+mj-lt"/>
              </a:rPr>
              <a:t>	</a:t>
            </a:r>
            <a:r>
              <a:rPr lang="en-US" sz="2400" b="1" dirty="0" err="1" smtClean="0">
                <a:solidFill>
                  <a:schemeClr val="bg1"/>
                </a:solidFill>
                <a:latin typeface="+mj-lt"/>
              </a:rPr>
              <a:t>Kebijakan</a:t>
            </a:r>
            <a:r>
              <a:rPr lang="en-US" sz="2400" b="1" dirty="0" smtClean="0">
                <a:solidFill>
                  <a:schemeClr val="bg1"/>
                </a:solidFill>
                <a:latin typeface="+mj-lt"/>
              </a:rPr>
              <a:t> </a:t>
            </a:r>
            <a:r>
              <a:rPr lang="en-US" sz="2400" b="1" dirty="0" err="1" smtClean="0">
                <a:solidFill>
                  <a:schemeClr val="bg1"/>
                </a:solidFill>
                <a:latin typeface="+mj-lt"/>
              </a:rPr>
              <a:t>berwawasan</a:t>
            </a:r>
            <a:r>
              <a:rPr lang="en-US" sz="2400" b="1" dirty="0" smtClean="0">
                <a:solidFill>
                  <a:schemeClr val="bg1"/>
                </a:solidFill>
                <a:latin typeface="+mj-lt"/>
              </a:rPr>
              <a:t> </a:t>
            </a:r>
            <a:r>
              <a:rPr lang="en-US" sz="2400" b="1" dirty="0" err="1" smtClean="0">
                <a:solidFill>
                  <a:schemeClr val="bg1"/>
                </a:solidFill>
                <a:latin typeface="+mj-lt"/>
              </a:rPr>
              <a:t>kesehatan</a:t>
            </a:r>
            <a:r>
              <a:rPr lang="en-US" sz="2400" b="1" dirty="0" smtClean="0">
                <a:solidFill>
                  <a:schemeClr val="bg1"/>
                </a:solidFill>
                <a:latin typeface="+mj-lt"/>
              </a:rPr>
              <a:t> </a:t>
            </a:r>
            <a:r>
              <a:rPr lang="en-US" sz="2400" b="1" i="1" dirty="0" smtClean="0">
                <a:solidFill>
                  <a:schemeClr val="bg1"/>
                </a:solidFill>
                <a:latin typeface="+mj-lt"/>
              </a:rPr>
              <a:t>(Healthy Public Policy)</a:t>
            </a:r>
          </a:p>
          <a:p>
            <a:pPr>
              <a:buNone/>
            </a:pPr>
            <a:endParaRPr lang="en-US" sz="2400" i="1" dirty="0" smtClean="0">
              <a:solidFill>
                <a:schemeClr val="bg1"/>
              </a:solidFill>
              <a:latin typeface="+mj-lt"/>
            </a:endParaRPr>
          </a:p>
          <a:p>
            <a:pPr>
              <a:buNone/>
            </a:pPr>
            <a:r>
              <a:rPr lang="en-US" sz="2400" i="1" dirty="0" smtClean="0">
                <a:solidFill>
                  <a:schemeClr val="bg1"/>
                </a:solidFill>
                <a:latin typeface="+mj-lt"/>
              </a:rPr>
              <a:t>	</a:t>
            </a:r>
            <a:r>
              <a:rPr lang="en-US" sz="2400" i="1" dirty="0" err="1" smtClean="0">
                <a:solidFill>
                  <a:schemeClr val="bg1"/>
                </a:solidFill>
                <a:latin typeface="+mj-lt"/>
              </a:rPr>
              <a:t>S</a:t>
            </a:r>
            <a:r>
              <a:rPr lang="en-US" sz="2400" dirty="0" err="1" smtClean="0">
                <a:solidFill>
                  <a:schemeClr val="bg1"/>
                </a:solidFill>
                <a:latin typeface="+mj-lt"/>
              </a:rPr>
              <a:t>trategi</a:t>
            </a:r>
            <a:r>
              <a:rPr lang="en-US" sz="2400" dirty="0" smtClean="0">
                <a:solidFill>
                  <a:schemeClr val="bg1"/>
                </a:solidFill>
                <a:latin typeface="+mj-lt"/>
              </a:rPr>
              <a:t> </a:t>
            </a:r>
            <a:r>
              <a:rPr lang="en-US" sz="2400" dirty="0" err="1" smtClean="0">
                <a:solidFill>
                  <a:schemeClr val="bg1"/>
                </a:solidFill>
                <a:latin typeface="+mj-lt"/>
              </a:rPr>
              <a:t>promosi</a:t>
            </a:r>
            <a:r>
              <a:rPr lang="en-US" sz="2400" dirty="0" smtClean="0">
                <a:solidFill>
                  <a:schemeClr val="bg1"/>
                </a:solidFill>
                <a:latin typeface="+mj-lt"/>
              </a:rPr>
              <a:t> </a:t>
            </a:r>
            <a:r>
              <a:rPr lang="en-US" sz="2400" dirty="0" err="1" smtClean="0">
                <a:solidFill>
                  <a:schemeClr val="bg1"/>
                </a:solidFill>
                <a:latin typeface="+mj-lt"/>
              </a:rPr>
              <a:t>kesehatan</a:t>
            </a:r>
            <a:r>
              <a:rPr lang="en-US" sz="2400" dirty="0" smtClean="0">
                <a:solidFill>
                  <a:schemeClr val="bg1"/>
                </a:solidFill>
                <a:latin typeface="+mj-lt"/>
              </a:rPr>
              <a:t> yang </a:t>
            </a:r>
            <a:r>
              <a:rPr lang="en-US" sz="2400" dirty="0" err="1" smtClean="0">
                <a:solidFill>
                  <a:schemeClr val="bg1"/>
                </a:solidFill>
                <a:latin typeface="+mj-lt"/>
              </a:rPr>
              <a:t>ditujukan</a:t>
            </a:r>
            <a:r>
              <a:rPr lang="en-US" sz="2400" dirty="0" smtClean="0">
                <a:solidFill>
                  <a:schemeClr val="bg1"/>
                </a:solidFill>
                <a:latin typeface="+mj-lt"/>
              </a:rPr>
              <a:t> </a:t>
            </a:r>
            <a:r>
              <a:rPr lang="en-US" sz="2400" dirty="0" err="1" smtClean="0">
                <a:solidFill>
                  <a:schemeClr val="bg1"/>
                </a:solidFill>
                <a:latin typeface="+mj-lt"/>
              </a:rPr>
              <a:t>kepada</a:t>
            </a:r>
            <a:r>
              <a:rPr lang="en-US" sz="2400" dirty="0" smtClean="0">
                <a:solidFill>
                  <a:schemeClr val="bg1"/>
                </a:solidFill>
                <a:latin typeface="+mj-lt"/>
              </a:rPr>
              <a:t> </a:t>
            </a:r>
            <a:r>
              <a:rPr lang="en-US" sz="2400" dirty="0" err="1" smtClean="0">
                <a:solidFill>
                  <a:schemeClr val="bg1"/>
                </a:solidFill>
                <a:latin typeface="+mj-lt"/>
              </a:rPr>
              <a:t>para</a:t>
            </a:r>
            <a:r>
              <a:rPr lang="en-US" sz="2400" dirty="0" smtClean="0">
                <a:solidFill>
                  <a:schemeClr val="bg1"/>
                </a:solidFill>
                <a:latin typeface="+mj-lt"/>
              </a:rPr>
              <a:t> </a:t>
            </a:r>
            <a:r>
              <a:rPr lang="en-US" sz="2400" dirty="0" err="1" smtClean="0">
                <a:solidFill>
                  <a:schemeClr val="bg1"/>
                </a:solidFill>
                <a:latin typeface="+mj-lt"/>
              </a:rPr>
              <a:t>pembuat</a:t>
            </a:r>
            <a:r>
              <a:rPr lang="en-US" sz="2400" dirty="0" smtClean="0">
                <a:solidFill>
                  <a:schemeClr val="bg1"/>
                </a:solidFill>
                <a:latin typeface="+mj-lt"/>
              </a:rPr>
              <a:t> </a:t>
            </a:r>
            <a:r>
              <a:rPr lang="en-US" sz="2400" dirty="0" err="1" smtClean="0">
                <a:solidFill>
                  <a:schemeClr val="bg1"/>
                </a:solidFill>
                <a:latin typeface="+mj-lt"/>
              </a:rPr>
              <a:t>kebijakan</a:t>
            </a:r>
            <a:r>
              <a:rPr lang="en-US" sz="2400" dirty="0" smtClean="0">
                <a:solidFill>
                  <a:schemeClr val="bg1"/>
                </a:solidFill>
                <a:latin typeface="+mj-lt"/>
              </a:rPr>
              <a:t> agar </a:t>
            </a:r>
            <a:r>
              <a:rPr lang="en-US" sz="2400" dirty="0" err="1" smtClean="0">
                <a:solidFill>
                  <a:schemeClr val="bg1"/>
                </a:solidFill>
                <a:latin typeface="+mj-lt"/>
              </a:rPr>
              <a:t>mengeluarkan</a:t>
            </a:r>
            <a:r>
              <a:rPr lang="en-US" sz="2400" dirty="0" smtClean="0">
                <a:solidFill>
                  <a:schemeClr val="bg1"/>
                </a:solidFill>
                <a:latin typeface="+mj-lt"/>
              </a:rPr>
              <a:t> </a:t>
            </a:r>
            <a:r>
              <a:rPr lang="en-US" sz="2400" dirty="0" err="1" smtClean="0">
                <a:solidFill>
                  <a:schemeClr val="bg1"/>
                </a:solidFill>
                <a:latin typeface="+mj-lt"/>
              </a:rPr>
              <a:t>kebijakan-kebijakan</a:t>
            </a:r>
            <a:r>
              <a:rPr lang="en-US" sz="2400" dirty="0" smtClean="0">
                <a:solidFill>
                  <a:schemeClr val="bg1"/>
                </a:solidFill>
                <a:latin typeface="+mj-lt"/>
              </a:rPr>
              <a:t> </a:t>
            </a:r>
            <a:r>
              <a:rPr lang="en-US" sz="2400" dirty="0" err="1" smtClean="0">
                <a:solidFill>
                  <a:schemeClr val="bg1"/>
                </a:solidFill>
                <a:latin typeface="+mj-lt"/>
              </a:rPr>
              <a:t>publik</a:t>
            </a:r>
            <a:r>
              <a:rPr lang="en-US" sz="2400" dirty="0" smtClean="0">
                <a:solidFill>
                  <a:schemeClr val="bg1"/>
                </a:solidFill>
                <a:latin typeface="+mj-lt"/>
              </a:rPr>
              <a:t> yang </a:t>
            </a:r>
            <a:r>
              <a:rPr lang="en-US" sz="2400" dirty="0" err="1" smtClean="0">
                <a:solidFill>
                  <a:schemeClr val="bg1"/>
                </a:solidFill>
                <a:latin typeface="+mj-lt"/>
              </a:rPr>
              <a:t>mendukung</a:t>
            </a:r>
            <a:r>
              <a:rPr lang="en-US" sz="2400" dirty="0" smtClean="0">
                <a:solidFill>
                  <a:schemeClr val="bg1"/>
                </a:solidFill>
                <a:latin typeface="+mj-lt"/>
              </a:rPr>
              <a:t> </a:t>
            </a:r>
            <a:r>
              <a:rPr lang="en-US" sz="2400" dirty="0" err="1" smtClean="0">
                <a:solidFill>
                  <a:schemeClr val="bg1"/>
                </a:solidFill>
                <a:latin typeface="+mj-lt"/>
              </a:rPr>
              <a:t>atau</a:t>
            </a:r>
            <a:r>
              <a:rPr lang="en-US" sz="2400" dirty="0" smtClean="0">
                <a:solidFill>
                  <a:schemeClr val="bg1"/>
                </a:solidFill>
                <a:latin typeface="+mj-lt"/>
              </a:rPr>
              <a:t> </a:t>
            </a:r>
            <a:r>
              <a:rPr lang="en-US" sz="2400" dirty="0" err="1" smtClean="0">
                <a:solidFill>
                  <a:schemeClr val="bg1"/>
                </a:solidFill>
                <a:latin typeface="+mj-lt"/>
              </a:rPr>
              <a:t>menguntungkan</a:t>
            </a:r>
            <a:r>
              <a:rPr lang="en-US" sz="2400" dirty="0" smtClean="0">
                <a:solidFill>
                  <a:schemeClr val="bg1"/>
                </a:solidFill>
                <a:latin typeface="+mj-lt"/>
              </a:rPr>
              <a:t> </a:t>
            </a:r>
            <a:r>
              <a:rPr lang="en-US" sz="2400" dirty="0" err="1" smtClean="0">
                <a:solidFill>
                  <a:schemeClr val="bg1"/>
                </a:solidFill>
                <a:latin typeface="+mj-lt"/>
              </a:rPr>
              <a:t>kesehatan</a:t>
            </a:r>
            <a:r>
              <a:rPr lang="en-US" sz="2400" dirty="0" smtClean="0">
                <a:solidFill>
                  <a:schemeClr val="bg1"/>
                </a:solidFill>
                <a:latin typeface="+mj-lt"/>
              </a:rPr>
              <a:t>.</a:t>
            </a:r>
          </a:p>
          <a:p>
            <a:pPr>
              <a:buNone/>
            </a:pPr>
            <a:endParaRPr lang="en-US" sz="2400" dirty="0" smtClean="0">
              <a:solidFill>
                <a:schemeClr val="bg1"/>
              </a:solidFill>
              <a:latin typeface="+mj-lt"/>
            </a:endParaRPr>
          </a:p>
          <a:p>
            <a:pPr>
              <a:buNone/>
            </a:pPr>
            <a:r>
              <a:rPr lang="en-US" sz="2400" dirty="0">
                <a:solidFill>
                  <a:schemeClr val="bg1"/>
                </a:solidFill>
                <a:latin typeface="+mj-lt"/>
              </a:rPr>
              <a:t>	</a:t>
            </a:r>
            <a:r>
              <a:rPr lang="en-US" sz="2400" dirty="0" err="1" smtClean="0">
                <a:solidFill>
                  <a:schemeClr val="bg1"/>
                </a:solidFill>
                <a:latin typeface="+mj-lt"/>
              </a:rPr>
              <a:t>Misal</a:t>
            </a:r>
            <a:r>
              <a:rPr lang="en-US" sz="2400" dirty="0" smtClean="0">
                <a:solidFill>
                  <a:schemeClr val="bg1"/>
                </a:solidFill>
                <a:latin typeface="+mj-lt"/>
              </a:rPr>
              <a:t> </a:t>
            </a:r>
            <a:r>
              <a:rPr lang="en-US" sz="2400" dirty="0" smtClean="0">
                <a:solidFill>
                  <a:schemeClr val="bg1"/>
                </a:solidFill>
                <a:latin typeface="+mj-lt"/>
              </a:rPr>
              <a:t>: </a:t>
            </a:r>
            <a:r>
              <a:rPr lang="en-US" sz="2400" dirty="0" err="1" smtClean="0">
                <a:solidFill>
                  <a:schemeClr val="bg1"/>
                </a:solidFill>
                <a:latin typeface="+mj-lt"/>
              </a:rPr>
              <a:t>Perda</a:t>
            </a:r>
            <a:r>
              <a:rPr lang="en-US" sz="2400" dirty="0" smtClean="0">
                <a:solidFill>
                  <a:schemeClr val="bg1"/>
                </a:solidFill>
                <a:latin typeface="+mj-lt"/>
              </a:rPr>
              <a:t> KTR</a:t>
            </a:r>
            <a:endParaRPr lang="en-US" sz="2400" dirty="0" smtClean="0">
              <a:solidFill>
                <a:schemeClr val="bg1"/>
              </a:solidFill>
              <a:latin typeface="+mj-lt"/>
            </a:endParaRPr>
          </a:p>
        </p:txBody>
      </p:sp>
      <p:pic>
        <p:nvPicPr>
          <p:cNvPr id="15362" name="Picture 2" descr="http://assets.kompas.com/data/photo/2009/03/13/0905591p.jpg"/>
          <p:cNvPicPr>
            <a:picLocks noChangeAspect="1" noChangeArrowheads="1"/>
          </p:cNvPicPr>
          <p:nvPr/>
        </p:nvPicPr>
        <p:blipFill>
          <a:blip r:embed="rId2" cstate="print"/>
          <a:srcRect/>
          <a:stretch>
            <a:fillRect/>
          </a:stretch>
        </p:blipFill>
        <p:spPr bwMode="auto">
          <a:xfrm>
            <a:off x="4876800" y="3650439"/>
            <a:ext cx="4267200" cy="3207561"/>
          </a:xfrm>
          <a:prstGeom prst="rect">
            <a:avLst/>
          </a:prstGeom>
          <a:ln>
            <a:noFill/>
          </a:ln>
          <a:effectLst>
            <a:softEdge rad="112500"/>
          </a:effectLst>
        </p:spPr>
      </p:pic>
      <p:sp>
        <p:nvSpPr>
          <p:cNvPr id="6" name="Rectangle 5"/>
          <p:cNvSpPr/>
          <p:nvPr/>
        </p:nvSpPr>
        <p:spPr>
          <a:xfrm>
            <a:off x="99170" y="152400"/>
            <a:ext cx="23392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4226079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7620000" cy="4343400"/>
          </a:xfrm>
        </p:spPr>
        <p:txBody>
          <a:bodyPr>
            <a:normAutofit/>
          </a:bodyPr>
          <a:lstStyle/>
          <a:p>
            <a:pPr>
              <a:buNone/>
            </a:pPr>
            <a:r>
              <a:rPr lang="en-US" sz="2400" b="1" dirty="0" smtClean="0">
                <a:solidFill>
                  <a:schemeClr val="bg1"/>
                </a:solidFill>
                <a:latin typeface="+mj-lt"/>
              </a:rPr>
              <a:t>	</a:t>
            </a:r>
            <a:r>
              <a:rPr lang="en-US" sz="2400" b="1" dirty="0" err="1" smtClean="0">
                <a:solidFill>
                  <a:schemeClr val="bg1"/>
                </a:solidFill>
                <a:latin typeface="+mj-lt"/>
              </a:rPr>
              <a:t>Lingkungan</a:t>
            </a:r>
            <a:r>
              <a:rPr lang="en-US" sz="2400" b="1" dirty="0" smtClean="0">
                <a:solidFill>
                  <a:schemeClr val="bg1"/>
                </a:solidFill>
                <a:latin typeface="+mj-lt"/>
              </a:rPr>
              <a:t> yang </a:t>
            </a:r>
            <a:r>
              <a:rPr lang="en-US" sz="2400" b="1" dirty="0" err="1" smtClean="0">
                <a:solidFill>
                  <a:schemeClr val="bg1"/>
                </a:solidFill>
                <a:latin typeface="+mj-lt"/>
              </a:rPr>
              <a:t>mendukung</a:t>
            </a:r>
            <a:r>
              <a:rPr lang="en-US" sz="2400" b="1" dirty="0" smtClean="0">
                <a:solidFill>
                  <a:schemeClr val="bg1"/>
                </a:solidFill>
                <a:latin typeface="+mj-lt"/>
              </a:rPr>
              <a:t> (</a:t>
            </a:r>
            <a:r>
              <a:rPr lang="en-US" sz="2400" b="1" i="1" dirty="0" smtClean="0">
                <a:solidFill>
                  <a:schemeClr val="bg1"/>
                </a:solidFill>
                <a:latin typeface="+mj-lt"/>
              </a:rPr>
              <a:t>supportive environment</a:t>
            </a:r>
            <a:r>
              <a:rPr lang="en-US" sz="2400" b="1" dirty="0" smtClean="0">
                <a:solidFill>
                  <a:schemeClr val="bg1"/>
                </a:solidFill>
                <a:latin typeface="+mj-lt"/>
              </a:rPr>
              <a:t>)</a:t>
            </a:r>
          </a:p>
          <a:p>
            <a:pPr>
              <a:buNone/>
            </a:pPr>
            <a:r>
              <a:rPr lang="en-US" sz="2400" dirty="0" smtClean="0">
                <a:solidFill>
                  <a:schemeClr val="bg1"/>
                </a:solidFill>
                <a:latin typeface="+mj-lt"/>
              </a:rPr>
              <a:t>	</a:t>
            </a:r>
            <a:r>
              <a:rPr lang="en-US" sz="2400" dirty="0" err="1" smtClean="0">
                <a:solidFill>
                  <a:schemeClr val="bg1"/>
                </a:solidFill>
                <a:latin typeface="+mj-lt"/>
              </a:rPr>
              <a:t>Strategi</a:t>
            </a:r>
            <a:r>
              <a:rPr lang="en-US" sz="2400" dirty="0" smtClean="0">
                <a:solidFill>
                  <a:schemeClr val="bg1"/>
                </a:solidFill>
                <a:latin typeface="+mj-lt"/>
              </a:rPr>
              <a:t> </a:t>
            </a:r>
            <a:r>
              <a:rPr lang="en-US" sz="2400" dirty="0" err="1" smtClean="0">
                <a:solidFill>
                  <a:schemeClr val="bg1"/>
                </a:solidFill>
                <a:latin typeface="+mj-lt"/>
              </a:rPr>
              <a:t>ini</a:t>
            </a:r>
            <a:r>
              <a:rPr lang="en-US" sz="2400" dirty="0" smtClean="0">
                <a:solidFill>
                  <a:schemeClr val="bg1"/>
                </a:solidFill>
                <a:latin typeface="+mj-lt"/>
              </a:rPr>
              <a:t> </a:t>
            </a:r>
            <a:r>
              <a:rPr lang="en-US" sz="2400" dirty="0" err="1" smtClean="0">
                <a:solidFill>
                  <a:schemeClr val="bg1"/>
                </a:solidFill>
                <a:latin typeface="+mj-lt"/>
              </a:rPr>
              <a:t>ditujukan</a:t>
            </a:r>
            <a:r>
              <a:rPr lang="en-US" sz="2400" dirty="0" smtClean="0">
                <a:solidFill>
                  <a:schemeClr val="bg1"/>
                </a:solidFill>
                <a:latin typeface="+mj-lt"/>
              </a:rPr>
              <a:t> </a:t>
            </a:r>
            <a:r>
              <a:rPr lang="en-US" sz="2400" dirty="0" err="1" smtClean="0">
                <a:solidFill>
                  <a:schemeClr val="bg1"/>
                </a:solidFill>
                <a:latin typeface="+mj-lt"/>
              </a:rPr>
              <a:t>kepada</a:t>
            </a:r>
            <a:r>
              <a:rPr lang="en-US" sz="2400" dirty="0" smtClean="0">
                <a:solidFill>
                  <a:schemeClr val="bg1"/>
                </a:solidFill>
                <a:latin typeface="+mj-lt"/>
              </a:rPr>
              <a:t> </a:t>
            </a:r>
            <a:r>
              <a:rPr lang="en-US" sz="2400" dirty="0" err="1" smtClean="0">
                <a:solidFill>
                  <a:schemeClr val="bg1"/>
                </a:solidFill>
                <a:latin typeface="+mj-lt"/>
              </a:rPr>
              <a:t>para</a:t>
            </a:r>
            <a:r>
              <a:rPr lang="en-US" sz="2400" dirty="0" smtClean="0">
                <a:solidFill>
                  <a:schemeClr val="bg1"/>
                </a:solidFill>
                <a:latin typeface="+mj-lt"/>
              </a:rPr>
              <a:t> </a:t>
            </a:r>
            <a:r>
              <a:rPr lang="en-US" sz="2400" dirty="0" err="1" smtClean="0">
                <a:solidFill>
                  <a:schemeClr val="bg1"/>
                </a:solidFill>
                <a:latin typeface="+mj-lt"/>
              </a:rPr>
              <a:t>pengelola</a:t>
            </a:r>
            <a:r>
              <a:rPr lang="en-US" sz="2400" dirty="0" smtClean="0">
                <a:solidFill>
                  <a:schemeClr val="bg1"/>
                </a:solidFill>
                <a:latin typeface="+mj-lt"/>
              </a:rPr>
              <a:t> </a:t>
            </a:r>
            <a:r>
              <a:rPr lang="en-US" sz="2400" dirty="0" err="1" smtClean="0">
                <a:solidFill>
                  <a:schemeClr val="bg1"/>
                </a:solidFill>
                <a:latin typeface="+mj-lt"/>
              </a:rPr>
              <a:t>tempat</a:t>
            </a:r>
            <a:r>
              <a:rPr lang="en-US" sz="2400" dirty="0" smtClean="0">
                <a:solidFill>
                  <a:schemeClr val="bg1"/>
                </a:solidFill>
                <a:latin typeface="+mj-lt"/>
              </a:rPr>
              <a:t> </a:t>
            </a:r>
            <a:r>
              <a:rPr lang="en-US" sz="2400" dirty="0" err="1" smtClean="0">
                <a:solidFill>
                  <a:schemeClr val="bg1"/>
                </a:solidFill>
                <a:latin typeface="+mj-lt"/>
              </a:rPr>
              <a:t>umum</a:t>
            </a:r>
            <a:r>
              <a:rPr lang="en-US" sz="2400" dirty="0" smtClean="0">
                <a:solidFill>
                  <a:schemeClr val="bg1"/>
                </a:solidFill>
                <a:latin typeface="+mj-lt"/>
              </a:rPr>
              <a:t>, </a:t>
            </a:r>
            <a:r>
              <a:rPr lang="en-US" sz="2400" dirty="0" err="1" smtClean="0">
                <a:solidFill>
                  <a:schemeClr val="bg1"/>
                </a:solidFill>
                <a:latin typeface="+mj-lt"/>
              </a:rPr>
              <a:t>termasuk</a:t>
            </a:r>
            <a:r>
              <a:rPr lang="en-US" sz="2400" dirty="0" smtClean="0">
                <a:solidFill>
                  <a:schemeClr val="bg1"/>
                </a:solidFill>
                <a:latin typeface="+mj-lt"/>
              </a:rPr>
              <a:t> </a:t>
            </a:r>
            <a:r>
              <a:rPr lang="en-US" sz="2400" dirty="0" err="1" smtClean="0">
                <a:solidFill>
                  <a:schemeClr val="bg1"/>
                </a:solidFill>
                <a:latin typeface="+mj-lt"/>
              </a:rPr>
              <a:t>pemerintah</a:t>
            </a:r>
            <a:r>
              <a:rPr lang="en-US" sz="2400" dirty="0" smtClean="0">
                <a:solidFill>
                  <a:schemeClr val="bg1"/>
                </a:solidFill>
                <a:latin typeface="+mj-lt"/>
              </a:rPr>
              <a:t> </a:t>
            </a:r>
            <a:r>
              <a:rPr lang="en-US" sz="2400" dirty="0" err="1" smtClean="0">
                <a:solidFill>
                  <a:schemeClr val="bg1"/>
                </a:solidFill>
                <a:latin typeface="+mj-lt"/>
              </a:rPr>
              <a:t>kota</a:t>
            </a:r>
            <a:r>
              <a:rPr lang="en-US" sz="2400" dirty="0" smtClean="0">
                <a:solidFill>
                  <a:schemeClr val="bg1"/>
                </a:solidFill>
                <a:latin typeface="+mj-lt"/>
              </a:rPr>
              <a:t> agar </a:t>
            </a:r>
            <a:r>
              <a:rPr lang="en-US" sz="2400" dirty="0" err="1" smtClean="0">
                <a:solidFill>
                  <a:schemeClr val="bg1"/>
                </a:solidFill>
                <a:latin typeface="+mj-lt"/>
              </a:rPr>
              <a:t>mereka</a:t>
            </a:r>
            <a:r>
              <a:rPr lang="en-US" sz="2400" dirty="0" smtClean="0">
                <a:solidFill>
                  <a:schemeClr val="bg1"/>
                </a:solidFill>
                <a:latin typeface="+mj-lt"/>
              </a:rPr>
              <a:t> </a:t>
            </a:r>
            <a:r>
              <a:rPr lang="en-US" sz="2400" dirty="0" err="1" smtClean="0">
                <a:solidFill>
                  <a:schemeClr val="bg1"/>
                </a:solidFill>
                <a:latin typeface="+mj-lt"/>
              </a:rPr>
              <a:t>menyediakan</a:t>
            </a:r>
            <a:r>
              <a:rPr lang="en-US" sz="2400" dirty="0" smtClean="0">
                <a:solidFill>
                  <a:schemeClr val="bg1"/>
                </a:solidFill>
                <a:latin typeface="+mj-lt"/>
              </a:rPr>
              <a:t> </a:t>
            </a:r>
            <a:r>
              <a:rPr lang="en-US" sz="2400" dirty="0" err="1" smtClean="0">
                <a:solidFill>
                  <a:schemeClr val="bg1"/>
                </a:solidFill>
                <a:latin typeface="+mj-lt"/>
              </a:rPr>
              <a:t>sarana</a:t>
            </a:r>
            <a:r>
              <a:rPr lang="en-US" sz="2400" dirty="0" smtClean="0">
                <a:solidFill>
                  <a:schemeClr val="bg1"/>
                </a:solidFill>
                <a:latin typeface="+mj-lt"/>
              </a:rPr>
              <a:t> </a:t>
            </a:r>
            <a:r>
              <a:rPr lang="en-US" sz="2400" dirty="0" err="1" smtClean="0">
                <a:solidFill>
                  <a:schemeClr val="bg1"/>
                </a:solidFill>
                <a:latin typeface="+mj-lt"/>
              </a:rPr>
              <a:t>prasarana</a:t>
            </a:r>
            <a:r>
              <a:rPr lang="en-US" sz="2400" dirty="0" smtClean="0">
                <a:solidFill>
                  <a:schemeClr val="bg1"/>
                </a:solidFill>
                <a:latin typeface="+mj-lt"/>
              </a:rPr>
              <a:t> </a:t>
            </a:r>
            <a:r>
              <a:rPr lang="en-US" sz="2400" dirty="0" err="1" smtClean="0">
                <a:solidFill>
                  <a:schemeClr val="bg1"/>
                </a:solidFill>
                <a:latin typeface="+mj-lt"/>
              </a:rPr>
              <a:t>atau</a:t>
            </a:r>
            <a:r>
              <a:rPr lang="en-US" sz="2400" dirty="0" smtClean="0">
                <a:solidFill>
                  <a:schemeClr val="bg1"/>
                </a:solidFill>
                <a:latin typeface="+mj-lt"/>
              </a:rPr>
              <a:t> </a:t>
            </a:r>
            <a:r>
              <a:rPr lang="en-US" sz="2400" dirty="0" err="1" smtClean="0">
                <a:solidFill>
                  <a:schemeClr val="bg1"/>
                </a:solidFill>
                <a:latin typeface="+mj-lt"/>
              </a:rPr>
              <a:t>fasilitas</a:t>
            </a:r>
            <a:r>
              <a:rPr lang="en-US" sz="2400" dirty="0" smtClean="0">
                <a:solidFill>
                  <a:schemeClr val="bg1"/>
                </a:solidFill>
                <a:latin typeface="+mj-lt"/>
              </a:rPr>
              <a:t> yang </a:t>
            </a:r>
            <a:r>
              <a:rPr lang="en-US" sz="2400" dirty="0" err="1" smtClean="0">
                <a:solidFill>
                  <a:schemeClr val="bg1"/>
                </a:solidFill>
                <a:latin typeface="+mj-lt"/>
              </a:rPr>
              <a:t>mendukung</a:t>
            </a:r>
            <a:r>
              <a:rPr lang="en-US" sz="2400" dirty="0" smtClean="0">
                <a:solidFill>
                  <a:schemeClr val="bg1"/>
                </a:solidFill>
                <a:latin typeface="+mj-lt"/>
              </a:rPr>
              <a:t> </a:t>
            </a:r>
            <a:r>
              <a:rPr lang="en-US" sz="2400" dirty="0" err="1" smtClean="0">
                <a:solidFill>
                  <a:schemeClr val="bg1"/>
                </a:solidFill>
                <a:latin typeface="+mj-lt"/>
              </a:rPr>
              <a:t>terciptanya</a:t>
            </a:r>
            <a:r>
              <a:rPr lang="en-US" sz="2400" dirty="0" smtClean="0">
                <a:solidFill>
                  <a:schemeClr val="bg1"/>
                </a:solidFill>
                <a:latin typeface="+mj-lt"/>
              </a:rPr>
              <a:t> </a:t>
            </a:r>
            <a:r>
              <a:rPr lang="en-US" sz="2400" dirty="0" err="1" smtClean="0">
                <a:solidFill>
                  <a:schemeClr val="bg1"/>
                </a:solidFill>
                <a:latin typeface="+mj-lt"/>
              </a:rPr>
              <a:t>perilaku</a:t>
            </a:r>
            <a:r>
              <a:rPr lang="en-US" sz="2400" dirty="0" smtClean="0">
                <a:solidFill>
                  <a:schemeClr val="bg1"/>
                </a:solidFill>
                <a:latin typeface="+mj-lt"/>
              </a:rPr>
              <a:t> </a:t>
            </a:r>
            <a:r>
              <a:rPr lang="en-US" sz="2400" dirty="0" err="1" smtClean="0">
                <a:solidFill>
                  <a:schemeClr val="bg1"/>
                </a:solidFill>
                <a:latin typeface="+mj-lt"/>
              </a:rPr>
              <a:t>sehat</a:t>
            </a:r>
            <a:r>
              <a:rPr lang="en-US" sz="2400" dirty="0" smtClean="0">
                <a:solidFill>
                  <a:schemeClr val="bg1"/>
                </a:solidFill>
                <a:latin typeface="+mj-lt"/>
              </a:rPr>
              <a:t> </a:t>
            </a:r>
            <a:r>
              <a:rPr lang="en-US" sz="2400" dirty="0" err="1" smtClean="0">
                <a:solidFill>
                  <a:schemeClr val="bg1"/>
                </a:solidFill>
                <a:latin typeface="+mj-lt"/>
              </a:rPr>
              <a:t>bagi</a:t>
            </a:r>
            <a:r>
              <a:rPr lang="en-US" sz="2400" dirty="0" smtClean="0">
                <a:solidFill>
                  <a:schemeClr val="bg1"/>
                </a:solidFill>
                <a:latin typeface="+mj-lt"/>
              </a:rPr>
              <a:t> </a:t>
            </a:r>
            <a:r>
              <a:rPr lang="en-US" sz="2400" dirty="0" err="1" smtClean="0">
                <a:solidFill>
                  <a:schemeClr val="bg1"/>
                </a:solidFill>
                <a:latin typeface="+mj-lt"/>
              </a:rPr>
              <a:t>masyarakat</a:t>
            </a:r>
            <a:r>
              <a:rPr lang="en-US" sz="2400" dirty="0" smtClean="0">
                <a:solidFill>
                  <a:schemeClr val="bg1"/>
                </a:solidFill>
                <a:latin typeface="+mj-lt"/>
              </a:rPr>
              <a:t>, </a:t>
            </a:r>
            <a:r>
              <a:rPr lang="en-US" sz="2400" dirty="0" err="1" smtClean="0">
                <a:solidFill>
                  <a:schemeClr val="bg1"/>
                </a:solidFill>
                <a:latin typeface="+mj-lt"/>
              </a:rPr>
              <a:t>terutama</a:t>
            </a:r>
            <a:r>
              <a:rPr lang="en-US" sz="2400" dirty="0" smtClean="0">
                <a:solidFill>
                  <a:schemeClr val="bg1"/>
                </a:solidFill>
                <a:latin typeface="+mj-lt"/>
              </a:rPr>
              <a:t> </a:t>
            </a:r>
            <a:r>
              <a:rPr lang="en-US" sz="2400" dirty="0" err="1" smtClean="0">
                <a:solidFill>
                  <a:schemeClr val="bg1"/>
                </a:solidFill>
                <a:latin typeface="+mj-lt"/>
              </a:rPr>
              <a:t>pengunjung</a:t>
            </a:r>
            <a:r>
              <a:rPr lang="en-US" sz="2400" dirty="0" smtClean="0">
                <a:solidFill>
                  <a:schemeClr val="bg1"/>
                </a:solidFill>
                <a:latin typeface="+mj-lt"/>
              </a:rPr>
              <a:t> </a:t>
            </a:r>
            <a:r>
              <a:rPr lang="en-US" sz="2400" dirty="0" err="1" smtClean="0">
                <a:solidFill>
                  <a:schemeClr val="bg1"/>
                </a:solidFill>
                <a:latin typeface="+mj-lt"/>
              </a:rPr>
              <a:t>tempat-tempat</a:t>
            </a:r>
            <a:r>
              <a:rPr lang="en-US" sz="2400" dirty="0" smtClean="0">
                <a:solidFill>
                  <a:schemeClr val="bg1"/>
                </a:solidFill>
                <a:latin typeface="+mj-lt"/>
              </a:rPr>
              <a:t> </a:t>
            </a:r>
            <a:r>
              <a:rPr lang="en-US" sz="2400" dirty="0" err="1" smtClean="0">
                <a:solidFill>
                  <a:schemeClr val="bg1"/>
                </a:solidFill>
                <a:latin typeface="+mj-lt"/>
              </a:rPr>
              <a:t>umum</a:t>
            </a:r>
            <a:r>
              <a:rPr lang="en-US" sz="2400" dirty="0" smtClean="0">
                <a:solidFill>
                  <a:schemeClr val="bg1"/>
                </a:solidFill>
                <a:latin typeface="+mj-lt"/>
              </a:rPr>
              <a:t> </a:t>
            </a:r>
            <a:r>
              <a:rPr lang="en-US" sz="2400" dirty="0" err="1" smtClean="0">
                <a:solidFill>
                  <a:schemeClr val="bg1"/>
                </a:solidFill>
                <a:latin typeface="+mj-lt"/>
              </a:rPr>
              <a:t>tersebut</a:t>
            </a:r>
            <a:r>
              <a:rPr lang="en-US" sz="2400" dirty="0" smtClean="0">
                <a:solidFill>
                  <a:schemeClr val="bg1"/>
                </a:solidFill>
                <a:latin typeface="+mj-lt"/>
              </a:rPr>
              <a:t>.</a:t>
            </a:r>
          </a:p>
          <a:p>
            <a:pPr indent="7938">
              <a:buNone/>
            </a:pPr>
            <a:endParaRPr lang="en-US" sz="2400" dirty="0" smtClean="0">
              <a:solidFill>
                <a:schemeClr val="bg1"/>
              </a:solidFill>
              <a:latin typeface="+mj-lt"/>
            </a:endParaRPr>
          </a:p>
          <a:p>
            <a:pPr indent="7938">
              <a:buNone/>
            </a:pPr>
            <a:r>
              <a:rPr lang="en-US" sz="2400" dirty="0" err="1" smtClean="0">
                <a:solidFill>
                  <a:schemeClr val="bg1"/>
                </a:solidFill>
                <a:latin typeface="+mj-lt"/>
              </a:rPr>
              <a:t>Misal</a:t>
            </a:r>
            <a:r>
              <a:rPr lang="en-US" sz="2400" dirty="0" smtClean="0">
                <a:solidFill>
                  <a:schemeClr val="bg1"/>
                </a:solidFill>
                <a:latin typeface="+mj-lt"/>
              </a:rPr>
              <a:t> </a:t>
            </a:r>
            <a:r>
              <a:rPr lang="en-US" sz="2400" dirty="0" smtClean="0">
                <a:solidFill>
                  <a:schemeClr val="bg1"/>
                </a:solidFill>
                <a:latin typeface="+mj-lt"/>
              </a:rPr>
              <a:t>: </a:t>
            </a:r>
            <a:r>
              <a:rPr lang="en-US" sz="2400" dirty="0" err="1" smtClean="0">
                <a:solidFill>
                  <a:schemeClr val="bg1"/>
                </a:solidFill>
                <a:latin typeface="+mj-lt"/>
              </a:rPr>
              <a:t>tersedianya</a:t>
            </a:r>
            <a:r>
              <a:rPr lang="en-US" sz="2400" dirty="0" smtClean="0">
                <a:solidFill>
                  <a:schemeClr val="bg1"/>
                </a:solidFill>
                <a:latin typeface="+mj-lt"/>
              </a:rPr>
              <a:t> Toilet,</a:t>
            </a:r>
          </a:p>
          <a:p>
            <a:pPr indent="7938">
              <a:buNone/>
            </a:pPr>
            <a:r>
              <a:rPr lang="en-US" sz="2400" dirty="0" err="1" smtClean="0">
                <a:solidFill>
                  <a:schemeClr val="bg1"/>
                </a:solidFill>
                <a:latin typeface="+mj-lt"/>
              </a:rPr>
              <a:t>tempat</a:t>
            </a:r>
            <a:r>
              <a:rPr lang="en-US" sz="2400" dirty="0" smtClean="0">
                <a:solidFill>
                  <a:schemeClr val="bg1"/>
                </a:solidFill>
                <a:latin typeface="+mj-lt"/>
              </a:rPr>
              <a:t> </a:t>
            </a:r>
            <a:r>
              <a:rPr lang="en-US" sz="2400" dirty="0" err="1" smtClean="0">
                <a:solidFill>
                  <a:schemeClr val="bg1"/>
                </a:solidFill>
                <a:latin typeface="+mj-lt"/>
              </a:rPr>
              <a:t>sampah</a:t>
            </a:r>
            <a:r>
              <a:rPr lang="en-US" sz="2400" dirty="0" smtClean="0">
                <a:solidFill>
                  <a:schemeClr val="bg1"/>
                </a:solidFill>
                <a:latin typeface="+mj-lt"/>
              </a:rPr>
              <a:t>, </a:t>
            </a:r>
          </a:p>
          <a:p>
            <a:pPr indent="7938">
              <a:buNone/>
            </a:pPr>
            <a:r>
              <a:rPr lang="en-US" sz="2400" i="1" dirty="0" smtClean="0">
                <a:solidFill>
                  <a:schemeClr val="bg1"/>
                </a:solidFill>
                <a:latin typeface="+mj-lt"/>
              </a:rPr>
              <a:t>smoking room</a:t>
            </a:r>
          </a:p>
        </p:txBody>
      </p:sp>
      <p:pic>
        <p:nvPicPr>
          <p:cNvPr id="14338" name="Picture 2" descr="http://everydayfunnyfunny.com/wp-content/uploads/2010/09/smoking-area.jpg"/>
          <p:cNvPicPr>
            <a:picLocks noChangeAspect="1" noChangeArrowheads="1"/>
          </p:cNvPicPr>
          <p:nvPr/>
        </p:nvPicPr>
        <p:blipFill>
          <a:blip r:embed="rId2" cstate="print"/>
          <a:srcRect/>
          <a:stretch>
            <a:fillRect/>
          </a:stretch>
        </p:blipFill>
        <p:spPr bwMode="auto">
          <a:xfrm>
            <a:off x="4381500" y="3629025"/>
            <a:ext cx="4762500" cy="3228975"/>
          </a:xfrm>
          <a:prstGeom prst="rect">
            <a:avLst/>
          </a:prstGeom>
          <a:ln>
            <a:noFill/>
          </a:ln>
          <a:effectLst>
            <a:softEdge rad="112500"/>
          </a:effectLst>
        </p:spPr>
      </p:pic>
      <p:cxnSp>
        <p:nvCxnSpPr>
          <p:cNvPr id="4" name="Straight Connector 3"/>
          <p:cNvCxnSpPr/>
          <p:nvPr/>
        </p:nvCxnSpPr>
        <p:spPr>
          <a:xfrm>
            <a:off x="76962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27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80">
                                          <p:stCondLst>
                                            <p:cond delay="0"/>
                                          </p:stCondLst>
                                        </p:cTn>
                                        <p:tgtEl>
                                          <p:spTgt spid="14338"/>
                                        </p:tgtEl>
                                      </p:cBhvr>
                                    </p:animEffect>
                                    <p:anim calcmode="lin" valueType="num">
                                      <p:cBhvr>
                                        <p:cTn id="8" dur="1822" tmFilter="0,0; 0.14,0.36; 0.43,0.73; 0.71,0.91; 1.0,1.0">
                                          <p:stCondLst>
                                            <p:cond delay="0"/>
                                          </p:stCondLst>
                                        </p:cTn>
                                        <p:tgtEl>
                                          <p:spTgt spid="143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38"/>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38"/>
                                        </p:tgtEl>
                                      </p:cBhvr>
                                      <p:to x="100000" y="60000"/>
                                    </p:animScale>
                                    <p:animScale>
                                      <p:cBhvr>
                                        <p:cTn id="14" dur="166" decel="50000">
                                          <p:stCondLst>
                                            <p:cond delay="676"/>
                                          </p:stCondLst>
                                        </p:cTn>
                                        <p:tgtEl>
                                          <p:spTgt spid="14338"/>
                                        </p:tgtEl>
                                      </p:cBhvr>
                                      <p:to x="100000" y="100000"/>
                                    </p:animScale>
                                    <p:animScale>
                                      <p:cBhvr>
                                        <p:cTn id="15" dur="26">
                                          <p:stCondLst>
                                            <p:cond delay="1312"/>
                                          </p:stCondLst>
                                        </p:cTn>
                                        <p:tgtEl>
                                          <p:spTgt spid="14338"/>
                                        </p:tgtEl>
                                      </p:cBhvr>
                                      <p:to x="100000" y="80000"/>
                                    </p:animScale>
                                    <p:animScale>
                                      <p:cBhvr>
                                        <p:cTn id="16" dur="166" decel="50000">
                                          <p:stCondLst>
                                            <p:cond delay="1338"/>
                                          </p:stCondLst>
                                        </p:cTn>
                                        <p:tgtEl>
                                          <p:spTgt spid="14338"/>
                                        </p:tgtEl>
                                      </p:cBhvr>
                                      <p:to x="100000" y="100000"/>
                                    </p:animScale>
                                    <p:animScale>
                                      <p:cBhvr>
                                        <p:cTn id="17" dur="26">
                                          <p:stCondLst>
                                            <p:cond delay="1642"/>
                                          </p:stCondLst>
                                        </p:cTn>
                                        <p:tgtEl>
                                          <p:spTgt spid="14338"/>
                                        </p:tgtEl>
                                      </p:cBhvr>
                                      <p:to x="100000" y="90000"/>
                                    </p:animScale>
                                    <p:animScale>
                                      <p:cBhvr>
                                        <p:cTn id="18" dur="166" decel="50000">
                                          <p:stCondLst>
                                            <p:cond delay="1668"/>
                                          </p:stCondLst>
                                        </p:cTn>
                                        <p:tgtEl>
                                          <p:spTgt spid="14338"/>
                                        </p:tgtEl>
                                      </p:cBhvr>
                                      <p:to x="100000" y="100000"/>
                                    </p:animScale>
                                    <p:animScale>
                                      <p:cBhvr>
                                        <p:cTn id="19" dur="26">
                                          <p:stCondLst>
                                            <p:cond delay="1808"/>
                                          </p:stCondLst>
                                        </p:cTn>
                                        <p:tgtEl>
                                          <p:spTgt spid="14338"/>
                                        </p:tgtEl>
                                      </p:cBhvr>
                                      <p:to x="100000" y="95000"/>
                                    </p:animScale>
                                    <p:animScale>
                                      <p:cBhvr>
                                        <p:cTn id="20" dur="166" decel="50000">
                                          <p:stCondLst>
                                            <p:cond delay="1834"/>
                                          </p:stCondLst>
                                        </p:cTn>
                                        <p:tgtEl>
                                          <p:spTgt spid="143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7467600" cy="4267200"/>
          </a:xfrm>
        </p:spPr>
        <p:txBody>
          <a:bodyPr>
            <a:normAutofit/>
          </a:bodyPr>
          <a:lstStyle/>
          <a:p>
            <a:pPr>
              <a:buNone/>
            </a:pPr>
            <a:r>
              <a:rPr lang="en-US" sz="2400" b="1" dirty="0" smtClean="0">
                <a:solidFill>
                  <a:schemeClr val="bg1"/>
                </a:solidFill>
                <a:latin typeface="+mj-lt"/>
              </a:rPr>
              <a:t>	</a:t>
            </a:r>
            <a:r>
              <a:rPr lang="en-US" sz="2400" b="1" dirty="0" err="1" smtClean="0">
                <a:solidFill>
                  <a:schemeClr val="bg1"/>
                </a:solidFill>
                <a:latin typeface="+mj-lt"/>
              </a:rPr>
              <a:t>Reorientasi</a:t>
            </a:r>
            <a:r>
              <a:rPr lang="en-US" sz="2400" b="1" dirty="0" smtClean="0">
                <a:solidFill>
                  <a:schemeClr val="bg1"/>
                </a:solidFill>
                <a:latin typeface="+mj-lt"/>
              </a:rPr>
              <a:t> </a:t>
            </a:r>
            <a:r>
              <a:rPr lang="en-US" sz="2400" b="1" dirty="0" err="1" smtClean="0">
                <a:solidFill>
                  <a:schemeClr val="bg1"/>
                </a:solidFill>
                <a:latin typeface="+mj-lt"/>
              </a:rPr>
              <a:t>pelayanan</a:t>
            </a:r>
            <a:r>
              <a:rPr lang="en-US" sz="2400" b="1" dirty="0" smtClean="0">
                <a:solidFill>
                  <a:schemeClr val="bg1"/>
                </a:solidFill>
                <a:latin typeface="+mj-lt"/>
              </a:rPr>
              <a:t> </a:t>
            </a:r>
            <a:r>
              <a:rPr lang="en-US" sz="2400" b="1" dirty="0" err="1" smtClean="0">
                <a:solidFill>
                  <a:schemeClr val="bg1"/>
                </a:solidFill>
                <a:latin typeface="+mj-lt"/>
              </a:rPr>
              <a:t>kesehatan</a:t>
            </a:r>
            <a:r>
              <a:rPr lang="en-US" sz="2400" b="1" dirty="0" smtClean="0">
                <a:solidFill>
                  <a:schemeClr val="bg1"/>
                </a:solidFill>
                <a:latin typeface="+mj-lt"/>
              </a:rPr>
              <a:t> (</a:t>
            </a:r>
            <a:r>
              <a:rPr lang="en-US" sz="2400" b="1" i="1" dirty="0" smtClean="0">
                <a:solidFill>
                  <a:schemeClr val="bg1"/>
                </a:solidFill>
                <a:latin typeface="+mj-lt"/>
              </a:rPr>
              <a:t>Reorient Health Services</a:t>
            </a:r>
            <a:r>
              <a:rPr lang="en-US" sz="2400" b="1" dirty="0" smtClean="0">
                <a:solidFill>
                  <a:schemeClr val="bg1"/>
                </a:solidFill>
                <a:latin typeface="+mj-lt"/>
              </a:rPr>
              <a:t>)</a:t>
            </a:r>
          </a:p>
          <a:p>
            <a:pPr>
              <a:buNone/>
            </a:pPr>
            <a:r>
              <a:rPr lang="en-US" sz="2400" dirty="0" smtClean="0">
                <a:solidFill>
                  <a:schemeClr val="bg1"/>
                </a:solidFill>
                <a:latin typeface="+mj-lt"/>
              </a:rPr>
              <a:t>	</a:t>
            </a:r>
            <a:r>
              <a:rPr lang="en-US" sz="2400" dirty="0" err="1" smtClean="0">
                <a:solidFill>
                  <a:schemeClr val="bg1"/>
                </a:solidFill>
                <a:latin typeface="+mj-lt"/>
              </a:rPr>
              <a:t>Penyelenggara</a:t>
            </a:r>
            <a:r>
              <a:rPr lang="en-US" sz="2400" dirty="0" smtClean="0">
                <a:solidFill>
                  <a:schemeClr val="bg1"/>
                </a:solidFill>
                <a:latin typeface="+mj-lt"/>
              </a:rPr>
              <a:t> </a:t>
            </a:r>
            <a:r>
              <a:rPr lang="en-US" sz="2400" dirty="0" err="1" smtClean="0">
                <a:solidFill>
                  <a:schemeClr val="bg1"/>
                </a:solidFill>
                <a:latin typeface="+mj-lt"/>
              </a:rPr>
              <a:t>pelayanan</a:t>
            </a:r>
            <a:r>
              <a:rPr lang="en-US" sz="2400" dirty="0" smtClean="0">
                <a:solidFill>
                  <a:schemeClr val="bg1"/>
                </a:solidFill>
                <a:latin typeface="+mj-lt"/>
              </a:rPr>
              <a:t> </a:t>
            </a:r>
            <a:r>
              <a:rPr lang="en-US" sz="2400" dirty="0" err="1" smtClean="0">
                <a:solidFill>
                  <a:schemeClr val="bg1"/>
                </a:solidFill>
                <a:latin typeface="+mj-lt"/>
              </a:rPr>
              <a:t>kesehatan</a:t>
            </a:r>
            <a:r>
              <a:rPr lang="en-US" sz="2400" dirty="0" smtClean="0">
                <a:solidFill>
                  <a:schemeClr val="bg1"/>
                </a:solidFill>
                <a:latin typeface="+mj-lt"/>
              </a:rPr>
              <a:t> </a:t>
            </a:r>
            <a:r>
              <a:rPr lang="en-US" sz="2400" dirty="0" err="1" smtClean="0">
                <a:solidFill>
                  <a:schemeClr val="bg1"/>
                </a:solidFill>
                <a:latin typeface="+mj-lt"/>
              </a:rPr>
              <a:t>baik</a:t>
            </a:r>
            <a:r>
              <a:rPr lang="en-US" sz="2400" dirty="0" smtClean="0">
                <a:solidFill>
                  <a:schemeClr val="bg1"/>
                </a:solidFill>
                <a:latin typeface="+mj-lt"/>
              </a:rPr>
              <a:t> </a:t>
            </a:r>
            <a:r>
              <a:rPr lang="en-US" sz="2400" dirty="0" err="1" smtClean="0">
                <a:solidFill>
                  <a:schemeClr val="bg1"/>
                </a:solidFill>
                <a:latin typeface="+mj-lt"/>
              </a:rPr>
              <a:t>pemerintah</a:t>
            </a:r>
            <a:r>
              <a:rPr lang="en-US" sz="2400" dirty="0" smtClean="0">
                <a:solidFill>
                  <a:schemeClr val="bg1"/>
                </a:solidFill>
                <a:latin typeface="+mj-lt"/>
              </a:rPr>
              <a:t> </a:t>
            </a:r>
            <a:r>
              <a:rPr lang="en-US" sz="2400" dirty="0" err="1" smtClean="0">
                <a:solidFill>
                  <a:schemeClr val="bg1"/>
                </a:solidFill>
                <a:latin typeface="+mj-lt"/>
              </a:rPr>
              <a:t>maupun</a:t>
            </a:r>
            <a:r>
              <a:rPr lang="en-US" sz="2400" dirty="0" smtClean="0">
                <a:solidFill>
                  <a:schemeClr val="bg1"/>
                </a:solidFill>
                <a:latin typeface="+mj-lt"/>
              </a:rPr>
              <a:t> </a:t>
            </a:r>
            <a:r>
              <a:rPr lang="en-US" sz="2400" dirty="0" err="1" smtClean="0">
                <a:solidFill>
                  <a:schemeClr val="bg1"/>
                </a:solidFill>
                <a:latin typeface="+mj-lt"/>
              </a:rPr>
              <a:t>swasta</a:t>
            </a:r>
            <a:r>
              <a:rPr lang="en-US" sz="2400" dirty="0" smtClean="0">
                <a:solidFill>
                  <a:schemeClr val="bg1"/>
                </a:solidFill>
                <a:latin typeface="+mj-lt"/>
              </a:rPr>
              <a:t> </a:t>
            </a:r>
            <a:r>
              <a:rPr lang="en-US" sz="2400" dirty="0" err="1" smtClean="0">
                <a:solidFill>
                  <a:schemeClr val="bg1"/>
                </a:solidFill>
                <a:latin typeface="+mj-lt"/>
              </a:rPr>
              <a:t>harus</a:t>
            </a:r>
            <a:r>
              <a:rPr lang="en-US" sz="2400" dirty="0" smtClean="0">
                <a:solidFill>
                  <a:schemeClr val="bg1"/>
                </a:solidFill>
                <a:latin typeface="+mj-lt"/>
              </a:rPr>
              <a:t> </a:t>
            </a:r>
            <a:r>
              <a:rPr lang="en-US" sz="2400" dirty="0" err="1" smtClean="0">
                <a:solidFill>
                  <a:schemeClr val="bg1"/>
                </a:solidFill>
                <a:latin typeface="+mj-lt"/>
              </a:rPr>
              <a:t>melibatkan</a:t>
            </a:r>
            <a:r>
              <a:rPr lang="en-US" sz="2400" dirty="0" smtClean="0">
                <a:solidFill>
                  <a:schemeClr val="bg1"/>
                </a:solidFill>
                <a:latin typeface="+mj-lt"/>
              </a:rPr>
              <a:t> </a:t>
            </a:r>
            <a:r>
              <a:rPr lang="en-US" sz="2400" dirty="0" err="1" smtClean="0">
                <a:solidFill>
                  <a:schemeClr val="bg1"/>
                </a:solidFill>
                <a:latin typeface="+mj-lt"/>
              </a:rPr>
              <a:t>bahkan</a:t>
            </a:r>
            <a:r>
              <a:rPr lang="en-US" sz="2400" dirty="0" smtClean="0">
                <a:solidFill>
                  <a:schemeClr val="bg1"/>
                </a:solidFill>
                <a:latin typeface="+mj-lt"/>
              </a:rPr>
              <a:t> </a:t>
            </a:r>
            <a:r>
              <a:rPr lang="en-US" sz="2400" dirty="0" err="1" smtClean="0">
                <a:solidFill>
                  <a:schemeClr val="bg1"/>
                </a:solidFill>
                <a:latin typeface="+mj-lt"/>
              </a:rPr>
              <a:t>memberdayakan</a:t>
            </a:r>
            <a:r>
              <a:rPr lang="en-US" sz="2400" dirty="0" smtClean="0">
                <a:solidFill>
                  <a:schemeClr val="bg1"/>
                </a:solidFill>
                <a:latin typeface="+mj-lt"/>
              </a:rPr>
              <a:t> </a:t>
            </a:r>
            <a:r>
              <a:rPr lang="en-US" sz="2400" dirty="0" err="1" smtClean="0">
                <a:solidFill>
                  <a:schemeClr val="bg1"/>
                </a:solidFill>
                <a:latin typeface="+mj-lt"/>
              </a:rPr>
              <a:t>masyarakat</a:t>
            </a:r>
            <a:r>
              <a:rPr lang="en-US" sz="2400" dirty="0" smtClean="0">
                <a:solidFill>
                  <a:schemeClr val="bg1"/>
                </a:solidFill>
                <a:latin typeface="+mj-lt"/>
              </a:rPr>
              <a:t> agar </a:t>
            </a:r>
            <a:r>
              <a:rPr lang="en-US" sz="2400" dirty="0" err="1" smtClean="0">
                <a:solidFill>
                  <a:schemeClr val="bg1"/>
                </a:solidFill>
                <a:latin typeface="+mj-lt"/>
              </a:rPr>
              <a:t>mereka</a:t>
            </a:r>
            <a:r>
              <a:rPr lang="en-US" sz="2400" dirty="0" smtClean="0">
                <a:solidFill>
                  <a:schemeClr val="bg1"/>
                </a:solidFill>
                <a:latin typeface="+mj-lt"/>
              </a:rPr>
              <a:t> </a:t>
            </a:r>
            <a:r>
              <a:rPr lang="en-US" sz="2400" dirty="0" err="1" smtClean="0">
                <a:solidFill>
                  <a:schemeClr val="bg1"/>
                </a:solidFill>
                <a:latin typeface="+mj-lt"/>
              </a:rPr>
              <a:t>juga</a:t>
            </a:r>
            <a:r>
              <a:rPr lang="en-US" sz="2400" dirty="0" smtClean="0">
                <a:solidFill>
                  <a:schemeClr val="bg1"/>
                </a:solidFill>
                <a:latin typeface="+mj-lt"/>
              </a:rPr>
              <a:t> </a:t>
            </a:r>
            <a:r>
              <a:rPr lang="en-US" sz="2400" dirty="0" err="1" smtClean="0">
                <a:solidFill>
                  <a:schemeClr val="bg1"/>
                </a:solidFill>
                <a:latin typeface="+mj-lt"/>
              </a:rPr>
              <a:t>dapat</a:t>
            </a:r>
            <a:r>
              <a:rPr lang="en-US" sz="2400" dirty="0" smtClean="0">
                <a:solidFill>
                  <a:schemeClr val="bg1"/>
                </a:solidFill>
                <a:latin typeface="+mj-lt"/>
              </a:rPr>
              <a:t> </a:t>
            </a:r>
            <a:r>
              <a:rPr lang="en-US" sz="2400" dirty="0" err="1" smtClean="0">
                <a:solidFill>
                  <a:schemeClr val="bg1"/>
                </a:solidFill>
                <a:latin typeface="+mj-lt"/>
              </a:rPr>
              <a:t>berperan</a:t>
            </a:r>
            <a:r>
              <a:rPr lang="en-US" sz="2400" dirty="0" smtClean="0">
                <a:solidFill>
                  <a:schemeClr val="bg1"/>
                </a:solidFill>
                <a:latin typeface="+mj-lt"/>
              </a:rPr>
              <a:t> </a:t>
            </a:r>
            <a:r>
              <a:rPr lang="en-US" sz="2400" dirty="0" err="1" smtClean="0">
                <a:solidFill>
                  <a:schemeClr val="bg1"/>
                </a:solidFill>
                <a:latin typeface="+mj-lt"/>
              </a:rPr>
              <a:t>tidak</a:t>
            </a:r>
            <a:r>
              <a:rPr lang="en-US" sz="2400" dirty="0" smtClean="0">
                <a:solidFill>
                  <a:schemeClr val="bg1"/>
                </a:solidFill>
                <a:latin typeface="+mj-lt"/>
              </a:rPr>
              <a:t> </a:t>
            </a:r>
            <a:r>
              <a:rPr lang="en-US" sz="2400" dirty="0" err="1" smtClean="0">
                <a:solidFill>
                  <a:schemeClr val="bg1"/>
                </a:solidFill>
                <a:latin typeface="+mj-lt"/>
              </a:rPr>
              <a:t>hanya</a:t>
            </a:r>
            <a:r>
              <a:rPr lang="en-US" sz="2400" dirty="0" smtClean="0">
                <a:solidFill>
                  <a:schemeClr val="bg1"/>
                </a:solidFill>
                <a:latin typeface="+mj-lt"/>
              </a:rPr>
              <a:t> </a:t>
            </a:r>
            <a:r>
              <a:rPr lang="en-US" sz="2400" dirty="0" err="1" smtClean="0">
                <a:solidFill>
                  <a:schemeClr val="bg1"/>
                </a:solidFill>
                <a:latin typeface="+mj-lt"/>
              </a:rPr>
              <a:t>sebagai</a:t>
            </a:r>
            <a:r>
              <a:rPr lang="en-US" sz="2400" dirty="0" smtClean="0">
                <a:solidFill>
                  <a:schemeClr val="bg1"/>
                </a:solidFill>
                <a:latin typeface="+mj-lt"/>
              </a:rPr>
              <a:t> </a:t>
            </a:r>
            <a:r>
              <a:rPr lang="en-US" sz="2400" dirty="0" err="1" smtClean="0">
                <a:solidFill>
                  <a:schemeClr val="bg1"/>
                </a:solidFill>
                <a:latin typeface="+mj-lt"/>
              </a:rPr>
              <a:t>penerima</a:t>
            </a:r>
            <a:r>
              <a:rPr lang="en-US" sz="2400" dirty="0" smtClean="0">
                <a:solidFill>
                  <a:schemeClr val="bg1"/>
                </a:solidFill>
                <a:latin typeface="+mj-lt"/>
              </a:rPr>
              <a:t> </a:t>
            </a:r>
            <a:r>
              <a:rPr lang="en-US" sz="2400" dirty="0" err="1" smtClean="0">
                <a:solidFill>
                  <a:schemeClr val="bg1"/>
                </a:solidFill>
                <a:latin typeface="+mj-lt"/>
              </a:rPr>
              <a:t>pelayanan</a:t>
            </a:r>
            <a:r>
              <a:rPr lang="en-US" sz="2400" dirty="0" smtClean="0">
                <a:solidFill>
                  <a:schemeClr val="bg1"/>
                </a:solidFill>
                <a:latin typeface="+mj-lt"/>
              </a:rPr>
              <a:t> </a:t>
            </a:r>
            <a:r>
              <a:rPr lang="en-US" sz="2400" dirty="0" err="1" smtClean="0">
                <a:solidFill>
                  <a:schemeClr val="bg1"/>
                </a:solidFill>
                <a:latin typeface="+mj-lt"/>
              </a:rPr>
              <a:t>kesehatan</a:t>
            </a:r>
            <a:r>
              <a:rPr lang="en-US" sz="2400" dirty="0" smtClean="0">
                <a:solidFill>
                  <a:schemeClr val="bg1"/>
                </a:solidFill>
                <a:latin typeface="+mj-lt"/>
              </a:rPr>
              <a:t> </a:t>
            </a:r>
            <a:r>
              <a:rPr lang="en-US" sz="2400" dirty="0" err="1" smtClean="0">
                <a:solidFill>
                  <a:schemeClr val="bg1"/>
                </a:solidFill>
                <a:latin typeface="+mj-lt"/>
              </a:rPr>
              <a:t>tetapi</a:t>
            </a:r>
            <a:r>
              <a:rPr lang="en-US" sz="2400" dirty="0" smtClean="0">
                <a:solidFill>
                  <a:schemeClr val="bg1"/>
                </a:solidFill>
                <a:latin typeface="+mj-lt"/>
              </a:rPr>
              <a:t> </a:t>
            </a:r>
            <a:r>
              <a:rPr lang="en-US" sz="2400" dirty="0" err="1" smtClean="0">
                <a:solidFill>
                  <a:schemeClr val="bg1"/>
                </a:solidFill>
                <a:latin typeface="+mj-lt"/>
              </a:rPr>
              <a:t>juga</a:t>
            </a:r>
            <a:r>
              <a:rPr lang="en-US" sz="2400" dirty="0" smtClean="0">
                <a:solidFill>
                  <a:schemeClr val="bg1"/>
                </a:solidFill>
                <a:latin typeface="+mj-lt"/>
              </a:rPr>
              <a:t> </a:t>
            </a:r>
            <a:r>
              <a:rPr lang="en-US" sz="2400" dirty="0" err="1" smtClean="0">
                <a:solidFill>
                  <a:schemeClr val="bg1"/>
                </a:solidFill>
                <a:latin typeface="+mj-lt"/>
              </a:rPr>
              <a:t>penyelenggara</a:t>
            </a:r>
            <a:r>
              <a:rPr lang="en-US" sz="2400" dirty="0" smtClean="0">
                <a:solidFill>
                  <a:schemeClr val="bg1"/>
                </a:solidFill>
                <a:latin typeface="+mj-lt"/>
              </a:rPr>
              <a:t> </a:t>
            </a:r>
            <a:r>
              <a:rPr lang="en-US" sz="2400" dirty="0" err="1" smtClean="0">
                <a:solidFill>
                  <a:schemeClr val="bg1"/>
                </a:solidFill>
                <a:latin typeface="+mj-lt"/>
              </a:rPr>
              <a:t>pelayanan</a:t>
            </a:r>
            <a:r>
              <a:rPr lang="en-US" sz="2400" dirty="0" smtClean="0">
                <a:solidFill>
                  <a:schemeClr val="bg1"/>
                </a:solidFill>
                <a:latin typeface="+mj-lt"/>
              </a:rPr>
              <a:t> </a:t>
            </a:r>
            <a:r>
              <a:rPr lang="en-US" sz="2400" dirty="0" err="1" smtClean="0">
                <a:solidFill>
                  <a:schemeClr val="bg1"/>
                </a:solidFill>
                <a:latin typeface="+mj-lt"/>
              </a:rPr>
              <a:t>kesehatan</a:t>
            </a:r>
            <a:r>
              <a:rPr lang="en-US" sz="2400" dirty="0" smtClean="0">
                <a:solidFill>
                  <a:schemeClr val="bg1"/>
                </a:solidFill>
                <a:latin typeface="+mj-lt"/>
              </a:rPr>
              <a:t>.</a:t>
            </a:r>
          </a:p>
          <a:p>
            <a:pPr>
              <a:buNone/>
            </a:pPr>
            <a:endParaRPr lang="en-US" sz="2400" dirty="0" smtClean="0">
              <a:solidFill>
                <a:schemeClr val="bg1"/>
              </a:solidFill>
              <a:latin typeface="+mj-lt"/>
            </a:endParaRPr>
          </a:p>
        </p:txBody>
      </p:sp>
      <p:pic>
        <p:nvPicPr>
          <p:cNvPr id="13314" name="Picture 2" descr="http://www.pnpm-perdesaan.or.id/admin/uploads/images/kes.jpg"/>
          <p:cNvPicPr>
            <a:picLocks noChangeAspect="1" noChangeArrowheads="1"/>
          </p:cNvPicPr>
          <p:nvPr/>
        </p:nvPicPr>
        <p:blipFill>
          <a:blip r:embed="rId2" cstate="print"/>
          <a:srcRect/>
          <a:stretch>
            <a:fillRect/>
          </a:stretch>
        </p:blipFill>
        <p:spPr bwMode="auto">
          <a:xfrm>
            <a:off x="1752600" y="3353751"/>
            <a:ext cx="4648200" cy="3428049"/>
          </a:xfrm>
          <a:prstGeom prst="rect">
            <a:avLst/>
          </a:prstGeom>
          <a:ln>
            <a:noFill/>
          </a:ln>
          <a:effectLst>
            <a:softEdge rad="112500"/>
          </a:effectLst>
        </p:spPr>
      </p:pic>
      <p:cxnSp>
        <p:nvCxnSpPr>
          <p:cNvPr id="4" name="Straight Connector 3"/>
          <p:cNvCxnSpPr/>
          <p:nvPr/>
        </p:nvCxnSpPr>
        <p:spPr>
          <a:xfrm>
            <a:off x="76962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848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5592763"/>
          </a:xfrm>
        </p:spPr>
        <p:txBody>
          <a:bodyPr>
            <a:normAutofit/>
          </a:bodyPr>
          <a:lstStyle/>
          <a:p>
            <a:pPr>
              <a:buNone/>
            </a:pPr>
            <a:r>
              <a:rPr lang="en-US" sz="2400" b="1" dirty="0" err="1" smtClean="0">
                <a:solidFill>
                  <a:schemeClr val="bg1"/>
                </a:solidFill>
              </a:rPr>
              <a:t>Keterampilan</a:t>
            </a:r>
            <a:r>
              <a:rPr lang="en-US" sz="2400" b="1" dirty="0" smtClean="0">
                <a:solidFill>
                  <a:schemeClr val="bg1"/>
                </a:solidFill>
              </a:rPr>
              <a:t> </a:t>
            </a:r>
            <a:r>
              <a:rPr lang="en-US" sz="2400" b="1" dirty="0" err="1" smtClean="0">
                <a:solidFill>
                  <a:schemeClr val="bg1"/>
                </a:solidFill>
              </a:rPr>
              <a:t>individu</a:t>
            </a:r>
            <a:r>
              <a:rPr lang="en-US" sz="2400" b="1" dirty="0" smtClean="0">
                <a:solidFill>
                  <a:schemeClr val="bg1"/>
                </a:solidFill>
              </a:rPr>
              <a:t> (</a:t>
            </a:r>
            <a:r>
              <a:rPr lang="en-US" sz="2400" b="1" i="1" dirty="0" smtClean="0">
                <a:solidFill>
                  <a:schemeClr val="bg1"/>
                </a:solidFill>
              </a:rPr>
              <a:t>Personal skill</a:t>
            </a:r>
            <a:r>
              <a:rPr lang="en-US" sz="2400" b="1" dirty="0" smtClean="0">
                <a:solidFill>
                  <a:schemeClr val="bg1"/>
                </a:solidFill>
              </a:rPr>
              <a:t>)</a:t>
            </a:r>
          </a:p>
          <a:p>
            <a:endParaRPr lang="en-US" sz="2400" dirty="0" smtClean="0">
              <a:solidFill>
                <a:schemeClr val="bg1"/>
              </a:solidFill>
            </a:endParaRPr>
          </a:p>
          <a:p>
            <a:pPr>
              <a:buNone/>
            </a:pPr>
            <a:r>
              <a:rPr lang="en-US" sz="2400" dirty="0" smtClean="0">
                <a:solidFill>
                  <a:schemeClr val="bg1"/>
                </a:solidFill>
              </a:rPr>
              <a:t>	</a:t>
            </a:r>
            <a:r>
              <a:rPr lang="en-US" sz="2400" dirty="0" err="1" smtClean="0">
                <a:solidFill>
                  <a:schemeClr val="bg1"/>
                </a:solidFill>
              </a:rPr>
              <a:t>Meningkatkan</a:t>
            </a:r>
            <a:r>
              <a:rPr lang="en-US" sz="2400" dirty="0" smtClean="0">
                <a:solidFill>
                  <a:schemeClr val="bg1"/>
                </a:solidFill>
              </a:rPr>
              <a:t> </a:t>
            </a:r>
            <a:r>
              <a:rPr lang="en-US" sz="2400" dirty="0" err="1" smtClean="0">
                <a:solidFill>
                  <a:schemeClr val="bg1"/>
                </a:solidFill>
              </a:rPr>
              <a:t>pemahaman</a:t>
            </a:r>
            <a:r>
              <a:rPr lang="en-US" sz="2400" dirty="0" smtClean="0">
                <a:solidFill>
                  <a:schemeClr val="bg1"/>
                </a:solidFill>
              </a:rPr>
              <a:t> </a:t>
            </a:r>
            <a:r>
              <a:rPr lang="en-US" sz="2400" dirty="0" err="1" smtClean="0">
                <a:solidFill>
                  <a:schemeClr val="bg1"/>
                </a:solidFill>
              </a:rPr>
              <a:t>anggota</a:t>
            </a:r>
            <a:r>
              <a:rPr lang="en-US" sz="2400" dirty="0" smtClean="0">
                <a:solidFill>
                  <a:schemeClr val="bg1"/>
                </a:solidFill>
              </a:rPr>
              <a:t> </a:t>
            </a:r>
            <a:r>
              <a:rPr lang="en-US" sz="2400" dirty="0" err="1" smtClean="0">
                <a:solidFill>
                  <a:schemeClr val="bg1"/>
                </a:solidFill>
              </a:rPr>
              <a:t>masyarakat</a:t>
            </a:r>
            <a:r>
              <a:rPr lang="en-US" sz="2400" dirty="0" smtClean="0">
                <a:solidFill>
                  <a:schemeClr val="bg1"/>
                </a:solidFill>
              </a:rPr>
              <a:t> </a:t>
            </a:r>
            <a:r>
              <a:rPr lang="en-US" sz="2400" dirty="0" err="1" smtClean="0">
                <a:solidFill>
                  <a:schemeClr val="bg1"/>
                </a:solidFill>
              </a:rPr>
              <a:t>tentang</a:t>
            </a:r>
            <a:r>
              <a:rPr lang="en-US" sz="2400" dirty="0" smtClean="0">
                <a:solidFill>
                  <a:schemeClr val="bg1"/>
                </a:solidFill>
              </a:rPr>
              <a:t> </a:t>
            </a:r>
            <a:r>
              <a:rPr lang="en-US" sz="2400" dirty="0" err="1" smtClean="0">
                <a:solidFill>
                  <a:schemeClr val="bg1"/>
                </a:solidFill>
              </a:rPr>
              <a:t>cara-cara</a:t>
            </a:r>
            <a:r>
              <a:rPr lang="en-US" sz="2400" dirty="0" smtClean="0">
                <a:solidFill>
                  <a:schemeClr val="bg1"/>
                </a:solidFill>
              </a:rPr>
              <a:t> </a:t>
            </a:r>
            <a:r>
              <a:rPr lang="en-US" sz="2400" dirty="0" err="1" smtClean="0">
                <a:solidFill>
                  <a:schemeClr val="bg1"/>
                </a:solidFill>
              </a:rPr>
              <a:t>memelihara</a:t>
            </a:r>
            <a:r>
              <a:rPr lang="en-US" sz="2400" dirty="0" smtClean="0">
                <a:solidFill>
                  <a:schemeClr val="bg1"/>
                </a:solidFill>
              </a:rPr>
              <a:t> </a:t>
            </a:r>
            <a:r>
              <a:rPr lang="en-US" sz="2400" dirty="0" err="1" smtClean="0">
                <a:solidFill>
                  <a:schemeClr val="bg1"/>
                </a:solidFill>
              </a:rPr>
              <a:t>kesehatan</a:t>
            </a:r>
            <a:r>
              <a:rPr lang="en-US" sz="2400" dirty="0" smtClean="0">
                <a:solidFill>
                  <a:schemeClr val="bg1"/>
                </a:solidFill>
              </a:rPr>
              <a:t>, </a:t>
            </a:r>
            <a:r>
              <a:rPr lang="en-US" sz="2400" dirty="0" err="1" smtClean="0">
                <a:solidFill>
                  <a:schemeClr val="bg1"/>
                </a:solidFill>
              </a:rPr>
              <a:t>mencegah</a:t>
            </a:r>
            <a:r>
              <a:rPr lang="en-US" sz="2400" dirty="0" smtClean="0">
                <a:solidFill>
                  <a:schemeClr val="bg1"/>
                </a:solidFill>
              </a:rPr>
              <a:t> </a:t>
            </a:r>
            <a:r>
              <a:rPr lang="en-US" sz="2400" dirty="0" err="1" smtClean="0">
                <a:solidFill>
                  <a:schemeClr val="bg1"/>
                </a:solidFill>
              </a:rPr>
              <a:t>penyakit</a:t>
            </a:r>
            <a:r>
              <a:rPr lang="en-US" sz="2400" dirty="0" smtClean="0">
                <a:solidFill>
                  <a:schemeClr val="bg1"/>
                </a:solidFill>
              </a:rPr>
              <a:t>, </a:t>
            </a:r>
            <a:r>
              <a:rPr lang="en-US" sz="2400" dirty="0" err="1" smtClean="0">
                <a:solidFill>
                  <a:schemeClr val="bg1"/>
                </a:solidFill>
              </a:rPr>
              <a:t>mengenal</a:t>
            </a:r>
            <a:r>
              <a:rPr lang="en-US" sz="2400" dirty="0" smtClean="0">
                <a:solidFill>
                  <a:schemeClr val="bg1"/>
                </a:solidFill>
              </a:rPr>
              <a:t> </a:t>
            </a:r>
            <a:r>
              <a:rPr lang="en-US" sz="2400" dirty="0" err="1" smtClean="0">
                <a:solidFill>
                  <a:schemeClr val="bg1"/>
                </a:solidFill>
              </a:rPr>
              <a:t>penyakit</a:t>
            </a:r>
            <a:r>
              <a:rPr lang="en-US" sz="2400" dirty="0" smtClean="0">
                <a:solidFill>
                  <a:schemeClr val="bg1"/>
                </a:solidFill>
              </a:rPr>
              <a:t>, </a:t>
            </a:r>
            <a:r>
              <a:rPr lang="en-US" sz="2400" dirty="0" err="1" smtClean="0">
                <a:solidFill>
                  <a:schemeClr val="bg1"/>
                </a:solidFill>
              </a:rPr>
              <a:t>mencari</a:t>
            </a:r>
            <a:r>
              <a:rPr lang="en-US" sz="2400" dirty="0" smtClean="0">
                <a:solidFill>
                  <a:schemeClr val="bg1"/>
                </a:solidFill>
              </a:rPr>
              <a:t> </a:t>
            </a:r>
            <a:r>
              <a:rPr lang="en-US" sz="2400" dirty="0" err="1" smtClean="0">
                <a:solidFill>
                  <a:schemeClr val="bg1"/>
                </a:solidFill>
              </a:rPr>
              <a:t>pengobatan</a:t>
            </a:r>
            <a:r>
              <a:rPr lang="en-US" sz="2400" dirty="0" smtClean="0">
                <a:solidFill>
                  <a:schemeClr val="bg1"/>
                </a:solidFill>
              </a:rPr>
              <a:t> </a:t>
            </a:r>
            <a:r>
              <a:rPr lang="en-US" sz="2400" dirty="0" err="1" smtClean="0">
                <a:solidFill>
                  <a:schemeClr val="bg1"/>
                </a:solidFill>
              </a:rPr>
              <a:t>ke</a:t>
            </a:r>
            <a:r>
              <a:rPr lang="en-US" sz="2400" dirty="0" smtClean="0">
                <a:solidFill>
                  <a:schemeClr val="bg1"/>
                </a:solidFill>
              </a:rPr>
              <a:t> </a:t>
            </a:r>
            <a:r>
              <a:rPr lang="en-US" sz="2400" dirty="0" err="1" smtClean="0">
                <a:solidFill>
                  <a:schemeClr val="bg1"/>
                </a:solidFill>
              </a:rPr>
              <a:t>fasilitas</a:t>
            </a:r>
            <a:r>
              <a:rPr lang="en-US" sz="2400" dirty="0" smtClean="0">
                <a:solidFill>
                  <a:schemeClr val="bg1"/>
                </a:solidFill>
              </a:rPr>
              <a:t> </a:t>
            </a:r>
            <a:r>
              <a:rPr lang="en-US" sz="2400" dirty="0" err="1" smtClean="0">
                <a:solidFill>
                  <a:schemeClr val="bg1"/>
                </a:solidFill>
              </a:rPr>
              <a:t>kesehatan</a:t>
            </a:r>
            <a:r>
              <a:rPr lang="en-US" sz="2400" dirty="0" smtClean="0">
                <a:solidFill>
                  <a:schemeClr val="bg1"/>
                </a:solidFill>
              </a:rPr>
              <a:t> </a:t>
            </a:r>
            <a:r>
              <a:rPr lang="en-US" sz="2400" dirty="0" err="1" smtClean="0">
                <a:solidFill>
                  <a:schemeClr val="bg1"/>
                </a:solidFill>
              </a:rPr>
              <a:t>profesional</a:t>
            </a:r>
            <a:r>
              <a:rPr lang="en-US" sz="2400" dirty="0" smtClean="0">
                <a:solidFill>
                  <a:schemeClr val="bg1"/>
                </a:solidFill>
              </a:rPr>
              <a:t>, </a:t>
            </a:r>
            <a:r>
              <a:rPr lang="en-US" sz="2400" dirty="0" err="1" smtClean="0">
                <a:solidFill>
                  <a:schemeClr val="bg1"/>
                </a:solidFill>
              </a:rPr>
              <a:t>meningkatkan</a:t>
            </a:r>
            <a:r>
              <a:rPr lang="en-US" sz="2400" dirty="0" smtClean="0">
                <a:solidFill>
                  <a:schemeClr val="bg1"/>
                </a:solidFill>
              </a:rPr>
              <a:t> </a:t>
            </a:r>
            <a:r>
              <a:rPr lang="en-US" sz="2400" dirty="0" err="1" smtClean="0">
                <a:solidFill>
                  <a:schemeClr val="bg1"/>
                </a:solidFill>
              </a:rPr>
              <a:t>kesehatan</a:t>
            </a:r>
            <a:r>
              <a:rPr lang="en-US" sz="2400" dirty="0" smtClean="0">
                <a:solidFill>
                  <a:schemeClr val="bg1"/>
                </a:solidFill>
              </a:rPr>
              <a:t>, </a:t>
            </a:r>
            <a:r>
              <a:rPr lang="en-US" sz="2400" dirty="0" err="1" smtClean="0">
                <a:solidFill>
                  <a:schemeClr val="bg1"/>
                </a:solidFill>
              </a:rPr>
              <a:t>dsb</a:t>
            </a:r>
            <a:r>
              <a:rPr lang="en-US" sz="2400" dirty="0" smtClean="0">
                <a:solidFill>
                  <a:schemeClr val="bg1"/>
                </a:solidFill>
              </a:rPr>
              <a:t>.</a:t>
            </a:r>
          </a:p>
          <a:p>
            <a:pPr>
              <a:buNone/>
            </a:pPr>
            <a:endParaRPr lang="en-US" sz="2400" dirty="0" smtClean="0">
              <a:solidFill>
                <a:schemeClr val="bg1"/>
              </a:solidFill>
            </a:endParaRPr>
          </a:p>
          <a:p>
            <a:pPr>
              <a:buNone/>
            </a:pPr>
            <a:r>
              <a:rPr lang="en-US" sz="2400" dirty="0" smtClean="0">
                <a:solidFill>
                  <a:schemeClr val="bg1"/>
                </a:solidFill>
              </a:rPr>
              <a:t>	</a:t>
            </a:r>
            <a:r>
              <a:rPr lang="en-US" sz="2400" dirty="0" err="1" smtClean="0">
                <a:solidFill>
                  <a:schemeClr val="bg1"/>
                </a:solidFill>
              </a:rPr>
              <a:t>Misal</a:t>
            </a:r>
            <a:r>
              <a:rPr lang="en-US" sz="2400" dirty="0" smtClean="0">
                <a:solidFill>
                  <a:schemeClr val="bg1"/>
                </a:solidFill>
              </a:rPr>
              <a:t> </a:t>
            </a:r>
            <a:r>
              <a:rPr lang="en-US" sz="2400" dirty="0" smtClean="0">
                <a:solidFill>
                  <a:schemeClr val="bg1"/>
                </a:solidFill>
              </a:rPr>
              <a:t>: </a:t>
            </a:r>
            <a:r>
              <a:rPr lang="en-US" sz="2400" dirty="0" err="1" smtClean="0">
                <a:solidFill>
                  <a:schemeClr val="bg1"/>
                </a:solidFill>
              </a:rPr>
              <a:t>keterampilan</a:t>
            </a:r>
            <a:r>
              <a:rPr lang="en-US" sz="2400" dirty="0" smtClean="0">
                <a:solidFill>
                  <a:schemeClr val="bg1"/>
                </a:solidFill>
              </a:rPr>
              <a:t> </a:t>
            </a:r>
            <a:r>
              <a:rPr lang="en-US" sz="2400" dirty="0" err="1" smtClean="0">
                <a:solidFill>
                  <a:schemeClr val="bg1"/>
                </a:solidFill>
              </a:rPr>
              <a:t>membuat</a:t>
            </a:r>
            <a:r>
              <a:rPr lang="en-US" sz="2400" dirty="0" smtClean="0">
                <a:solidFill>
                  <a:schemeClr val="bg1"/>
                </a:solidFill>
              </a:rPr>
              <a:t> LGG,  </a:t>
            </a:r>
            <a:r>
              <a:rPr lang="en-US" sz="2400" dirty="0" err="1" smtClean="0">
                <a:solidFill>
                  <a:schemeClr val="bg1"/>
                </a:solidFill>
              </a:rPr>
              <a:t>keterampilan</a:t>
            </a:r>
            <a:r>
              <a:rPr lang="en-US" sz="2400" dirty="0" smtClean="0">
                <a:solidFill>
                  <a:schemeClr val="bg1"/>
                </a:solidFill>
              </a:rPr>
              <a:t> </a:t>
            </a:r>
            <a:r>
              <a:rPr lang="en-US" sz="2400" dirty="0" err="1" smtClean="0">
                <a:solidFill>
                  <a:schemeClr val="bg1"/>
                </a:solidFill>
              </a:rPr>
              <a:t>gerakan</a:t>
            </a:r>
            <a:r>
              <a:rPr lang="en-US" sz="2400" dirty="0" smtClean="0">
                <a:solidFill>
                  <a:schemeClr val="bg1"/>
                </a:solidFill>
              </a:rPr>
              <a:t> </a:t>
            </a:r>
            <a:r>
              <a:rPr lang="en-US" sz="2400" dirty="0" err="1" smtClean="0">
                <a:solidFill>
                  <a:schemeClr val="bg1"/>
                </a:solidFill>
              </a:rPr>
              <a:t>senam</a:t>
            </a:r>
            <a:r>
              <a:rPr lang="en-US" sz="2400" dirty="0" smtClean="0">
                <a:solidFill>
                  <a:schemeClr val="bg1"/>
                </a:solidFill>
              </a:rPr>
              <a:t>, </a:t>
            </a:r>
            <a:r>
              <a:rPr lang="en-US" sz="2400" dirty="0" err="1" smtClean="0">
                <a:solidFill>
                  <a:schemeClr val="bg1"/>
                </a:solidFill>
              </a:rPr>
              <a:t>dll</a:t>
            </a:r>
            <a:endParaRPr lang="en-US" sz="2400" dirty="0">
              <a:solidFill>
                <a:schemeClr val="bg1"/>
              </a:solidFill>
            </a:endParaRPr>
          </a:p>
        </p:txBody>
      </p:sp>
      <p:pic>
        <p:nvPicPr>
          <p:cNvPr id="12290" name="Picture 2" descr="http://1.bp.blogspot.com/_XmrMXdMrhsc/TF_QclglTRI/AAAAAAAAABE/RfxJksBRyVw/s1600/Senam-Agt.jpg"/>
          <p:cNvPicPr>
            <a:picLocks noChangeAspect="1" noChangeArrowheads="1"/>
          </p:cNvPicPr>
          <p:nvPr/>
        </p:nvPicPr>
        <p:blipFill>
          <a:blip r:embed="rId2" cstate="print"/>
          <a:srcRect/>
          <a:stretch>
            <a:fillRect/>
          </a:stretch>
        </p:blipFill>
        <p:spPr bwMode="auto">
          <a:xfrm>
            <a:off x="2286000" y="3960700"/>
            <a:ext cx="5105400" cy="2897300"/>
          </a:xfrm>
          <a:prstGeom prst="rect">
            <a:avLst/>
          </a:prstGeom>
          <a:ln>
            <a:noFill/>
          </a:ln>
          <a:effectLst>
            <a:softEdge rad="112500"/>
          </a:effectLst>
        </p:spPr>
      </p:pic>
    </p:spTree>
    <p:extLst>
      <p:ext uri="{BB962C8B-B14F-4D97-AF65-F5344CB8AC3E}">
        <p14:creationId xmlns:p14="http://schemas.microsoft.com/office/powerpoint/2010/main" val="3113079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1"/>
            <a:ext cx="8991600" cy="3124200"/>
          </a:xfrm>
        </p:spPr>
        <p:txBody>
          <a:bodyPr>
            <a:normAutofit/>
          </a:bodyPr>
          <a:lstStyle/>
          <a:p>
            <a:pPr>
              <a:buNone/>
            </a:pPr>
            <a:r>
              <a:rPr lang="en-US" sz="2400" b="1" dirty="0" err="1" smtClean="0">
                <a:solidFill>
                  <a:schemeClr val="bg1"/>
                </a:solidFill>
              </a:rPr>
              <a:t>Gerakan</a:t>
            </a:r>
            <a:r>
              <a:rPr lang="en-US" sz="2400" b="1" dirty="0" smtClean="0">
                <a:solidFill>
                  <a:schemeClr val="bg1"/>
                </a:solidFill>
              </a:rPr>
              <a:t> </a:t>
            </a:r>
            <a:r>
              <a:rPr lang="en-US" sz="2400" b="1" dirty="0" err="1" smtClean="0">
                <a:solidFill>
                  <a:schemeClr val="bg1"/>
                </a:solidFill>
              </a:rPr>
              <a:t>masyarakat</a:t>
            </a:r>
            <a:r>
              <a:rPr lang="en-US" sz="2400" b="1" dirty="0" smtClean="0">
                <a:solidFill>
                  <a:schemeClr val="bg1"/>
                </a:solidFill>
              </a:rPr>
              <a:t> ( </a:t>
            </a:r>
            <a:r>
              <a:rPr lang="en-US" sz="2400" b="1" i="1" dirty="0" smtClean="0">
                <a:solidFill>
                  <a:schemeClr val="bg1"/>
                </a:solidFill>
              </a:rPr>
              <a:t>Community Action</a:t>
            </a:r>
            <a:r>
              <a:rPr lang="en-US" sz="2400" b="1" dirty="0" smtClean="0">
                <a:solidFill>
                  <a:schemeClr val="bg1"/>
                </a:solidFill>
              </a:rPr>
              <a:t>)</a:t>
            </a:r>
          </a:p>
          <a:p>
            <a:pPr>
              <a:buNone/>
            </a:pPr>
            <a:endParaRPr lang="en-US" sz="2400" dirty="0" smtClean="0">
              <a:solidFill>
                <a:schemeClr val="bg1"/>
              </a:solidFill>
            </a:endParaRPr>
          </a:p>
          <a:p>
            <a:pPr>
              <a:buNone/>
            </a:pPr>
            <a:r>
              <a:rPr lang="en-US" sz="2400" dirty="0" smtClean="0">
                <a:solidFill>
                  <a:schemeClr val="bg1"/>
                </a:solidFill>
              </a:rPr>
              <a:t>	</a:t>
            </a:r>
            <a:r>
              <a:rPr lang="en-US" sz="2400" dirty="0" err="1" smtClean="0">
                <a:solidFill>
                  <a:schemeClr val="bg1"/>
                </a:solidFill>
              </a:rPr>
              <a:t>Kegiatan-kegiatan</a:t>
            </a:r>
            <a:r>
              <a:rPr lang="en-US" sz="2400" dirty="0" smtClean="0">
                <a:solidFill>
                  <a:schemeClr val="bg1"/>
                </a:solidFill>
              </a:rPr>
              <a:t> </a:t>
            </a:r>
            <a:r>
              <a:rPr lang="en-US" sz="2400" dirty="0" err="1" smtClean="0">
                <a:solidFill>
                  <a:schemeClr val="bg1"/>
                </a:solidFill>
              </a:rPr>
              <a:t>masyarakat</a:t>
            </a:r>
            <a:r>
              <a:rPr lang="en-US" sz="2400" dirty="0" smtClean="0">
                <a:solidFill>
                  <a:schemeClr val="bg1"/>
                </a:solidFill>
              </a:rPr>
              <a:t> yang </a:t>
            </a:r>
            <a:r>
              <a:rPr lang="en-US" sz="2400" dirty="0" err="1" smtClean="0">
                <a:solidFill>
                  <a:schemeClr val="bg1"/>
                </a:solidFill>
              </a:rPr>
              <a:t>mendukung</a:t>
            </a:r>
            <a:r>
              <a:rPr lang="en-US" sz="2400" dirty="0" smtClean="0">
                <a:solidFill>
                  <a:schemeClr val="bg1"/>
                </a:solidFill>
              </a:rPr>
              <a:t>  </a:t>
            </a:r>
            <a:r>
              <a:rPr lang="en-US" sz="2400" dirty="0" err="1" smtClean="0">
                <a:solidFill>
                  <a:schemeClr val="bg1"/>
                </a:solidFill>
              </a:rPr>
              <a:t>pemeliharaan</a:t>
            </a:r>
            <a:r>
              <a:rPr lang="en-US" sz="2400" dirty="0" smtClean="0">
                <a:solidFill>
                  <a:schemeClr val="bg1"/>
                </a:solidFill>
              </a:rPr>
              <a:t> </a:t>
            </a:r>
            <a:r>
              <a:rPr lang="en-US" sz="2400" dirty="0" err="1" smtClean="0">
                <a:solidFill>
                  <a:schemeClr val="bg1"/>
                </a:solidFill>
              </a:rPr>
              <a:t>dan</a:t>
            </a:r>
            <a:r>
              <a:rPr lang="en-US" sz="2400" dirty="0" smtClean="0">
                <a:solidFill>
                  <a:schemeClr val="bg1"/>
                </a:solidFill>
              </a:rPr>
              <a:t> </a:t>
            </a:r>
            <a:r>
              <a:rPr lang="en-US" sz="2400" dirty="0" err="1" smtClean="0">
                <a:solidFill>
                  <a:schemeClr val="bg1"/>
                </a:solidFill>
              </a:rPr>
              <a:t>peningkatan</a:t>
            </a:r>
            <a:r>
              <a:rPr lang="en-US" sz="2400" dirty="0" smtClean="0">
                <a:solidFill>
                  <a:schemeClr val="bg1"/>
                </a:solidFill>
              </a:rPr>
              <a:t> </a:t>
            </a:r>
            <a:r>
              <a:rPr lang="en-US" sz="2400" dirty="0" err="1" smtClean="0">
                <a:solidFill>
                  <a:schemeClr val="bg1"/>
                </a:solidFill>
              </a:rPr>
              <a:t>di</a:t>
            </a:r>
            <a:r>
              <a:rPr lang="en-US" sz="2400" dirty="0" smtClean="0">
                <a:solidFill>
                  <a:schemeClr val="bg1"/>
                </a:solidFill>
              </a:rPr>
              <a:t> </a:t>
            </a:r>
            <a:r>
              <a:rPr lang="en-US" sz="2400" dirty="0" err="1" smtClean="0">
                <a:solidFill>
                  <a:schemeClr val="bg1"/>
                </a:solidFill>
              </a:rPr>
              <a:t>bidang</a:t>
            </a:r>
            <a:r>
              <a:rPr lang="en-US" sz="2400" dirty="0" smtClean="0">
                <a:solidFill>
                  <a:schemeClr val="bg1"/>
                </a:solidFill>
              </a:rPr>
              <a:t> </a:t>
            </a:r>
            <a:r>
              <a:rPr lang="en-US" sz="2400" dirty="0" err="1" smtClean="0">
                <a:solidFill>
                  <a:schemeClr val="bg1"/>
                </a:solidFill>
              </a:rPr>
              <a:t>kesehatan</a:t>
            </a:r>
            <a:r>
              <a:rPr lang="en-US" sz="2400" dirty="0" smtClean="0">
                <a:solidFill>
                  <a:schemeClr val="bg1"/>
                </a:solidFill>
              </a:rPr>
              <a:t>.</a:t>
            </a:r>
          </a:p>
          <a:p>
            <a:pPr>
              <a:buNone/>
            </a:pPr>
            <a:endParaRPr lang="en-US" sz="2400" dirty="0" smtClean="0">
              <a:solidFill>
                <a:schemeClr val="bg1"/>
              </a:solidFill>
            </a:endParaRPr>
          </a:p>
          <a:p>
            <a:pPr indent="7938">
              <a:buNone/>
            </a:pPr>
            <a:r>
              <a:rPr lang="en-US" sz="2400" dirty="0" err="1" smtClean="0">
                <a:solidFill>
                  <a:schemeClr val="bg1"/>
                </a:solidFill>
              </a:rPr>
              <a:t>Misal</a:t>
            </a:r>
            <a:r>
              <a:rPr lang="en-US" sz="2400" dirty="0" smtClean="0">
                <a:solidFill>
                  <a:schemeClr val="bg1"/>
                </a:solidFill>
              </a:rPr>
              <a:t> : </a:t>
            </a:r>
            <a:r>
              <a:rPr lang="en-US" sz="2400" dirty="0" err="1" smtClean="0">
                <a:solidFill>
                  <a:schemeClr val="bg1"/>
                </a:solidFill>
              </a:rPr>
              <a:t>Posyandu</a:t>
            </a:r>
            <a:r>
              <a:rPr lang="en-US" sz="2400" dirty="0" smtClean="0">
                <a:solidFill>
                  <a:schemeClr val="bg1"/>
                </a:solidFill>
              </a:rPr>
              <a:t>, PSN</a:t>
            </a:r>
            <a:endParaRPr lang="en-US" sz="2400" dirty="0">
              <a:solidFill>
                <a:schemeClr val="bg1"/>
              </a:solidFill>
            </a:endParaRPr>
          </a:p>
        </p:txBody>
      </p:sp>
      <p:pic>
        <p:nvPicPr>
          <p:cNvPr id="11270" name="Picture 6" descr="http://www.solopos.com/dokumen/2010/04/17psn3.jpg"/>
          <p:cNvPicPr>
            <a:picLocks noChangeAspect="1" noChangeArrowheads="1"/>
          </p:cNvPicPr>
          <p:nvPr/>
        </p:nvPicPr>
        <p:blipFill>
          <a:blip r:embed="rId2" cstate="print"/>
          <a:srcRect/>
          <a:stretch>
            <a:fillRect/>
          </a:stretch>
        </p:blipFill>
        <p:spPr bwMode="auto">
          <a:xfrm>
            <a:off x="3429000" y="3310888"/>
            <a:ext cx="5334000" cy="3547112"/>
          </a:xfrm>
          <a:prstGeom prst="rect">
            <a:avLst/>
          </a:prstGeom>
          <a:ln>
            <a:noFill/>
          </a:ln>
          <a:effectLst>
            <a:softEdge rad="112500"/>
          </a:effectLst>
        </p:spPr>
      </p:pic>
      <p:pic>
        <p:nvPicPr>
          <p:cNvPr id="11272" name="Picture 8" descr="http://sentanaonline.com/public/images/news/gallery/Posyandu.jpg"/>
          <p:cNvPicPr>
            <a:picLocks noChangeAspect="1" noChangeArrowheads="1"/>
          </p:cNvPicPr>
          <p:nvPr/>
        </p:nvPicPr>
        <p:blipFill>
          <a:blip r:embed="rId3" cstate="print"/>
          <a:srcRect/>
          <a:stretch>
            <a:fillRect/>
          </a:stretch>
        </p:blipFill>
        <p:spPr bwMode="auto">
          <a:xfrm>
            <a:off x="384270" y="3310888"/>
            <a:ext cx="2968530" cy="3572133"/>
          </a:xfrm>
          <a:prstGeom prst="rect">
            <a:avLst/>
          </a:prstGeom>
          <a:ln>
            <a:noFill/>
          </a:ln>
          <a:effectLst>
            <a:softEdge rad="112500"/>
          </a:effectLst>
        </p:spPr>
      </p:pic>
    </p:spTree>
    <p:extLst>
      <p:ext uri="{BB962C8B-B14F-4D97-AF65-F5344CB8AC3E}">
        <p14:creationId xmlns:p14="http://schemas.microsoft.com/office/powerpoint/2010/main" val="437231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7239000" cy="4525963"/>
          </a:xfrm>
          <a:noFill/>
        </p:spPr>
        <p:txBody>
          <a:bodyPr>
            <a:normAutofit/>
          </a:bodyPr>
          <a:lstStyle/>
          <a:p>
            <a:r>
              <a:rPr lang="sv-FI" sz="2400" dirty="0" smtClean="0">
                <a:solidFill>
                  <a:schemeClr val="bg1"/>
                </a:solidFill>
                <a:latin typeface="+mj-lt"/>
              </a:rPr>
              <a:t>Individu : </a:t>
            </a:r>
            <a:r>
              <a:rPr lang="sv-FI" sz="2400" i="1" dirty="0" smtClean="0">
                <a:solidFill>
                  <a:schemeClr val="bg1"/>
                </a:solidFill>
                <a:latin typeface="+mj-lt"/>
              </a:rPr>
              <a:t>face to face</a:t>
            </a:r>
            <a:r>
              <a:rPr lang="sv-FI" sz="2400" dirty="0" smtClean="0">
                <a:solidFill>
                  <a:schemeClr val="bg1"/>
                </a:solidFill>
                <a:latin typeface="+mj-lt"/>
              </a:rPr>
              <a:t>, paling efektif, respon langsung</a:t>
            </a:r>
          </a:p>
          <a:p>
            <a:r>
              <a:rPr lang="sv-FI" sz="2400" dirty="0" smtClean="0">
                <a:solidFill>
                  <a:schemeClr val="bg1"/>
                </a:solidFill>
                <a:latin typeface="+mj-lt"/>
              </a:rPr>
              <a:t>Kelompok : kelompok kecil 6-15 orang, kelompok besar 15-50 orang</a:t>
            </a:r>
          </a:p>
          <a:p>
            <a:pPr marL="0" indent="0">
              <a:buNone/>
            </a:pPr>
            <a:endParaRPr lang="sv-FI" sz="2400" dirty="0" smtClean="0">
              <a:solidFill>
                <a:schemeClr val="bg1"/>
              </a:solidFill>
              <a:latin typeface="+mj-lt"/>
            </a:endParaRPr>
          </a:p>
          <a:p>
            <a:pPr marL="696913">
              <a:buNone/>
            </a:pPr>
            <a:r>
              <a:rPr lang="sv-FI" sz="2400" dirty="0" smtClean="0">
                <a:solidFill>
                  <a:schemeClr val="bg1"/>
                </a:solidFill>
                <a:latin typeface="+mj-lt"/>
              </a:rPr>
              <a:t>	</a:t>
            </a:r>
            <a:r>
              <a:rPr lang="sv-FI" sz="2000" dirty="0" smtClean="0">
                <a:solidFill>
                  <a:schemeClr val="bg1"/>
                </a:solidFill>
                <a:latin typeface="+mj-lt"/>
              </a:rPr>
              <a:t>Kelompok kecil: diskusi kelompok, </a:t>
            </a:r>
            <a:r>
              <a:rPr lang="sv-FI" sz="2000" i="1" dirty="0" smtClean="0">
                <a:solidFill>
                  <a:schemeClr val="bg1"/>
                </a:solidFill>
                <a:latin typeface="+mj-lt"/>
              </a:rPr>
              <a:t>brainstorming</a:t>
            </a:r>
            <a:r>
              <a:rPr lang="sv-FI" sz="2000" dirty="0" smtClean="0">
                <a:solidFill>
                  <a:schemeClr val="bg1"/>
                </a:solidFill>
                <a:latin typeface="+mj-lt"/>
              </a:rPr>
              <a:t>, bola salju, 		          </a:t>
            </a:r>
            <a:r>
              <a:rPr lang="sv-FI" sz="2000" i="1" dirty="0" smtClean="0">
                <a:solidFill>
                  <a:schemeClr val="bg1"/>
                </a:solidFill>
                <a:latin typeface="+mj-lt"/>
              </a:rPr>
              <a:t>role play</a:t>
            </a:r>
            <a:r>
              <a:rPr lang="sv-FI" sz="2000" dirty="0" smtClean="0">
                <a:solidFill>
                  <a:schemeClr val="bg1"/>
                </a:solidFill>
                <a:latin typeface="+mj-lt"/>
              </a:rPr>
              <a:t>, simulasi, dsb</a:t>
            </a:r>
          </a:p>
          <a:p>
            <a:pPr marL="696913">
              <a:buNone/>
            </a:pPr>
            <a:r>
              <a:rPr lang="sv-FI" sz="2000" dirty="0" smtClean="0">
                <a:solidFill>
                  <a:schemeClr val="bg1"/>
                </a:solidFill>
                <a:latin typeface="+mj-lt"/>
              </a:rPr>
              <a:t>	Kelompok besar : ceramah, seminar, lokakarya, dsb</a:t>
            </a:r>
          </a:p>
          <a:p>
            <a:pPr>
              <a:buNone/>
            </a:pPr>
            <a:endParaRPr lang="sv-FI" sz="2000" dirty="0" smtClean="0">
              <a:solidFill>
                <a:schemeClr val="bg1"/>
              </a:solidFill>
              <a:latin typeface="+mj-lt"/>
            </a:endParaRPr>
          </a:p>
          <a:p>
            <a:r>
              <a:rPr lang="sv-FI" sz="2400" dirty="0" smtClean="0">
                <a:solidFill>
                  <a:schemeClr val="bg1"/>
                </a:solidFill>
                <a:latin typeface="+mj-lt"/>
              </a:rPr>
              <a:t>Massa :  sasaran heterogen, public speaking, media electronic, media cetak, media outdoor</a:t>
            </a:r>
          </a:p>
          <a:p>
            <a:endParaRPr lang="sv-FI" sz="2400" dirty="0">
              <a:solidFill>
                <a:schemeClr val="bg1"/>
              </a:solidFill>
              <a:latin typeface="+mj-lt"/>
            </a:endParaRPr>
          </a:p>
        </p:txBody>
      </p:sp>
      <p:cxnSp>
        <p:nvCxnSpPr>
          <p:cNvPr id="4" name="Straight Connector 3"/>
          <p:cNvCxnSpPr/>
          <p:nvPr/>
        </p:nvCxnSpPr>
        <p:spPr>
          <a:xfrm>
            <a:off x="76962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7696200" y="228600"/>
            <a:ext cx="1447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err="1" smtClean="0">
                <a:solidFill>
                  <a:schemeClr val="bg1"/>
                </a:solidFill>
              </a:rPr>
              <a:t>Sasaran</a:t>
            </a:r>
            <a:endParaRPr lang="en-US" sz="2800" i="1" dirty="0">
              <a:solidFill>
                <a:schemeClr val="bg1"/>
              </a:solidFill>
            </a:endParaRPr>
          </a:p>
        </p:txBody>
      </p:sp>
      <p:sp>
        <p:nvSpPr>
          <p:cNvPr id="7" name="Rectangle 6"/>
          <p:cNvSpPr/>
          <p:nvPr/>
        </p:nvSpPr>
        <p:spPr>
          <a:xfrm>
            <a:off x="99170" y="152400"/>
            <a:ext cx="23392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1634606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472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7467600" cy="5486400"/>
          </a:xfrm>
          <a:noFill/>
        </p:spPr>
        <p:txBody>
          <a:bodyPr>
            <a:normAutofit/>
          </a:bodyPr>
          <a:lstStyle/>
          <a:p>
            <a:pPr marL="342900" lvl="1" indent="-342900">
              <a:buFont typeface="Arial" pitchFamily="34" charset="0"/>
              <a:buChar char="•"/>
            </a:pPr>
            <a:r>
              <a:rPr lang="en-US" sz="2400" dirty="0" err="1" smtClean="0">
                <a:solidFill>
                  <a:schemeClr val="bg1"/>
                </a:solidFill>
              </a:rPr>
              <a:t>Berdasarkan</a:t>
            </a:r>
            <a:r>
              <a:rPr lang="en-US" sz="2400" dirty="0" smtClean="0">
                <a:solidFill>
                  <a:schemeClr val="bg1"/>
                </a:solidFill>
              </a:rPr>
              <a:t> </a:t>
            </a:r>
            <a:r>
              <a:rPr lang="en-US" sz="2400" dirty="0" err="1" smtClean="0">
                <a:solidFill>
                  <a:schemeClr val="bg1"/>
                </a:solidFill>
              </a:rPr>
              <a:t>aspek</a:t>
            </a:r>
            <a:r>
              <a:rPr lang="en-US" sz="2400" dirty="0" smtClean="0">
                <a:solidFill>
                  <a:schemeClr val="bg1"/>
                </a:solidFill>
              </a:rPr>
              <a:t> </a:t>
            </a:r>
            <a:r>
              <a:rPr lang="en-US" sz="2400" dirty="0" err="1" smtClean="0">
                <a:solidFill>
                  <a:schemeClr val="bg1"/>
                </a:solidFill>
              </a:rPr>
              <a:t>pelayanan</a:t>
            </a:r>
            <a:r>
              <a:rPr lang="en-US" sz="2400" dirty="0" smtClean="0">
                <a:solidFill>
                  <a:schemeClr val="bg1"/>
                </a:solidFill>
              </a:rPr>
              <a:t> </a:t>
            </a:r>
            <a:r>
              <a:rPr lang="en-US" sz="2400" dirty="0" err="1" smtClean="0">
                <a:solidFill>
                  <a:schemeClr val="bg1"/>
                </a:solidFill>
              </a:rPr>
              <a:t>kesehatan</a:t>
            </a:r>
            <a:r>
              <a:rPr lang="en-US" sz="2400" dirty="0" smtClean="0">
                <a:solidFill>
                  <a:schemeClr val="bg1"/>
                </a:solidFill>
              </a:rPr>
              <a:t> :</a:t>
            </a:r>
          </a:p>
          <a:p>
            <a:pPr lvl="1"/>
            <a:r>
              <a:rPr lang="en-US" sz="2400" dirty="0" err="1" smtClean="0">
                <a:solidFill>
                  <a:schemeClr val="bg1"/>
                </a:solidFill>
              </a:rPr>
              <a:t>promotif</a:t>
            </a:r>
            <a:r>
              <a:rPr lang="en-US" sz="2400" dirty="0" smtClean="0">
                <a:solidFill>
                  <a:schemeClr val="bg1"/>
                </a:solidFill>
              </a:rPr>
              <a:t>, : </a:t>
            </a:r>
            <a:r>
              <a:rPr lang="en-US" sz="2400" dirty="0" err="1" smtClean="0">
                <a:solidFill>
                  <a:schemeClr val="bg1"/>
                </a:solidFill>
              </a:rPr>
              <a:t>sasarannya</a:t>
            </a:r>
            <a:r>
              <a:rPr lang="en-US" sz="2400" dirty="0" smtClean="0">
                <a:solidFill>
                  <a:schemeClr val="bg1"/>
                </a:solidFill>
              </a:rPr>
              <a:t> </a:t>
            </a:r>
            <a:r>
              <a:rPr lang="en-US" sz="2400" dirty="0" err="1" smtClean="0">
                <a:solidFill>
                  <a:schemeClr val="bg1"/>
                </a:solidFill>
              </a:rPr>
              <a:t>orang</a:t>
            </a:r>
            <a:r>
              <a:rPr lang="en-US" sz="2400" dirty="0" smtClean="0">
                <a:solidFill>
                  <a:schemeClr val="bg1"/>
                </a:solidFill>
              </a:rPr>
              <a:t> </a:t>
            </a:r>
            <a:r>
              <a:rPr lang="en-US" sz="2400" dirty="0" err="1" smtClean="0">
                <a:solidFill>
                  <a:schemeClr val="bg1"/>
                </a:solidFill>
              </a:rPr>
              <a:t>sehat</a:t>
            </a:r>
            <a:endParaRPr lang="en-US" sz="2400" dirty="0" smtClean="0">
              <a:solidFill>
                <a:schemeClr val="bg1"/>
              </a:solidFill>
            </a:endParaRPr>
          </a:p>
          <a:p>
            <a:pPr lvl="1"/>
            <a:r>
              <a:rPr lang="en-US" sz="2400" dirty="0" err="1" smtClean="0">
                <a:solidFill>
                  <a:schemeClr val="bg1"/>
                </a:solidFill>
              </a:rPr>
              <a:t>Preventif</a:t>
            </a:r>
            <a:r>
              <a:rPr lang="en-US" sz="2400" dirty="0" smtClean="0">
                <a:solidFill>
                  <a:schemeClr val="bg1"/>
                </a:solidFill>
              </a:rPr>
              <a:t> : </a:t>
            </a:r>
            <a:r>
              <a:rPr lang="en-US" sz="2400" dirty="0" err="1" smtClean="0">
                <a:solidFill>
                  <a:schemeClr val="bg1"/>
                </a:solidFill>
              </a:rPr>
              <a:t>sasarannya</a:t>
            </a:r>
            <a:r>
              <a:rPr lang="en-US" sz="2400" dirty="0" smtClean="0">
                <a:solidFill>
                  <a:schemeClr val="bg1"/>
                </a:solidFill>
              </a:rPr>
              <a:t> org dg </a:t>
            </a:r>
            <a:r>
              <a:rPr lang="en-US" sz="2400" dirty="0" err="1" smtClean="0">
                <a:solidFill>
                  <a:schemeClr val="bg1"/>
                </a:solidFill>
              </a:rPr>
              <a:t>risiko</a:t>
            </a:r>
            <a:r>
              <a:rPr lang="en-US" sz="2400" dirty="0" smtClean="0">
                <a:solidFill>
                  <a:schemeClr val="bg1"/>
                </a:solidFill>
              </a:rPr>
              <a:t> </a:t>
            </a:r>
            <a:r>
              <a:rPr lang="en-US" sz="2400" dirty="0" err="1" smtClean="0">
                <a:solidFill>
                  <a:schemeClr val="bg1"/>
                </a:solidFill>
              </a:rPr>
              <a:t>tinggi</a:t>
            </a:r>
            <a:endParaRPr lang="en-US" sz="2400" dirty="0" smtClean="0">
              <a:solidFill>
                <a:schemeClr val="bg1"/>
              </a:solidFill>
            </a:endParaRPr>
          </a:p>
          <a:p>
            <a:pPr lvl="1"/>
            <a:r>
              <a:rPr lang="en-US" sz="2400" dirty="0" err="1" smtClean="0">
                <a:solidFill>
                  <a:schemeClr val="bg1"/>
                </a:solidFill>
              </a:rPr>
              <a:t>Kuratif</a:t>
            </a:r>
            <a:r>
              <a:rPr lang="en-US" sz="2400" dirty="0" smtClean="0">
                <a:solidFill>
                  <a:schemeClr val="bg1"/>
                </a:solidFill>
              </a:rPr>
              <a:t> : </a:t>
            </a:r>
            <a:r>
              <a:rPr lang="en-US" sz="2400" dirty="0" err="1" smtClean="0">
                <a:solidFill>
                  <a:schemeClr val="bg1"/>
                </a:solidFill>
              </a:rPr>
              <a:t>sasarannya</a:t>
            </a:r>
            <a:r>
              <a:rPr lang="en-US" sz="2400" dirty="0" smtClean="0">
                <a:solidFill>
                  <a:schemeClr val="bg1"/>
                </a:solidFill>
              </a:rPr>
              <a:t> </a:t>
            </a:r>
            <a:r>
              <a:rPr lang="en-US" sz="2400" dirty="0" err="1" smtClean="0">
                <a:solidFill>
                  <a:schemeClr val="bg1"/>
                </a:solidFill>
              </a:rPr>
              <a:t>orang</a:t>
            </a:r>
            <a:r>
              <a:rPr lang="en-US" sz="2400" dirty="0" smtClean="0">
                <a:solidFill>
                  <a:schemeClr val="bg1"/>
                </a:solidFill>
              </a:rPr>
              <a:t> </a:t>
            </a:r>
            <a:r>
              <a:rPr lang="en-US" sz="2400" dirty="0" err="1" smtClean="0">
                <a:solidFill>
                  <a:schemeClr val="bg1"/>
                </a:solidFill>
              </a:rPr>
              <a:t>sakit</a:t>
            </a:r>
            <a:endParaRPr lang="en-US" sz="2400" dirty="0" smtClean="0">
              <a:solidFill>
                <a:schemeClr val="bg1"/>
              </a:solidFill>
            </a:endParaRPr>
          </a:p>
          <a:p>
            <a:pPr lvl="1"/>
            <a:r>
              <a:rPr lang="en-US" sz="2400" dirty="0" err="1" smtClean="0">
                <a:solidFill>
                  <a:schemeClr val="bg1"/>
                </a:solidFill>
              </a:rPr>
              <a:t>Rehabilitatif</a:t>
            </a:r>
            <a:r>
              <a:rPr lang="en-US" sz="2400" dirty="0" smtClean="0">
                <a:solidFill>
                  <a:schemeClr val="bg1"/>
                </a:solidFill>
              </a:rPr>
              <a:t> : </a:t>
            </a:r>
            <a:r>
              <a:rPr lang="en-US" sz="2400" dirty="0" err="1" smtClean="0">
                <a:solidFill>
                  <a:schemeClr val="bg1"/>
                </a:solidFill>
              </a:rPr>
              <a:t>sasarannya</a:t>
            </a:r>
            <a:r>
              <a:rPr lang="en-US" sz="2400" dirty="0" smtClean="0">
                <a:solidFill>
                  <a:schemeClr val="bg1"/>
                </a:solidFill>
              </a:rPr>
              <a:t> orang yang </a:t>
            </a:r>
            <a:r>
              <a:rPr lang="en-US" sz="2400" dirty="0" err="1" smtClean="0">
                <a:solidFill>
                  <a:schemeClr val="bg1"/>
                </a:solidFill>
              </a:rPr>
              <a:t>baru</a:t>
            </a:r>
            <a:r>
              <a:rPr lang="en-US" sz="2400" dirty="0" smtClean="0">
                <a:solidFill>
                  <a:schemeClr val="bg1"/>
                </a:solidFill>
              </a:rPr>
              <a:t> </a:t>
            </a:r>
            <a:r>
              <a:rPr lang="en-US" sz="2400" dirty="0" err="1" smtClean="0">
                <a:solidFill>
                  <a:schemeClr val="bg1"/>
                </a:solidFill>
              </a:rPr>
              <a:t>sembuh</a:t>
            </a:r>
            <a:endParaRPr lang="en-US" sz="2400" dirty="0" smtClean="0">
              <a:solidFill>
                <a:schemeClr val="bg1"/>
              </a:solidFill>
            </a:endParaRPr>
          </a:p>
        </p:txBody>
      </p:sp>
      <p:cxnSp>
        <p:nvCxnSpPr>
          <p:cNvPr id="4" name="Straight Connector 3"/>
          <p:cNvCxnSpPr/>
          <p:nvPr/>
        </p:nvCxnSpPr>
        <p:spPr>
          <a:xfrm>
            <a:off x="76962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7696200" y="228600"/>
            <a:ext cx="1447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err="1" smtClean="0">
                <a:solidFill>
                  <a:schemeClr val="bg1"/>
                </a:solidFill>
              </a:rPr>
              <a:t>Ruang</a:t>
            </a:r>
            <a:r>
              <a:rPr lang="en-US" sz="2800" i="1" dirty="0" smtClean="0">
                <a:solidFill>
                  <a:schemeClr val="bg1"/>
                </a:solidFill>
              </a:rPr>
              <a:t> </a:t>
            </a:r>
            <a:r>
              <a:rPr lang="en-US" sz="2800" i="1" dirty="0" err="1" smtClean="0">
                <a:solidFill>
                  <a:schemeClr val="bg1"/>
                </a:solidFill>
              </a:rPr>
              <a:t>lingkup</a:t>
            </a:r>
            <a:endParaRPr lang="en-US" sz="2800" i="1" dirty="0">
              <a:solidFill>
                <a:schemeClr val="bg1"/>
              </a:solidFill>
            </a:endParaRPr>
          </a:p>
        </p:txBody>
      </p:sp>
      <p:sp>
        <p:nvSpPr>
          <p:cNvPr id="7" name="Rectangle 6"/>
          <p:cNvSpPr/>
          <p:nvPr/>
        </p:nvSpPr>
        <p:spPr>
          <a:xfrm>
            <a:off x="99170" y="152400"/>
            <a:ext cx="23392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4151494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7315200" cy="5486400"/>
          </a:xfrm>
          <a:noFill/>
        </p:spPr>
        <p:txBody>
          <a:bodyPr>
            <a:normAutofit/>
          </a:bodyPr>
          <a:lstStyle/>
          <a:p>
            <a:pPr marL="342900" lvl="1" indent="-342900">
              <a:buFont typeface="Arial" pitchFamily="34" charset="0"/>
              <a:buChar char="•"/>
            </a:pPr>
            <a:r>
              <a:rPr lang="en-US" sz="2400" dirty="0" err="1" smtClean="0">
                <a:solidFill>
                  <a:schemeClr val="bg1"/>
                </a:solidFill>
                <a:latin typeface="+mj-lt"/>
              </a:rPr>
              <a:t>Berdasarkan</a:t>
            </a:r>
            <a:r>
              <a:rPr lang="en-US" sz="2400" dirty="0" smtClean="0">
                <a:solidFill>
                  <a:schemeClr val="bg1"/>
                </a:solidFill>
                <a:latin typeface="+mj-lt"/>
              </a:rPr>
              <a:t> </a:t>
            </a:r>
            <a:r>
              <a:rPr lang="en-US" sz="2400" dirty="0" err="1" smtClean="0">
                <a:solidFill>
                  <a:schemeClr val="bg1"/>
                </a:solidFill>
                <a:latin typeface="+mj-lt"/>
              </a:rPr>
              <a:t>tatanan</a:t>
            </a:r>
            <a:r>
              <a:rPr lang="en-US" sz="2400" dirty="0" smtClean="0">
                <a:solidFill>
                  <a:schemeClr val="bg1"/>
                </a:solidFill>
                <a:latin typeface="+mj-lt"/>
              </a:rPr>
              <a:t>/ </a:t>
            </a:r>
            <a:r>
              <a:rPr lang="en-US" sz="2400" dirty="0" err="1" smtClean="0">
                <a:solidFill>
                  <a:schemeClr val="bg1"/>
                </a:solidFill>
                <a:latin typeface="+mj-lt"/>
              </a:rPr>
              <a:t>tempat</a:t>
            </a:r>
            <a:r>
              <a:rPr lang="en-US" sz="2400" dirty="0" smtClean="0">
                <a:solidFill>
                  <a:schemeClr val="bg1"/>
                </a:solidFill>
                <a:latin typeface="+mj-lt"/>
              </a:rPr>
              <a:t> </a:t>
            </a:r>
            <a:r>
              <a:rPr lang="en-US" sz="2400" dirty="0" err="1" smtClean="0">
                <a:solidFill>
                  <a:schemeClr val="bg1"/>
                </a:solidFill>
                <a:latin typeface="+mj-lt"/>
              </a:rPr>
              <a:t>pelaksanaan</a:t>
            </a:r>
            <a:endParaRPr lang="en-US" sz="2400" dirty="0" smtClean="0">
              <a:solidFill>
                <a:schemeClr val="bg1"/>
              </a:solidFill>
              <a:latin typeface="+mj-lt"/>
            </a:endParaRPr>
          </a:p>
          <a:p>
            <a:pPr marL="742950" lvl="2" indent="-342900"/>
            <a:r>
              <a:rPr lang="en-US" dirty="0" err="1" smtClean="0">
                <a:solidFill>
                  <a:schemeClr val="bg1"/>
                </a:solidFill>
                <a:latin typeface="+mj-lt"/>
              </a:rPr>
              <a:t>Tatanan</a:t>
            </a:r>
            <a:r>
              <a:rPr lang="en-US" dirty="0" smtClean="0">
                <a:solidFill>
                  <a:schemeClr val="bg1"/>
                </a:solidFill>
                <a:latin typeface="+mj-lt"/>
              </a:rPr>
              <a:t> </a:t>
            </a:r>
            <a:r>
              <a:rPr lang="en-US" dirty="0" err="1" smtClean="0">
                <a:solidFill>
                  <a:schemeClr val="bg1"/>
                </a:solidFill>
                <a:latin typeface="+mj-lt"/>
              </a:rPr>
              <a:t>keluarga</a:t>
            </a:r>
            <a:r>
              <a:rPr lang="en-US" dirty="0" smtClean="0">
                <a:solidFill>
                  <a:schemeClr val="bg1"/>
                </a:solidFill>
                <a:latin typeface="+mj-lt"/>
              </a:rPr>
              <a:t>/ </a:t>
            </a:r>
            <a:r>
              <a:rPr lang="en-US" dirty="0" err="1" smtClean="0">
                <a:solidFill>
                  <a:schemeClr val="bg1"/>
                </a:solidFill>
                <a:latin typeface="+mj-lt"/>
              </a:rPr>
              <a:t>rumah</a:t>
            </a:r>
            <a:r>
              <a:rPr lang="en-US" dirty="0" smtClean="0">
                <a:solidFill>
                  <a:schemeClr val="bg1"/>
                </a:solidFill>
                <a:latin typeface="+mj-lt"/>
              </a:rPr>
              <a:t> </a:t>
            </a:r>
            <a:r>
              <a:rPr lang="en-US" dirty="0" err="1" smtClean="0">
                <a:solidFill>
                  <a:schemeClr val="bg1"/>
                </a:solidFill>
                <a:latin typeface="+mj-lt"/>
              </a:rPr>
              <a:t>tangga</a:t>
            </a:r>
            <a:endParaRPr lang="en-US" dirty="0" smtClean="0">
              <a:solidFill>
                <a:schemeClr val="bg1"/>
              </a:solidFill>
              <a:latin typeface="+mj-lt"/>
            </a:endParaRPr>
          </a:p>
          <a:p>
            <a:pPr marL="742950" lvl="2" indent="-342900"/>
            <a:r>
              <a:rPr lang="en-US" dirty="0" err="1" smtClean="0">
                <a:solidFill>
                  <a:schemeClr val="bg1"/>
                </a:solidFill>
                <a:latin typeface="+mj-lt"/>
              </a:rPr>
              <a:t>Tatanan</a:t>
            </a:r>
            <a:r>
              <a:rPr lang="en-US" dirty="0" smtClean="0">
                <a:solidFill>
                  <a:schemeClr val="bg1"/>
                </a:solidFill>
                <a:latin typeface="+mj-lt"/>
              </a:rPr>
              <a:t> </a:t>
            </a:r>
            <a:r>
              <a:rPr lang="en-US" dirty="0" err="1" smtClean="0">
                <a:solidFill>
                  <a:schemeClr val="bg1"/>
                </a:solidFill>
                <a:latin typeface="+mj-lt"/>
              </a:rPr>
              <a:t>sekolah</a:t>
            </a:r>
            <a:endParaRPr lang="en-US" dirty="0" smtClean="0">
              <a:solidFill>
                <a:schemeClr val="bg1"/>
              </a:solidFill>
              <a:latin typeface="+mj-lt"/>
            </a:endParaRPr>
          </a:p>
          <a:p>
            <a:pPr marL="742950" lvl="2" indent="-342900"/>
            <a:r>
              <a:rPr lang="en-US" dirty="0" err="1" smtClean="0">
                <a:solidFill>
                  <a:schemeClr val="bg1"/>
                </a:solidFill>
                <a:latin typeface="+mj-lt"/>
              </a:rPr>
              <a:t>Tempat</a:t>
            </a:r>
            <a:r>
              <a:rPr lang="en-US" dirty="0" smtClean="0">
                <a:solidFill>
                  <a:schemeClr val="bg1"/>
                </a:solidFill>
                <a:latin typeface="+mj-lt"/>
              </a:rPr>
              <a:t> </a:t>
            </a:r>
            <a:r>
              <a:rPr lang="en-US" dirty="0" err="1" smtClean="0">
                <a:solidFill>
                  <a:schemeClr val="bg1"/>
                </a:solidFill>
                <a:latin typeface="+mj-lt"/>
              </a:rPr>
              <a:t>kerja</a:t>
            </a:r>
            <a:endParaRPr lang="en-US" dirty="0" smtClean="0">
              <a:solidFill>
                <a:schemeClr val="bg1"/>
              </a:solidFill>
              <a:latin typeface="+mj-lt"/>
            </a:endParaRPr>
          </a:p>
          <a:p>
            <a:pPr marL="742950" lvl="2" indent="-342900"/>
            <a:r>
              <a:rPr lang="en-US" dirty="0" err="1" smtClean="0">
                <a:solidFill>
                  <a:schemeClr val="bg1"/>
                </a:solidFill>
                <a:latin typeface="+mj-lt"/>
              </a:rPr>
              <a:t>Tempat-tempat</a:t>
            </a:r>
            <a:r>
              <a:rPr lang="en-US" dirty="0" smtClean="0">
                <a:solidFill>
                  <a:schemeClr val="bg1"/>
                </a:solidFill>
                <a:latin typeface="+mj-lt"/>
              </a:rPr>
              <a:t> </a:t>
            </a:r>
            <a:r>
              <a:rPr lang="en-US" dirty="0" err="1" smtClean="0">
                <a:solidFill>
                  <a:schemeClr val="bg1"/>
                </a:solidFill>
                <a:latin typeface="+mj-lt"/>
              </a:rPr>
              <a:t>umum</a:t>
            </a:r>
            <a:endParaRPr lang="en-US" dirty="0" smtClean="0">
              <a:solidFill>
                <a:schemeClr val="bg1"/>
              </a:solidFill>
              <a:latin typeface="+mj-lt"/>
            </a:endParaRPr>
          </a:p>
          <a:p>
            <a:pPr marL="742950" lvl="2" indent="-342900"/>
            <a:r>
              <a:rPr lang="en-US" dirty="0" err="1" smtClean="0">
                <a:solidFill>
                  <a:schemeClr val="bg1"/>
                </a:solidFill>
                <a:latin typeface="+mj-lt"/>
              </a:rPr>
              <a:t>Institusi</a:t>
            </a:r>
            <a:r>
              <a:rPr lang="en-US" dirty="0" smtClean="0">
                <a:solidFill>
                  <a:schemeClr val="bg1"/>
                </a:solidFill>
                <a:latin typeface="+mj-lt"/>
              </a:rPr>
              <a:t> </a:t>
            </a:r>
            <a:r>
              <a:rPr lang="en-US" dirty="0" err="1" smtClean="0">
                <a:solidFill>
                  <a:schemeClr val="bg1"/>
                </a:solidFill>
                <a:latin typeface="+mj-lt"/>
              </a:rPr>
              <a:t>pelayanan</a:t>
            </a:r>
            <a:r>
              <a:rPr lang="en-US" dirty="0" smtClean="0">
                <a:solidFill>
                  <a:schemeClr val="bg1"/>
                </a:solidFill>
                <a:latin typeface="+mj-lt"/>
              </a:rPr>
              <a:t> </a:t>
            </a:r>
            <a:r>
              <a:rPr lang="en-US" dirty="0" err="1" smtClean="0">
                <a:solidFill>
                  <a:schemeClr val="bg1"/>
                </a:solidFill>
                <a:latin typeface="+mj-lt"/>
              </a:rPr>
              <a:t>kesehatan</a:t>
            </a:r>
            <a:endParaRPr lang="en-US" dirty="0" smtClean="0">
              <a:solidFill>
                <a:schemeClr val="bg1"/>
              </a:solidFill>
              <a:latin typeface="+mj-lt"/>
            </a:endParaRPr>
          </a:p>
        </p:txBody>
      </p:sp>
      <p:cxnSp>
        <p:nvCxnSpPr>
          <p:cNvPr id="4" name="Straight Connector 3"/>
          <p:cNvCxnSpPr/>
          <p:nvPr/>
        </p:nvCxnSpPr>
        <p:spPr>
          <a:xfrm>
            <a:off x="76962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7696200" y="228600"/>
            <a:ext cx="1447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err="1" smtClean="0">
                <a:solidFill>
                  <a:schemeClr val="bg1"/>
                </a:solidFill>
              </a:rPr>
              <a:t>Ruang</a:t>
            </a:r>
            <a:r>
              <a:rPr lang="en-US" sz="2800" i="1" dirty="0" smtClean="0">
                <a:solidFill>
                  <a:schemeClr val="bg1"/>
                </a:solidFill>
              </a:rPr>
              <a:t> </a:t>
            </a:r>
            <a:r>
              <a:rPr lang="en-US" sz="2800" i="1" dirty="0" err="1" smtClean="0">
                <a:solidFill>
                  <a:schemeClr val="bg1"/>
                </a:solidFill>
              </a:rPr>
              <a:t>lingkup</a:t>
            </a:r>
            <a:endParaRPr lang="en-US" sz="2800" i="1" dirty="0">
              <a:solidFill>
                <a:schemeClr val="bg1"/>
              </a:solidFill>
            </a:endParaRPr>
          </a:p>
        </p:txBody>
      </p:sp>
      <p:sp>
        <p:nvSpPr>
          <p:cNvPr id="7" name="Rectangle 6"/>
          <p:cNvSpPr/>
          <p:nvPr/>
        </p:nvSpPr>
        <p:spPr>
          <a:xfrm>
            <a:off x="99170" y="152400"/>
            <a:ext cx="2339230" cy="523220"/>
          </a:xfrm>
          <a:prstGeom prst="rect">
            <a:avLst/>
          </a:prstGeom>
        </p:spPr>
        <p:txBody>
          <a:bodyPr wrap="square">
            <a:spAutoFit/>
          </a:bodyPr>
          <a:lstStyle/>
          <a:p>
            <a:r>
              <a:rPr lang="en-US" sz="2800" b="1" dirty="0" smtClean="0">
                <a:solidFill>
                  <a:schemeClr val="bg1"/>
                </a:solidFill>
                <a:latin typeface="Chiller" pitchFamily="82" charset="0"/>
                <a:ea typeface="Verdana" pitchFamily="34" charset="0"/>
                <a:cs typeface="Verdana" pitchFamily="34" charset="0"/>
              </a:rPr>
              <a:t>DASAR PROMKES</a:t>
            </a:r>
            <a:endParaRPr lang="en-US" sz="2800" b="1" dirty="0">
              <a:latin typeface="Chiller" pitchFamily="82" charset="0"/>
              <a:ea typeface="Verdana" pitchFamily="34" charset="0"/>
              <a:cs typeface="Verdana" pitchFamily="34" charset="0"/>
            </a:endParaRPr>
          </a:p>
        </p:txBody>
      </p:sp>
    </p:spTree>
    <p:extLst>
      <p:ext uri="{BB962C8B-B14F-4D97-AF65-F5344CB8AC3E}">
        <p14:creationId xmlns:p14="http://schemas.microsoft.com/office/powerpoint/2010/main" val="3717026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So, </a:t>
            </a:r>
            <a:endParaRPr lang="en-US" dirty="0"/>
          </a:p>
        </p:txBody>
      </p:sp>
      <p:sp>
        <p:nvSpPr>
          <p:cNvPr id="3" name="Content Placeholder 2"/>
          <p:cNvSpPr>
            <a:spLocks noGrp="1"/>
          </p:cNvSpPr>
          <p:nvPr>
            <p:ph idx="1"/>
          </p:nvPr>
        </p:nvSpPr>
        <p:spPr/>
        <p:txBody>
          <a:bodyPr/>
          <a:lstStyle/>
          <a:p>
            <a:pPr lvl="0"/>
            <a:r>
              <a:rPr lang="sv-FI" dirty="0" smtClean="0"/>
              <a:t>Sejarah promosi kesehatan?</a:t>
            </a:r>
          </a:p>
          <a:p>
            <a:pPr lvl="0"/>
            <a:r>
              <a:rPr lang="sv-FI" dirty="0" smtClean="0"/>
              <a:t>Definisi promosi kesehatan?</a:t>
            </a:r>
          </a:p>
          <a:p>
            <a:pPr lvl="0"/>
            <a:r>
              <a:rPr lang="sv-FI" dirty="0" smtClean="0"/>
              <a:t>Konsep promosi kesehatan?</a:t>
            </a:r>
          </a:p>
          <a:p>
            <a:pPr lvl="0"/>
            <a:r>
              <a:rPr lang="sv-FI" dirty="0" smtClean="0"/>
              <a:t>Visi dan misi promosi kesehatan?</a:t>
            </a:r>
          </a:p>
          <a:p>
            <a:pPr lvl="0"/>
            <a:r>
              <a:rPr lang="sv-FI" dirty="0" smtClean="0"/>
              <a:t>Ruang lingkup promosi kesehatan?</a:t>
            </a:r>
          </a:p>
          <a:p>
            <a:pPr lvl="0"/>
            <a:r>
              <a:rPr lang="sv-FI" dirty="0" smtClean="0"/>
              <a:t>Sasaran promosi kesehatan?</a:t>
            </a:r>
          </a:p>
          <a:p>
            <a:pPr marL="0" lvl="0" indent="0">
              <a:buNone/>
            </a:pPr>
            <a:endParaRPr lang="sv-FI" dirty="0" smtClean="0"/>
          </a:p>
        </p:txBody>
      </p:sp>
    </p:spTree>
    <p:extLst>
      <p:ext uri="{BB962C8B-B14F-4D97-AF65-F5344CB8AC3E}">
        <p14:creationId xmlns:p14="http://schemas.microsoft.com/office/powerpoint/2010/main" val="1628542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90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32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575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503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091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160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TotalTime>
  <Words>821</Words>
  <Application>Microsoft Office PowerPoint</Application>
  <PresentationFormat>On-screen Show (4:3)</PresentationFormat>
  <Paragraphs>146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DASAR PROMKES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Pokok Bahasan</vt:lpstr>
      <vt:lpstr>Sejarah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DASAR PROMKES</dc:title>
  <dc:creator>user</dc:creator>
  <cp:lastModifiedBy>user</cp:lastModifiedBy>
  <cp:revision>22</cp:revision>
  <dcterms:created xsi:type="dcterms:W3CDTF">2015-09-15T04:15:58Z</dcterms:created>
  <dcterms:modified xsi:type="dcterms:W3CDTF">2015-09-15T06:43:08Z</dcterms:modified>
</cp:coreProperties>
</file>