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1" r:id="rId6"/>
    <p:sldId id="308" r:id="rId7"/>
    <p:sldId id="257" r:id="rId8"/>
    <p:sldId id="302" r:id="rId9"/>
    <p:sldId id="303" r:id="rId10"/>
    <p:sldId id="304" r:id="rId11"/>
    <p:sldId id="266" r:id="rId12"/>
    <p:sldId id="268" r:id="rId13"/>
    <p:sldId id="269" r:id="rId14"/>
    <p:sldId id="270" r:id="rId15"/>
    <p:sldId id="271" r:id="rId16"/>
    <p:sldId id="305" r:id="rId17"/>
    <p:sldId id="306" r:id="rId18"/>
    <p:sldId id="307" r:id="rId19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1" autoAdjust="0"/>
    <p:restoredTop sz="94660"/>
  </p:normalViewPr>
  <p:slideViewPr>
    <p:cSldViewPr snapToGrid="0">
      <p:cViewPr varScale="1">
        <p:scale>
          <a:sx n="36" d="100"/>
          <a:sy n="36" d="100"/>
        </p:scale>
        <p:origin x="78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E471D-6D42-458E-9B60-1513B7499325}" type="datetimeFigureOut">
              <a:rPr lang="id-ID" smtClean="0"/>
              <a:t>06/03/2020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07CAA-30B6-46F5-A3BF-1C7DFC210DD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6327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A3EE8B-48DF-4FC9-BD81-903CA6D1D59F}" type="slidenum">
              <a:rPr lang="ja-JP" altLang="en-US"/>
              <a:pPr/>
              <a:t>12</a:t>
            </a:fld>
            <a:endParaRPr lang="en-US" altLang="ja-JP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12788"/>
            <a:ext cx="4492625" cy="3370262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9708" y="4329641"/>
            <a:ext cx="4977029" cy="4110734"/>
          </a:xfrm>
          <a:noFill/>
          <a:ln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5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39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137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27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33400"/>
            <a:ext cx="10058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828800" y="1981200"/>
            <a:ext cx="1016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B9B5B-9D66-4062-9E56-7D4683EEA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300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100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56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219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5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6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68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53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0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75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1" r:id="rId6"/>
    <p:sldLayoutId id="2147483678" r:id="rId7"/>
    <p:sldLayoutId id="2147483679" r:id="rId8"/>
    <p:sldLayoutId id="2147483668" r:id="rId9"/>
    <p:sldLayoutId id="2147483669" r:id="rId10"/>
    <p:sldLayoutId id="2147483670" r:id="rId11"/>
    <p:sldLayoutId id="2147483672" r:id="rId12"/>
    <p:sldLayoutId id="214748368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47766EE-4192-4B2D-A5A0-F60F9A5F74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A3DC10-76D2-4A6E-AF77-BD7EC77AE4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13858" y="10"/>
            <a:ext cx="12191980" cy="6857990"/>
          </a:xfrm>
          <a:prstGeom prst="rect">
            <a:avLst/>
          </a:prstGeom>
        </p:spPr>
      </p:pic>
      <p:sp>
        <p:nvSpPr>
          <p:cNvPr id="16" name="Graphic 1">
            <a:extLst>
              <a:ext uri="{FF2B5EF4-FFF2-40B4-BE49-F238E27FC236}">
                <a16:creationId xmlns:a16="http://schemas.microsoft.com/office/drawing/2014/main" id="{D6705569-F545-4F47-A260-A9202826E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bg1">
              <a:alpha val="89000"/>
            </a:schemeClr>
          </a:solidFill>
          <a:ln w="32707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BF4A52-C4A9-4085-A7E8-711AAD2AB7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0600" y="2083986"/>
            <a:ext cx="7620000" cy="2213621"/>
          </a:xfrm>
        </p:spPr>
        <p:txBody>
          <a:bodyPr>
            <a:normAutofit/>
          </a:bodyPr>
          <a:lstStyle/>
          <a:p>
            <a:pPr algn="ctr"/>
            <a:r>
              <a:rPr lang="id-ID" dirty="0"/>
              <a:t>Pelayanan Kesehatan Kerja</a:t>
            </a:r>
          </a:p>
          <a:p>
            <a:pPr algn="ctr"/>
            <a:endParaRPr lang="id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98BF-3208-4887-9D52-C4CB3EF8E7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3018" y="4479192"/>
            <a:ext cx="5644581" cy="1191873"/>
          </a:xfrm>
        </p:spPr>
        <p:txBody>
          <a:bodyPr>
            <a:normAutofit/>
          </a:bodyPr>
          <a:lstStyle/>
          <a:p>
            <a:pPr algn="ctr"/>
            <a:r>
              <a:rPr lang="id-ID" dirty="0"/>
              <a:t>DIAN PUSPITANINGTYAS LAKSANA</a:t>
            </a:r>
          </a:p>
        </p:txBody>
      </p:sp>
    </p:spTree>
    <p:extLst>
      <p:ext uri="{BB962C8B-B14F-4D97-AF65-F5344CB8AC3E}">
        <p14:creationId xmlns:p14="http://schemas.microsoft.com/office/powerpoint/2010/main" val="24080955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Sasaran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 formal : </a:t>
            </a:r>
            <a:r>
              <a:rPr lang="en-US" dirty="0" err="1"/>
              <a:t>industri</a:t>
            </a:r>
            <a:r>
              <a:rPr lang="en-US" dirty="0"/>
              <a:t> , PNS, BUMN, </a:t>
            </a:r>
            <a:r>
              <a:rPr lang="en-US" dirty="0" err="1"/>
              <a:t>penerbangan</a:t>
            </a:r>
            <a:r>
              <a:rPr lang="en-US" dirty="0"/>
              <a:t>, </a:t>
            </a:r>
            <a:r>
              <a:rPr lang="en-US" dirty="0" err="1"/>
              <a:t>pertambangan</a:t>
            </a:r>
            <a:r>
              <a:rPr lang="en-US" dirty="0"/>
              <a:t>, </a:t>
            </a:r>
            <a:r>
              <a:rPr lang="en-US" dirty="0" err="1"/>
              <a:t>kelautan</a:t>
            </a:r>
            <a:r>
              <a:rPr lang="en-US" dirty="0"/>
              <a:t>, </a:t>
            </a:r>
            <a:r>
              <a:rPr lang="en-US" dirty="0" err="1"/>
              <a:t>telekomunikasi</a:t>
            </a:r>
            <a:endParaRPr lang="en-US" dirty="0"/>
          </a:p>
          <a:p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 informal : </a:t>
            </a:r>
          </a:p>
          <a:p>
            <a:pPr>
              <a:buNone/>
            </a:pPr>
            <a:r>
              <a:rPr lang="en-US" dirty="0"/>
              <a:t>    </a:t>
            </a:r>
            <a:r>
              <a:rPr lang="en-US" dirty="0" err="1"/>
              <a:t>petani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masyarakat</a:t>
            </a:r>
            <a:r>
              <a:rPr lang="en-US" dirty="0"/>
              <a:t>  </a:t>
            </a:r>
            <a:r>
              <a:rPr lang="en-US" dirty="0" err="1"/>
              <a:t>sekitarnya</a:t>
            </a:r>
            <a:endParaRPr lang="en-US" dirty="0"/>
          </a:p>
          <a:p>
            <a:pPr>
              <a:buNone/>
            </a:pPr>
            <a:r>
              <a:rPr lang="en-US" dirty="0"/>
              <a:t>    </a:t>
            </a:r>
            <a:r>
              <a:rPr lang="en-US" dirty="0" err="1"/>
              <a:t>nelayan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sekitarnya</a:t>
            </a:r>
            <a:endParaRPr lang="en-US" dirty="0"/>
          </a:p>
          <a:p>
            <a:pPr>
              <a:buNone/>
            </a:pPr>
            <a:r>
              <a:rPr lang="en-US" dirty="0"/>
              <a:t>    home </a:t>
            </a:r>
            <a:r>
              <a:rPr lang="en-US" dirty="0" err="1"/>
              <a:t>industri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sekitarnya</a:t>
            </a:r>
            <a:endParaRPr lang="en-US" dirty="0"/>
          </a:p>
          <a:p>
            <a:pPr>
              <a:buNone/>
            </a:pPr>
            <a:r>
              <a:rPr lang="en-US" dirty="0"/>
              <a:t>    </a:t>
            </a:r>
            <a:r>
              <a:rPr lang="en-US" dirty="0" err="1"/>
              <a:t>perdagangan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transportasi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Target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Menurunkan prevalensi penyakit dan accident rate</a:t>
            </a:r>
          </a:p>
          <a:p>
            <a:r>
              <a:rPr lang="id-ID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Mencegah timbulnya penyakit akibat kerja / penyakit akibat hubungan kerja</a:t>
            </a:r>
            <a:endParaRPr lang="en-US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d-ID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Efisiensi sumber daya manusia dan mesin</a:t>
            </a:r>
            <a:endParaRPr lang="en-US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d-ID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 mengurangi angka absensi karena sakit</a:t>
            </a:r>
            <a:r>
              <a:rPr lang="en-US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splice main 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171057">
            <a:off x="4656139" y="1085850"/>
            <a:ext cx="2568575" cy="445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5" name="AutoShape 3"/>
          <p:cNvSpPr>
            <a:spLocks noChangeArrowheads="1"/>
          </p:cNvSpPr>
          <p:nvPr/>
        </p:nvSpPr>
        <p:spPr bwMode="auto">
          <a:xfrm>
            <a:off x="1751013" y="1862139"/>
            <a:ext cx="2474912" cy="625475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en-US" altLang="ja-JP" sz="2000" b="1">
                <a:latin typeface="Tahoma" pitchFamily="34" charset="0"/>
                <a:ea typeface="ＭＳ Ｐゴシック" pitchFamily="34" charset="-128"/>
              </a:rPr>
              <a:t>Prevention of disease/injury</a:t>
            </a:r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1728788" y="2830514"/>
            <a:ext cx="2792412" cy="909637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en-US" altLang="ja-JP" sz="2000" b="1">
                <a:latin typeface="Tahoma" pitchFamily="34" charset="0"/>
                <a:ea typeface="ＭＳ Ｐゴシック" pitchFamily="34" charset="-128"/>
              </a:rPr>
              <a:t>Promotion of </a:t>
            </a:r>
          </a:p>
          <a:p>
            <a:pPr algn="ctr" eaLnBrk="0" hangingPunct="0"/>
            <a:r>
              <a:rPr lang="en-US" altLang="ja-JP" sz="2000" b="1">
                <a:latin typeface="Tahoma" pitchFamily="34" charset="0"/>
                <a:ea typeface="ＭＳ Ｐゴシック" pitchFamily="34" charset="-128"/>
              </a:rPr>
              <a:t>good health and safety</a:t>
            </a:r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auto">
          <a:xfrm>
            <a:off x="2409826" y="4005264"/>
            <a:ext cx="2238375" cy="917575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en-US" altLang="ja-JP" sz="2000" b="1">
                <a:latin typeface="Tahoma" pitchFamily="34" charset="0"/>
                <a:ea typeface="ＭＳ Ｐゴシック" pitchFamily="34" charset="-128"/>
              </a:rPr>
              <a:t>Improvement </a:t>
            </a:r>
          </a:p>
          <a:p>
            <a:pPr algn="ctr" eaLnBrk="0" hangingPunct="0"/>
            <a:r>
              <a:rPr lang="en-US" altLang="ja-JP" sz="2000" b="1">
                <a:latin typeface="Tahoma" pitchFamily="34" charset="0"/>
                <a:ea typeface="ＭＳ Ｐゴシック" pitchFamily="34" charset="-128"/>
              </a:rPr>
              <a:t>of safety and health</a:t>
            </a:r>
          </a:p>
        </p:txBody>
      </p:sp>
      <p:sp>
        <p:nvSpPr>
          <p:cNvPr id="54278" name="AutoShape 6"/>
          <p:cNvSpPr>
            <a:spLocks noChangeArrowheads="1"/>
          </p:cNvSpPr>
          <p:nvPr/>
        </p:nvSpPr>
        <p:spPr bwMode="auto">
          <a:xfrm>
            <a:off x="3941764" y="5080001"/>
            <a:ext cx="2662237" cy="625475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en-US" altLang="ja-JP" sz="2000" b="1">
                <a:latin typeface="Tahoma" pitchFamily="34" charset="0"/>
                <a:ea typeface="ＭＳ Ｐゴシック" pitchFamily="34" charset="-128"/>
              </a:rPr>
              <a:t>HEALTHY, SAFE, COMFORTABLE</a:t>
            </a:r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>
            <a:off x="6781800" y="3503613"/>
            <a:ext cx="1054100" cy="0"/>
          </a:xfrm>
          <a:prstGeom prst="line">
            <a:avLst/>
          </a:prstGeom>
          <a:noFill/>
          <a:ln w="123825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4280" name="AutoShape 8"/>
          <p:cNvSpPr>
            <a:spLocks noChangeArrowheads="1"/>
          </p:cNvSpPr>
          <p:nvPr/>
        </p:nvSpPr>
        <p:spPr bwMode="auto">
          <a:xfrm>
            <a:off x="7386639" y="5191125"/>
            <a:ext cx="2967037" cy="476726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fontAlgn="t" hangingPunct="0"/>
            <a:r>
              <a:rPr lang="en-US" altLang="ja-JP" sz="2800" b="1">
                <a:latin typeface="Tahoma" pitchFamily="34" charset="0"/>
                <a:ea typeface="ＭＳ Ｐゴシック" pitchFamily="34" charset="-128"/>
              </a:rPr>
              <a:t>PRODUCTIVITY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3492500" y="203200"/>
            <a:ext cx="51562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ja-JP" sz="3200" b="1">
                <a:solidFill>
                  <a:schemeClr val="tx2"/>
                </a:solidFill>
                <a:ea typeface="ＭＳ Ｐゴシック" pitchFamily="34" charset="-128"/>
              </a:rPr>
              <a:t>“The Link”</a:t>
            </a:r>
          </a:p>
        </p:txBody>
      </p:sp>
      <p:pic>
        <p:nvPicPr>
          <p:cNvPr id="54282" name="Picture 10" descr="splice main 0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985329">
            <a:off x="7537450" y="1093789"/>
            <a:ext cx="2432050" cy="433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533400"/>
            <a:ext cx="7543800" cy="3746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/>
              <a:t>The three levels of prevention</a:t>
            </a:r>
          </a:p>
        </p:txBody>
      </p:sp>
      <p:graphicFrame>
        <p:nvGraphicFramePr>
          <p:cNvPr id="45084" name="Group 28"/>
          <p:cNvGraphicFramePr>
            <a:graphicFrameLocks noGrp="1"/>
          </p:cNvGraphicFramePr>
          <p:nvPr>
            <p:ph type="tbl" idx="1"/>
          </p:nvPr>
        </p:nvGraphicFramePr>
        <p:xfrm>
          <a:off x="1666844" y="1196976"/>
          <a:ext cx="9001156" cy="5688013"/>
        </p:xfrm>
        <a:graphic>
          <a:graphicData uri="http://schemas.openxmlformats.org/drawingml/2006/table">
            <a:tbl>
              <a:tblPr/>
              <a:tblGrid>
                <a:gridCol w="2419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18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79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Primary Prevention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8B2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 designed to deter or avoid the occurrence of disease or injury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8B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8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Secondary Prevention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60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 designed to identify and adequately treat a disease or injury process as soon as possible, often before any symptoms have developed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6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9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Tertiary Prevention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E7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 designed to treat a disorder when it has advanced beyond its early stages, to avoid complications &amp; limit disability, to address rehabilitative and palliative needs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E7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533401"/>
            <a:ext cx="7543800" cy="873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dirty="0"/>
              <a:t>Prevention of Occupational Disease</a:t>
            </a:r>
          </a:p>
        </p:txBody>
      </p:sp>
      <p:graphicFrame>
        <p:nvGraphicFramePr>
          <p:cNvPr id="31803" name="Group 59"/>
          <p:cNvGraphicFramePr>
            <a:graphicFrameLocks noGrp="1"/>
          </p:cNvGraphicFramePr>
          <p:nvPr>
            <p:ph type="tbl" idx="1"/>
          </p:nvPr>
        </p:nvGraphicFramePr>
        <p:xfrm>
          <a:off x="1524000" y="981076"/>
          <a:ext cx="8991600" cy="5646741"/>
        </p:xfrm>
        <a:graphic>
          <a:graphicData uri="http://schemas.openxmlformats.org/drawingml/2006/table">
            <a:tbl>
              <a:tblPr/>
              <a:tblGrid>
                <a:gridCol w="449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Primary Prevention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E7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Secondary Prevention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E7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Control of new hazards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60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Screening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6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Control of known hazards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60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6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Environmental monitoring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60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6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Biological monitoring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60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6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60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Identification of vulnerable workers (pre employment medical examination)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60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Periodic medical examination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6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Substitution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60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6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1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Engineering controls to minimise exposure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60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6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Personal Protective Devices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60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6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304801"/>
            <a:ext cx="8229600" cy="5826125"/>
          </a:xfrm>
        </p:spPr>
        <p:txBody>
          <a:bodyPr/>
          <a:lstStyle/>
          <a:p>
            <a:pPr marL="0" indent="0">
              <a:buNone/>
              <a:defRPr/>
            </a:pPr>
            <a:endParaRPr lang="en-US" i="1" dirty="0"/>
          </a:p>
          <a:p>
            <a:pPr marL="0" indent="0" algn="ctr">
              <a:buNone/>
              <a:defRPr/>
            </a:pP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Promkes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pada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id-ID" dirty="0"/>
              <a:t> aspek pelayanan kesehatan</a:t>
            </a:r>
            <a:r>
              <a:rPr lang="en-US" dirty="0"/>
              <a:t>.</a:t>
            </a:r>
          </a:p>
        </p:txBody>
      </p:sp>
      <p:sp>
        <p:nvSpPr>
          <p:cNvPr id="2" name="Line 5"/>
          <p:cNvSpPr>
            <a:spLocks noChangeShapeType="1"/>
          </p:cNvSpPr>
          <p:nvPr/>
        </p:nvSpPr>
        <p:spPr bwMode="auto">
          <a:xfrm flipH="1">
            <a:off x="3657600" y="2133600"/>
            <a:ext cx="2438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0484" name="Line 6"/>
          <p:cNvSpPr>
            <a:spLocks noChangeShapeType="1"/>
          </p:cNvSpPr>
          <p:nvPr/>
        </p:nvSpPr>
        <p:spPr bwMode="auto">
          <a:xfrm>
            <a:off x="6096000" y="21336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2286000" y="2667000"/>
            <a:ext cx="2590800" cy="109260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err="1"/>
              <a:t>Dimensi</a:t>
            </a:r>
            <a:r>
              <a:rPr lang="en-US" sz="2000" dirty="0"/>
              <a:t> : </a:t>
            </a:r>
            <a:endParaRPr lang="id-ID" sz="2000" dirty="0"/>
          </a:p>
          <a:p>
            <a:pPr algn="ctr">
              <a:spcBef>
                <a:spcPct val="50000"/>
              </a:spcBef>
            </a:pPr>
            <a:r>
              <a:rPr lang="id-ID" dirty="0"/>
              <a:t>Tempat pelaksanaan promosi</a:t>
            </a:r>
            <a:endParaRPr lang="en-US" dirty="0"/>
          </a:p>
        </p:txBody>
      </p:sp>
      <p:sp>
        <p:nvSpPr>
          <p:cNvPr id="20486" name="Text Box 8"/>
          <p:cNvSpPr txBox="1">
            <a:spLocks noChangeArrowheads="1"/>
          </p:cNvSpPr>
          <p:nvPr/>
        </p:nvSpPr>
        <p:spPr bwMode="auto">
          <a:xfrm>
            <a:off x="7010400" y="2667000"/>
            <a:ext cx="2514600" cy="8636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err="1"/>
              <a:t>Dimensi</a:t>
            </a:r>
            <a:r>
              <a:rPr lang="en-US" sz="2000" dirty="0"/>
              <a:t> : </a:t>
            </a:r>
          </a:p>
          <a:p>
            <a:pPr algn="ctr">
              <a:spcBef>
                <a:spcPct val="50000"/>
              </a:spcBef>
            </a:pPr>
            <a:r>
              <a:rPr lang="id-ID" sz="2000" dirty="0"/>
              <a:t>Tingkat pelayanan</a:t>
            </a:r>
            <a:endParaRPr lang="en-US" sz="2000" dirty="0"/>
          </a:p>
        </p:txBody>
      </p:sp>
      <p:sp>
        <p:nvSpPr>
          <p:cNvPr id="20487" name="Line 9"/>
          <p:cNvSpPr>
            <a:spLocks noChangeShapeType="1"/>
          </p:cNvSpPr>
          <p:nvPr/>
        </p:nvSpPr>
        <p:spPr bwMode="auto">
          <a:xfrm flipH="1">
            <a:off x="2590800" y="35814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0488" name="Text Box 10"/>
          <p:cNvSpPr txBox="1">
            <a:spLocks noChangeArrowheads="1"/>
          </p:cNvSpPr>
          <p:nvPr/>
        </p:nvSpPr>
        <p:spPr bwMode="auto">
          <a:xfrm>
            <a:off x="1676400" y="4191001"/>
            <a:ext cx="1676400" cy="10636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Preventiv &amp; promotiv:</a:t>
            </a:r>
          </a:p>
          <a:p>
            <a:pPr algn="ctr">
              <a:spcBef>
                <a:spcPct val="50000"/>
              </a:spcBef>
            </a:pPr>
            <a:r>
              <a:rPr lang="en-US"/>
              <a:t>Bagi klp sehat</a:t>
            </a:r>
          </a:p>
        </p:txBody>
      </p:sp>
      <p:sp>
        <p:nvSpPr>
          <p:cNvPr id="20489" name="Line 11"/>
          <p:cNvSpPr>
            <a:spLocks noChangeShapeType="1"/>
          </p:cNvSpPr>
          <p:nvPr/>
        </p:nvSpPr>
        <p:spPr bwMode="auto">
          <a:xfrm>
            <a:off x="3581400" y="35814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0490" name="Text Box 12"/>
          <p:cNvSpPr txBox="1">
            <a:spLocks noChangeArrowheads="1"/>
          </p:cNvSpPr>
          <p:nvPr/>
        </p:nvSpPr>
        <p:spPr bwMode="auto">
          <a:xfrm>
            <a:off x="3810000" y="4191001"/>
            <a:ext cx="1676400" cy="10636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Kuratif &amp; rehabilitatif:</a:t>
            </a:r>
          </a:p>
          <a:p>
            <a:pPr algn="ctr">
              <a:spcBef>
                <a:spcPct val="50000"/>
              </a:spcBef>
            </a:pPr>
            <a:r>
              <a:rPr lang="en-US"/>
              <a:t>Bagi klp sakit</a:t>
            </a:r>
          </a:p>
        </p:txBody>
      </p:sp>
      <p:sp>
        <p:nvSpPr>
          <p:cNvPr id="20491" name="Text Box 13"/>
          <p:cNvSpPr txBox="1">
            <a:spLocks noChangeArrowheads="1"/>
          </p:cNvSpPr>
          <p:nvPr/>
        </p:nvSpPr>
        <p:spPr bwMode="auto">
          <a:xfrm>
            <a:off x="9161463" y="3886201"/>
            <a:ext cx="975588" cy="646331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Institusi </a:t>
            </a:r>
          </a:p>
          <a:p>
            <a:r>
              <a:rPr lang="en-US"/>
              <a:t>Yan kes</a:t>
            </a:r>
          </a:p>
        </p:txBody>
      </p:sp>
      <p:sp>
        <p:nvSpPr>
          <p:cNvPr id="20492" name="Text Box 14"/>
          <p:cNvSpPr txBox="1">
            <a:spLocks noChangeArrowheads="1"/>
          </p:cNvSpPr>
          <p:nvPr/>
        </p:nvSpPr>
        <p:spPr bwMode="auto">
          <a:xfrm>
            <a:off x="6477000" y="4070350"/>
            <a:ext cx="1191352" cy="36933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/>
              <a:t>kelu</a:t>
            </a:r>
            <a:r>
              <a:rPr lang="id-ID" dirty="0"/>
              <a:t>A</a:t>
            </a:r>
            <a:r>
              <a:rPr lang="en-US" dirty="0" err="1"/>
              <a:t>rga</a:t>
            </a:r>
            <a:endParaRPr lang="en-US" dirty="0"/>
          </a:p>
        </p:txBody>
      </p:sp>
      <p:sp>
        <p:nvSpPr>
          <p:cNvPr id="20493" name="Text Box 15"/>
          <p:cNvSpPr txBox="1">
            <a:spLocks noChangeArrowheads="1"/>
          </p:cNvSpPr>
          <p:nvPr/>
        </p:nvSpPr>
        <p:spPr bwMode="auto">
          <a:xfrm>
            <a:off x="6858000" y="4800600"/>
            <a:ext cx="893450" cy="36933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sekolah</a:t>
            </a:r>
          </a:p>
        </p:txBody>
      </p:sp>
      <p:sp>
        <p:nvSpPr>
          <p:cNvPr id="20494" name="Text Box 16"/>
          <p:cNvSpPr txBox="1">
            <a:spLocks noChangeArrowheads="1"/>
          </p:cNvSpPr>
          <p:nvPr/>
        </p:nvSpPr>
        <p:spPr bwMode="auto">
          <a:xfrm>
            <a:off x="8534401" y="4805363"/>
            <a:ext cx="1548629" cy="36933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Tempat umum</a:t>
            </a:r>
          </a:p>
        </p:txBody>
      </p:sp>
      <p:sp>
        <p:nvSpPr>
          <p:cNvPr id="20495" name="Text Box 17"/>
          <p:cNvSpPr txBox="1">
            <a:spLocks noChangeArrowheads="1"/>
          </p:cNvSpPr>
          <p:nvPr/>
        </p:nvSpPr>
        <p:spPr bwMode="auto">
          <a:xfrm>
            <a:off x="7529514" y="5424488"/>
            <a:ext cx="1393715" cy="36933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Tempat kerja</a:t>
            </a:r>
          </a:p>
        </p:txBody>
      </p:sp>
      <p:sp>
        <p:nvSpPr>
          <p:cNvPr id="20496" name="Line 19"/>
          <p:cNvSpPr>
            <a:spLocks noChangeShapeType="1"/>
          </p:cNvSpPr>
          <p:nvPr/>
        </p:nvSpPr>
        <p:spPr bwMode="auto">
          <a:xfrm flipH="1">
            <a:off x="7086600" y="3505200"/>
            <a:ext cx="121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0497" name="Line 20"/>
          <p:cNvSpPr>
            <a:spLocks noChangeShapeType="1"/>
          </p:cNvSpPr>
          <p:nvPr/>
        </p:nvSpPr>
        <p:spPr bwMode="auto">
          <a:xfrm flipH="1">
            <a:off x="7315200" y="3505200"/>
            <a:ext cx="990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0498" name="Line 21"/>
          <p:cNvSpPr>
            <a:spLocks noChangeShapeType="1"/>
          </p:cNvSpPr>
          <p:nvPr/>
        </p:nvSpPr>
        <p:spPr bwMode="auto">
          <a:xfrm>
            <a:off x="8305800" y="35052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0499" name="Line 22"/>
          <p:cNvSpPr>
            <a:spLocks noChangeShapeType="1"/>
          </p:cNvSpPr>
          <p:nvPr/>
        </p:nvSpPr>
        <p:spPr bwMode="auto">
          <a:xfrm>
            <a:off x="8305800" y="3505200"/>
            <a:ext cx="914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0500" name="Line 23"/>
          <p:cNvSpPr>
            <a:spLocks noChangeShapeType="1"/>
          </p:cNvSpPr>
          <p:nvPr/>
        </p:nvSpPr>
        <p:spPr bwMode="auto">
          <a:xfrm>
            <a:off x="8305800" y="3505200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36828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d-ID" dirty="0"/>
              <a:t>Diskripsi dari setiap determinant faktor Kesehatan Kerja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7682386"/>
              </p:ext>
            </p:extLst>
          </p:nvPr>
        </p:nvGraphicFramePr>
        <p:xfrm>
          <a:off x="0" y="1214425"/>
          <a:ext cx="12191998" cy="5712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6370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Physical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Envirmt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Soc-Polt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Cultural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Health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Health serviices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3685">
                <a:tc>
                  <a:txBody>
                    <a:bodyPr/>
                    <a:lstStyle/>
                    <a:p>
                      <a:r>
                        <a:rPr lang="id-ID" dirty="0"/>
                        <a:t>Industri Gula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Individu sehat dan berpengalaman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Meso kurang bersih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Kebijakan pemerintah/ pemda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Safety</a:t>
                      </a:r>
                      <a:r>
                        <a:rPr lang="id-ID" baseline="0" dirty="0"/>
                        <a:t> behavior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Perlindungan Kesehatan tenaga kerja </a:t>
                      </a:r>
                    </a:p>
                    <a:p>
                      <a:r>
                        <a:rPr lang="id-ID" dirty="0"/>
                        <a:t>BPJS Ketenaga kerjaan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Klinnik Kesehatan Kerja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4517">
                <a:tc>
                  <a:txBody>
                    <a:bodyPr/>
                    <a:lstStyle/>
                    <a:p>
                      <a:r>
                        <a:rPr lang="id-ID" dirty="0"/>
                        <a:t>Petani Tebu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Hygiene perorangan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Iklim kerja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Dukungan pemerintah</a:t>
                      </a:r>
                      <a:r>
                        <a:rPr lang="id-ID" baseline="0" dirty="0"/>
                        <a:t> pd petani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Pengerjaaannya dilakukan oleh 1 desa untuk 1 pabrik</a:t>
                      </a:r>
                    </a:p>
                    <a:p>
                      <a:r>
                        <a:rPr lang="id-ID" dirty="0"/>
                        <a:t>Juragaran merekrut Petani dibayar stlj panen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  <a:p>
                      <a:r>
                        <a:rPr lang="id-ID" dirty="0"/>
                        <a:t>Perlindungan Kesehatan oleh Kemenkes, Pemda</a:t>
                      </a:r>
                    </a:p>
                    <a:p>
                      <a:r>
                        <a:rPr lang="id-ID" dirty="0"/>
                        <a:t>BPJS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Pos UKK</a:t>
                      </a:r>
                    </a:p>
                    <a:p>
                      <a:endParaRPr lang="id-ID" dirty="0"/>
                    </a:p>
                    <a:p>
                      <a:r>
                        <a:rPr lang="id-ID" dirty="0"/>
                        <a:t>Pengobatan pd petani yg sakit  di Puskesmas terdekat</a:t>
                      </a:r>
                    </a:p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032">
                <a:tc>
                  <a:txBody>
                    <a:bodyPr/>
                    <a:lstStyle/>
                    <a:p>
                      <a:r>
                        <a:rPr lang="id-ID" dirty="0"/>
                        <a:t>Home industri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Rumah TK ybs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Identifikasi Determinan faktor Kesehatan Kerja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7753450"/>
              </p:ext>
            </p:extLst>
          </p:nvPr>
        </p:nvGraphicFramePr>
        <p:xfrm>
          <a:off x="838201" y="2180492"/>
          <a:ext cx="9466387" cy="4664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2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2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23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23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23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23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523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47157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Physical</a:t>
                      </a: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Envirmt</a:t>
                      </a: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Soc-Polt</a:t>
                      </a: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Cultural</a:t>
                      </a: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Health system</a:t>
                      </a: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Health services</a:t>
                      </a:r>
                    </a:p>
                  </a:txBody>
                  <a:tcPr marL="80433" marR="804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8608">
                <a:tc>
                  <a:txBody>
                    <a:bodyPr/>
                    <a:lstStyle/>
                    <a:p>
                      <a:r>
                        <a:rPr lang="id-ID" dirty="0"/>
                        <a:t>Perawat</a:t>
                      </a:r>
                      <a:r>
                        <a:rPr lang="id-ID" baseline="0" dirty="0"/>
                        <a:t> Rumah Sakit</a:t>
                      </a:r>
                      <a:endParaRPr lang="id-ID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Personal hygiene</a:t>
                      </a: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Potensial</a:t>
                      </a:r>
                      <a:r>
                        <a:rPr lang="id-ID" baseline="0" dirty="0"/>
                        <a:t> hazard RS, limbah medis</a:t>
                      </a:r>
                      <a:endParaRPr lang="id-ID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UU 36 th 2009 ttg Kesehatan.</a:t>
                      </a:r>
                    </a:p>
                    <a:p>
                      <a:r>
                        <a:rPr lang="id-ID" dirty="0"/>
                        <a:t>Kebijakan</a:t>
                      </a:r>
                      <a:r>
                        <a:rPr lang="id-ID" baseline="0" dirty="0"/>
                        <a:t> RS. Penerapan Akreditasi RS. </a:t>
                      </a:r>
                      <a:endParaRPr lang="id-ID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Interaksi sosial perawat dg pasien</a:t>
                      </a:r>
                    </a:p>
                    <a:p>
                      <a:endParaRPr lang="id-ID" dirty="0"/>
                    </a:p>
                    <a:p>
                      <a:r>
                        <a:rPr lang="id-ID" dirty="0"/>
                        <a:t>Pengaturan kunjungan keluarga</a:t>
                      </a: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BPJS</a:t>
                      </a:r>
                    </a:p>
                    <a:p>
                      <a:r>
                        <a:rPr lang="id-ID" dirty="0"/>
                        <a:t>P2K3 RS</a:t>
                      </a: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Klinik RS + </a:t>
                      </a:r>
                    </a:p>
                  </a:txBody>
                  <a:tcPr marL="80433" marR="804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0086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marL="80433" marR="804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ECF49-478D-4AAE-8BB9-D59AF7D2D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F9F70-40C3-40B8-A5B7-13D0F46E5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762B57C5-0573-4A41-B48C-8962A3A9E2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E0FBEFE-8B35-4CA5-AD61-9B6B21861765}"/>
              </a:ext>
            </a:extLst>
          </p:cNvPr>
          <p:cNvSpPr/>
          <p:nvPr/>
        </p:nvSpPr>
        <p:spPr>
          <a:xfrm>
            <a:off x="4073651" y="648593"/>
            <a:ext cx="40446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THANKYOU 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6169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78640-B09C-4617-823E-38F43A974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spc="-20" dirty="0">
                <a:latin typeface="Calibri"/>
                <a:cs typeface="Calibri"/>
              </a:rPr>
              <a:t>Kontrak</a:t>
            </a:r>
            <a:r>
              <a:rPr lang="id-ID" b="1" spc="-25" dirty="0">
                <a:latin typeface="Calibri"/>
                <a:cs typeface="Calibri"/>
              </a:rPr>
              <a:t> </a:t>
            </a:r>
            <a:r>
              <a:rPr lang="id-ID" b="1" spc="-5" dirty="0">
                <a:latin typeface="Calibri"/>
                <a:cs typeface="Calibri"/>
              </a:rPr>
              <a:t>Belajar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91715-4149-4947-A7B0-CB0FFD92C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3200" dirty="0">
                <a:latin typeface="Calibri"/>
                <a:cs typeface="Calibri"/>
              </a:rPr>
              <a:t>- </a:t>
            </a:r>
            <a:r>
              <a:rPr lang="id-ID" sz="3200" spc="-13" dirty="0">
                <a:latin typeface="Calibri"/>
                <a:cs typeface="Calibri"/>
              </a:rPr>
              <a:t>Mahasiswa wajib </a:t>
            </a:r>
            <a:r>
              <a:rPr lang="id-ID" sz="3200" spc="-7" dirty="0">
                <a:latin typeface="Calibri"/>
                <a:cs typeface="Calibri"/>
              </a:rPr>
              <a:t>hadir di </a:t>
            </a:r>
            <a:r>
              <a:rPr lang="id-ID" sz="3200" dirty="0">
                <a:latin typeface="Calibri"/>
                <a:cs typeface="Calibri"/>
              </a:rPr>
              <a:t>ruang </a:t>
            </a:r>
            <a:r>
              <a:rPr lang="id-ID" sz="3200" spc="-13" dirty="0">
                <a:latin typeface="Calibri"/>
                <a:cs typeface="Calibri"/>
              </a:rPr>
              <a:t>perkuliahan </a:t>
            </a:r>
            <a:r>
              <a:rPr lang="id-ID" sz="3200" spc="-7" dirty="0">
                <a:latin typeface="Calibri"/>
                <a:cs typeface="Calibri"/>
              </a:rPr>
              <a:t>maksimal 15  </a:t>
            </a:r>
            <a:r>
              <a:rPr lang="id-ID" sz="3200" dirty="0">
                <a:latin typeface="Calibri"/>
                <a:cs typeface="Calibri"/>
              </a:rPr>
              <a:t>menit </a:t>
            </a:r>
            <a:r>
              <a:rPr lang="id-ID" sz="3200" spc="-20" dirty="0">
                <a:latin typeface="Calibri"/>
                <a:cs typeface="Calibri"/>
              </a:rPr>
              <a:t>stelah </a:t>
            </a:r>
            <a:r>
              <a:rPr lang="id-ID" sz="3200" spc="-13" dirty="0">
                <a:latin typeface="Calibri"/>
                <a:cs typeface="Calibri"/>
              </a:rPr>
              <a:t>perkuliahan</a:t>
            </a:r>
            <a:r>
              <a:rPr lang="id-ID" sz="3200" spc="13" dirty="0">
                <a:latin typeface="Calibri"/>
                <a:cs typeface="Calibri"/>
              </a:rPr>
              <a:t> </a:t>
            </a:r>
            <a:r>
              <a:rPr lang="id-ID" sz="3200" spc="-7" dirty="0">
                <a:latin typeface="Calibri"/>
                <a:cs typeface="Calibri"/>
              </a:rPr>
              <a:t>dimulai.</a:t>
            </a:r>
            <a:br>
              <a:rPr lang="id-ID" sz="3200" dirty="0">
                <a:latin typeface="Calibri"/>
                <a:cs typeface="Calibri"/>
              </a:rPr>
            </a:br>
            <a:r>
              <a:rPr lang="id-ID" sz="3200" dirty="0">
                <a:latin typeface="Calibri"/>
                <a:cs typeface="Calibri"/>
              </a:rPr>
              <a:t>- </a:t>
            </a:r>
            <a:r>
              <a:rPr lang="id-ID" sz="3200" spc="-13" dirty="0">
                <a:latin typeface="Calibri"/>
                <a:cs typeface="Calibri"/>
              </a:rPr>
              <a:t>Mahasiswa wajib </a:t>
            </a:r>
            <a:r>
              <a:rPr lang="id-ID" sz="3200" spc="-7" dirty="0">
                <a:latin typeface="Calibri"/>
                <a:cs typeface="Calibri"/>
              </a:rPr>
              <a:t>hadir </a:t>
            </a:r>
            <a:r>
              <a:rPr lang="id-ID" sz="3200" dirty="0">
                <a:latin typeface="Calibri"/>
                <a:cs typeface="Calibri"/>
              </a:rPr>
              <a:t>minimal </a:t>
            </a:r>
            <a:r>
              <a:rPr lang="id-ID" sz="3200" spc="-7" dirty="0">
                <a:latin typeface="Calibri"/>
                <a:cs typeface="Calibri"/>
              </a:rPr>
              <a:t>75 </a:t>
            </a:r>
            <a:r>
              <a:rPr lang="id-ID" sz="3200" dirty="0">
                <a:latin typeface="Calibri"/>
                <a:cs typeface="Calibri"/>
              </a:rPr>
              <a:t>% </a:t>
            </a:r>
            <a:r>
              <a:rPr lang="id-ID" sz="3200" spc="-7" dirty="0">
                <a:latin typeface="Calibri"/>
                <a:cs typeface="Calibri"/>
              </a:rPr>
              <a:t>pertemuan (11</a:t>
            </a:r>
            <a:r>
              <a:rPr lang="id-ID" sz="3200" spc="-27" dirty="0">
                <a:latin typeface="Calibri"/>
                <a:cs typeface="Calibri"/>
              </a:rPr>
              <a:t> </a:t>
            </a:r>
            <a:r>
              <a:rPr lang="id-ID" sz="3200" spc="-7" dirty="0">
                <a:latin typeface="Calibri"/>
                <a:cs typeface="Calibri"/>
              </a:rPr>
              <a:t>TM)</a:t>
            </a:r>
            <a:br>
              <a:rPr lang="id-ID" sz="3200" spc="-7" dirty="0">
                <a:latin typeface="Calibri"/>
                <a:cs typeface="Calibri"/>
              </a:rPr>
            </a:br>
            <a:r>
              <a:rPr lang="id-ID" sz="3200" spc="-7" dirty="0">
                <a:latin typeface="Calibri"/>
                <a:cs typeface="Calibri"/>
              </a:rPr>
              <a:t>- </a:t>
            </a:r>
            <a:r>
              <a:rPr lang="id-ID" sz="3200" spc="-13" dirty="0">
                <a:latin typeface="Calibri"/>
                <a:cs typeface="Calibri"/>
              </a:rPr>
              <a:t>Mahasiswa berpakaian </a:t>
            </a:r>
            <a:r>
              <a:rPr lang="id-ID" sz="3200" spc="-27" dirty="0">
                <a:latin typeface="Calibri"/>
                <a:cs typeface="Calibri"/>
              </a:rPr>
              <a:t>rapi </a:t>
            </a:r>
            <a:r>
              <a:rPr lang="id-ID" sz="3200" spc="-7" dirty="0">
                <a:latin typeface="Calibri"/>
                <a:cs typeface="Calibri"/>
              </a:rPr>
              <a:t>dan sopan,</a:t>
            </a:r>
            <a:r>
              <a:rPr lang="id-ID" sz="3200" spc="33" dirty="0">
                <a:latin typeface="Calibri"/>
                <a:cs typeface="Calibri"/>
              </a:rPr>
              <a:t> </a:t>
            </a:r>
            <a:r>
              <a:rPr lang="id-ID" sz="3200" spc="-13" dirty="0">
                <a:latin typeface="Calibri"/>
                <a:cs typeface="Calibri"/>
              </a:rPr>
              <a:t>bersepatu.</a:t>
            </a:r>
            <a:br>
              <a:rPr lang="id-ID" sz="3200" dirty="0">
                <a:latin typeface="Calibri"/>
                <a:cs typeface="Calibri"/>
              </a:rPr>
            </a:br>
            <a:r>
              <a:rPr lang="id-ID" sz="3200" dirty="0">
                <a:latin typeface="Calibri"/>
                <a:cs typeface="Calibri"/>
              </a:rPr>
              <a:t>- </a:t>
            </a:r>
            <a:r>
              <a:rPr lang="id-ID" sz="3200" spc="-7" dirty="0">
                <a:latin typeface="Calibri"/>
                <a:cs typeface="Calibri"/>
              </a:rPr>
              <a:t>Tidak boleh </a:t>
            </a:r>
            <a:r>
              <a:rPr lang="id-ID" sz="3200" spc="-13" dirty="0">
                <a:latin typeface="Calibri"/>
                <a:cs typeface="Calibri"/>
              </a:rPr>
              <a:t>makan </a:t>
            </a:r>
            <a:r>
              <a:rPr lang="id-ID" sz="3200" spc="-7" dirty="0">
                <a:latin typeface="Calibri"/>
                <a:cs typeface="Calibri"/>
              </a:rPr>
              <a:t>selama </a:t>
            </a:r>
            <a:r>
              <a:rPr lang="id-ID" sz="3200" spc="-13" dirty="0">
                <a:latin typeface="Calibri"/>
                <a:cs typeface="Calibri"/>
              </a:rPr>
              <a:t>perkuliahan  </a:t>
            </a:r>
            <a:r>
              <a:rPr lang="id-ID" sz="3200" spc="-7" dirty="0">
                <a:latin typeface="Calibri"/>
                <a:cs typeface="Calibri"/>
              </a:rPr>
              <a:t>berlangsung.</a:t>
            </a:r>
            <a:br>
              <a:rPr lang="id-ID" sz="3200" dirty="0">
                <a:latin typeface="Calibri"/>
                <a:cs typeface="Calibri"/>
              </a:rPr>
            </a:br>
            <a:r>
              <a:rPr lang="id-ID" sz="3200" dirty="0">
                <a:latin typeface="Calibri"/>
                <a:cs typeface="Calibri"/>
              </a:rPr>
              <a:t>- </a:t>
            </a:r>
            <a:r>
              <a:rPr lang="id-ID" sz="3200" spc="-60" dirty="0">
                <a:latin typeface="Calibri"/>
                <a:cs typeface="Calibri"/>
              </a:rPr>
              <a:t>Yang </a:t>
            </a:r>
            <a:r>
              <a:rPr lang="id-ID" sz="3200" spc="-20" dirty="0">
                <a:latin typeface="Calibri"/>
                <a:cs typeface="Calibri"/>
              </a:rPr>
              <a:t>mempunyai </a:t>
            </a:r>
            <a:r>
              <a:rPr lang="id-ID" sz="3200" dirty="0">
                <a:latin typeface="Calibri"/>
                <a:cs typeface="Calibri"/>
              </a:rPr>
              <a:t>HP </a:t>
            </a:r>
            <a:r>
              <a:rPr lang="id-ID" sz="3200" spc="-20" dirty="0">
                <a:latin typeface="Calibri"/>
                <a:cs typeface="Calibri"/>
              </a:rPr>
              <a:t>suara </a:t>
            </a:r>
            <a:r>
              <a:rPr lang="id-ID" sz="3200" spc="-13" dirty="0">
                <a:latin typeface="Calibri"/>
                <a:cs typeface="Calibri"/>
              </a:rPr>
              <a:t>dimatikan </a:t>
            </a:r>
            <a:r>
              <a:rPr lang="id-ID" sz="3200" spc="-7" dirty="0">
                <a:latin typeface="Calibri"/>
                <a:cs typeface="Calibri"/>
              </a:rPr>
              <a:t>(silent</a:t>
            </a:r>
            <a:r>
              <a:rPr lang="id-ID" sz="3200" spc="87" dirty="0">
                <a:latin typeface="Calibri"/>
                <a:cs typeface="Calibri"/>
              </a:rPr>
              <a:t> </a:t>
            </a:r>
            <a:r>
              <a:rPr lang="id-ID" sz="3200" spc="-7" dirty="0">
                <a:latin typeface="Calibri"/>
                <a:cs typeface="Calibri"/>
              </a:rPr>
              <a:t>mode)</a:t>
            </a:r>
            <a:br>
              <a:rPr lang="id-ID" sz="3200" dirty="0">
                <a:latin typeface="Calibri"/>
                <a:cs typeface="Calibri"/>
              </a:rPr>
            </a:br>
            <a:r>
              <a:rPr lang="id-ID" sz="3200" dirty="0">
                <a:latin typeface="Calibri"/>
                <a:cs typeface="Calibri"/>
              </a:rPr>
              <a:t>- </a:t>
            </a:r>
            <a:r>
              <a:rPr lang="id-ID" sz="3200" spc="-7" dirty="0">
                <a:latin typeface="Calibri"/>
                <a:cs typeface="Calibri"/>
              </a:rPr>
              <a:t>Dosen </a:t>
            </a:r>
            <a:r>
              <a:rPr lang="id-ID" sz="3200" spc="-13" dirty="0">
                <a:latin typeface="Calibri"/>
                <a:cs typeface="Calibri"/>
              </a:rPr>
              <a:t>berhalangan </a:t>
            </a:r>
            <a:r>
              <a:rPr lang="id-ID" sz="3200" spc="-7" dirty="0">
                <a:latin typeface="Calibri"/>
                <a:cs typeface="Calibri"/>
              </a:rPr>
              <a:t>pertemuan </a:t>
            </a:r>
            <a:r>
              <a:rPr lang="id-ID" sz="3200" spc="-20" dirty="0">
                <a:latin typeface="Calibri"/>
                <a:cs typeface="Calibri"/>
              </a:rPr>
              <a:t>diganti </a:t>
            </a:r>
            <a:r>
              <a:rPr lang="id-ID" sz="3200" spc="-7" dirty="0">
                <a:latin typeface="Calibri"/>
                <a:cs typeface="Calibri"/>
              </a:rPr>
              <a:t>pada hari sesuai  </a:t>
            </a:r>
            <a:r>
              <a:rPr lang="id-ID" sz="3200" spc="-20" dirty="0">
                <a:latin typeface="Calibri"/>
                <a:cs typeface="Calibri"/>
              </a:rPr>
              <a:t>dengan </a:t>
            </a:r>
            <a:r>
              <a:rPr lang="id-ID" sz="3200" spc="-13" dirty="0">
                <a:latin typeface="Calibri"/>
                <a:cs typeface="Calibri"/>
              </a:rPr>
              <a:t>jadwal </a:t>
            </a:r>
            <a:r>
              <a:rPr lang="id-ID" sz="3200" spc="-27" dirty="0">
                <a:latin typeface="Calibri"/>
                <a:cs typeface="Calibri"/>
              </a:rPr>
              <a:t>kosong </a:t>
            </a:r>
            <a:r>
              <a:rPr lang="id-ID" sz="3200" spc="-20" dirty="0">
                <a:latin typeface="Calibri"/>
                <a:cs typeface="Calibri"/>
              </a:rPr>
              <a:t>atau kesepakatan dengan  </a:t>
            </a:r>
            <a:r>
              <a:rPr lang="id-ID" sz="3200" spc="-13" dirty="0">
                <a:latin typeface="Calibri"/>
                <a:cs typeface="Calibri"/>
              </a:rPr>
              <a:t>mahasiswa</a:t>
            </a:r>
            <a:r>
              <a:rPr lang="id-ID" spc="-13" dirty="0">
                <a:latin typeface="Calibri"/>
                <a:cs typeface="Calibri"/>
              </a:rPr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47997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01A8D-FD9F-42BF-BFC7-8AC161F15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6117"/>
            <a:ext cx="10515600" cy="1325563"/>
          </a:xfrm>
        </p:spPr>
        <p:txBody>
          <a:bodyPr>
            <a:normAutofit fontScale="90000"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d-ID" b="1" spc="-10" dirty="0">
                <a:latin typeface="Calibri"/>
                <a:cs typeface="Calibri"/>
              </a:rPr>
              <a:t>PROSES </a:t>
            </a:r>
            <a:r>
              <a:rPr lang="id-ID" b="1" spc="-5" dirty="0">
                <a:latin typeface="Calibri"/>
                <a:cs typeface="Calibri"/>
              </a:rPr>
              <a:t>BELAJAR</a:t>
            </a:r>
            <a:r>
              <a:rPr lang="id-ID" b="1" spc="-35" dirty="0">
                <a:latin typeface="Calibri"/>
                <a:cs typeface="Calibri"/>
              </a:rPr>
              <a:t> </a:t>
            </a:r>
            <a:r>
              <a:rPr lang="id-ID" b="1" spc="-10" dirty="0">
                <a:latin typeface="Calibri"/>
                <a:cs typeface="Calibri"/>
              </a:rPr>
              <a:t>MENGAJAR</a:t>
            </a:r>
            <a:br>
              <a:rPr lang="id-ID" dirty="0">
                <a:latin typeface="Calibri"/>
                <a:cs typeface="Calibri"/>
              </a:rPr>
            </a:br>
            <a:r>
              <a:rPr lang="id-ID" b="1" spc="-5" dirty="0">
                <a:latin typeface="Calibri"/>
                <a:cs typeface="Calibri"/>
              </a:rPr>
              <a:t>Jumlah </a:t>
            </a:r>
            <a:r>
              <a:rPr lang="id-ID" b="1" spc="-10" dirty="0">
                <a:latin typeface="Calibri"/>
                <a:cs typeface="Calibri"/>
              </a:rPr>
              <a:t>SKS	</a:t>
            </a:r>
            <a:r>
              <a:rPr lang="id-ID" dirty="0">
                <a:latin typeface="Calibri"/>
                <a:cs typeface="Calibri"/>
              </a:rPr>
              <a:t>: 2</a:t>
            </a:r>
            <a:r>
              <a:rPr lang="id-ID" spc="-254" dirty="0">
                <a:latin typeface="Calibri"/>
                <a:cs typeface="Calibri"/>
              </a:rPr>
              <a:t> </a:t>
            </a:r>
            <a:r>
              <a:rPr lang="id-ID" dirty="0">
                <a:latin typeface="Calibri"/>
                <a:cs typeface="Calibri"/>
              </a:rPr>
              <a:t>(dua)</a:t>
            </a:r>
            <a:br>
              <a:rPr lang="id-ID" dirty="0">
                <a:latin typeface="Calibri"/>
                <a:cs typeface="Calibri"/>
              </a:rPr>
            </a:b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3D99D-58EE-4BFA-A62C-6A035EA06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37692"/>
            <a:ext cx="10515600" cy="3534508"/>
          </a:xfrm>
        </p:spPr>
        <p:txBody>
          <a:bodyPr/>
          <a:lstStyle/>
          <a:p>
            <a:pPr marL="0" indent="0" algn="ctr">
              <a:buNone/>
            </a:pPr>
            <a:r>
              <a:rPr lang="id-ID" dirty="0">
                <a:latin typeface="Calibri"/>
                <a:cs typeface="Calibri"/>
              </a:rPr>
              <a:t>WAKTU TATAP MUKA :</a:t>
            </a:r>
          </a:p>
          <a:p>
            <a:pPr marL="0" indent="0" algn="ctr">
              <a:buNone/>
            </a:pPr>
            <a:r>
              <a:rPr lang="id-ID" dirty="0">
                <a:latin typeface="Calibri"/>
                <a:cs typeface="Calibri"/>
              </a:rPr>
              <a:t>14 x </a:t>
            </a:r>
            <a:r>
              <a:rPr lang="id-ID" spc="-20" dirty="0">
                <a:latin typeface="Calibri"/>
                <a:cs typeface="Calibri"/>
              </a:rPr>
              <a:t>tatap </a:t>
            </a:r>
            <a:r>
              <a:rPr lang="id-ID" spc="-15" dirty="0">
                <a:latin typeface="Calibri"/>
                <a:cs typeface="Calibri"/>
              </a:rPr>
              <a:t>muka </a:t>
            </a:r>
            <a:r>
              <a:rPr lang="id-ID" spc="-10" dirty="0">
                <a:latin typeface="Calibri"/>
                <a:cs typeface="Calibri"/>
              </a:rPr>
              <a:t>yang terdiri </a:t>
            </a:r>
            <a:r>
              <a:rPr lang="id-ID" spc="90" dirty="0">
                <a:latin typeface="Calibri"/>
                <a:cs typeface="Calibri"/>
              </a:rPr>
              <a:t>dari 7 </a:t>
            </a:r>
            <a:r>
              <a:rPr lang="id-ID" dirty="0">
                <a:latin typeface="Calibri"/>
                <a:cs typeface="Calibri"/>
              </a:rPr>
              <a:t>sesi </a:t>
            </a:r>
            <a:r>
              <a:rPr lang="id-ID" spc="-10" dirty="0">
                <a:latin typeface="Calibri"/>
                <a:cs typeface="Calibri"/>
              </a:rPr>
              <a:t>materi  </a:t>
            </a:r>
            <a:r>
              <a:rPr lang="id-ID" spc="-5" dirty="0">
                <a:latin typeface="Calibri"/>
                <a:cs typeface="Calibri"/>
              </a:rPr>
              <a:t>dan </a:t>
            </a:r>
            <a:r>
              <a:rPr lang="id-ID" spc="-10" dirty="0">
                <a:latin typeface="Calibri"/>
                <a:cs typeface="Calibri"/>
              </a:rPr>
              <a:t>diskusi, 7</a:t>
            </a:r>
            <a:r>
              <a:rPr lang="id-ID" dirty="0">
                <a:latin typeface="Calibri"/>
                <a:cs typeface="Calibri"/>
              </a:rPr>
              <a:t> </a:t>
            </a:r>
            <a:r>
              <a:rPr lang="id-ID" spc="-15" dirty="0">
                <a:latin typeface="Calibri"/>
                <a:cs typeface="Calibri"/>
              </a:rPr>
              <a:t>kali </a:t>
            </a:r>
            <a:r>
              <a:rPr lang="id-ID" spc="-10" dirty="0">
                <a:latin typeface="Calibri"/>
                <a:cs typeface="Calibri"/>
              </a:rPr>
              <a:t>presentasi penugasan serta </a:t>
            </a:r>
            <a:r>
              <a:rPr lang="id-ID" dirty="0">
                <a:latin typeface="Calibri"/>
                <a:cs typeface="Calibri"/>
              </a:rPr>
              <a:t>2 x  </a:t>
            </a:r>
            <a:r>
              <a:rPr lang="id-ID" spc="-5" dirty="0">
                <a:latin typeface="Calibri"/>
                <a:cs typeface="Calibri"/>
              </a:rPr>
              <a:t>ujian </a:t>
            </a:r>
            <a:r>
              <a:rPr lang="id-ID" spc="-10" dirty="0">
                <a:latin typeface="Calibri"/>
                <a:cs typeface="Calibri"/>
              </a:rPr>
              <a:t>yaitu </a:t>
            </a:r>
            <a:r>
              <a:rPr lang="id-ID" spc="-5" dirty="0">
                <a:latin typeface="Calibri"/>
                <a:cs typeface="Calibri"/>
              </a:rPr>
              <a:t>Ujian </a:t>
            </a:r>
            <a:r>
              <a:rPr lang="id-ID" spc="-45" dirty="0">
                <a:latin typeface="Calibri"/>
                <a:cs typeface="Calibri"/>
              </a:rPr>
              <a:t>Tengah </a:t>
            </a:r>
            <a:r>
              <a:rPr lang="id-ID" spc="-10" dirty="0">
                <a:latin typeface="Calibri"/>
                <a:cs typeface="Calibri"/>
              </a:rPr>
              <a:t>Semester </a:t>
            </a:r>
            <a:r>
              <a:rPr lang="id-ID" spc="-5" dirty="0">
                <a:latin typeface="Calibri"/>
                <a:cs typeface="Calibri"/>
              </a:rPr>
              <a:t>(UTS) </a:t>
            </a:r>
            <a:r>
              <a:rPr lang="id-ID" dirty="0">
                <a:latin typeface="Calibri"/>
                <a:cs typeface="Calibri"/>
              </a:rPr>
              <a:t>dan </a:t>
            </a:r>
            <a:r>
              <a:rPr lang="id-ID" spc="-5" dirty="0">
                <a:latin typeface="Calibri"/>
                <a:cs typeface="Calibri"/>
              </a:rPr>
              <a:t>Ujian  </a:t>
            </a:r>
            <a:r>
              <a:rPr lang="id-ID" dirty="0">
                <a:latin typeface="Calibri"/>
                <a:cs typeface="Calibri"/>
              </a:rPr>
              <a:t>Akhir </a:t>
            </a:r>
            <a:r>
              <a:rPr lang="id-ID" spc="-10" dirty="0">
                <a:latin typeface="Calibri"/>
                <a:cs typeface="Calibri"/>
              </a:rPr>
              <a:t>Semester</a:t>
            </a:r>
            <a:r>
              <a:rPr lang="id-ID" spc="-40" dirty="0">
                <a:latin typeface="Calibri"/>
                <a:cs typeface="Calibri"/>
              </a:rPr>
              <a:t> </a:t>
            </a:r>
            <a:r>
              <a:rPr lang="id-ID" spc="-15" dirty="0">
                <a:latin typeface="Calibri"/>
                <a:cs typeface="Calibri"/>
              </a:rPr>
              <a:t>(UAS).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67706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6B892-ED86-4622-AB8D-B6226E2CC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spc="-10" dirty="0">
                <a:latin typeface="Calibri"/>
                <a:cs typeface="Calibri"/>
              </a:rPr>
              <a:t>PENUGASAN :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95073-4B3A-430B-926C-7B3C47A61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spc="-10" dirty="0">
                <a:latin typeface="Calibri"/>
                <a:cs typeface="Calibri"/>
              </a:rPr>
              <a:t>Memberikan </a:t>
            </a:r>
            <a:r>
              <a:rPr lang="id-ID" spc="-15" dirty="0">
                <a:latin typeface="Calibri"/>
                <a:cs typeface="Calibri"/>
              </a:rPr>
              <a:t>kesempatan kepada </a:t>
            </a:r>
            <a:r>
              <a:rPr lang="id-ID" spc="-5" dirty="0">
                <a:latin typeface="Calibri"/>
                <a:cs typeface="Calibri"/>
              </a:rPr>
              <a:t>mahasiswa </a:t>
            </a:r>
            <a:r>
              <a:rPr lang="id-ID" spc="-10" dirty="0">
                <a:latin typeface="Calibri"/>
                <a:cs typeface="Calibri"/>
              </a:rPr>
              <a:t>untuk </a:t>
            </a:r>
            <a:r>
              <a:rPr lang="id-ID" spc="-20" dirty="0">
                <a:latin typeface="Calibri"/>
                <a:cs typeface="Calibri"/>
              </a:rPr>
              <a:t>pengayaan  kepustakaan </a:t>
            </a:r>
            <a:r>
              <a:rPr lang="id-ID" spc="-5" dirty="0">
                <a:latin typeface="Calibri"/>
                <a:cs typeface="Calibri"/>
              </a:rPr>
              <a:t>dan </a:t>
            </a:r>
            <a:r>
              <a:rPr lang="id-ID" dirty="0">
                <a:latin typeface="Calibri"/>
                <a:cs typeface="Calibri"/>
              </a:rPr>
              <a:t>perluasan </a:t>
            </a:r>
            <a:r>
              <a:rPr lang="id-ID" spc="-15" dirty="0">
                <a:latin typeface="Calibri"/>
                <a:cs typeface="Calibri"/>
              </a:rPr>
              <a:t>wawasan </a:t>
            </a:r>
            <a:r>
              <a:rPr lang="id-ID" spc="-5" dirty="0">
                <a:latin typeface="Calibri"/>
                <a:cs typeface="Calibri"/>
              </a:rPr>
              <a:t>terkini mengenai </a:t>
            </a:r>
            <a:r>
              <a:rPr lang="id-ID" spc="-10" dirty="0">
                <a:latin typeface="Calibri"/>
                <a:cs typeface="Calibri"/>
              </a:rPr>
              <a:t>KESEHATAN KERJA </a:t>
            </a:r>
            <a:r>
              <a:rPr lang="id-ID" spc="-5" dirty="0">
                <a:latin typeface="Calibri"/>
                <a:cs typeface="Calibri"/>
              </a:rPr>
              <a:t>di </a:t>
            </a:r>
            <a:r>
              <a:rPr lang="id-ID" spc="-10" dirty="0">
                <a:latin typeface="Calibri"/>
                <a:cs typeface="Calibri"/>
              </a:rPr>
              <a:t>lapangan </a:t>
            </a:r>
            <a:r>
              <a:rPr lang="id-ID" spc="-15" dirty="0">
                <a:latin typeface="Calibri"/>
                <a:cs typeface="Calibri"/>
              </a:rPr>
              <a:t>dengan  </a:t>
            </a:r>
            <a:r>
              <a:rPr lang="id-ID" spc="-10" dirty="0">
                <a:latin typeface="Calibri"/>
                <a:cs typeface="Calibri"/>
              </a:rPr>
              <a:t>mengacu </a:t>
            </a:r>
            <a:r>
              <a:rPr lang="id-ID" spc="-15" dirty="0">
                <a:latin typeface="Calibri"/>
                <a:cs typeface="Calibri"/>
              </a:rPr>
              <a:t>kepada </a:t>
            </a:r>
            <a:r>
              <a:rPr lang="id-ID" spc="-10" dirty="0">
                <a:latin typeface="Calibri"/>
                <a:cs typeface="Calibri"/>
              </a:rPr>
              <a:t>materi yang diberikan </a:t>
            </a:r>
            <a:r>
              <a:rPr lang="id-ID" spc="-5" dirty="0">
                <a:latin typeface="Calibri"/>
                <a:cs typeface="Calibri"/>
              </a:rPr>
              <a:t>di </a:t>
            </a:r>
            <a:r>
              <a:rPr lang="id-ID" spc="-15" dirty="0">
                <a:latin typeface="Calibri"/>
                <a:cs typeface="Calibri"/>
              </a:rPr>
              <a:t>kelas. </a:t>
            </a:r>
            <a:r>
              <a:rPr lang="id-ID" b="1" spc="-5" dirty="0">
                <a:latin typeface="Calibri"/>
                <a:cs typeface="Calibri"/>
              </a:rPr>
              <a:t>Membiasakan diri  dalam </a:t>
            </a:r>
            <a:r>
              <a:rPr lang="id-ID" b="1" spc="-10" dirty="0">
                <a:latin typeface="Calibri"/>
                <a:cs typeface="Calibri"/>
              </a:rPr>
              <a:t>presentasi </a:t>
            </a:r>
            <a:r>
              <a:rPr lang="id-ID" spc="-5" dirty="0">
                <a:latin typeface="Calibri"/>
                <a:cs typeface="Calibri"/>
              </a:rPr>
              <a:t>dan </a:t>
            </a:r>
            <a:r>
              <a:rPr lang="id-ID" b="1" spc="-10" dirty="0">
                <a:latin typeface="Calibri"/>
                <a:cs typeface="Calibri"/>
              </a:rPr>
              <a:t>menjawab </a:t>
            </a:r>
            <a:r>
              <a:rPr lang="id-ID" b="1" spc="-15" dirty="0">
                <a:latin typeface="Calibri"/>
                <a:cs typeface="Calibri"/>
              </a:rPr>
              <a:t>pertanyaan secara </a:t>
            </a:r>
            <a:r>
              <a:rPr lang="id-ID" b="1" spc="-10" dirty="0">
                <a:latin typeface="Calibri"/>
                <a:cs typeface="Calibri"/>
              </a:rPr>
              <a:t>tepat </a:t>
            </a:r>
            <a:r>
              <a:rPr lang="id-ID" spc="-5" dirty="0">
                <a:latin typeface="Calibri"/>
                <a:cs typeface="Calibri"/>
              </a:rPr>
              <a:t>dan  </a:t>
            </a:r>
            <a:r>
              <a:rPr lang="id-ID" spc="-20" dirty="0">
                <a:latin typeface="Calibri"/>
                <a:cs typeface="Calibri"/>
              </a:rPr>
              <a:t>terarah.</a:t>
            </a:r>
            <a:br>
              <a:rPr lang="id-ID" dirty="0">
                <a:latin typeface="Calibri"/>
                <a:cs typeface="Calibri"/>
              </a:rPr>
            </a:br>
            <a:r>
              <a:rPr lang="id-ID" spc="-15" dirty="0">
                <a:latin typeface="Calibri"/>
                <a:cs typeface="Calibri"/>
              </a:rPr>
              <a:t>Penugasan </a:t>
            </a:r>
            <a:r>
              <a:rPr lang="id-ID" spc="-5" dirty="0">
                <a:latin typeface="Calibri"/>
                <a:cs typeface="Calibri"/>
              </a:rPr>
              <a:t>dalam bentuk </a:t>
            </a:r>
            <a:r>
              <a:rPr lang="id-ID" spc="-15" dirty="0">
                <a:latin typeface="Calibri"/>
                <a:cs typeface="Calibri"/>
              </a:rPr>
              <a:t>tugas </a:t>
            </a:r>
            <a:r>
              <a:rPr lang="id-ID" dirty="0">
                <a:latin typeface="Calibri"/>
                <a:cs typeface="Calibri"/>
              </a:rPr>
              <a:t>mandiri </a:t>
            </a:r>
            <a:r>
              <a:rPr lang="id-ID" spc="-10" dirty="0">
                <a:latin typeface="Calibri"/>
                <a:cs typeface="Calibri"/>
              </a:rPr>
              <a:t>dan</a:t>
            </a:r>
            <a:r>
              <a:rPr lang="id-ID" spc="-55" dirty="0">
                <a:latin typeface="Calibri"/>
                <a:cs typeface="Calibri"/>
              </a:rPr>
              <a:t> </a:t>
            </a:r>
            <a:r>
              <a:rPr lang="id-ID" spc="-10" dirty="0">
                <a:latin typeface="Calibri"/>
                <a:cs typeface="Calibri"/>
              </a:rPr>
              <a:t>kelompok.</a:t>
            </a:r>
            <a:br>
              <a:rPr lang="id-ID" dirty="0">
                <a:latin typeface="Calibri"/>
                <a:cs typeface="Calibri"/>
              </a:rPr>
            </a:br>
            <a:r>
              <a:rPr lang="id-ID" b="1" spc="-5" dirty="0">
                <a:latin typeface="Calibri"/>
                <a:cs typeface="Calibri"/>
              </a:rPr>
              <a:t>PENILAIAN :</a:t>
            </a:r>
            <a:br>
              <a:rPr lang="id-ID" b="1" spc="-5" dirty="0">
                <a:latin typeface="Calibri"/>
                <a:cs typeface="Calibri"/>
              </a:rPr>
            </a:br>
            <a:r>
              <a:rPr lang="id-ID" b="1" spc="-25" dirty="0">
                <a:latin typeface="Calibri"/>
                <a:cs typeface="Calibri"/>
              </a:rPr>
              <a:t>UAS </a:t>
            </a:r>
            <a:r>
              <a:rPr lang="id-ID" b="1" dirty="0">
                <a:latin typeface="Calibri"/>
                <a:cs typeface="Calibri"/>
              </a:rPr>
              <a:t>=</a:t>
            </a:r>
            <a:r>
              <a:rPr lang="id-ID" b="1" spc="-55" dirty="0">
                <a:latin typeface="Calibri"/>
                <a:cs typeface="Calibri"/>
              </a:rPr>
              <a:t> 30 </a:t>
            </a:r>
            <a:r>
              <a:rPr lang="id-ID" b="1" dirty="0">
                <a:latin typeface="Calibri"/>
                <a:cs typeface="Calibri"/>
              </a:rPr>
              <a:t>%,			</a:t>
            </a:r>
            <a:r>
              <a:rPr lang="id-ID" b="1" spc="-5" dirty="0">
                <a:latin typeface="Calibri"/>
                <a:cs typeface="Calibri"/>
              </a:rPr>
              <a:t>UTS </a:t>
            </a:r>
            <a:r>
              <a:rPr lang="id-ID" b="1" dirty="0">
                <a:latin typeface="Calibri"/>
                <a:cs typeface="Calibri"/>
              </a:rPr>
              <a:t>=</a:t>
            </a:r>
            <a:r>
              <a:rPr lang="id-ID" b="1" spc="-10" dirty="0">
                <a:latin typeface="Calibri"/>
                <a:cs typeface="Calibri"/>
              </a:rPr>
              <a:t> 30</a:t>
            </a:r>
            <a:r>
              <a:rPr lang="id-ID" b="1" dirty="0">
                <a:latin typeface="Calibri"/>
                <a:cs typeface="Calibri"/>
              </a:rPr>
              <a:t>%,</a:t>
            </a:r>
            <a:br>
              <a:rPr lang="id-ID" dirty="0">
                <a:latin typeface="Calibri"/>
                <a:cs typeface="Calibri"/>
              </a:rPr>
            </a:br>
            <a:r>
              <a:rPr lang="id-ID" b="1" dirty="0">
                <a:latin typeface="Calibri"/>
                <a:cs typeface="Calibri"/>
              </a:rPr>
              <a:t>TUGAS =</a:t>
            </a:r>
            <a:r>
              <a:rPr lang="id-ID" b="1" spc="-15" dirty="0">
                <a:latin typeface="Calibri"/>
                <a:cs typeface="Calibri"/>
              </a:rPr>
              <a:t> 30</a:t>
            </a:r>
            <a:r>
              <a:rPr lang="id-ID" b="1" dirty="0">
                <a:latin typeface="Calibri"/>
                <a:cs typeface="Calibri"/>
              </a:rPr>
              <a:t>%,		</a:t>
            </a:r>
            <a:r>
              <a:rPr lang="id-ID" b="1" spc="-10" dirty="0">
                <a:latin typeface="Calibri"/>
                <a:cs typeface="Calibri"/>
              </a:rPr>
              <a:t>Kehadiran, Sikap, </a:t>
            </a:r>
            <a:r>
              <a:rPr lang="id-ID" b="1" spc="-5" dirty="0">
                <a:latin typeface="Calibri"/>
                <a:cs typeface="Calibri"/>
              </a:rPr>
              <a:t>dan </a:t>
            </a:r>
            <a:r>
              <a:rPr lang="id-ID" b="1" spc="-10" dirty="0">
                <a:latin typeface="Calibri"/>
                <a:cs typeface="Calibri"/>
              </a:rPr>
              <a:t>Kuis </a:t>
            </a:r>
            <a:r>
              <a:rPr lang="id-ID" b="1" dirty="0">
                <a:latin typeface="Calibri"/>
                <a:cs typeface="Calibri"/>
              </a:rPr>
              <a:t>=</a:t>
            </a:r>
            <a:r>
              <a:rPr lang="id-ID" b="1" spc="-40" dirty="0">
                <a:latin typeface="Calibri"/>
                <a:cs typeface="Calibri"/>
              </a:rPr>
              <a:t> 10</a:t>
            </a:r>
            <a:r>
              <a:rPr lang="id-ID" b="1" dirty="0">
                <a:latin typeface="Calibri"/>
                <a:cs typeface="Calibri"/>
              </a:rPr>
              <a:t>%</a:t>
            </a:r>
            <a:br>
              <a:rPr lang="id-ID" dirty="0">
                <a:latin typeface="Calibri"/>
                <a:cs typeface="Calibri"/>
              </a:rPr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09632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D83DB-DE1A-4668-95B8-5476DD5DF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Etika Perkuliahan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037DA-6527-4BE7-9FE8-83C7743C3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43535">
              <a:spcBef>
                <a:spcPts val="8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id-ID" spc="-10" dirty="0">
                <a:latin typeface="Calibri"/>
                <a:cs typeface="Calibri"/>
              </a:rPr>
              <a:t>Santun </a:t>
            </a:r>
            <a:r>
              <a:rPr lang="id-ID" spc="-5" dirty="0">
                <a:latin typeface="Calibri"/>
                <a:cs typeface="Calibri"/>
              </a:rPr>
              <a:t>dalam </a:t>
            </a:r>
            <a:r>
              <a:rPr lang="id-ID" spc="-10" dirty="0">
                <a:latin typeface="Calibri"/>
                <a:cs typeface="Calibri"/>
              </a:rPr>
              <a:t>bertindak </a:t>
            </a:r>
            <a:r>
              <a:rPr lang="id-ID" spc="-5" dirty="0">
                <a:latin typeface="Calibri"/>
                <a:cs typeface="Calibri"/>
              </a:rPr>
              <a:t>dan</a:t>
            </a:r>
            <a:r>
              <a:rPr lang="id-ID" spc="125" dirty="0">
                <a:latin typeface="Calibri"/>
                <a:cs typeface="Calibri"/>
              </a:rPr>
              <a:t> </a:t>
            </a:r>
            <a:r>
              <a:rPr lang="id-ID" spc="-20" dirty="0">
                <a:latin typeface="Calibri"/>
                <a:cs typeface="Calibri"/>
              </a:rPr>
              <a:t>bersikap</a:t>
            </a:r>
            <a:endParaRPr lang="id-ID" dirty="0">
              <a:latin typeface="Calibri"/>
              <a:cs typeface="Calibri"/>
            </a:endParaRPr>
          </a:p>
          <a:p>
            <a:pPr marL="355600" marR="1110615" indent="-342900"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id-ID" spc="-5" dirty="0">
                <a:latin typeface="Calibri"/>
                <a:cs typeface="Calibri"/>
              </a:rPr>
              <a:t>Saling menghormati </a:t>
            </a:r>
            <a:r>
              <a:rPr lang="id-ID" spc="-15" dirty="0">
                <a:latin typeface="Calibri"/>
                <a:cs typeface="Calibri"/>
              </a:rPr>
              <a:t>dengan </a:t>
            </a:r>
            <a:r>
              <a:rPr lang="id-ID" spc="-10" dirty="0">
                <a:latin typeface="Calibri"/>
                <a:cs typeface="Calibri"/>
              </a:rPr>
              <a:t>sesama  mahasiswa (berbeda </a:t>
            </a:r>
            <a:r>
              <a:rPr lang="id-ID" spc="-5" dirty="0">
                <a:latin typeface="Calibri"/>
                <a:cs typeface="Calibri"/>
              </a:rPr>
              <a:t>itu</a:t>
            </a:r>
            <a:r>
              <a:rPr lang="id-ID" spc="75" dirty="0">
                <a:latin typeface="Calibri"/>
                <a:cs typeface="Calibri"/>
              </a:rPr>
              <a:t> </a:t>
            </a:r>
            <a:r>
              <a:rPr lang="id-ID" spc="-5" dirty="0">
                <a:latin typeface="Calibri"/>
                <a:cs typeface="Calibri"/>
              </a:rPr>
              <a:t>indah)</a:t>
            </a:r>
            <a:endParaRPr lang="id-ID" dirty="0">
              <a:latin typeface="Calibri"/>
              <a:cs typeface="Calibri"/>
            </a:endParaRPr>
          </a:p>
          <a:p>
            <a:pPr marL="354965" marR="5080" indent="-3429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id-ID" spc="-5" dirty="0">
                <a:latin typeface="Calibri"/>
                <a:cs typeface="Calibri"/>
              </a:rPr>
              <a:t>Menghormati Dosen dan </a:t>
            </a:r>
            <a:r>
              <a:rPr lang="id-ID" spc="-25" dirty="0">
                <a:latin typeface="Calibri"/>
                <a:cs typeface="Calibri"/>
              </a:rPr>
              <a:t>Staff </a:t>
            </a:r>
            <a:r>
              <a:rPr lang="id-ID" spc="-10" dirty="0">
                <a:latin typeface="Calibri"/>
                <a:cs typeface="Calibri"/>
              </a:rPr>
              <a:t>administrasi  (santun </a:t>
            </a:r>
            <a:r>
              <a:rPr lang="id-ID" spc="-5" dirty="0">
                <a:latin typeface="Calibri"/>
                <a:cs typeface="Calibri"/>
              </a:rPr>
              <a:t>dalam</a:t>
            </a:r>
            <a:r>
              <a:rPr lang="id-ID" spc="65" dirty="0">
                <a:latin typeface="Calibri"/>
                <a:cs typeface="Calibri"/>
              </a:rPr>
              <a:t> </a:t>
            </a:r>
            <a:r>
              <a:rPr lang="id-ID" spc="-20" dirty="0">
                <a:latin typeface="Calibri"/>
                <a:cs typeface="Calibri"/>
              </a:rPr>
              <a:t>berkomunikasi)</a:t>
            </a:r>
            <a:endParaRPr lang="id-ID" dirty="0">
              <a:latin typeface="Calibri"/>
              <a:cs typeface="Calibri"/>
            </a:endParaRPr>
          </a:p>
          <a:p>
            <a:pPr marL="354965" marR="525145" indent="-3429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id-ID" spc="-15" dirty="0">
                <a:latin typeface="Calibri"/>
                <a:cs typeface="Calibri"/>
              </a:rPr>
              <a:t>Sampaikan </a:t>
            </a:r>
            <a:r>
              <a:rPr lang="id-ID" spc="-20" dirty="0">
                <a:latin typeface="Calibri"/>
                <a:cs typeface="Calibri"/>
              </a:rPr>
              <a:t>keluhan </a:t>
            </a:r>
            <a:r>
              <a:rPr lang="id-ID" spc="-15" dirty="0">
                <a:latin typeface="Calibri"/>
                <a:cs typeface="Calibri"/>
              </a:rPr>
              <a:t>dengan </a:t>
            </a:r>
            <a:r>
              <a:rPr lang="id-ID" spc="-10" dirty="0">
                <a:latin typeface="Calibri"/>
                <a:cs typeface="Calibri"/>
              </a:rPr>
              <a:t>santun,  gunakan </a:t>
            </a:r>
            <a:r>
              <a:rPr lang="id-ID" spc="-5" dirty="0">
                <a:latin typeface="Calibri"/>
                <a:cs typeface="Calibri"/>
              </a:rPr>
              <a:t>media </a:t>
            </a:r>
            <a:r>
              <a:rPr lang="id-ID" spc="-20" dirty="0">
                <a:latin typeface="Calibri"/>
                <a:cs typeface="Calibri"/>
              </a:rPr>
              <a:t>yang</a:t>
            </a:r>
            <a:r>
              <a:rPr lang="id-ID" spc="70" dirty="0">
                <a:latin typeface="Calibri"/>
                <a:cs typeface="Calibri"/>
              </a:rPr>
              <a:t> </a:t>
            </a:r>
            <a:r>
              <a:rPr lang="id-ID" spc="-15" dirty="0">
                <a:latin typeface="Calibri"/>
                <a:cs typeface="Calibri"/>
              </a:rPr>
              <a:t>tersedia.</a:t>
            </a:r>
            <a:endParaRPr lang="id-ID" dirty="0">
              <a:latin typeface="Calibri"/>
              <a:cs typeface="Calibri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96195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C9C40-C74A-4D7D-9A4A-970A311CE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/>
              <a:t>Ruang Lingkup Pelayanan Kesehatan Kerja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B24D6-83B9-41EB-ADD8-ABE9E21008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Pengantar Kesehatan Kerja </a:t>
            </a:r>
          </a:p>
          <a:p>
            <a:r>
              <a:rPr lang="id-ID" dirty="0"/>
              <a:t>Sistem Pelayanan Kesehatan Kerja</a:t>
            </a:r>
          </a:p>
          <a:p>
            <a:r>
              <a:rPr lang="id-ID" dirty="0"/>
              <a:t>Dasar Hukum Pelayanan Kesehatan Kerja</a:t>
            </a:r>
          </a:p>
          <a:p>
            <a:r>
              <a:rPr lang="id-ID" dirty="0"/>
              <a:t>Cacat diagnosis dan penetapannya</a:t>
            </a:r>
          </a:p>
          <a:p>
            <a:r>
              <a:rPr lang="id-ID" dirty="0"/>
              <a:t>Jamsostek</a:t>
            </a:r>
          </a:p>
          <a:p>
            <a:r>
              <a:rPr lang="id-ID" dirty="0"/>
              <a:t>Program dan Perencanaan Kesehatan</a:t>
            </a:r>
          </a:p>
          <a:p>
            <a:r>
              <a:rPr lang="id-ID" dirty="0"/>
              <a:t>Pengawasan Kesehatan Kerja dan Monitoring</a:t>
            </a:r>
          </a:p>
        </p:txBody>
      </p:sp>
    </p:spTree>
    <p:extLst>
      <p:ext uri="{BB962C8B-B14F-4D97-AF65-F5344CB8AC3E}">
        <p14:creationId xmlns:p14="http://schemas.microsoft.com/office/powerpoint/2010/main" val="2669534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CB5C1-A45E-4C02-B636-73DF3BEDE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id-ID" sz="4800" dirty="0"/>
          </a:p>
          <a:p>
            <a:pPr marL="0" indent="0" algn="ctr">
              <a:buNone/>
            </a:pPr>
            <a:r>
              <a:rPr lang="id-ID" sz="4800" dirty="0"/>
              <a:t>Apa itu Pelayanan Kesehatan Kerja?</a:t>
            </a:r>
          </a:p>
        </p:txBody>
      </p:sp>
    </p:spTree>
    <p:extLst>
      <p:ext uri="{BB962C8B-B14F-4D97-AF65-F5344CB8AC3E}">
        <p14:creationId xmlns:p14="http://schemas.microsoft.com/office/powerpoint/2010/main" val="2980660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id-ID" dirty="0"/>
              <a:t> : 						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i-FI" dirty="0"/>
              <a:t>Tujuan Utama Kesehatan kerja . Tujuan ini sesuai dengan pembangunan Kesehatan di Indonesia: </a:t>
            </a:r>
            <a:endParaRPr lang="en-US" dirty="0"/>
          </a:p>
          <a:p>
            <a:pPr lvl="0"/>
            <a:r>
              <a:rPr lang="fi-FI" dirty="0"/>
              <a:t>sebagai alat untuk mencapai derajat kesehatan tenaga kerja setinggi tingginya baik buruh, petani, nelayan, pegawai negeri atau pekerja lainnya.</a:t>
            </a:r>
            <a:endParaRPr lang="en-US" dirty="0"/>
          </a:p>
          <a:p>
            <a:pPr lvl="0"/>
            <a:r>
              <a:rPr lang="fi-FI" dirty="0"/>
              <a:t>Sebagai alat untuk meningkatkan produksi yang berlandaskan kepada  meningkatnya efisiensi dan daya produktivitas faktor manusia dalam produksi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Penerapan program Kesehatan Kerja bertujuan agar pekerja/ masyarakat pekerja memperoleh derajat kesehatan setinggi-tingginya, baik fisik, mental maupun sosial. </a:t>
            </a:r>
          </a:p>
          <a:p>
            <a:r>
              <a:rPr lang="fi-FI" dirty="0"/>
              <a:t>Penerapan program kesehatan kerja terdiri dari  usaha promotif, preventif, kuratif terhadap penyakit /gangguan kesehatan yang diakibatkan faktor pekerjaan dan lingkungan kerja serta terhadap penyakit umum.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AD2569C-5C82-44A8-87F7-B4061E303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err="1"/>
              <a:t>Tujuan</a:t>
            </a:r>
            <a:r>
              <a:rPr lang="id-ID" dirty="0"/>
              <a:t> : 			                              .......(2)					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LeftStep">
      <a:dk1>
        <a:srgbClr val="000000"/>
      </a:dk1>
      <a:lt1>
        <a:srgbClr val="FFFFFF"/>
      </a:lt1>
      <a:dk2>
        <a:srgbClr val="243241"/>
      </a:dk2>
      <a:lt2>
        <a:srgbClr val="E3E8E2"/>
      </a:lt2>
      <a:accent1>
        <a:srgbClr val="BC96C6"/>
      </a:accent1>
      <a:accent2>
        <a:srgbClr val="947FBA"/>
      </a:accent2>
      <a:accent3>
        <a:srgbClr val="9699C6"/>
      </a:accent3>
      <a:accent4>
        <a:srgbClr val="7F9BBA"/>
      </a:accent4>
      <a:accent5>
        <a:srgbClr val="82ABB0"/>
      </a:accent5>
      <a:accent6>
        <a:srgbClr val="76AD9C"/>
      </a:accent6>
      <a:hlink>
        <a:srgbClr val="638F56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819</Words>
  <Application>Microsoft Office PowerPoint</Application>
  <PresentationFormat>Widescreen</PresentationFormat>
  <Paragraphs>136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Century Gothic</vt:lpstr>
      <vt:lpstr>Elephant</vt:lpstr>
      <vt:lpstr>Tahoma</vt:lpstr>
      <vt:lpstr>Times New Roman</vt:lpstr>
      <vt:lpstr>Wingdings</vt:lpstr>
      <vt:lpstr>BrushVTI</vt:lpstr>
      <vt:lpstr>Pelayanan Kesehatan Kerja </vt:lpstr>
      <vt:lpstr>Kontrak Belajar</vt:lpstr>
      <vt:lpstr>PROSES BELAJAR MENGAJAR Jumlah SKS : 2 (dua) </vt:lpstr>
      <vt:lpstr>PENUGASAN :</vt:lpstr>
      <vt:lpstr>Etika Perkuliahan</vt:lpstr>
      <vt:lpstr>Ruang Lingkup Pelayanan Kesehatan Kerja </vt:lpstr>
      <vt:lpstr>PowerPoint Presentation</vt:lpstr>
      <vt:lpstr>Tujuan :         </vt:lpstr>
      <vt:lpstr>Tujuan :                                  .......(2)     </vt:lpstr>
      <vt:lpstr>Sasaran</vt:lpstr>
      <vt:lpstr>Target</vt:lpstr>
      <vt:lpstr>PowerPoint Presentation</vt:lpstr>
      <vt:lpstr>The three levels of prevention</vt:lpstr>
      <vt:lpstr>Prevention of Occupational Disease</vt:lpstr>
      <vt:lpstr>PowerPoint Presentation</vt:lpstr>
      <vt:lpstr>Diskripsi dari setiap determinant faktor Kesehatan Kerja</vt:lpstr>
      <vt:lpstr>Identifikasi Determinan faktor Kesehatan Kerja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DhyanPuspita</dc:creator>
  <cp:lastModifiedBy>DhyanPuspita</cp:lastModifiedBy>
  <cp:revision>29</cp:revision>
  <dcterms:created xsi:type="dcterms:W3CDTF">2020-02-23T08:33:02Z</dcterms:created>
  <dcterms:modified xsi:type="dcterms:W3CDTF">2020-03-06T09:45:57Z</dcterms:modified>
</cp:coreProperties>
</file>