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7" r:id="rId3"/>
    <p:sldId id="258" r:id="rId4"/>
    <p:sldId id="259" r:id="rId5"/>
    <p:sldId id="260" r:id="rId6"/>
    <p:sldId id="261" r:id="rId7"/>
    <p:sldId id="262" r:id="rId8"/>
    <p:sldId id="263" r:id="rId9"/>
    <p:sldId id="296" r:id="rId10"/>
    <p:sldId id="265" r:id="rId11"/>
    <p:sldId id="266" r:id="rId12"/>
    <p:sldId id="267" r:id="rId13"/>
    <p:sldId id="268" r:id="rId14"/>
    <p:sldId id="301" r:id="rId15"/>
    <p:sldId id="300" r:id="rId16"/>
    <p:sldId id="305" r:id="rId17"/>
    <p:sldId id="303" r:id="rId18"/>
    <p:sldId id="307" r:id="rId19"/>
    <p:sldId id="272" r:id="rId20"/>
    <p:sldId id="306" r:id="rId21"/>
    <p:sldId id="277" r:id="rId22"/>
    <p:sldId id="278" r:id="rId23"/>
    <p:sldId id="279" r:id="rId24"/>
    <p:sldId id="280" r:id="rId25"/>
    <p:sldId id="281" r:id="rId26"/>
    <p:sldId id="308" r:id="rId27"/>
    <p:sldId id="282" r:id="rId28"/>
    <p:sldId id="285" r:id="rId29"/>
    <p:sldId id="309" r:id="rId30"/>
    <p:sldId id="286" r:id="rId31"/>
    <p:sldId id="287" r:id="rId32"/>
    <p:sldId id="288" r:id="rId33"/>
    <p:sldId id="289" r:id="rId34"/>
    <p:sldId id="290" r:id="rId35"/>
    <p:sldId id="298" r:id="rId36"/>
    <p:sldId id="299" r:id="rId37"/>
    <p:sldId id="291" r:id="rId38"/>
    <p:sldId id="292" r:id="rId39"/>
    <p:sldId id="293" r:id="rId40"/>
    <p:sldId id="294" r:id="rId41"/>
    <p:sldId id="295" r:id="rId42"/>
    <p:sldId id="297" r:id="rId43"/>
    <p:sldId id="26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6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A624E3D-F321-4DBB-817D-A10CEAE8E88A}" type="datetimeFigureOut">
              <a:rPr lang="en-US" smtClean="0"/>
              <a:pPr/>
              <a:t>5/31/2020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310EAD2-15AF-410D-9642-218C0842CB11}"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54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24E3D-F321-4DBB-817D-A10CEAE8E88A}" type="datetimeFigureOut">
              <a:rPr lang="en-US" smtClean="0"/>
              <a:pPr/>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0EAD2-15AF-410D-9642-218C0842CB11}" type="slidenum">
              <a:rPr lang="en-US" smtClean="0"/>
              <a:pPr/>
              <a:t>‹#›</a:t>
            </a:fld>
            <a:endParaRPr lang="en-US"/>
          </a:p>
        </p:txBody>
      </p:sp>
    </p:spTree>
    <p:extLst>
      <p:ext uri="{BB962C8B-B14F-4D97-AF65-F5344CB8AC3E}">
        <p14:creationId xmlns:p14="http://schemas.microsoft.com/office/powerpoint/2010/main" val="4237136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24E3D-F321-4DBB-817D-A10CEAE8E88A}" type="datetimeFigureOut">
              <a:rPr lang="en-US" smtClean="0"/>
              <a:pPr/>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0EAD2-15AF-410D-9642-218C0842CB11}" type="slidenum">
              <a:rPr lang="en-US" smtClean="0"/>
              <a:pPr/>
              <a:t>‹#›</a:t>
            </a:fld>
            <a:endParaRPr lang="en-US"/>
          </a:p>
        </p:txBody>
      </p:sp>
    </p:spTree>
    <p:extLst>
      <p:ext uri="{BB962C8B-B14F-4D97-AF65-F5344CB8AC3E}">
        <p14:creationId xmlns:p14="http://schemas.microsoft.com/office/powerpoint/2010/main" val="406671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391700E2-E2DB-4A7B-846B-8BE900E689DB}" type="slidenum">
              <a:rPr lang="en-US"/>
              <a:pPr>
                <a:defRPr/>
              </a:pPr>
              <a:t>‹#›</a:t>
            </a:fld>
            <a:endParaRPr lang="en-US"/>
          </a:p>
        </p:txBody>
      </p:sp>
    </p:spTree>
    <p:extLst>
      <p:ext uri="{BB962C8B-B14F-4D97-AF65-F5344CB8AC3E}">
        <p14:creationId xmlns:p14="http://schemas.microsoft.com/office/powerpoint/2010/main" val="3480926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24E3D-F321-4DBB-817D-A10CEAE8E88A}" type="datetimeFigureOut">
              <a:rPr lang="en-US" smtClean="0"/>
              <a:pPr/>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0EAD2-15AF-410D-9642-218C0842CB11}" type="slidenum">
              <a:rPr lang="en-US" smtClean="0"/>
              <a:pPr/>
              <a:t>‹#›</a:t>
            </a:fld>
            <a:endParaRPr lang="en-US"/>
          </a:p>
        </p:txBody>
      </p:sp>
    </p:spTree>
    <p:extLst>
      <p:ext uri="{BB962C8B-B14F-4D97-AF65-F5344CB8AC3E}">
        <p14:creationId xmlns:p14="http://schemas.microsoft.com/office/powerpoint/2010/main" val="141974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624E3D-F321-4DBB-817D-A10CEAE8E88A}" type="datetimeFigureOut">
              <a:rPr lang="en-US" smtClean="0"/>
              <a:pPr/>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0EAD2-15AF-410D-9642-218C0842CB11}"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21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624E3D-F321-4DBB-817D-A10CEAE8E88A}" type="datetimeFigureOut">
              <a:rPr lang="en-US" smtClean="0"/>
              <a:pPr/>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0EAD2-15AF-410D-9642-218C0842CB11}" type="slidenum">
              <a:rPr lang="en-US" smtClean="0"/>
              <a:pPr/>
              <a:t>‹#›</a:t>
            </a:fld>
            <a:endParaRPr lang="en-US"/>
          </a:p>
        </p:txBody>
      </p:sp>
    </p:spTree>
    <p:extLst>
      <p:ext uri="{BB962C8B-B14F-4D97-AF65-F5344CB8AC3E}">
        <p14:creationId xmlns:p14="http://schemas.microsoft.com/office/powerpoint/2010/main" val="379013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624E3D-F321-4DBB-817D-A10CEAE8E88A}" type="datetimeFigureOut">
              <a:rPr lang="en-US" smtClean="0"/>
              <a:pPr/>
              <a:t>5/31/2020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10EAD2-15AF-410D-9642-218C0842CB11}" type="slidenum">
              <a:rPr lang="en-US" smtClean="0"/>
              <a:pPr/>
              <a:t>‹#›</a:t>
            </a:fld>
            <a:endParaRPr lang="en-US"/>
          </a:p>
        </p:txBody>
      </p:sp>
    </p:spTree>
    <p:extLst>
      <p:ext uri="{BB962C8B-B14F-4D97-AF65-F5344CB8AC3E}">
        <p14:creationId xmlns:p14="http://schemas.microsoft.com/office/powerpoint/2010/main" val="294249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624E3D-F321-4DBB-817D-A10CEAE8E88A}" type="datetimeFigureOut">
              <a:rPr lang="en-US" smtClean="0"/>
              <a:pPr/>
              <a:t>5/31/2020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10EAD2-15AF-410D-9642-218C0842CB11}" type="slidenum">
              <a:rPr lang="en-US" smtClean="0"/>
              <a:pPr/>
              <a:t>‹#›</a:t>
            </a:fld>
            <a:endParaRPr lang="en-US"/>
          </a:p>
        </p:txBody>
      </p:sp>
    </p:spTree>
    <p:extLst>
      <p:ext uri="{BB962C8B-B14F-4D97-AF65-F5344CB8AC3E}">
        <p14:creationId xmlns:p14="http://schemas.microsoft.com/office/powerpoint/2010/main" val="286963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24E3D-F321-4DBB-817D-A10CEAE8E88A}" type="datetimeFigureOut">
              <a:rPr lang="en-US" smtClean="0"/>
              <a:pPr/>
              <a:t>5/31/2020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0EAD2-15AF-410D-9642-218C0842CB11}" type="slidenum">
              <a:rPr lang="en-US" smtClean="0"/>
              <a:pPr/>
              <a:t>‹#›</a:t>
            </a:fld>
            <a:endParaRPr lang="en-US"/>
          </a:p>
        </p:txBody>
      </p:sp>
    </p:spTree>
    <p:extLst>
      <p:ext uri="{BB962C8B-B14F-4D97-AF65-F5344CB8AC3E}">
        <p14:creationId xmlns:p14="http://schemas.microsoft.com/office/powerpoint/2010/main" val="60094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A624E3D-F321-4DBB-817D-A10CEAE8E88A}" type="datetimeFigureOut">
              <a:rPr lang="en-US" smtClean="0"/>
              <a:pPr/>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0EAD2-15AF-410D-9642-218C0842CB11}" type="slidenum">
              <a:rPr lang="en-US" smtClean="0"/>
              <a:pPr/>
              <a:t>‹#›</a:t>
            </a:fld>
            <a:endParaRPr lang="en-US"/>
          </a:p>
        </p:txBody>
      </p:sp>
    </p:spTree>
    <p:extLst>
      <p:ext uri="{BB962C8B-B14F-4D97-AF65-F5344CB8AC3E}">
        <p14:creationId xmlns:p14="http://schemas.microsoft.com/office/powerpoint/2010/main" val="212382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A624E3D-F321-4DBB-817D-A10CEAE8E88A}" type="datetimeFigureOut">
              <a:rPr lang="en-US" smtClean="0"/>
              <a:pPr/>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0EAD2-15AF-410D-9642-218C0842CB11}" type="slidenum">
              <a:rPr lang="en-US" smtClean="0"/>
              <a:pPr/>
              <a:t>‹#›</a:t>
            </a:fld>
            <a:endParaRPr lang="en-US"/>
          </a:p>
        </p:txBody>
      </p:sp>
    </p:spTree>
    <p:extLst>
      <p:ext uri="{BB962C8B-B14F-4D97-AF65-F5344CB8AC3E}">
        <p14:creationId xmlns:p14="http://schemas.microsoft.com/office/powerpoint/2010/main" val="237188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0A624E3D-F321-4DBB-817D-A10CEAE8E88A}" type="datetimeFigureOut">
              <a:rPr lang="en-US" smtClean="0"/>
              <a:pPr/>
              <a:t>5/31/2020</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1310EAD2-15AF-410D-9642-218C0842CB11}" type="slidenum">
              <a:rPr lang="en-US" smtClean="0"/>
              <a:pPr/>
              <a:t>‹#›</a:t>
            </a:fld>
            <a:endParaRPr lang="en-US"/>
          </a:p>
        </p:txBody>
      </p:sp>
    </p:spTree>
    <p:extLst>
      <p:ext uri="{BB962C8B-B14F-4D97-AF65-F5344CB8AC3E}">
        <p14:creationId xmlns:p14="http://schemas.microsoft.com/office/powerpoint/2010/main" val="14913099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PENILAIAN CACAT KARENA KECELAKAAN KERJA</a:t>
            </a:r>
          </a:p>
        </p:txBody>
      </p:sp>
      <p:sp>
        <p:nvSpPr>
          <p:cNvPr id="5" name="Subtitle 4">
            <a:extLst>
              <a:ext uri="{FF2B5EF4-FFF2-40B4-BE49-F238E27FC236}">
                <a16:creationId xmlns:a16="http://schemas.microsoft.com/office/drawing/2014/main" id="{757D0AA7-F925-43E1-925E-5C6D795E94A7}"/>
              </a:ext>
            </a:extLst>
          </p:cNvPr>
          <p:cNvSpPr>
            <a:spLocks noGrp="1"/>
          </p:cNvSpPr>
          <p:nvPr>
            <p:ph type="subTitle" idx="1"/>
          </p:nvPr>
        </p:nvSpPr>
        <p:spPr/>
        <p:txBody>
          <a:bodyPr/>
          <a:lstStyle/>
          <a:p>
            <a:endParaRPr lang="en-ID"/>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a:t>T.H.T</a:t>
            </a:r>
          </a:p>
        </p:txBody>
      </p:sp>
      <p:sp>
        <p:nvSpPr>
          <p:cNvPr id="10243" name="Rectangle 3"/>
          <p:cNvSpPr>
            <a:spLocks noGrp="1" noChangeArrowheads="1"/>
          </p:cNvSpPr>
          <p:nvPr>
            <p:ph idx="1"/>
          </p:nvPr>
        </p:nvSpPr>
        <p:spPr>
          <a:xfrm>
            <a:off x="762000" y="1600200"/>
            <a:ext cx="7772400" cy="4648200"/>
          </a:xfrm>
        </p:spPr>
        <p:txBody>
          <a:bodyPr/>
          <a:lstStyle/>
          <a:p>
            <a:pPr eaLnBrk="1" hangingPunct="1">
              <a:defRPr/>
            </a:pPr>
            <a:r>
              <a:rPr lang="en-US" sz="2800" b="1"/>
              <a:t>Cacat pendengaran total bila ambang dengar &gt; 92 db</a:t>
            </a:r>
          </a:p>
          <a:p>
            <a:pPr eaLnBrk="1" hangingPunct="1">
              <a:defRPr/>
            </a:pPr>
            <a:r>
              <a:rPr lang="en-US" sz="2800" b="1"/>
              <a:t>Cacat pendengaran mulai bila ambang dengar di atas 25 db</a:t>
            </a:r>
          </a:p>
          <a:p>
            <a:pPr eaLnBrk="1" hangingPunct="1">
              <a:defRPr/>
            </a:pPr>
            <a:r>
              <a:rPr lang="en-US" sz="2800" b="1"/>
              <a:t>Setelah usia 40 tahun pendengaran turun 0,5 db tiap tahun.</a:t>
            </a:r>
          </a:p>
          <a:p>
            <a:pPr eaLnBrk="1" hangingPunct="1">
              <a:defRPr/>
            </a:pPr>
            <a:r>
              <a:rPr lang="en-US" sz="2800" b="1"/>
              <a:t>Cacat pendengaran karena bising (noise induced hearing loss –NIHL) mulai pada frekuensi 4000 Hertz terus melebar ke frekuensi dibawahnya dan atasnya.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a:t>Diagnosis cacat dengar</a:t>
            </a:r>
          </a:p>
        </p:txBody>
      </p:sp>
      <p:sp>
        <p:nvSpPr>
          <p:cNvPr id="11267" name="Rectangle 3"/>
          <p:cNvSpPr>
            <a:spLocks noGrp="1" noChangeArrowheads="1"/>
          </p:cNvSpPr>
          <p:nvPr>
            <p:ph idx="1"/>
          </p:nvPr>
        </p:nvSpPr>
        <p:spPr/>
        <p:txBody>
          <a:bodyPr>
            <a:normAutofit/>
          </a:bodyPr>
          <a:lstStyle/>
          <a:p>
            <a:pPr eaLnBrk="1" hangingPunct="1">
              <a:lnSpc>
                <a:spcPct val="90000"/>
              </a:lnSpc>
              <a:defRPr/>
            </a:pPr>
            <a:r>
              <a:rPr lang="en-US"/>
              <a:t>Anamnesis, data kesehatan awal, riwayat pekerjaan terpajan bising, trauma dll.</a:t>
            </a:r>
          </a:p>
          <a:p>
            <a:pPr eaLnBrk="1" hangingPunct="1">
              <a:lnSpc>
                <a:spcPct val="90000"/>
              </a:lnSpc>
              <a:defRPr/>
            </a:pPr>
            <a:r>
              <a:rPr lang="en-US"/>
              <a:t>Pemeriksaan fisik, meatus acusticus, membrana tympani, test bisik</a:t>
            </a:r>
          </a:p>
          <a:p>
            <a:pPr eaLnBrk="1" hangingPunct="1">
              <a:lnSpc>
                <a:spcPct val="90000"/>
              </a:lnSpc>
              <a:defRPr/>
            </a:pPr>
            <a:r>
              <a:rPr lang="en-US"/>
              <a:t>Audiogram</a:t>
            </a:r>
          </a:p>
          <a:p>
            <a:pPr eaLnBrk="1" hangingPunct="1">
              <a:lnSpc>
                <a:spcPct val="90000"/>
              </a:lnSpc>
              <a:defRPr/>
            </a:pPr>
            <a:r>
              <a:rPr lang="en-US"/>
              <a:t>Diagnosis:</a:t>
            </a:r>
          </a:p>
          <a:p>
            <a:pPr eaLnBrk="1" hangingPunct="1">
              <a:lnSpc>
                <a:spcPct val="90000"/>
              </a:lnSpc>
              <a:buFont typeface="Wingdings" pitchFamily="2" charset="2"/>
              <a:buNone/>
              <a:defRPr/>
            </a:pPr>
            <a:r>
              <a:rPr lang="en-US"/>
              <a:t>   noise induced hearing loss / perceptive deafness (occupational disease),</a:t>
            </a:r>
          </a:p>
          <a:p>
            <a:pPr eaLnBrk="1" hangingPunct="1">
              <a:lnSpc>
                <a:spcPct val="90000"/>
              </a:lnSpc>
              <a:buFont typeface="Wingdings" pitchFamily="2" charset="2"/>
              <a:buNone/>
              <a:defRPr/>
            </a:pPr>
            <a:r>
              <a:rPr lang="en-US"/>
              <a:t>   trauma capitis  -&gt; conductive deafness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7975"/>
            <a:ext cx="7772400" cy="762000"/>
          </a:xfrm>
        </p:spPr>
        <p:txBody>
          <a:bodyPr/>
          <a:lstStyle/>
          <a:p>
            <a:pPr eaLnBrk="1" hangingPunct="1">
              <a:defRPr/>
            </a:pPr>
            <a:r>
              <a:rPr lang="en-US"/>
              <a:t>Tingkat cacat dengar</a:t>
            </a:r>
          </a:p>
        </p:txBody>
      </p:sp>
      <p:sp>
        <p:nvSpPr>
          <p:cNvPr id="12291" name="Rectangle 3"/>
          <p:cNvSpPr>
            <a:spLocks noGrp="1" noChangeArrowheads="1"/>
          </p:cNvSpPr>
          <p:nvPr>
            <p:ph idx="1"/>
          </p:nvPr>
        </p:nvSpPr>
        <p:spPr>
          <a:xfrm>
            <a:off x="0" y="1219200"/>
            <a:ext cx="8915400" cy="5410200"/>
          </a:xfrm>
        </p:spPr>
        <p:txBody>
          <a:bodyPr>
            <a:normAutofit lnSpcReduction="10000"/>
          </a:bodyPr>
          <a:lstStyle/>
          <a:p>
            <a:pPr eaLnBrk="1" hangingPunct="1">
              <a:defRPr/>
            </a:pPr>
            <a:r>
              <a:rPr lang="en-US" sz="2800" b="1" dirty="0"/>
              <a:t>Alat bantu: audiogram</a:t>
            </a:r>
          </a:p>
          <a:p>
            <a:pPr eaLnBrk="1" hangingPunct="1">
              <a:defRPr/>
            </a:pPr>
            <a:r>
              <a:rPr lang="en-US" sz="2800" b="1" dirty="0"/>
              <a:t>P.P. No 14/1993: yang </a:t>
            </a:r>
            <a:r>
              <a:rPr lang="en-US" sz="2800" b="1" dirty="0" err="1"/>
              <a:t>tertera</a:t>
            </a:r>
            <a:r>
              <a:rPr lang="en-US" sz="2800" b="1" dirty="0"/>
              <a:t> </a:t>
            </a:r>
            <a:r>
              <a:rPr lang="en-US" sz="2800" b="1" dirty="0" err="1"/>
              <a:t>adalah</a:t>
            </a:r>
            <a:r>
              <a:rPr lang="en-US" sz="2800" b="1" dirty="0"/>
              <a:t> </a:t>
            </a:r>
          </a:p>
          <a:p>
            <a:pPr eaLnBrk="1" hangingPunct="1">
              <a:buFont typeface="Wingdings" pitchFamily="2" charset="2"/>
              <a:buNone/>
              <a:defRPr/>
            </a:pPr>
            <a:r>
              <a:rPr lang="en-US" sz="2800" b="1" dirty="0"/>
              <a:t>  - </a:t>
            </a:r>
            <a:r>
              <a:rPr lang="en-US" sz="2800" b="1" dirty="0" err="1"/>
              <a:t>cacat</a:t>
            </a:r>
            <a:r>
              <a:rPr lang="en-US" sz="2800" b="1" dirty="0"/>
              <a:t> </a:t>
            </a:r>
            <a:r>
              <a:rPr lang="en-US" sz="2800" b="1" dirty="0" err="1"/>
              <a:t>tetap</a:t>
            </a:r>
            <a:r>
              <a:rPr lang="en-US" sz="2800" b="1" dirty="0"/>
              <a:t> </a:t>
            </a:r>
            <a:r>
              <a:rPr lang="en-US" sz="2800" b="1" dirty="0" err="1"/>
              <a:t>pendengaran</a:t>
            </a:r>
            <a:r>
              <a:rPr lang="en-US" sz="2800" b="1" dirty="0"/>
              <a:t> pada </a:t>
            </a:r>
            <a:r>
              <a:rPr lang="en-US" sz="2800" b="1" dirty="0" err="1"/>
              <a:t>kedua</a:t>
            </a:r>
            <a:r>
              <a:rPr lang="en-US" sz="2800" b="1" dirty="0"/>
              <a:t> </a:t>
            </a:r>
            <a:r>
              <a:rPr lang="en-US" sz="2800" b="1" dirty="0" err="1"/>
              <a:t>telinga</a:t>
            </a:r>
            <a:endParaRPr lang="en-US" sz="2800" b="1" dirty="0"/>
          </a:p>
          <a:p>
            <a:pPr eaLnBrk="1" hangingPunct="1">
              <a:buFont typeface="Wingdings" pitchFamily="2" charset="2"/>
              <a:buNone/>
              <a:defRPr/>
            </a:pPr>
            <a:r>
              <a:rPr lang="en-US" sz="2800" b="1" dirty="0"/>
              <a:t>    </a:t>
            </a:r>
            <a:r>
              <a:rPr lang="en-US" sz="2400" b="1" dirty="0"/>
              <a:t>(40% </a:t>
            </a:r>
            <a:r>
              <a:rPr lang="en-US" sz="2400" b="1" dirty="0" err="1"/>
              <a:t>upah</a:t>
            </a:r>
            <a:r>
              <a:rPr lang="en-US" sz="2400" b="1" dirty="0"/>
              <a:t>)</a:t>
            </a:r>
          </a:p>
          <a:p>
            <a:pPr eaLnBrk="1" hangingPunct="1">
              <a:buFont typeface="Wingdings" pitchFamily="2" charset="2"/>
              <a:buNone/>
              <a:defRPr/>
            </a:pPr>
            <a:r>
              <a:rPr lang="en-US" sz="2800" b="1" dirty="0"/>
              <a:t>  - </a:t>
            </a:r>
            <a:r>
              <a:rPr lang="en-US" sz="2800" b="1" dirty="0" err="1"/>
              <a:t>pendengaran</a:t>
            </a:r>
            <a:r>
              <a:rPr lang="en-US" sz="2800" b="1" dirty="0"/>
              <a:t> pada </a:t>
            </a:r>
            <a:r>
              <a:rPr lang="en-US" sz="2800" b="1" dirty="0" err="1"/>
              <a:t>sebelah</a:t>
            </a:r>
            <a:r>
              <a:rPr lang="en-US" sz="2800" b="1" dirty="0"/>
              <a:t> </a:t>
            </a:r>
            <a:r>
              <a:rPr lang="en-US" sz="2800" b="1" dirty="0" err="1"/>
              <a:t>telinga</a:t>
            </a:r>
            <a:r>
              <a:rPr lang="en-US" sz="2800" b="1" dirty="0"/>
              <a:t> </a:t>
            </a:r>
            <a:r>
              <a:rPr lang="en-US" sz="2400" b="1" dirty="0"/>
              <a:t>(20% </a:t>
            </a:r>
            <a:r>
              <a:rPr lang="en-US" sz="2400" b="1" dirty="0" err="1"/>
              <a:t>upah</a:t>
            </a:r>
            <a:r>
              <a:rPr lang="en-US" sz="2400" b="1" dirty="0"/>
              <a:t>)</a:t>
            </a:r>
          </a:p>
          <a:p>
            <a:pPr eaLnBrk="1" hangingPunct="1">
              <a:buFont typeface="Wingdings" pitchFamily="2" charset="2"/>
              <a:buNone/>
              <a:defRPr/>
            </a:pPr>
            <a:r>
              <a:rPr lang="en-US" sz="2800" b="1" dirty="0"/>
              <a:t>  - </a:t>
            </a:r>
            <a:r>
              <a:rPr lang="en-US" sz="2800" b="1" dirty="0" err="1"/>
              <a:t>penurunan</a:t>
            </a:r>
            <a:r>
              <a:rPr lang="en-US" sz="2800" b="1" dirty="0"/>
              <a:t> </a:t>
            </a:r>
            <a:r>
              <a:rPr lang="en-US" sz="2800" b="1" dirty="0" err="1"/>
              <a:t>daya</a:t>
            </a:r>
            <a:r>
              <a:rPr lang="en-US" sz="2800" b="1" dirty="0"/>
              <a:t> </a:t>
            </a:r>
            <a:r>
              <a:rPr lang="en-US" sz="2800" b="1" dirty="0" err="1"/>
              <a:t>dengar</a:t>
            </a:r>
            <a:r>
              <a:rPr lang="en-US" sz="2800" b="1" dirty="0"/>
              <a:t> </a:t>
            </a:r>
            <a:r>
              <a:rPr lang="en-US" sz="2800" b="1" dirty="0" err="1"/>
              <a:t>kedua</a:t>
            </a:r>
            <a:r>
              <a:rPr lang="en-US" sz="2800" b="1" dirty="0"/>
              <a:t> </a:t>
            </a:r>
            <a:r>
              <a:rPr lang="en-US" sz="2800" b="1" dirty="0" err="1"/>
              <a:t>telinga</a:t>
            </a:r>
            <a:r>
              <a:rPr lang="en-US" sz="2800" b="1" dirty="0"/>
              <a:t> per 10 </a:t>
            </a:r>
            <a:r>
              <a:rPr lang="en-US" sz="2800" b="1" dirty="0" err="1"/>
              <a:t>db</a:t>
            </a:r>
            <a:r>
              <a:rPr lang="en-US" sz="2800" b="1" dirty="0"/>
              <a:t> </a:t>
            </a:r>
            <a:r>
              <a:rPr lang="en-US" sz="2400" b="1" dirty="0"/>
              <a:t>(6% </a:t>
            </a:r>
            <a:r>
              <a:rPr lang="en-US" sz="2400" b="1" dirty="0" err="1"/>
              <a:t>upah</a:t>
            </a:r>
            <a:r>
              <a:rPr lang="en-US" sz="2400" b="1" dirty="0"/>
              <a:t>)</a:t>
            </a:r>
          </a:p>
          <a:p>
            <a:pPr eaLnBrk="1" hangingPunct="1">
              <a:buFont typeface="Wingdings" pitchFamily="2" charset="2"/>
              <a:buNone/>
              <a:defRPr/>
            </a:pPr>
            <a:r>
              <a:rPr lang="en-US" sz="2800" b="1" dirty="0"/>
              <a:t>  - </a:t>
            </a:r>
            <a:r>
              <a:rPr lang="en-US" sz="2800" b="1" dirty="0" err="1"/>
              <a:t>penurunan</a:t>
            </a:r>
            <a:r>
              <a:rPr lang="en-US" sz="2800" b="1" dirty="0"/>
              <a:t> </a:t>
            </a:r>
            <a:r>
              <a:rPr lang="en-US" sz="2800" b="1" dirty="0" err="1"/>
              <a:t>daya</a:t>
            </a:r>
            <a:r>
              <a:rPr lang="en-US" sz="2800" b="1" dirty="0"/>
              <a:t> </a:t>
            </a:r>
            <a:r>
              <a:rPr lang="en-US" sz="2800" b="1" dirty="0" err="1"/>
              <a:t>dengar</a:t>
            </a:r>
            <a:r>
              <a:rPr lang="en-US" sz="2800" b="1" dirty="0"/>
              <a:t> </a:t>
            </a:r>
            <a:r>
              <a:rPr lang="en-US" sz="2800" b="1" dirty="0" err="1"/>
              <a:t>sebelah</a:t>
            </a:r>
            <a:r>
              <a:rPr lang="en-US" sz="2800" b="1" dirty="0"/>
              <a:t> </a:t>
            </a:r>
            <a:r>
              <a:rPr lang="en-US" sz="2800" b="1" dirty="0" err="1"/>
              <a:t>telinga</a:t>
            </a:r>
            <a:r>
              <a:rPr lang="en-US" sz="2800" b="1" dirty="0"/>
              <a:t> per 10 </a:t>
            </a:r>
            <a:r>
              <a:rPr lang="en-US" sz="2800" b="1" dirty="0" err="1"/>
              <a:t>db</a:t>
            </a:r>
            <a:r>
              <a:rPr lang="en-US" sz="2800" b="1" dirty="0"/>
              <a:t> </a:t>
            </a:r>
            <a:r>
              <a:rPr lang="en-US" sz="2400" b="1" dirty="0"/>
              <a:t>(3% </a:t>
            </a:r>
            <a:r>
              <a:rPr lang="en-US" sz="2400" b="1" dirty="0" err="1"/>
              <a:t>upah</a:t>
            </a:r>
            <a:r>
              <a:rPr lang="en-US" sz="2400" b="1" dirty="0"/>
              <a:t>)</a:t>
            </a:r>
            <a:endParaRPr lang="en-US" sz="2800" b="1" dirty="0"/>
          </a:p>
          <a:p>
            <a:pPr eaLnBrk="1" hangingPunct="1">
              <a:buFont typeface="Wingdings" pitchFamily="2" charset="2"/>
              <a:buNone/>
              <a:defRPr/>
            </a:pPr>
            <a:r>
              <a:rPr lang="en-US" sz="2800" b="1" dirty="0"/>
              <a:t>  - </a:t>
            </a:r>
            <a:r>
              <a:rPr lang="en-US" sz="2800" b="1" dirty="0" err="1"/>
              <a:t>kehilangan</a:t>
            </a:r>
            <a:r>
              <a:rPr lang="en-US" sz="2800" b="1" dirty="0"/>
              <a:t> </a:t>
            </a:r>
            <a:r>
              <a:rPr lang="en-US" sz="2800" b="1" dirty="0" err="1"/>
              <a:t>daun</a:t>
            </a:r>
            <a:r>
              <a:rPr lang="en-US" sz="2800" b="1" dirty="0"/>
              <a:t> </a:t>
            </a:r>
            <a:r>
              <a:rPr lang="en-US" sz="2800" b="1" dirty="0" err="1"/>
              <a:t>telinga</a:t>
            </a:r>
            <a:r>
              <a:rPr lang="en-US" sz="2800" b="1" dirty="0"/>
              <a:t> </a:t>
            </a:r>
            <a:r>
              <a:rPr lang="en-US" sz="2800" b="1" dirty="0" err="1"/>
              <a:t>sebelah</a:t>
            </a:r>
            <a:r>
              <a:rPr lang="en-US" sz="2800" b="1" dirty="0"/>
              <a:t> </a:t>
            </a:r>
            <a:r>
              <a:rPr lang="en-US" sz="2400" b="1" dirty="0"/>
              <a:t>(5% </a:t>
            </a:r>
            <a:r>
              <a:rPr lang="en-US" sz="2400" b="1" dirty="0" err="1"/>
              <a:t>upah</a:t>
            </a:r>
            <a:r>
              <a:rPr lang="en-US" sz="2400" b="1" dirty="0"/>
              <a:t>)</a:t>
            </a:r>
            <a:endParaRPr lang="en-US" sz="2800" b="1" dirty="0"/>
          </a:p>
          <a:p>
            <a:pPr eaLnBrk="1" hangingPunct="1">
              <a:buFont typeface="Wingdings" pitchFamily="2" charset="2"/>
              <a:buNone/>
              <a:defRPr/>
            </a:pPr>
            <a:r>
              <a:rPr lang="en-US" sz="2800" b="1" dirty="0"/>
              <a:t>  - </a:t>
            </a:r>
            <a:r>
              <a:rPr lang="en-US" sz="2800" b="1" dirty="0" err="1"/>
              <a:t>kehilangan</a:t>
            </a:r>
            <a:r>
              <a:rPr lang="en-US" sz="2800" b="1" dirty="0"/>
              <a:t> </a:t>
            </a:r>
            <a:r>
              <a:rPr lang="en-US" sz="2800" b="1" dirty="0" err="1"/>
              <a:t>kedua</a:t>
            </a:r>
            <a:r>
              <a:rPr lang="en-US" sz="2800" b="1" dirty="0"/>
              <a:t> </a:t>
            </a:r>
            <a:r>
              <a:rPr lang="en-US" sz="2800" b="1" dirty="0" err="1"/>
              <a:t>belah</a:t>
            </a:r>
            <a:r>
              <a:rPr lang="en-US" sz="2800" b="1" dirty="0"/>
              <a:t> </a:t>
            </a:r>
            <a:r>
              <a:rPr lang="en-US" sz="2800" b="1" dirty="0" err="1"/>
              <a:t>daun</a:t>
            </a:r>
            <a:r>
              <a:rPr lang="en-US" sz="2800" b="1" dirty="0"/>
              <a:t> </a:t>
            </a:r>
            <a:r>
              <a:rPr lang="en-US" sz="2800" b="1" dirty="0" err="1"/>
              <a:t>telinga</a:t>
            </a:r>
            <a:r>
              <a:rPr lang="en-US" sz="2800" b="1" dirty="0"/>
              <a:t> </a:t>
            </a:r>
            <a:r>
              <a:rPr lang="en-US" sz="2400" b="1" dirty="0"/>
              <a:t>(</a:t>
            </a:r>
            <a:r>
              <a:rPr lang="en-US" sz="2800" b="1" dirty="0"/>
              <a:t>10</a:t>
            </a:r>
            <a:r>
              <a:rPr lang="en-US" sz="2400" b="1" dirty="0"/>
              <a:t>% </a:t>
            </a:r>
            <a:r>
              <a:rPr lang="en-US" sz="2400" b="1" dirty="0" err="1"/>
              <a:t>upah</a:t>
            </a:r>
            <a:r>
              <a:rPr lang="en-US" sz="2400" b="1" dirty="0"/>
              <a:t>)</a:t>
            </a:r>
          </a:p>
          <a:p>
            <a:pPr eaLnBrk="1" hangingPunct="1">
              <a:buFont typeface="Wingdings" pitchFamily="2" charset="2"/>
              <a:buNone/>
              <a:defRPr/>
            </a:pPr>
            <a:r>
              <a:rPr lang="en-US" sz="2800" b="1" dirty="0"/>
              <a:t> </a:t>
            </a:r>
          </a:p>
          <a:p>
            <a:pPr eaLnBrk="1" hangingPunct="1">
              <a:buFont typeface="Wingdings" pitchFamily="2" charset="2"/>
              <a:buNone/>
              <a:defRPr/>
            </a:pPr>
            <a:endParaRPr lang="en-US" sz="2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7975"/>
            <a:ext cx="7772400" cy="838200"/>
          </a:xfrm>
        </p:spPr>
        <p:txBody>
          <a:bodyPr/>
          <a:lstStyle/>
          <a:p>
            <a:pPr eaLnBrk="1" hangingPunct="1">
              <a:defRPr/>
            </a:pPr>
            <a:r>
              <a:rPr lang="en-US" dirty="0"/>
              <a:t>			NIHL</a:t>
            </a:r>
          </a:p>
        </p:txBody>
      </p:sp>
      <p:pic>
        <p:nvPicPr>
          <p:cNvPr id="15363" name="Picture 3"/>
          <p:cNvPicPr>
            <a:picLocks noGrp="1" noChangeAspect="1" noChangeArrowheads="1"/>
          </p:cNvPicPr>
          <p:nvPr>
            <p:ph idx="1"/>
          </p:nvPr>
        </p:nvPicPr>
        <p:blipFill>
          <a:blip r:embed="rId2"/>
          <a:stretch>
            <a:fillRect/>
          </a:stretch>
        </p:blipFill>
        <p:spPr>
          <a:xfrm>
            <a:off x="1066800" y="1295400"/>
            <a:ext cx="6705600" cy="4267200"/>
          </a:xfrm>
          <a:solidFill>
            <a:schemeClr val="bg2"/>
          </a:solid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1A88-0B65-4363-A868-D9B5A4A89361}"/>
              </a:ext>
            </a:extLst>
          </p:cNvPr>
          <p:cNvSpPr>
            <a:spLocks noGrp="1"/>
          </p:cNvSpPr>
          <p:nvPr>
            <p:ph type="title"/>
          </p:nvPr>
        </p:nvSpPr>
        <p:spPr/>
        <p:txBody>
          <a:bodyPr/>
          <a:lstStyle/>
          <a:p>
            <a:endParaRPr lang="en-ID" dirty="0"/>
          </a:p>
        </p:txBody>
      </p:sp>
      <p:sp>
        <p:nvSpPr>
          <p:cNvPr id="3" name="Content Placeholder 2">
            <a:extLst>
              <a:ext uri="{FF2B5EF4-FFF2-40B4-BE49-F238E27FC236}">
                <a16:creationId xmlns:a16="http://schemas.microsoft.com/office/drawing/2014/main" id="{DED8C1A1-3E02-4BCE-8F75-BF3C5A913D06}"/>
              </a:ext>
            </a:extLst>
          </p:cNvPr>
          <p:cNvSpPr>
            <a:spLocks noGrp="1"/>
          </p:cNvSpPr>
          <p:nvPr>
            <p:ph idx="1"/>
          </p:nvPr>
        </p:nvSpPr>
        <p:spPr/>
        <p:txBody>
          <a:bodyPr/>
          <a:lstStyle/>
          <a:p>
            <a:endParaRPr lang="en-ID"/>
          </a:p>
        </p:txBody>
      </p:sp>
      <p:sp>
        <p:nvSpPr>
          <p:cNvPr id="4" name="Rectangle: Rounded Corners 3">
            <a:extLst>
              <a:ext uri="{FF2B5EF4-FFF2-40B4-BE49-F238E27FC236}">
                <a16:creationId xmlns:a16="http://schemas.microsoft.com/office/drawing/2014/main" id="{9C0A3047-9398-4B0E-B83F-3BD2C240A8B7}"/>
              </a:ext>
            </a:extLst>
          </p:cNvPr>
          <p:cNvSpPr/>
          <p:nvPr/>
        </p:nvSpPr>
        <p:spPr>
          <a:xfrm>
            <a:off x="1790700" y="2286000"/>
            <a:ext cx="5562600" cy="289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NIHL </a:t>
            </a:r>
          </a:p>
          <a:p>
            <a:pPr algn="ctr"/>
            <a:r>
              <a:rPr lang="en-US" sz="2500" b="1" dirty="0"/>
              <a:t>(NOISE INDUCED HEARING LOSS)</a:t>
            </a:r>
            <a:endParaRPr lang="en-ID" sz="2500" b="1" dirty="0"/>
          </a:p>
        </p:txBody>
      </p:sp>
    </p:spTree>
    <p:extLst>
      <p:ext uri="{BB962C8B-B14F-4D97-AF65-F5344CB8AC3E}">
        <p14:creationId xmlns:p14="http://schemas.microsoft.com/office/powerpoint/2010/main" val="2269363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0784-C74E-4F74-9287-05D0CB3341A4}"/>
              </a:ext>
            </a:extLst>
          </p:cNvPr>
          <p:cNvSpPr>
            <a:spLocks noGrp="1"/>
          </p:cNvSpPr>
          <p:nvPr>
            <p:ph type="title"/>
          </p:nvPr>
        </p:nvSpPr>
        <p:spPr>
          <a:xfrm>
            <a:off x="868679" y="381000"/>
            <a:ext cx="7406640" cy="685800"/>
          </a:xfrm>
        </p:spPr>
        <p:txBody>
          <a:bodyPr/>
          <a:lstStyle/>
          <a:p>
            <a:r>
              <a:rPr lang="en-US" dirty="0" err="1"/>
              <a:t>Kasus</a:t>
            </a:r>
            <a:r>
              <a:rPr lang="en-US" dirty="0"/>
              <a:t> </a:t>
            </a:r>
            <a:endParaRPr lang="en-ID" dirty="0"/>
          </a:p>
        </p:txBody>
      </p:sp>
      <p:sp>
        <p:nvSpPr>
          <p:cNvPr id="3" name="Content Placeholder 2">
            <a:extLst>
              <a:ext uri="{FF2B5EF4-FFF2-40B4-BE49-F238E27FC236}">
                <a16:creationId xmlns:a16="http://schemas.microsoft.com/office/drawing/2014/main" id="{68F93592-347F-4C06-A928-6D7C725D06BB}"/>
              </a:ext>
            </a:extLst>
          </p:cNvPr>
          <p:cNvSpPr>
            <a:spLocks noGrp="1"/>
          </p:cNvSpPr>
          <p:nvPr>
            <p:ph idx="1"/>
          </p:nvPr>
        </p:nvSpPr>
        <p:spPr>
          <a:xfrm>
            <a:off x="304799" y="1219200"/>
            <a:ext cx="8534399" cy="5257800"/>
          </a:xfrm>
        </p:spPr>
        <p:txBody>
          <a:bodyPr>
            <a:normAutofit/>
          </a:bodyPr>
          <a:lstStyle/>
          <a:p>
            <a:r>
              <a:rPr lang="en-US" dirty="0" err="1"/>
              <a:t>Karyawan</a:t>
            </a:r>
            <a:r>
              <a:rPr lang="en-US" dirty="0"/>
              <a:t> </a:t>
            </a:r>
            <a:r>
              <a:rPr lang="en-US" dirty="0" err="1"/>
              <a:t>Pabrik</a:t>
            </a:r>
            <a:r>
              <a:rPr lang="en-US" dirty="0"/>
              <a:t> ABC </a:t>
            </a:r>
            <a:r>
              <a:rPr lang="en-US" dirty="0" err="1"/>
              <a:t>berjenis</a:t>
            </a:r>
            <a:r>
              <a:rPr lang="en-US" dirty="0"/>
              <a:t> </a:t>
            </a:r>
            <a:r>
              <a:rPr lang="en-US" dirty="0" err="1"/>
              <a:t>kelamin</a:t>
            </a:r>
            <a:r>
              <a:rPr lang="en-US" dirty="0"/>
              <a:t> la</a:t>
            </a:r>
            <a:r>
              <a:rPr lang="en-ID" dirty="0" err="1"/>
              <a:t>ki-laki</a:t>
            </a:r>
            <a:r>
              <a:rPr lang="en-ID" dirty="0"/>
              <a:t> 45 </a:t>
            </a:r>
            <a:r>
              <a:rPr lang="en-ID" dirty="0" err="1"/>
              <a:t>tahun</a:t>
            </a:r>
            <a:r>
              <a:rPr lang="en-ID" dirty="0"/>
              <a:t> </a:t>
            </a:r>
            <a:r>
              <a:rPr lang="en-ID" dirty="0" err="1"/>
              <a:t>menderita</a:t>
            </a:r>
            <a:r>
              <a:rPr lang="en-ID" dirty="0"/>
              <a:t> NIHL (</a:t>
            </a:r>
            <a:r>
              <a:rPr lang="en-ID" dirty="0" err="1"/>
              <a:t>Niose</a:t>
            </a:r>
            <a:r>
              <a:rPr lang="en-ID" dirty="0"/>
              <a:t> Induced Hearing Loss) </a:t>
            </a:r>
            <a:r>
              <a:rPr lang="en-ID" dirty="0" err="1"/>
              <a:t>akibat</a:t>
            </a:r>
            <a:r>
              <a:rPr lang="en-ID" dirty="0"/>
              <a:t> PAK. </a:t>
            </a:r>
            <a:r>
              <a:rPr lang="en-ID" dirty="0" err="1"/>
              <a:t>Keluhan</a:t>
            </a:r>
            <a:r>
              <a:rPr lang="en-ID" dirty="0"/>
              <a:t> </a:t>
            </a:r>
            <a:r>
              <a:rPr lang="en-ID" dirty="0" err="1"/>
              <a:t>pendengaran</a:t>
            </a:r>
            <a:r>
              <a:rPr lang="en-ID" dirty="0"/>
              <a:t> </a:t>
            </a:r>
            <a:r>
              <a:rPr lang="en-ID" dirty="0" err="1"/>
              <a:t>menurun</a:t>
            </a:r>
            <a:r>
              <a:rPr lang="en-ID" dirty="0"/>
              <a:t> pada </a:t>
            </a:r>
            <a:r>
              <a:rPr lang="en-ID" dirty="0" err="1"/>
              <a:t>telinga</a:t>
            </a:r>
            <a:r>
              <a:rPr lang="en-ID" dirty="0"/>
              <a:t> </a:t>
            </a:r>
            <a:r>
              <a:rPr lang="en-ID" dirty="0" err="1"/>
              <a:t>kiri</a:t>
            </a:r>
            <a:r>
              <a:rPr lang="en-ID" dirty="0"/>
              <a:t>, </a:t>
            </a:r>
            <a:r>
              <a:rPr lang="en-ID" dirty="0" err="1"/>
              <a:t>sejak</a:t>
            </a:r>
            <a:r>
              <a:rPr lang="en-ID" dirty="0"/>
              <a:t> 1 </a:t>
            </a:r>
            <a:r>
              <a:rPr lang="en-ID" dirty="0" err="1"/>
              <a:t>bulan</a:t>
            </a:r>
            <a:r>
              <a:rPr lang="en-ID" dirty="0"/>
              <a:t> yang </a:t>
            </a:r>
            <a:r>
              <a:rPr lang="en-ID" dirty="0" err="1"/>
              <a:t>lalu</a:t>
            </a:r>
            <a:r>
              <a:rPr lang="en-ID" dirty="0"/>
              <a:t>. </a:t>
            </a:r>
          </a:p>
          <a:p>
            <a:endParaRPr lang="en-ID" dirty="0"/>
          </a:p>
          <a:p>
            <a:pPr marL="34290" indent="0">
              <a:buNone/>
            </a:pPr>
            <a:r>
              <a:rPr lang="en-ID" dirty="0"/>
              <a:t>                                                                                      </a:t>
            </a:r>
          </a:p>
          <a:p>
            <a:pPr marL="34290" indent="0">
              <a:buNone/>
            </a:pPr>
            <a:r>
              <a:rPr lang="en-ID" dirty="0"/>
              <a:t>                                                                                       What should we do??</a:t>
            </a:r>
          </a:p>
          <a:p>
            <a:endParaRPr lang="en-ID" dirty="0"/>
          </a:p>
          <a:p>
            <a:endParaRPr lang="en-ID" dirty="0"/>
          </a:p>
          <a:p>
            <a:r>
              <a:rPr lang="en-ID" dirty="0"/>
              <a:t>1. Dx </a:t>
            </a:r>
            <a:r>
              <a:rPr lang="en-ID" dirty="0" err="1"/>
              <a:t>Klinis</a:t>
            </a:r>
            <a:r>
              <a:rPr lang="en-ID" dirty="0"/>
              <a:t> </a:t>
            </a:r>
            <a:r>
              <a:rPr lang="en-ID" dirty="0">
                <a:sym typeface="Wingdings" panose="05000000000000000000" pitchFamily="2" charset="2"/>
              </a:rPr>
              <a:t> Anamnesis (</a:t>
            </a:r>
            <a:r>
              <a:rPr lang="en-ID" dirty="0" err="1">
                <a:sym typeface="Wingdings" panose="05000000000000000000" pitchFamily="2" charset="2"/>
              </a:rPr>
              <a:t>tanya</a:t>
            </a:r>
            <a:r>
              <a:rPr lang="en-ID" dirty="0">
                <a:sym typeface="Wingdings" panose="05000000000000000000" pitchFamily="2" charset="2"/>
              </a:rPr>
              <a:t> </a:t>
            </a:r>
            <a:r>
              <a:rPr lang="en-ID" dirty="0" err="1">
                <a:sym typeface="Wingdings" panose="05000000000000000000" pitchFamily="2" charset="2"/>
              </a:rPr>
              <a:t>keluhan</a:t>
            </a:r>
            <a:r>
              <a:rPr lang="en-ID" dirty="0">
                <a:sym typeface="Wingdings" panose="05000000000000000000" pitchFamily="2" charset="2"/>
              </a:rPr>
              <a:t> </a:t>
            </a:r>
            <a:r>
              <a:rPr lang="en-ID" dirty="0" err="1">
                <a:sym typeface="Wingdings" panose="05000000000000000000" pitchFamily="2" charset="2"/>
              </a:rPr>
              <a:t>utama</a:t>
            </a:r>
            <a:r>
              <a:rPr lang="en-ID" dirty="0">
                <a:sym typeface="Wingdings" panose="05000000000000000000" pitchFamily="2" charset="2"/>
              </a:rPr>
              <a:t>, </a:t>
            </a:r>
            <a:r>
              <a:rPr lang="en-ID" dirty="0" err="1">
                <a:sym typeface="Wingdings" panose="05000000000000000000" pitchFamily="2" charset="2"/>
              </a:rPr>
              <a:t>berapa</a:t>
            </a:r>
            <a:r>
              <a:rPr lang="en-ID" dirty="0">
                <a:sym typeface="Wingdings" panose="05000000000000000000" pitchFamily="2" charset="2"/>
              </a:rPr>
              <a:t> lama </a:t>
            </a:r>
            <a:r>
              <a:rPr lang="en-ID" dirty="0" err="1">
                <a:sym typeface="Wingdings" panose="05000000000000000000" pitchFamily="2" charset="2"/>
              </a:rPr>
              <a:t>waktu</a:t>
            </a:r>
            <a:r>
              <a:rPr lang="en-ID" dirty="0">
                <a:sym typeface="Wingdings" panose="05000000000000000000" pitchFamily="2" charset="2"/>
              </a:rPr>
              <a:t> </a:t>
            </a:r>
            <a:r>
              <a:rPr lang="en-ID" dirty="0" err="1">
                <a:sym typeface="Wingdings" panose="05000000000000000000" pitchFamily="2" charset="2"/>
              </a:rPr>
              <a:t>bekerja</a:t>
            </a:r>
            <a:r>
              <a:rPr lang="en-ID" dirty="0">
                <a:sym typeface="Wingdings" panose="05000000000000000000" pitchFamily="2" charset="2"/>
              </a:rPr>
              <a:t>, dan </a:t>
            </a:r>
            <a:r>
              <a:rPr lang="en-ID" dirty="0" err="1">
                <a:sym typeface="Wingdings" panose="05000000000000000000" pitchFamily="2" charset="2"/>
              </a:rPr>
              <a:t>mulai</a:t>
            </a:r>
            <a:r>
              <a:rPr lang="en-ID" dirty="0">
                <a:sym typeface="Wingdings" panose="05000000000000000000" pitchFamily="2" charset="2"/>
              </a:rPr>
              <a:t> </a:t>
            </a:r>
            <a:r>
              <a:rPr lang="en-ID" dirty="0" err="1">
                <a:sym typeface="Wingdings" panose="05000000000000000000" pitchFamily="2" charset="2"/>
              </a:rPr>
              <a:t>merasakan</a:t>
            </a:r>
            <a:r>
              <a:rPr lang="en-ID" dirty="0">
                <a:sym typeface="Wingdings" panose="05000000000000000000" pitchFamily="2" charset="2"/>
              </a:rPr>
              <a:t> </a:t>
            </a:r>
            <a:r>
              <a:rPr lang="en-ID" dirty="0" err="1">
                <a:sym typeface="Wingdings" panose="05000000000000000000" pitchFamily="2" charset="2"/>
              </a:rPr>
              <a:t>nihl</a:t>
            </a:r>
            <a:r>
              <a:rPr lang="en-ID" dirty="0">
                <a:sym typeface="Wingdings" panose="05000000000000000000" pitchFamily="2" charset="2"/>
              </a:rPr>
              <a:t> </a:t>
            </a:r>
            <a:r>
              <a:rPr lang="en-ID" dirty="0" err="1">
                <a:sym typeface="Wingdings" panose="05000000000000000000" pitchFamily="2" charset="2"/>
              </a:rPr>
              <a:t>kapan</a:t>
            </a:r>
            <a:r>
              <a:rPr lang="en-ID" dirty="0">
                <a:sym typeface="Wingdings" panose="05000000000000000000" pitchFamily="2" charset="2"/>
              </a:rPr>
              <a:t>?, </a:t>
            </a:r>
            <a:r>
              <a:rPr lang="en-ID" dirty="0" err="1">
                <a:sym typeface="Wingdings" panose="05000000000000000000" pitchFamily="2" charset="2"/>
              </a:rPr>
              <a:t>ceritakan</a:t>
            </a:r>
            <a:r>
              <a:rPr lang="en-ID" dirty="0">
                <a:sym typeface="Wingdings" panose="05000000000000000000" pitchFamily="2" charset="2"/>
              </a:rPr>
              <a:t> </a:t>
            </a:r>
            <a:r>
              <a:rPr lang="en-ID" dirty="0" err="1">
                <a:sym typeface="Wingdings" panose="05000000000000000000" pitchFamily="2" charset="2"/>
              </a:rPr>
              <a:t>situasi</a:t>
            </a:r>
            <a:r>
              <a:rPr lang="en-ID" dirty="0">
                <a:sym typeface="Wingdings" panose="05000000000000000000" pitchFamily="2" charset="2"/>
              </a:rPr>
              <a:t> </a:t>
            </a:r>
            <a:r>
              <a:rPr lang="en-ID" dirty="0" err="1">
                <a:sym typeface="Wingdings" panose="05000000000000000000" pitchFamily="2" charset="2"/>
              </a:rPr>
              <a:t>kerjanya</a:t>
            </a:r>
            <a:r>
              <a:rPr lang="en-ID" dirty="0">
                <a:sym typeface="Wingdings" panose="05000000000000000000" pitchFamily="2" charset="2"/>
              </a:rPr>
              <a:t> </a:t>
            </a:r>
            <a:r>
              <a:rPr lang="en-ID" dirty="0" err="1">
                <a:sym typeface="Wingdings" panose="05000000000000000000" pitchFamily="2" charset="2"/>
              </a:rPr>
              <a:t>seperti</a:t>
            </a:r>
            <a:r>
              <a:rPr lang="en-ID" dirty="0">
                <a:sym typeface="Wingdings" panose="05000000000000000000" pitchFamily="2" charset="2"/>
              </a:rPr>
              <a:t> </a:t>
            </a:r>
            <a:r>
              <a:rPr lang="en-ID" dirty="0" err="1">
                <a:sym typeface="Wingdings" panose="05000000000000000000" pitchFamily="2" charset="2"/>
              </a:rPr>
              <a:t>apa?pakai</a:t>
            </a:r>
            <a:r>
              <a:rPr lang="en-ID" dirty="0">
                <a:sym typeface="Wingdings" panose="05000000000000000000" pitchFamily="2" charset="2"/>
              </a:rPr>
              <a:t> APD?, Riwayat </a:t>
            </a:r>
            <a:r>
              <a:rPr lang="en-ID" dirty="0" err="1">
                <a:sym typeface="Wingdings" panose="05000000000000000000" pitchFamily="2" charset="2"/>
              </a:rPr>
              <a:t>sakit</a:t>
            </a:r>
            <a:r>
              <a:rPr lang="en-ID" dirty="0">
                <a:sym typeface="Wingdings" panose="05000000000000000000" pitchFamily="2" charset="2"/>
              </a:rPr>
              <a:t> </a:t>
            </a:r>
            <a:r>
              <a:rPr lang="en-ID" dirty="0" err="1">
                <a:sym typeface="Wingdings" panose="05000000000000000000" pitchFamily="2" charset="2"/>
              </a:rPr>
              <a:t>telinga</a:t>
            </a:r>
            <a:r>
              <a:rPr lang="en-ID" dirty="0">
                <a:sym typeface="Wingdings" panose="05000000000000000000" pitchFamily="2" charset="2"/>
              </a:rPr>
              <a:t> </a:t>
            </a:r>
            <a:r>
              <a:rPr lang="en-ID" dirty="0" err="1">
                <a:sym typeface="Wingdings" panose="05000000000000000000" pitchFamily="2" charset="2"/>
              </a:rPr>
              <a:t>ada</a:t>
            </a:r>
            <a:r>
              <a:rPr lang="en-ID" dirty="0">
                <a:sym typeface="Wingdings" panose="05000000000000000000" pitchFamily="2" charset="2"/>
              </a:rPr>
              <a:t> </a:t>
            </a:r>
            <a:r>
              <a:rPr lang="en-ID" dirty="0" err="1">
                <a:sym typeface="Wingdings" panose="05000000000000000000" pitchFamily="2" charset="2"/>
              </a:rPr>
              <a:t>atau</a:t>
            </a:r>
            <a:r>
              <a:rPr lang="en-ID" dirty="0">
                <a:sym typeface="Wingdings" panose="05000000000000000000" pitchFamily="2" charset="2"/>
              </a:rPr>
              <a:t> </a:t>
            </a:r>
            <a:r>
              <a:rPr lang="en-ID" dirty="0" err="1">
                <a:sym typeface="Wingdings" panose="05000000000000000000" pitchFamily="2" charset="2"/>
              </a:rPr>
              <a:t>tidak</a:t>
            </a:r>
            <a:r>
              <a:rPr lang="en-ID" dirty="0">
                <a:sym typeface="Wingdings" panose="05000000000000000000" pitchFamily="2" charset="2"/>
              </a:rPr>
              <a:t>?)</a:t>
            </a:r>
          </a:p>
          <a:p>
            <a:r>
              <a:rPr lang="en-ID" dirty="0">
                <a:sym typeface="Wingdings" panose="05000000000000000000" pitchFamily="2" charset="2"/>
              </a:rPr>
              <a:t>2. </a:t>
            </a:r>
            <a:r>
              <a:rPr lang="en-ID" dirty="0" err="1">
                <a:sym typeface="Wingdings" panose="05000000000000000000" pitchFamily="2" charset="2"/>
              </a:rPr>
              <a:t>Pemeriksaan</a:t>
            </a:r>
            <a:r>
              <a:rPr lang="en-ID" dirty="0">
                <a:sym typeface="Wingdings" panose="05000000000000000000" pitchFamily="2" charset="2"/>
              </a:rPr>
              <a:t> </a:t>
            </a:r>
            <a:r>
              <a:rPr lang="en-ID" dirty="0" err="1">
                <a:sym typeface="Wingdings" panose="05000000000000000000" pitchFamily="2" charset="2"/>
              </a:rPr>
              <a:t>Fisik</a:t>
            </a:r>
            <a:r>
              <a:rPr lang="en-ID" dirty="0">
                <a:sym typeface="Wingdings" panose="05000000000000000000" pitchFamily="2" charset="2"/>
              </a:rPr>
              <a:t> </a:t>
            </a:r>
            <a:r>
              <a:rPr lang="en-ID" dirty="0"/>
              <a:t> </a:t>
            </a:r>
            <a:r>
              <a:rPr lang="en-ID" dirty="0" err="1"/>
              <a:t>Pemeriksaan</a:t>
            </a:r>
            <a:r>
              <a:rPr lang="en-ID" dirty="0"/>
              <a:t> </a:t>
            </a:r>
            <a:r>
              <a:rPr lang="en-ID" dirty="0" err="1"/>
              <a:t>otoskopik</a:t>
            </a:r>
            <a:r>
              <a:rPr lang="en-ID" dirty="0"/>
              <a:t> </a:t>
            </a:r>
            <a:r>
              <a:rPr lang="en-ID" dirty="0" err="1"/>
              <a:t>tidak</a:t>
            </a:r>
            <a:r>
              <a:rPr lang="en-ID" dirty="0"/>
              <a:t> </a:t>
            </a:r>
            <a:r>
              <a:rPr lang="en-ID" dirty="0" err="1"/>
              <a:t>ditemukan</a:t>
            </a:r>
            <a:r>
              <a:rPr lang="en-ID" dirty="0"/>
              <a:t> </a:t>
            </a:r>
            <a:r>
              <a:rPr lang="en-ID" dirty="0" err="1"/>
              <a:t>kelainan</a:t>
            </a:r>
            <a:r>
              <a:rPr lang="en-ID" dirty="0"/>
              <a:t>. Pada </a:t>
            </a:r>
            <a:r>
              <a:rPr lang="en-ID" dirty="0" err="1"/>
              <a:t>pemeriksaan</a:t>
            </a:r>
            <a:r>
              <a:rPr lang="en-ID" dirty="0"/>
              <a:t> </a:t>
            </a:r>
            <a:r>
              <a:rPr lang="en-ID" dirty="0" err="1"/>
              <a:t>tes</a:t>
            </a:r>
            <a:r>
              <a:rPr lang="en-ID" dirty="0"/>
              <a:t> </a:t>
            </a:r>
            <a:r>
              <a:rPr lang="en-ID" dirty="0" err="1"/>
              <a:t>gunakan</a:t>
            </a:r>
            <a:r>
              <a:rPr lang="en-ID" dirty="0"/>
              <a:t> </a:t>
            </a:r>
            <a:r>
              <a:rPr lang="en-ID" dirty="0" err="1"/>
              <a:t>garputala</a:t>
            </a:r>
            <a:r>
              <a:rPr lang="en-ID" dirty="0"/>
              <a:t> (</a:t>
            </a:r>
            <a:r>
              <a:rPr lang="en-ID" dirty="0" err="1"/>
              <a:t>didapatkan</a:t>
            </a:r>
            <a:r>
              <a:rPr lang="en-ID" dirty="0"/>
              <a:t> </a:t>
            </a:r>
            <a:r>
              <a:rPr lang="en-ID" dirty="0" err="1"/>
              <a:t>hasil</a:t>
            </a:r>
            <a:r>
              <a:rPr lang="en-ID" dirty="0"/>
              <a:t> Rinne </a:t>
            </a:r>
            <a:r>
              <a:rPr lang="en-ID" dirty="0" err="1"/>
              <a:t>positif</a:t>
            </a:r>
            <a:r>
              <a:rPr lang="en-ID" dirty="0"/>
              <a:t>, Weber </a:t>
            </a:r>
            <a:r>
              <a:rPr lang="en-ID" dirty="0" err="1"/>
              <a:t>lateralisasi</a:t>
            </a:r>
            <a:r>
              <a:rPr lang="en-ID" dirty="0"/>
              <a:t> </a:t>
            </a:r>
            <a:r>
              <a:rPr lang="en-ID" dirty="0" err="1"/>
              <a:t>ke</a:t>
            </a:r>
            <a:r>
              <a:rPr lang="en-ID" dirty="0"/>
              <a:t> </a:t>
            </a:r>
            <a:r>
              <a:rPr lang="en-ID" dirty="0" err="1"/>
              <a:t>telinga</a:t>
            </a:r>
            <a:r>
              <a:rPr lang="en-ID" dirty="0"/>
              <a:t> yang </a:t>
            </a:r>
            <a:r>
              <a:rPr lang="en-ID" dirty="0" err="1"/>
              <a:t>pendengarannya</a:t>
            </a:r>
            <a:r>
              <a:rPr lang="en-ID" dirty="0"/>
              <a:t> </a:t>
            </a:r>
            <a:r>
              <a:rPr lang="en-ID" dirty="0" err="1"/>
              <a:t>lebih</a:t>
            </a:r>
            <a:r>
              <a:rPr lang="en-ID" dirty="0"/>
              <a:t> </a:t>
            </a:r>
            <a:r>
              <a:rPr lang="en-ID" dirty="0" err="1"/>
              <a:t>baik</a:t>
            </a:r>
            <a:r>
              <a:rPr lang="en-ID" dirty="0"/>
              <a:t> , </a:t>
            </a:r>
            <a:r>
              <a:rPr lang="en-ID" dirty="0" err="1"/>
              <a:t>Schwabach</a:t>
            </a:r>
            <a:r>
              <a:rPr lang="en-ID" dirty="0"/>
              <a:t> </a:t>
            </a:r>
            <a:r>
              <a:rPr lang="en-ID" dirty="0" err="1"/>
              <a:t>memendek</a:t>
            </a:r>
            <a:r>
              <a:rPr lang="en-ID" dirty="0"/>
              <a:t>.) </a:t>
            </a:r>
            <a:r>
              <a:rPr lang="en-ID" dirty="0">
                <a:sym typeface="Wingdings" panose="05000000000000000000" pitchFamily="2" charset="2"/>
              </a:rPr>
              <a:t> need </a:t>
            </a:r>
            <a:r>
              <a:rPr lang="en-ID" dirty="0" err="1">
                <a:sym typeface="Wingdings" panose="05000000000000000000" pitchFamily="2" charset="2"/>
              </a:rPr>
              <a:t>pemeriksaan</a:t>
            </a:r>
            <a:r>
              <a:rPr lang="en-ID" dirty="0">
                <a:sym typeface="Wingdings" panose="05000000000000000000" pitchFamily="2" charset="2"/>
              </a:rPr>
              <a:t> </a:t>
            </a:r>
            <a:r>
              <a:rPr lang="en-ID" dirty="0" err="1">
                <a:sym typeface="Wingdings" panose="05000000000000000000" pitchFamily="2" charset="2"/>
              </a:rPr>
              <a:t>audiometri</a:t>
            </a:r>
            <a:r>
              <a:rPr lang="en-ID" dirty="0">
                <a:sym typeface="Wingdings" panose="05000000000000000000" pitchFamily="2" charset="2"/>
              </a:rPr>
              <a:t> u/ </a:t>
            </a:r>
            <a:r>
              <a:rPr lang="en-ID" dirty="0" err="1">
                <a:sym typeface="Wingdings" panose="05000000000000000000" pitchFamily="2" charset="2"/>
              </a:rPr>
              <a:t>konfirmasi</a:t>
            </a:r>
            <a:endParaRPr lang="en-ID" dirty="0"/>
          </a:p>
          <a:p>
            <a:pPr marL="34290" indent="0">
              <a:buNone/>
            </a:pPr>
            <a:endParaRPr lang="en-ID" dirty="0"/>
          </a:p>
          <a:p>
            <a:endParaRPr lang="en-ID" dirty="0"/>
          </a:p>
          <a:p>
            <a:endParaRPr lang="en-ID" dirty="0"/>
          </a:p>
        </p:txBody>
      </p:sp>
      <p:sp>
        <p:nvSpPr>
          <p:cNvPr id="4" name="Arrow: Down 3">
            <a:extLst>
              <a:ext uri="{FF2B5EF4-FFF2-40B4-BE49-F238E27FC236}">
                <a16:creationId xmlns:a16="http://schemas.microsoft.com/office/drawing/2014/main" id="{681F2963-2002-48AE-8D4F-4B31F65C947F}"/>
              </a:ext>
            </a:extLst>
          </p:cNvPr>
          <p:cNvSpPr/>
          <p:nvPr/>
        </p:nvSpPr>
        <p:spPr>
          <a:xfrm>
            <a:off x="4267198" y="2895600"/>
            <a:ext cx="609600" cy="8447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575628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CEFC-BF68-4AA6-865B-8AFDFD8089CD}"/>
              </a:ext>
            </a:extLst>
          </p:cNvPr>
          <p:cNvSpPr>
            <a:spLocks noGrp="1"/>
          </p:cNvSpPr>
          <p:nvPr>
            <p:ph type="title"/>
          </p:nvPr>
        </p:nvSpPr>
        <p:spPr/>
        <p:txBody>
          <a:bodyPr/>
          <a:lstStyle/>
          <a:p>
            <a:r>
              <a:rPr lang="en-US" dirty="0" err="1"/>
              <a:t>Hubungan</a:t>
            </a:r>
            <a:r>
              <a:rPr lang="en-US" dirty="0"/>
              <a:t> </a:t>
            </a:r>
            <a:r>
              <a:rPr lang="en-US" dirty="0" err="1"/>
              <a:t>Paparan</a:t>
            </a:r>
            <a:r>
              <a:rPr lang="en-US" dirty="0"/>
              <a:t> &amp; Px</a:t>
            </a:r>
            <a:endParaRPr lang="en-ID" dirty="0"/>
          </a:p>
        </p:txBody>
      </p:sp>
      <p:sp>
        <p:nvSpPr>
          <p:cNvPr id="3" name="Content Placeholder 2">
            <a:extLst>
              <a:ext uri="{FF2B5EF4-FFF2-40B4-BE49-F238E27FC236}">
                <a16:creationId xmlns:a16="http://schemas.microsoft.com/office/drawing/2014/main" id="{3BE462F0-9660-4DF4-93FA-17FF98DCB97E}"/>
              </a:ext>
            </a:extLst>
          </p:cNvPr>
          <p:cNvSpPr>
            <a:spLocks noGrp="1"/>
          </p:cNvSpPr>
          <p:nvPr>
            <p:ph idx="1"/>
          </p:nvPr>
        </p:nvSpPr>
        <p:spPr>
          <a:xfrm>
            <a:off x="869673" y="1905000"/>
            <a:ext cx="7404653" cy="4038600"/>
          </a:xfrm>
        </p:spPr>
        <p:txBody>
          <a:bodyPr/>
          <a:lstStyle/>
          <a:p>
            <a:pPr marL="34290" indent="0">
              <a:buNone/>
            </a:pPr>
            <a:r>
              <a:rPr lang="en-ID" dirty="0" err="1"/>
              <a:t>Pengaruh</a:t>
            </a:r>
            <a:r>
              <a:rPr lang="en-ID" dirty="0"/>
              <a:t> </a:t>
            </a:r>
            <a:r>
              <a:rPr lang="en-ID" dirty="0" err="1"/>
              <a:t>kebisingan</a:t>
            </a:r>
            <a:r>
              <a:rPr lang="en-ID" dirty="0"/>
              <a:t> </a:t>
            </a:r>
            <a:r>
              <a:rPr lang="en-ID" dirty="0" err="1"/>
              <a:t>terhadap</a:t>
            </a:r>
            <a:r>
              <a:rPr lang="en-ID" dirty="0"/>
              <a:t> </a:t>
            </a:r>
            <a:r>
              <a:rPr lang="en-ID" dirty="0" err="1"/>
              <a:t>pendengaran</a:t>
            </a:r>
            <a:endParaRPr lang="en-ID" dirty="0"/>
          </a:p>
          <a:p>
            <a:r>
              <a:rPr lang="en-ID" dirty="0" err="1"/>
              <a:t>Telinga</a:t>
            </a:r>
            <a:r>
              <a:rPr lang="en-ID" dirty="0"/>
              <a:t> Si A </a:t>
            </a:r>
            <a:r>
              <a:rPr lang="en-ID" dirty="0" err="1"/>
              <a:t>Adaptasi</a:t>
            </a:r>
            <a:r>
              <a:rPr lang="en-ID" dirty="0"/>
              <a:t> </a:t>
            </a:r>
            <a:r>
              <a:rPr lang="en-ID" dirty="0">
                <a:sym typeface="Wingdings" panose="05000000000000000000" pitchFamily="2" charset="2"/>
              </a:rPr>
              <a:t></a:t>
            </a:r>
            <a:r>
              <a:rPr lang="en-ID" dirty="0"/>
              <a:t> </a:t>
            </a:r>
            <a:r>
              <a:rPr lang="en-ID" dirty="0" err="1"/>
              <a:t>bila</a:t>
            </a:r>
            <a:r>
              <a:rPr lang="en-ID" dirty="0"/>
              <a:t> </a:t>
            </a:r>
            <a:r>
              <a:rPr lang="en-ID" dirty="0" err="1"/>
              <a:t>terpapar</a:t>
            </a:r>
            <a:r>
              <a:rPr lang="en-ID" dirty="0"/>
              <a:t>, </a:t>
            </a:r>
            <a:r>
              <a:rPr lang="en-ID" dirty="0" err="1"/>
              <a:t>mula-mula</a:t>
            </a:r>
            <a:r>
              <a:rPr lang="en-ID" dirty="0"/>
              <a:t> </a:t>
            </a:r>
            <a:r>
              <a:rPr lang="en-ID" dirty="0" err="1"/>
              <a:t>terganggu</a:t>
            </a:r>
            <a:r>
              <a:rPr lang="en-ID" dirty="0"/>
              <a:t> </a:t>
            </a:r>
            <a:r>
              <a:rPr lang="en-ID" dirty="0">
                <a:sym typeface="Wingdings" panose="05000000000000000000" pitchFamily="2" charset="2"/>
              </a:rPr>
              <a:t></a:t>
            </a:r>
            <a:r>
              <a:rPr lang="en-ID" dirty="0"/>
              <a:t> lama- lama </a:t>
            </a:r>
            <a:r>
              <a:rPr lang="en-ID" dirty="0" err="1"/>
              <a:t>terbiasa</a:t>
            </a:r>
            <a:r>
              <a:rPr lang="en-ID" dirty="0"/>
              <a:t> </a:t>
            </a:r>
          </a:p>
          <a:p>
            <a:r>
              <a:rPr lang="en-ID" dirty="0" err="1"/>
              <a:t>Peningkatan</a:t>
            </a:r>
            <a:r>
              <a:rPr lang="en-ID" dirty="0"/>
              <a:t> </a:t>
            </a:r>
            <a:r>
              <a:rPr lang="en-ID" dirty="0" err="1"/>
              <a:t>ambang</a:t>
            </a:r>
            <a:r>
              <a:rPr lang="en-ID" dirty="0"/>
              <a:t> </a:t>
            </a:r>
            <a:r>
              <a:rPr lang="en-ID" dirty="0" err="1"/>
              <a:t>dengar</a:t>
            </a:r>
            <a:r>
              <a:rPr lang="en-ID" dirty="0"/>
              <a:t> </a:t>
            </a:r>
            <a:r>
              <a:rPr lang="en-ID" dirty="0" err="1"/>
              <a:t>sementara</a:t>
            </a:r>
            <a:r>
              <a:rPr lang="en-ID" dirty="0"/>
              <a:t> </a:t>
            </a:r>
            <a:r>
              <a:rPr lang="en-ID" dirty="0">
                <a:sym typeface="Wingdings" panose="05000000000000000000" pitchFamily="2" charset="2"/>
              </a:rPr>
              <a:t> </a:t>
            </a:r>
            <a:r>
              <a:rPr lang="en-ID" dirty="0" err="1">
                <a:sym typeface="Wingdings" panose="05000000000000000000" pitchFamily="2" charset="2"/>
              </a:rPr>
              <a:t>bisa</a:t>
            </a:r>
            <a:r>
              <a:rPr lang="en-ID" dirty="0">
                <a:sym typeface="Wingdings" panose="05000000000000000000" pitchFamily="2" charset="2"/>
              </a:rPr>
              <a:t> </a:t>
            </a:r>
            <a:r>
              <a:rPr lang="en-ID" dirty="0" err="1"/>
              <a:t>berlangsung</a:t>
            </a:r>
            <a:r>
              <a:rPr lang="en-ID" dirty="0"/>
              <a:t> </a:t>
            </a:r>
            <a:r>
              <a:rPr lang="en-ID" dirty="0" err="1"/>
              <a:t>beberapa</a:t>
            </a:r>
            <a:r>
              <a:rPr lang="en-ID" dirty="0"/>
              <a:t> </a:t>
            </a:r>
            <a:r>
              <a:rPr lang="en-ID" dirty="0" err="1"/>
              <a:t>menit</a:t>
            </a:r>
            <a:r>
              <a:rPr lang="en-ID" dirty="0"/>
              <a:t> </a:t>
            </a:r>
            <a:r>
              <a:rPr lang="en-ID" dirty="0" err="1"/>
              <a:t>sampai</a:t>
            </a:r>
            <a:r>
              <a:rPr lang="en-ID" dirty="0"/>
              <a:t> </a:t>
            </a:r>
            <a:r>
              <a:rPr lang="en-ID" dirty="0" err="1"/>
              <a:t>minggu</a:t>
            </a:r>
            <a:r>
              <a:rPr lang="en-ID" dirty="0"/>
              <a:t>, </a:t>
            </a:r>
            <a:r>
              <a:rPr lang="en-ID" dirty="0" err="1"/>
              <a:t>tergantung</a:t>
            </a:r>
            <a:r>
              <a:rPr lang="en-ID" dirty="0"/>
              <a:t> </a:t>
            </a:r>
            <a:r>
              <a:rPr lang="en-ID" dirty="0" err="1"/>
              <a:t>respon</a:t>
            </a:r>
            <a:r>
              <a:rPr lang="en-ID" dirty="0"/>
              <a:t> dan </a:t>
            </a:r>
            <a:r>
              <a:rPr lang="en-ID" dirty="0" err="1"/>
              <a:t>sensistivitas</a:t>
            </a:r>
            <a:r>
              <a:rPr lang="en-ID" dirty="0"/>
              <a:t> </a:t>
            </a:r>
            <a:r>
              <a:rPr lang="en-ID" dirty="0" err="1"/>
              <a:t>masing-masing</a:t>
            </a:r>
            <a:r>
              <a:rPr lang="en-ID" dirty="0"/>
              <a:t> orang. </a:t>
            </a:r>
          </a:p>
          <a:p>
            <a:r>
              <a:rPr lang="en-ID" dirty="0" err="1"/>
              <a:t>Peningkatan</a:t>
            </a:r>
            <a:r>
              <a:rPr lang="en-ID" dirty="0"/>
              <a:t> </a:t>
            </a:r>
            <a:r>
              <a:rPr lang="en-ID" dirty="0" err="1"/>
              <a:t>ambang</a:t>
            </a:r>
            <a:r>
              <a:rPr lang="en-ID" dirty="0"/>
              <a:t> </a:t>
            </a:r>
            <a:r>
              <a:rPr lang="en-ID" dirty="0" err="1"/>
              <a:t>dengar</a:t>
            </a:r>
            <a:r>
              <a:rPr lang="en-ID" dirty="0"/>
              <a:t> </a:t>
            </a:r>
            <a:r>
              <a:rPr lang="en-ID" dirty="0" err="1"/>
              <a:t>menetap</a:t>
            </a:r>
            <a:r>
              <a:rPr lang="en-ID" dirty="0"/>
              <a:t> </a:t>
            </a:r>
            <a:r>
              <a:rPr lang="en-ID" dirty="0">
                <a:sym typeface="Wingdings" panose="05000000000000000000" pitchFamily="2" charset="2"/>
              </a:rPr>
              <a:t> </a:t>
            </a:r>
            <a:r>
              <a:rPr lang="en-ID" dirty="0" err="1"/>
              <a:t>terjadi</a:t>
            </a:r>
            <a:r>
              <a:rPr lang="en-ID" dirty="0"/>
              <a:t> </a:t>
            </a:r>
            <a:r>
              <a:rPr lang="en-ID" dirty="0" err="1"/>
              <a:t>setelah</a:t>
            </a:r>
            <a:r>
              <a:rPr lang="en-ID" dirty="0"/>
              <a:t> </a:t>
            </a:r>
            <a:r>
              <a:rPr lang="en-ID" dirty="0" err="1"/>
              <a:t>cukup</a:t>
            </a:r>
            <a:r>
              <a:rPr lang="en-ID" dirty="0"/>
              <a:t> lama </a:t>
            </a:r>
            <a:r>
              <a:rPr lang="en-ID" dirty="0" err="1"/>
              <a:t>terpapar</a:t>
            </a:r>
            <a:r>
              <a:rPr lang="en-ID" dirty="0"/>
              <a:t>, </a:t>
            </a:r>
            <a:r>
              <a:rPr lang="en-ID" dirty="0" err="1"/>
              <a:t>dapat</a:t>
            </a:r>
            <a:r>
              <a:rPr lang="en-ID" dirty="0"/>
              <a:t> </a:t>
            </a:r>
            <a:r>
              <a:rPr lang="en-ID" dirty="0" err="1"/>
              <a:t>terjadi</a:t>
            </a:r>
            <a:r>
              <a:rPr lang="en-ID" dirty="0"/>
              <a:t> </a:t>
            </a:r>
            <a:r>
              <a:rPr lang="en-ID" dirty="0" err="1"/>
              <a:t>sekitar</a:t>
            </a:r>
            <a:r>
              <a:rPr lang="en-ID" dirty="0"/>
              <a:t> 3,5 – 20 </a:t>
            </a:r>
            <a:r>
              <a:rPr lang="en-ID" dirty="0" err="1"/>
              <a:t>tahun</a:t>
            </a:r>
            <a:r>
              <a:rPr lang="en-ID" dirty="0"/>
              <a:t> </a:t>
            </a:r>
            <a:r>
              <a:rPr lang="en-ID" dirty="0" err="1"/>
              <a:t>bekerja</a:t>
            </a:r>
            <a:r>
              <a:rPr lang="en-ID" dirty="0"/>
              <a:t>. </a:t>
            </a:r>
            <a:r>
              <a:rPr lang="en-ID" dirty="0" err="1"/>
              <a:t>Tidak</a:t>
            </a:r>
            <a:r>
              <a:rPr lang="en-ID" dirty="0"/>
              <a:t> </a:t>
            </a:r>
            <a:r>
              <a:rPr lang="en-ID" dirty="0" err="1"/>
              <a:t>dapat</a:t>
            </a:r>
            <a:r>
              <a:rPr lang="en-ID" dirty="0"/>
              <a:t> </a:t>
            </a:r>
            <a:r>
              <a:rPr lang="en-ID" dirty="0" err="1"/>
              <a:t>disembuhkan</a:t>
            </a:r>
            <a:r>
              <a:rPr lang="en-ID" dirty="0"/>
              <a:t>.</a:t>
            </a:r>
          </a:p>
          <a:p>
            <a:pPr marL="34290" indent="0" algn="ctr">
              <a:buNone/>
            </a:pPr>
            <a:r>
              <a:rPr lang="en-ID" sz="3000" b="1" dirty="0" err="1"/>
              <a:t>Baru</a:t>
            </a:r>
            <a:r>
              <a:rPr lang="en-ID" sz="3000" b="1" dirty="0"/>
              <a:t> </a:t>
            </a:r>
            <a:r>
              <a:rPr lang="en-ID" sz="3000" b="1" dirty="0" err="1"/>
              <a:t>diketahui</a:t>
            </a:r>
            <a:r>
              <a:rPr lang="en-ID" sz="3000" b="1" dirty="0"/>
              <a:t> </a:t>
            </a:r>
            <a:r>
              <a:rPr lang="en-ID" sz="3000" b="1" dirty="0" err="1"/>
              <a:t>setelah</a:t>
            </a:r>
            <a:r>
              <a:rPr lang="en-ID" sz="3000" b="1" dirty="0"/>
              <a:t> </a:t>
            </a:r>
            <a:r>
              <a:rPr lang="en-ID" sz="3000" b="1" dirty="0" err="1"/>
              <a:t>pemeriksaan</a:t>
            </a:r>
            <a:r>
              <a:rPr lang="en-ID" sz="3000" b="1" dirty="0"/>
              <a:t> audiogram.</a:t>
            </a:r>
          </a:p>
        </p:txBody>
      </p:sp>
    </p:spTree>
    <p:extLst>
      <p:ext uri="{BB962C8B-B14F-4D97-AF65-F5344CB8AC3E}">
        <p14:creationId xmlns:p14="http://schemas.microsoft.com/office/powerpoint/2010/main" val="3471778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CFD8-99D5-470B-946F-B1F32D099FA7}"/>
              </a:ext>
            </a:extLst>
          </p:cNvPr>
          <p:cNvSpPr>
            <a:spLocks noGrp="1"/>
          </p:cNvSpPr>
          <p:nvPr>
            <p:ph type="title"/>
          </p:nvPr>
        </p:nvSpPr>
        <p:spPr>
          <a:xfrm>
            <a:off x="868680" y="401877"/>
            <a:ext cx="7406640" cy="457200"/>
          </a:xfrm>
        </p:spPr>
        <p:txBody>
          <a:bodyPr>
            <a:normAutofit fontScale="90000"/>
          </a:bodyPr>
          <a:lstStyle/>
          <a:p>
            <a:pPr algn="ctr"/>
            <a:r>
              <a:rPr lang="en-US" b="1" dirty="0"/>
              <a:t>Cara </a:t>
            </a:r>
            <a:r>
              <a:rPr lang="en-US" b="1" dirty="0" err="1"/>
              <a:t>Menegakkan</a:t>
            </a:r>
            <a:r>
              <a:rPr lang="en-US" b="1" dirty="0"/>
              <a:t> Dx?</a:t>
            </a:r>
            <a:endParaRPr lang="en-ID" b="1" dirty="0"/>
          </a:p>
        </p:txBody>
      </p:sp>
      <p:sp>
        <p:nvSpPr>
          <p:cNvPr id="3" name="Content Placeholder 2">
            <a:extLst>
              <a:ext uri="{FF2B5EF4-FFF2-40B4-BE49-F238E27FC236}">
                <a16:creationId xmlns:a16="http://schemas.microsoft.com/office/drawing/2014/main" id="{BE1C6680-B34B-446E-9114-977739FA8EE4}"/>
              </a:ext>
            </a:extLst>
          </p:cNvPr>
          <p:cNvSpPr>
            <a:spLocks noGrp="1"/>
          </p:cNvSpPr>
          <p:nvPr>
            <p:ph idx="1"/>
          </p:nvPr>
        </p:nvSpPr>
        <p:spPr>
          <a:xfrm>
            <a:off x="304800" y="990600"/>
            <a:ext cx="8534400" cy="5715000"/>
          </a:xfrm>
        </p:spPr>
        <p:txBody>
          <a:bodyPr>
            <a:normAutofit fontScale="92500" lnSpcReduction="10000"/>
          </a:bodyPr>
          <a:lstStyle/>
          <a:p>
            <a:pPr fontAlgn="base"/>
            <a:r>
              <a:rPr lang="en-ID" dirty="0" err="1"/>
              <a:t>Dapat</a:t>
            </a:r>
            <a:r>
              <a:rPr lang="en-ID" dirty="0"/>
              <a:t> </a:t>
            </a:r>
            <a:r>
              <a:rPr lang="en-ID" dirty="0" err="1"/>
              <a:t>bersifat</a:t>
            </a:r>
            <a:r>
              <a:rPr lang="en-ID" dirty="0"/>
              <a:t> </a:t>
            </a:r>
            <a:r>
              <a:rPr lang="en-ID" dirty="0" err="1"/>
              <a:t>simetris</a:t>
            </a:r>
            <a:r>
              <a:rPr lang="en-ID" dirty="0"/>
              <a:t> </a:t>
            </a:r>
            <a:r>
              <a:rPr lang="en-ID" dirty="0" err="1"/>
              <a:t>maupun</a:t>
            </a:r>
            <a:r>
              <a:rPr lang="en-ID" dirty="0"/>
              <a:t> </a:t>
            </a:r>
            <a:r>
              <a:rPr lang="en-ID" dirty="0" err="1"/>
              <a:t>asimetris</a:t>
            </a:r>
            <a:r>
              <a:rPr lang="en-ID" dirty="0"/>
              <a:t>, </a:t>
            </a:r>
            <a:r>
              <a:rPr lang="en-ID" dirty="0" err="1"/>
              <a:t>tetapi</a:t>
            </a:r>
            <a:r>
              <a:rPr lang="en-ID" dirty="0"/>
              <a:t> </a:t>
            </a:r>
            <a:r>
              <a:rPr lang="en-ID" dirty="0" err="1"/>
              <a:t>lebih</a:t>
            </a:r>
            <a:r>
              <a:rPr lang="en-ID" dirty="0"/>
              <a:t> </a:t>
            </a:r>
            <a:r>
              <a:rPr lang="en-ID" dirty="0" err="1"/>
              <a:t>umum</a:t>
            </a:r>
            <a:r>
              <a:rPr lang="en-ID" dirty="0"/>
              <a:t> </a:t>
            </a:r>
            <a:r>
              <a:rPr lang="en-ID" dirty="0" err="1"/>
              <a:t>terjadi</a:t>
            </a:r>
            <a:r>
              <a:rPr lang="en-ID" dirty="0"/>
              <a:t> </a:t>
            </a:r>
            <a:r>
              <a:rPr lang="en-ID" b="1" dirty="0" err="1"/>
              <a:t>simetris</a:t>
            </a:r>
            <a:endParaRPr lang="en-ID" b="1" dirty="0"/>
          </a:p>
          <a:p>
            <a:pPr fontAlgn="base"/>
            <a:r>
              <a:rPr lang="en-ID" dirty="0"/>
              <a:t>Pada </a:t>
            </a:r>
            <a:r>
              <a:rPr lang="en-ID" dirty="0" err="1"/>
              <a:t>pemeriksaan</a:t>
            </a:r>
            <a:r>
              <a:rPr lang="en-ID" dirty="0"/>
              <a:t> audiogram, </a:t>
            </a:r>
            <a:r>
              <a:rPr lang="en-ID" dirty="0" err="1"/>
              <a:t>didapatkan</a:t>
            </a:r>
            <a:r>
              <a:rPr lang="en-ID" dirty="0"/>
              <a:t> </a:t>
            </a:r>
            <a:r>
              <a:rPr lang="en-ID" dirty="0" err="1"/>
              <a:t>takik</a:t>
            </a:r>
            <a:r>
              <a:rPr lang="en-ID" dirty="0"/>
              <a:t> pada </a:t>
            </a:r>
            <a:r>
              <a:rPr lang="en-ID" dirty="0" err="1"/>
              <a:t>frekuensi</a:t>
            </a:r>
            <a:r>
              <a:rPr lang="en-ID" dirty="0"/>
              <a:t> 3000, 4000, </a:t>
            </a:r>
            <a:r>
              <a:rPr lang="en-ID" dirty="0" err="1"/>
              <a:t>atau</a:t>
            </a:r>
            <a:r>
              <a:rPr lang="en-ID" dirty="0"/>
              <a:t> 6000 Hz dan </a:t>
            </a:r>
            <a:r>
              <a:rPr lang="en-ID" dirty="0" err="1"/>
              <a:t>biasanya</a:t>
            </a:r>
            <a:r>
              <a:rPr lang="en-ID" dirty="0"/>
              <a:t> </a:t>
            </a:r>
            <a:r>
              <a:rPr lang="en-ID" dirty="0" err="1"/>
              <a:t>akan</a:t>
            </a:r>
            <a:r>
              <a:rPr lang="en-ID" dirty="0"/>
              <a:t> </a:t>
            </a:r>
            <a:r>
              <a:rPr lang="en-ID" dirty="0" err="1"/>
              <a:t>kembali</a:t>
            </a:r>
            <a:r>
              <a:rPr lang="en-ID" dirty="0"/>
              <a:t> normal pada </a:t>
            </a:r>
            <a:r>
              <a:rPr lang="en-ID" dirty="0" err="1"/>
              <a:t>frekuensi</a:t>
            </a:r>
            <a:r>
              <a:rPr lang="en-ID" dirty="0"/>
              <a:t> 8000 Hz</a:t>
            </a:r>
          </a:p>
          <a:p>
            <a:pPr fontAlgn="base"/>
            <a:r>
              <a:rPr lang="en-ID" dirty="0" err="1"/>
              <a:t>Gangguan</a:t>
            </a:r>
            <a:r>
              <a:rPr lang="en-ID" dirty="0"/>
              <a:t> </a:t>
            </a:r>
            <a:r>
              <a:rPr lang="en-ID" dirty="0" err="1"/>
              <a:t>pendengaran</a:t>
            </a:r>
            <a:r>
              <a:rPr lang="en-ID" dirty="0"/>
              <a:t> </a:t>
            </a:r>
            <a:r>
              <a:rPr lang="en-ID" dirty="0" err="1"/>
              <a:t>sering</a:t>
            </a:r>
            <a:r>
              <a:rPr lang="en-ID" dirty="0"/>
              <a:t> </a:t>
            </a:r>
            <a:r>
              <a:rPr lang="en-ID" dirty="0" err="1"/>
              <a:t>digambarkan</a:t>
            </a:r>
            <a:r>
              <a:rPr lang="en-ID" dirty="0"/>
              <a:t> (</a:t>
            </a:r>
            <a:r>
              <a:rPr lang="en-ID" dirty="0" err="1"/>
              <a:t>Permenakertrans</a:t>
            </a:r>
            <a:r>
              <a:rPr lang="en-ID" dirty="0"/>
              <a:t> 25/2008)</a:t>
            </a:r>
          </a:p>
          <a:p>
            <a:pPr marL="576263" indent="-238125" algn="just" fontAlgn="base"/>
            <a:r>
              <a:rPr lang="en-ID" dirty="0" err="1"/>
              <a:t>Telinga</a:t>
            </a:r>
            <a:r>
              <a:rPr lang="en-ID" dirty="0"/>
              <a:t> normal </a:t>
            </a:r>
            <a:r>
              <a:rPr lang="en-ID" dirty="0">
                <a:sym typeface="Wingdings" panose="05000000000000000000" pitchFamily="2" charset="2"/>
              </a:rPr>
              <a:t> </a:t>
            </a:r>
            <a:r>
              <a:rPr lang="en-ID" dirty="0"/>
              <a:t>Pada </a:t>
            </a:r>
            <a:r>
              <a:rPr lang="en-ID" dirty="0" err="1"/>
              <a:t>pemeriksaan</a:t>
            </a:r>
            <a:r>
              <a:rPr lang="en-ID" dirty="0"/>
              <a:t> audio </a:t>
            </a:r>
            <a:r>
              <a:rPr lang="en-ID" dirty="0" err="1"/>
              <a:t>metrik</a:t>
            </a:r>
            <a:r>
              <a:rPr lang="en-ID" dirty="0"/>
              <a:t> </a:t>
            </a:r>
            <a:r>
              <a:rPr lang="en-ID" dirty="0" err="1"/>
              <a:t>ambang</a:t>
            </a:r>
            <a:r>
              <a:rPr lang="en-ID" dirty="0"/>
              <a:t> </a:t>
            </a:r>
            <a:r>
              <a:rPr lang="en-ID" dirty="0" err="1"/>
              <a:t>dengar</a:t>
            </a:r>
            <a:r>
              <a:rPr lang="en-ID" dirty="0"/>
              <a:t> </a:t>
            </a:r>
            <a:r>
              <a:rPr lang="en-ID" dirty="0" err="1"/>
              <a:t>tidak</a:t>
            </a:r>
            <a:r>
              <a:rPr lang="en-ID" dirty="0"/>
              <a:t> </a:t>
            </a:r>
            <a:r>
              <a:rPr lang="en-ID" dirty="0" err="1"/>
              <a:t>melebihi</a:t>
            </a:r>
            <a:r>
              <a:rPr lang="en-ID" dirty="0"/>
              <a:t> 25 dB dan di </a:t>
            </a:r>
            <a:r>
              <a:rPr lang="en-ID" dirty="0" err="1"/>
              <a:t>dalam</a:t>
            </a:r>
            <a:r>
              <a:rPr lang="en-ID" dirty="0"/>
              <a:t> </a:t>
            </a:r>
            <a:r>
              <a:rPr lang="en-ID" dirty="0" err="1"/>
              <a:t>pembicaraan</a:t>
            </a:r>
            <a:r>
              <a:rPr lang="en-ID" dirty="0"/>
              <a:t> </a:t>
            </a:r>
            <a:r>
              <a:rPr lang="en-ID" dirty="0" err="1"/>
              <a:t>biasa</a:t>
            </a:r>
            <a:r>
              <a:rPr lang="en-ID" dirty="0"/>
              <a:t> </a:t>
            </a:r>
            <a:r>
              <a:rPr lang="en-ID" dirty="0" err="1"/>
              <a:t>tidak</a:t>
            </a:r>
            <a:r>
              <a:rPr lang="en-ID" dirty="0"/>
              <a:t> </a:t>
            </a:r>
            <a:r>
              <a:rPr lang="en-ID" dirty="0" err="1"/>
              <a:t>ada</a:t>
            </a:r>
            <a:r>
              <a:rPr lang="en-ID" dirty="0"/>
              <a:t> </a:t>
            </a:r>
            <a:r>
              <a:rPr lang="en-ID" dirty="0" err="1"/>
              <a:t>kesukaran</a:t>
            </a:r>
            <a:r>
              <a:rPr lang="en-ID" dirty="0"/>
              <a:t> </a:t>
            </a:r>
            <a:r>
              <a:rPr lang="en-ID" dirty="0" err="1"/>
              <a:t>mendengar</a:t>
            </a:r>
            <a:r>
              <a:rPr lang="en-ID" dirty="0"/>
              <a:t> </a:t>
            </a:r>
            <a:r>
              <a:rPr lang="en-ID" dirty="0" err="1"/>
              <a:t>suara</a:t>
            </a:r>
            <a:r>
              <a:rPr lang="en-ID" dirty="0"/>
              <a:t> </a:t>
            </a:r>
            <a:r>
              <a:rPr lang="en-ID" dirty="0" err="1"/>
              <a:t>perlahan</a:t>
            </a:r>
            <a:r>
              <a:rPr lang="en-ID" dirty="0"/>
              <a:t> </a:t>
            </a:r>
          </a:p>
          <a:p>
            <a:pPr marL="576263" indent="-238125" algn="just" fontAlgn="base"/>
            <a:r>
              <a:rPr lang="en-ID" dirty="0"/>
              <a:t>Tuli </a:t>
            </a:r>
            <a:r>
              <a:rPr lang="en-ID" dirty="0" err="1"/>
              <a:t>ringan</a:t>
            </a:r>
            <a:r>
              <a:rPr lang="en-ID" dirty="0"/>
              <a:t> </a:t>
            </a:r>
            <a:r>
              <a:rPr lang="en-ID" dirty="0">
                <a:sym typeface="Wingdings" panose="05000000000000000000" pitchFamily="2" charset="2"/>
              </a:rPr>
              <a:t> </a:t>
            </a:r>
            <a:r>
              <a:rPr lang="en-ID" dirty="0"/>
              <a:t>Pada </a:t>
            </a:r>
            <a:r>
              <a:rPr lang="en-ID" dirty="0" err="1"/>
              <a:t>pemeriksaan</a:t>
            </a:r>
            <a:r>
              <a:rPr lang="en-ID" dirty="0"/>
              <a:t> audio-</a:t>
            </a:r>
            <a:r>
              <a:rPr lang="en-ID" dirty="0" err="1"/>
              <a:t>metrik</a:t>
            </a:r>
            <a:r>
              <a:rPr lang="en-ID" dirty="0"/>
              <a:t> </a:t>
            </a:r>
            <a:r>
              <a:rPr lang="en-ID" dirty="0" err="1"/>
              <a:t>ambang</a:t>
            </a:r>
            <a:r>
              <a:rPr lang="en-ID" dirty="0"/>
              <a:t> </a:t>
            </a:r>
            <a:r>
              <a:rPr lang="en-ID" dirty="0" err="1"/>
              <a:t>dengar</a:t>
            </a:r>
            <a:r>
              <a:rPr lang="en-ID" dirty="0"/>
              <a:t> 25 - 40 dB dan </a:t>
            </a:r>
            <a:r>
              <a:rPr lang="en-ID" dirty="0" err="1"/>
              <a:t>terdapat</a:t>
            </a:r>
            <a:r>
              <a:rPr lang="en-ID" dirty="0"/>
              <a:t> </a:t>
            </a:r>
            <a:r>
              <a:rPr lang="en-ID" dirty="0" err="1"/>
              <a:t>kesukaran</a:t>
            </a:r>
            <a:r>
              <a:rPr lang="en-ID" dirty="0"/>
              <a:t> </a:t>
            </a:r>
            <a:r>
              <a:rPr lang="en-ID" dirty="0" err="1"/>
              <a:t>mendengar</a:t>
            </a:r>
            <a:r>
              <a:rPr lang="en-ID" dirty="0"/>
              <a:t>. </a:t>
            </a:r>
          </a:p>
          <a:p>
            <a:pPr marL="576263" indent="-238125" algn="just" fontAlgn="base"/>
            <a:r>
              <a:rPr lang="en-ID" dirty="0"/>
              <a:t>Tuli </a:t>
            </a:r>
            <a:r>
              <a:rPr lang="en-ID" dirty="0" err="1"/>
              <a:t>sedang</a:t>
            </a:r>
            <a:r>
              <a:rPr lang="en-ID" dirty="0"/>
              <a:t> </a:t>
            </a:r>
            <a:r>
              <a:rPr lang="en-ID" dirty="0">
                <a:sym typeface="Wingdings" panose="05000000000000000000" pitchFamily="2" charset="2"/>
              </a:rPr>
              <a:t> </a:t>
            </a:r>
            <a:r>
              <a:rPr lang="en-ID" dirty="0"/>
              <a:t>Pada </a:t>
            </a:r>
            <a:r>
              <a:rPr lang="en-ID" dirty="0" err="1"/>
              <a:t>pemeriksaan</a:t>
            </a:r>
            <a:r>
              <a:rPr lang="en-ID" dirty="0"/>
              <a:t> audio-</a:t>
            </a:r>
            <a:r>
              <a:rPr lang="en-ID" dirty="0" err="1"/>
              <a:t>metrik</a:t>
            </a:r>
            <a:r>
              <a:rPr lang="en-ID" dirty="0"/>
              <a:t> </a:t>
            </a:r>
            <a:r>
              <a:rPr lang="en-ID" dirty="0" err="1"/>
              <a:t>terdapat</a:t>
            </a:r>
            <a:r>
              <a:rPr lang="en-ID" dirty="0"/>
              <a:t> </a:t>
            </a:r>
            <a:r>
              <a:rPr lang="en-ID" dirty="0" err="1"/>
              <a:t>ambang</a:t>
            </a:r>
            <a:r>
              <a:rPr lang="en-ID" dirty="0"/>
              <a:t> </a:t>
            </a:r>
            <a:r>
              <a:rPr lang="en-ID" dirty="0" err="1"/>
              <a:t>dengar</a:t>
            </a:r>
            <a:r>
              <a:rPr lang="en-ID" dirty="0"/>
              <a:t> </a:t>
            </a:r>
            <a:r>
              <a:rPr lang="en-ID" dirty="0" err="1"/>
              <a:t>antara</a:t>
            </a:r>
            <a:r>
              <a:rPr lang="en-ID" dirty="0"/>
              <a:t> 40 – 55 dB </a:t>
            </a:r>
            <a:r>
              <a:rPr lang="en-ID" dirty="0" err="1"/>
              <a:t>Seringkali</a:t>
            </a:r>
            <a:r>
              <a:rPr lang="en-ID" dirty="0"/>
              <a:t> </a:t>
            </a:r>
            <a:r>
              <a:rPr lang="en-ID" dirty="0" err="1"/>
              <a:t>terdapat</a:t>
            </a:r>
            <a:r>
              <a:rPr lang="en-ID" dirty="0"/>
              <a:t> </a:t>
            </a:r>
            <a:r>
              <a:rPr lang="en-ID" dirty="0" err="1"/>
              <a:t>kesukaran</a:t>
            </a:r>
            <a:r>
              <a:rPr lang="en-ID" dirty="0"/>
              <a:t> </a:t>
            </a:r>
            <a:r>
              <a:rPr lang="en-ID" dirty="0" err="1"/>
              <a:t>untuk</a:t>
            </a:r>
            <a:r>
              <a:rPr lang="en-ID" dirty="0"/>
              <a:t> </a:t>
            </a:r>
            <a:r>
              <a:rPr lang="en-ID" dirty="0" err="1"/>
              <a:t>mendengar</a:t>
            </a:r>
            <a:r>
              <a:rPr lang="en-ID" dirty="0"/>
              <a:t> </a:t>
            </a:r>
            <a:r>
              <a:rPr lang="en-ID" dirty="0" err="1"/>
              <a:t>pembicaraan</a:t>
            </a:r>
            <a:r>
              <a:rPr lang="en-ID" dirty="0"/>
              <a:t> </a:t>
            </a:r>
            <a:r>
              <a:rPr lang="en-ID" dirty="0" err="1"/>
              <a:t>biasa</a:t>
            </a:r>
            <a:r>
              <a:rPr lang="en-ID" dirty="0"/>
              <a:t>.</a:t>
            </a:r>
          </a:p>
          <a:p>
            <a:pPr marL="576263" indent="-238125" algn="just" fontAlgn="base"/>
            <a:r>
              <a:rPr lang="en-ID" dirty="0"/>
              <a:t>Tuli </a:t>
            </a:r>
            <a:r>
              <a:rPr lang="en-ID" dirty="0" err="1"/>
              <a:t>sedang</a:t>
            </a:r>
            <a:r>
              <a:rPr lang="en-ID" dirty="0"/>
              <a:t> </a:t>
            </a:r>
            <a:r>
              <a:rPr lang="en-ID" dirty="0" err="1"/>
              <a:t>berat</a:t>
            </a:r>
            <a:r>
              <a:rPr lang="en-ID" dirty="0"/>
              <a:t> </a:t>
            </a:r>
            <a:r>
              <a:rPr lang="en-ID" dirty="0">
                <a:sym typeface="Wingdings" panose="05000000000000000000" pitchFamily="2" charset="2"/>
              </a:rPr>
              <a:t></a:t>
            </a:r>
            <a:r>
              <a:rPr lang="en-ID" dirty="0"/>
              <a:t> Pada </a:t>
            </a:r>
            <a:r>
              <a:rPr lang="en-ID" dirty="0" err="1"/>
              <a:t>pemeriksaan</a:t>
            </a:r>
            <a:r>
              <a:rPr lang="en-ID" dirty="0"/>
              <a:t> </a:t>
            </a:r>
            <a:r>
              <a:rPr lang="en-ID" dirty="0" err="1"/>
              <a:t>audiometri</a:t>
            </a:r>
            <a:r>
              <a:rPr lang="en-ID" dirty="0"/>
              <a:t> </a:t>
            </a:r>
            <a:r>
              <a:rPr lang="en-ID" dirty="0" err="1"/>
              <a:t>terdapat</a:t>
            </a:r>
            <a:r>
              <a:rPr lang="en-ID" dirty="0"/>
              <a:t> </a:t>
            </a:r>
            <a:r>
              <a:rPr lang="en-ID" dirty="0" err="1"/>
              <a:t>ambang</a:t>
            </a:r>
            <a:r>
              <a:rPr lang="en-ID" dirty="0"/>
              <a:t> </a:t>
            </a:r>
            <a:r>
              <a:rPr lang="en-ID" dirty="0" err="1"/>
              <a:t>dengar</a:t>
            </a:r>
            <a:r>
              <a:rPr lang="en-ID" dirty="0"/>
              <a:t> rata-rata </a:t>
            </a:r>
            <a:r>
              <a:rPr lang="en-ID" dirty="0" err="1"/>
              <a:t>antara</a:t>
            </a:r>
            <a:r>
              <a:rPr lang="en-ID" dirty="0"/>
              <a:t> 55 - 70 </a:t>
            </a:r>
            <a:r>
              <a:rPr lang="en-ID" dirty="0" err="1"/>
              <a:t>dB.</a:t>
            </a:r>
            <a:r>
              <a:rPr lang="en-ID" dirty="0"/>
              <a:t> </a:t>
            </a:r>
            <a:r>
              <a:rPr lang="en-ID" dirty="0" err="1"/>
              <a:t>Kesukaran</a:t>
            </a:r>
            <a:r>
              <a:rPr lang="en-ID" dirty="0"/>
              <a:t> </a:t>
            </a:r>
            <a:r>
              <a:rPr lang="en-ID" dirty="0" err="1"/>
              <a:t>mendengar</a:t>
            </a:r>
            <a:r>
              <a:rPr lang="en-ID" dirty="0"/>
              <a:t> </a:t>
            </a:r>
            <a:r>
              <a:rPr lang="en-ID" dirty="0" err="1"/>
              <a:t>suara</a:t>
            </a:r>
            <a:r>
              <a:rPr lang="en-ID" dirty="0"/>
              <a:t> </a:t>
            </a:r>
            <a:r>
              <a:rPr lang="en-ID" dirty="0" err="1"/>
              <a:t>pembicaraan</a:t>
            </a:r>
            <a:r>
              <a:rPr lang="en-ID" dirty="0"/>
              <a:t> </a:t>
            </a:r>
            <a:r>
              <a:rPr lang="en-ID" dirty="0" err="1"/>
              <a:t>kalau</a:t>
            </a:r>
            <a:r>
              <a:rPr lang="en-ID" dirty="0"/>
              <a:t> </a:t>
            </a:r>
            <a:r>
              <a:rPr lang="en-ID" dirty="0" err="1"/>
              <a:t>tidak</a:t>
            </a:r>
            <a:r>
              <a:rPr lang="en-ID" dirty="0"/>
              <a:t> </a:t>
            </a:r>
            <a:r>
              <a:rPr lang="en-ID" dirty="0" err="1"/>
              <a:t>dengan</a:t>
            </a:r>
            <a:r>
              <a:rPr lang="en-ID" dirty="0"/>
              <a:t> </a:t>
            </a:r>
            <a:r>
              <a:rPr lang="en-ID" dirty="0" err="1"/>
              <a:t>suara</a:t>
            </a:r>
            <a:r>
              <a:rPr lang="en-ID" dirty="0"/>
              <a:t> </a:t>
            </a:r>
            <a:r>
              <a:rPr lang="en-ID" dirty="0" err="1"/>
              <a:t>keras</a:t>
            </a:r>
            <a:r>
              <a:rPr lang="en-ID" dirty="0"/>
              <a:t>. </a:t>
            </a:r>
          </a:p>
          <a:p>
            <a:pPr marL="576263" indent="-238125" algn="just" fontAlgn="base"/>
            <a:r>
              <a:rPr lang="en-ID" dirty="0"/>
              <a:t>Tuli </a:t>
            </a:r>
            <a:r>
              <a:rPr lang="en-ID" dirty="0" err="1"/>
              <a:t>berat</a:t>
            </a:r>
            <a:r>
              <a:rPr lang="en-ID" dirty="0"/>
              <a:t> </a:t>
            </a:r>
            <a:r>
              <a:rPr lang="en-ID" dirty="0">
                <a:sym typeface="Wingdings" panose="05000000000000000000" pitchFamily="2" charset="2"/>
              </a:rPr>
              <a:t> </a:t>
            </a:r>
            <a:r>
              <a:rPr lang="en-ID" dirty="0" err="1"/>
              <a:t>Ambang</a:t>
            </a:r>
            <a:r>
              <a:rPr lang="en-ID" dirty="0"/>
              <a:t> </a:t>
            </a:r>
            <a:r>
              <a:rPr lang="en-ID" dirty="0" err="1"/>
              <a:t>dengar</a:t>
            </a:r>
            <a:r>
              <a:rPr lang="en-ID" dirty="0"/>
              <a:t> rata-rata </a:t>
            </a:r>
            <a:r>
              <a:rPr lang="en-ID" dirty="0" err="1"/>
              <a:t>antara</a:t>
            </a:r>
            <a:r>
              <a:rPr lang="en-ID" dirty="0"/>
              <a:t> 70 - 90 </a:t>
            </a:r>
            <a:r>
              <a:rPr lang="en-ID" dirty="0" err="1"/>
              <a:t>dB.</a:t>
            </a:r>
            <a:r>
              <a:rPr lang="en-ID" dirty="0"/>
              <a:t> </a:t>
            </a:r>
            <a:r>
              <a:rPr lang="en-ID" dirty="0" err="1"/>
              <a:t>Hanya</a:t>
            </a:r>
            <a:r>
              <a:rPr lang="en-ID" dirty="0"/>
              <a:t> </a:t>
            </a:r>
            <a:r>
              <a:rPr lang="en-ID" dirty="0" err="1"/>
              <a:t>dapat</a:t>
            </a:r>
            <a:r>
              <a:rPr lang="en-ID" dirty="0"/>
              <a:t> </a:t>
            </a:r>
            <a:r>
              <a:rPr lang="en-ID" dirty="0" err="1"/>
              <a:t>mendengar</a:t>
            </a:r>
            <a:r>
              <a:rPr lang="en-ID" dirty="0"/>
              <a:t> </a:t>
            </a:r>
            <a:r>
              <a:rPr lang="en-ID" dirty="0" err="1"/>
              <a:t>suara</a:t>
            </a:r>
            <a:r>
              <a:rPr lang="en-ID" dirty="0"/>
              <a:t> yang </a:t>
            </a:r>
            <a:r>
              <a:rPr lang="en-ID" dirty="0" err="1"/>
              <a:t>sangat</a:t>
            </a:r>
            <a:r>
              <a:rPr lang="en-ID" dirty="0"/>
              <a:t> </a:t>
            </a:r>
            <a:r>
              <a:rPr lang="en-ID" dirty="0" err="1"/>
              <a:t>keras</a:t>
            </a:r>
            <a:r>
              <a:rPr lang="en-ID" dirty="0"/>
              <a:t>. </a:t>
            </a:r>
          </a:p>
          <a:p>
            <a:pPr marL="576263" indent="-238125" algn="just" fontAlgn="base"/>
            <a:r>
              <a:rPr lang="en-ID" dirty="0"/>
              <a:t> Tuli </a:t>
            </a:r>
            <a:r>
              <a:rPr lang="en-ID" dirty="0" err="1"/>
              <a:t>sangat</a:t>
            </a:r>
            <a:r>
              <a:rPr lang="en-ID" dirty="0"/>
              <a:t> </a:t>
            </a:r>
            <a:r>
              <a:rPr lang="en-ID" dirty="0" err="1"/>
              <a:t>berat</a:t>
            </a:r>
            <a:r>
              <a:rPr lang="en-ID" dirty="0"/>
              <a:t> </a:t>
            </a:r>
            <a:r>
              <a:rPr lang="en-ID" dirty="0">
                <a:sym typeface="Wingdings" panose="05000000000000000000" pitchFamily="2" charset="2"/>
              </a:rPr>
              <a:t> </a:t>
            </a:r>
            <a:r>
              <a:rPr lang="en-ID" dirty="0" err="1"/>
              <a:t>Ambang</a:t>
            </a:r>
            <a:r>
              <a:rPr lang="en-ID" dirty="0"/>
              <a:t> </a:t>
            </a:r>
            <a:r>
              <a:rPr lang="en-ID" dirty="0" err="1"/>
              <a:t>dengar</a:t>
            </a:r>
            <a:r>
              <a:rPr lang="en-ID" dirty="0"/>
              <a:t> 90 dB </a:t>
            </a:r>
            <a:r>
              <a:rPr lang="en-ID" dirty="0" err="1"/>
              <a:t>atau</a:t>
            </a:r>
            <a:r>
              <a:rPr lang="en-ID" dirty="0"/>
              <a:t> </a:t>
            </a:r>
            <a:r>
              <a:rPr lang="en-ID" dirty="0" err="1"/>
              <a:t>lebih</a:t>
            </a:r>
            <a:r>
              <a:rPr lang="en-ID" dirty="0"/>
              <a:t>. Sama </a:t>
            </a:r>
            <a:r>
              <a:rPr lang="en-ID" dirty="0" err="1"/>
              <a:t>sekali</a:t>
            </a:r>
            <a:r>
              <a:rPr lang="en-ID" dirty="0"/>
              <a:t> </a:t>
            </a:r>
            <a:r>
              <a:rPr lang="en-ID" dirty="0" err="1"/>
              <a:t>tidak</a:t>
            </a:r>
            <a:r>
              <a:rPr lang="en-ID" dirty="0"/>
              <a:t> </a:t>
            </a:r>
            <a:r>
              <a:rPr lang="en-ID" dirty="0" err="1"/>
              <a:t>mendengar</a:t>
            </a:r>
            <a:r>
              <a:rPr lang="en-ID" dirty="0"/>
              <a:t> </a:t>
            </a:r>
            <a:r>
              <a:rPr lang="en-ID" dirty="0" err="1"/>
              <a:t>pembicaraan</a:t>
            </a:r>
            <a:endParaRPr lang="en-ID" dirty="0"/>
          </a:p>
          <a:p>
            <a:endParaRPr lang="en-ID" dirty="0"/>
          </a:p>
        </p:txBody>
      </p:sp>
    </p:spTree>
    <p:extLst>
      <p:ext uri="{BB962C8B-B14F-4D97-AF65-F5344CB8AC3E}">
        <p14:creationId xmlns:p14="http://schemas.microsoft.com/office/powerpoint/2010/main" val="287709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30AC-EAC6-4ECA-BB07-5FFE5DA12067}"/>
              </a:ext>
            </a:extLst>
          </p:cNvPr>
          <p:cNvSpPr>
            <a:spLocks noGrp="1"/>
          </p:cNvSpPr>
          <p:nvPr>
            <p:ph type="title"/>
          </p:nvPr>
        </p:nvSpPr>
        <p:spPr>
          <a:xfrm>
            <a:off x="857250" y="609600"/>
            <a:ext cx="7406640" cy="914400"/>
          </a:xfrm>
        </p:spPr>
        <p:txBody>
          <a:bodyPr>
            <a:normAutofit fontScale="90000"/>
          </a:bodyPr>
          <a:lstStyle/>
          <a:p>
            <a:r>
              <a:rPr lang="en-ID" b="1" dirty="0" err="1"/>
              <a:t>Kompensasinya</a:t>
            </a:r>
            <a:r>
              <a:rPr lang="en-ID" b="1" dirty="0"/>
              <a:t>???</a:t>
            </a:r>
            <a:br>
              <a:rPr lang="en-ID" b="1" dirty="0"/>
            </a:br>
            <a:r>
              <a:rPr lang="en-ID" b="1" dirty="0"/>
              <a:t>(Lampiran III PP RI no 44/2015)</a:t>
            </a:r>
            <a:endParaRPr lang="en-ID" dirty="0"/>
          </a:p>
        </p:txBody>
      </p:sp>
      <p:sp>
        <p:nvSpPr>
          <p:cNvPr id="3" name="Content Placeholder 2">
            <a:extLst>
              <a:ext uri="{FF2B5EF4-FFF2-40B4-BE49-F238E27FC236}">
                <a16:creationId xmlns:a16="http://schemas.microsoft.com/office/drawing/2014/main" id="{8856ED75-E5D0-4600-B0B1-2C7BFB54464D}"/>
              </a:ext>
            </a:extLst>
          </p:cNvPr>
          <p:cNvSpPr>
            <a:spLocks noGrp="1"/>
          </p:cNvSpPr>
          <p:nvPr>
            <p:ph idx="1"/>
          </p:nvPr>
        </p:nvSpPr>
        <p:spPr/>
        <p:txBody>
          <a:bodyPr/>
          <a:lstStyle/>
          <a:p>
            <a:pPr marL="393700" indent="-342900" fontAlgn="base">
              <a:buFontTx/>
              <a:buChar char="-"/>
            </a:pPr>
            <a:r>
              <a:rPr lang="en-ID" dirty="0" err="1"/>
              <a:t>Penurunan</a:t>
            </a:r>
            <a:r>
              <a:rPr lang="en-ID" dirty="0"/>
              <a:t> </a:t>
            </a:r>
            <a:r>
              <a:rPr lang="en-ID" dirty="0" err="1"/>
              <a:t>daya</a:t>
            </a:r>
            <a:r>
              <a:rPr lang="en-ID" dirty="0"/>
              <a:t> </a:t>
            </a:r>
            <a:r>
              <a:rPr lang="en-ID" dirty="0" err="1"/>
              <a:t>dengar</a:t>
            </a:r>
            <a:r>
              <a:rPr lang="en-ID" dirty="0"/>
              <a:t> </a:t>
            </a:r>
            <a:r>
              <a:rPr lang="en-ID" b="1" dirty="0" err="1"/>
              <a:t>kedua</a:t>
            </a:r>
            <a:r>
              <a:rPr lang="en-ID" b="1" dirty="0"/>
              <a:t> </a:t>
            </a:r>
            <a:r>
              <a:rPr lang="en-ID" b="1" dirty="0" err="1"/>
              <a:t>belah</a:t>
            </a:r>
            <a:r>
              <a:rPr lang="en-ID" b="1" dirty="0"/>
              <a:t> </a:t>
            </a:r>
            <a:r>
              <a:rPr lang="en-ID" b="1" dirty="0" err="1"/>
              <a:t>telinga</a:t>
            </a:r>
            <a:r>
              <a:rPr lang="en-ID" b="1" dirty="0"/>
              <a:t> </a:t>
            </a:r>
            <a:r>
              <a:rPr lang="en-ID" dirty="0" err="1"/>
              <a:t>setiap</a:t>
            </a:r>
            <a:r>
              <a:rPr lang="en-ID" dirty="0"/>
              <a:t> 10 </a:t>
            </a:r>
            <a:r>
              <a:rPr lang="en-ID" dirty="0" err="1"/>
              <a:t>desibel</a:t>
            </a:r>
            <a:r>
              <a:rPr lang="en-ID" dirty="0"/>
              <a:t> = 6 % x UPAH</a:t>
            </a:r>
          </a:p>
          <a:p>
            <a:pPr marL="393700" indent="-342900" fontAlgn="base">
              <a:buFontTx/>
              <a:buChar char="-"/>
            </a:pPr>
            <a:r>
              <a:rPr lang="en-ID" dirty="0"/>
              <a:t> </a:t>
            </a:r>
            <a:r>
              <a:rPr lang="en-ID" dirty="0" err="1"/>
              <a:t>Penurunan</a:t>
            </a:r>
            <a:r>
              <a:rPr lang="en-ID" dirty="0"/>
              <a:t> </a:t>
            </a:r>
            <a:r>
              <a:rPr lang="en-ID" dirty="0" err="1"/>
              <a:t>daya</a:t>
            </a:r>
            <a:r>
              <a:rPr lang="en-ID" dirty="0"/>
              <a:t> </a:t>
            </a:r>
            <a:r>
              <a:rPr lang="en-ID" dirty="0" err="1"/>
              <a:t>dengar</a:t>
            </a:r>
            <a:r>
              <a:rPr lang="en-ID" dirty="0"/>
              <a:t> </a:t>
            </a:r>
            <a:r>
              <a:rPr lang="en-ID" b="1" dirty="0" err="1"/>
              <a:t>sebelah</a:t>
            </a:r>
            <a:r>
              <a:rPr lang="en-ID" b="1" dirty="0"/>
              <a:t> </a:t>
            </a:r>
            <a:r>
              <a:rPr lang="en-ID" b="1" dirty="0" err="1"/>
              <a:t>telinga</a:t>
            </a:r>
            <a:r>
              <a:rPr lang="en-ID" dirty="0"/>
              <a:t> </a:t>
            </a:r>
            <a:r>
              <a:rPr lang="en-ID" dirty="0" err="1"/>
              <a:t>setiap</a:t>
            </a:r>
            <a:r>
              <a:rPr lang="en-ID" dirty="0"/>
              <a:t> 10 decibel = 3 % x UPAH</a:t>
            </a:r>
            <a:endParaRPr lang="en-ID" b="1" dirty="0"/>
          </a:p>
          <a:p>
            <a:endParaRPr lang="en-ID" dirty="0"/>
          </a:p>
          <a:p>
            <a:r>
              <a:rPr lang="en-ID" dirty="0"/>
              <a:t>Jika UPAH </a:t>
            </a:r>
            <a:r>
              <a:rPr lang="en-ID" dirty="0" err="1"/>
              <a:t>bulanan</a:t>
            </a:r>
            <a:r>
              <a:rPr lang="en-ID" dirty="0"/>
              <a:t> Rp 6.000.000,- Setelah 10 </a:t>
            </a:r>
            <a:r>
              <a:rPr lang="en-ID" dirty="0" err="1"/>
              <a:t>tahun</a:t>
            </a:r>
            <a:r>
              <a:rPr lang="en-ID" dirty="0"/>
              <a:t> </a:t>
            </a:r>
            <a:r>
              <a:rPr lang="en-ID" dirty="0" err="1"/>
              <a:t>bekerja</a:t>
            </a:r>
            <a:r>
              <a:rPr lang="en-ID" dirty="0"/>
              <a:t> </a:t>
            </a:r>
            <a:r>
              <a:rPr lang="en-ID" dirty="0" err="1"/>
              <a:t>mengeluh</a:t>
            </a:r>
            <a:r>
              <a:rPr lang="en-ID" dirty="0"/>
              <a:t> </a:t>
            </a:r>
            <a:r>
              <a:rPr lang="en-ID" dirty="0" err="1"/>
              <a:t>sakit</a:t>
            </a:r>
            <a:r>
              <a:rPr lang="en-ID" dirty="0"/>
              <a:t> </a:t>
            </a:r>
            <a:r>
              <a:rPr lang="en-ID" dirty="0" err="1"/>
              <a:t>telinga</a:t>
            </a:r>
            <a:r>
              <a:rPr lang="en-ID" dirty="0"/>
              <a:t> </a:t>
            </a:r>
            <a:r>
              <a:rPr lang="en-ID" dirty="0" err="1"/>
              <a:t>hingga</a:t>
            </a:r>
            <a:r>
              <a:rPr lang="en-ID" dirty="0"/>
              <a:t> Si A </a:t>
            </a:r>
            <a:r>
              <a:rPr lang="en-ID" dirty="0" err="1"/>
              <a:t>mengalami</a:t>
            </a:r>
            <a:r>
              <a:rPr lang="en-ID" dirty="0"/>
              <a:t>  </a:t>
            </a:r>
            <a:r>
              <a:rPr lang="en-ID" dirty="0" err="1"/>
              <a:t>penurunan</a:t>
            </a:r>
            <a:r>
              <a:rPr lang="en-ID" dirty="0"/>
              <a:t> </a:t>
            </a:r>
            <a:r>
              <a:rPr lang="en-ID" dirty="0" err="1"/>
              <a:t>daya</a:t>
            </a:r>
            <a:r>
              <a:rPr lang="en-ID" dirty="0"/>
              <a:t> </a:t>
            </a:r>
            <a:r>
              <a:rPr lang="en-ID" dirty="0" err="1"/>
              <a:t>dengar</a:t>
            </a:r>
            <a:r>
              <a:rPr lang="en-ID" dirty="0"/>
              <a:t> </a:t>
            </a:r>
            <a:r>
              <a:rPr lang="en-ID" dirty="0" err="1"/>
              <a:t>sebelah</a:t>
            </a:r>
            <a:r>
              <a:rPr lang="en-ID" dirty="0"/>
              <a:t> </a:t>
            </a:r>
            <a:r>
              <a:rPr lang="en-ID" dirty="0" err="1"/>
              <a:t>telinga</a:t>
            </a:r>
            <a:r>
              <a:rPr lang="en-ID" dirty="0"/>
              <a:t> </a:t>
            </a:r>
            <a:r>
              <a:rPr lang="en-ID" dirty="0" err="1"/>
              <a:t>kanan</a:t>
            </a:r>
            <a:r>
              <a:rPr lang="en-ID" dirty="0"/>
              <a:t>. Pada </a:t>
            </a:r>
            <a:r>
              <a:rPr lang="en-ID" dirty="0" err="1"/>
              <a:t>audiometri</a:t>
            </a:r>
            <a:r>
              <a:rPr lang="en-ID" dirty="0"/>
              <a:t> </a:t>
            </a:r>
            <a:r>
              <a:rPr lang="en-ID" dirty="0" err="1"/>
              <a:t>menunjukkan</a:t>
            </a:r>
            <a:r>
              <a:rPr lang="en-ID" dirty="0"/>
              <a:t> </a:t>
            </a:r>
            <a:r>
              <a:rPr lang="en-ID" dirty="0" err="1"/>
              <a:t>angka</a:t>
            </a:r>
            <a:r>
              <a:rPr lang="en-ID" dirty="0"/>
              <a:t> 55 db. </a:t>
            </a:r>
            <a:r>
              <a:rPr lang="en-ID" dirty="0" err="1"/>
              <a:t>Berapa</a:t>
            </a:r>
            <a:r>
              <a:rPr lang="en-ID" dirty="0"/>
              <a:t> </a:t>
            </a:r>
            <a:r>
              <a:rPr lang="en-ID" dirty="0" err="1"/>
              <a:t>kompensasi</a:t>
            </a:r>
            <a:r>
              <a:rPr lang="en-ID" dirty="0"/>
              <a:t> yang </a:t>
            </a:r>
            <a:r>
              <a:rPr lang="en-ID" dirty="0" err="1"/>
              <a:t>diterima</a:t>
            </a:r>
            <a:r>
              <a:rPr lang="en-ID" dirty="0"/>
              <a:t> SI A??</a:t>
            </a:r>
          </a:p>
        </p:txBody>
      </p:sp>
    </p:spTree>
    <p:extLst>
      <p:ext uri="{BB962C8B-B14F-4D97-AF65-F5344CB8AC3E}">
        <p14:creationId xmlns:p14="http://schemas.microsoft.com/office/powerpoint/2010/main" val="648092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8229600" cy="1752600"/>
          </a:xfrm>
          <a:solidFill>
            <a:schemeClr val="bg1"/>
          </a:solidFill>
        </p:spPr>
        <p:txBody>
          <a:bodyPr anchorCtr="1"/>
          <a:lstStyle/>
          <a:p>
            <a:pPr algn="l" eaLnBrk="1" hangingPunct="1">
              <a:defRPr/>
            </a:pPr>
            <a:r>
              <a:rPr lang="en-US" b="1"/>
              <a:t>It’s Really Pretty Simple…..</a:t>
            </a:r>
            <a:br>
              <a:rPr lang="en-US" b="1"/>
            </a:br>
            <a:r>
              <a:rPr lang="en-US" sz="2500" b="1"/>
              <a:t>WEAR THIS NOW		OR	 THIS LATER</a:t>
            </a:r>
          </a:p>
        </p:txBody>
      </p:sp>
      <p:pic>
        <p:nvPicPr>
          <p:cNvPr id="18435" name="Picture 3" descr="MVC-017S"/>
          <p:cNvPicPr>
            <a:picLocks noGrp="1" noChangeAspect="1" noChangeArrowheads="1"/>
          </p:cNvPicPr>
          <p:nvPr>
            <p:ph sz="half" idx="1"/>
          </p:nvPr>
        </p:nvPicPr>
        <p:blipFill>
          <a:blip r:embed="rId2">
            <a:lum bright="36000" contrast="48000"/>
          </a:blip>
          <a:srcRect/>
          <a:stretch>
            <a:fillRect/>
          </a:stretch>
        </p:blipFill>
        <p:spPr>
          <a:xfrm>
            <a:off x="457200" y="2019300"/>
            <a:ext cx="4038600" cy="3360738"/>
          </a:xfrm>
          <a:noFill/>
        </p:spPr>
      </p:pic>
      <p:pic>
        <p:nvPicPr>
          <p:cNvPr id="18436" name="Picture 4" descr="mag-ite"/>
          <p:cNvPicPr>
            <a:picLocks noGrp="1" noChangeAspect="1" noChangeArrowheads="1"/>
          </p:cNvPicPr>
          <p:nvPr>
            <p:ph sz="half" idx="2"/>
          </p:nvPr>
        </p:nvPicPr>
        <p:blipFill>
          <a:blip r:embed="rId3"/>
          <a:stretch>
            <a:fillRect/>
          </a:stretch>
        </p:blipFill>
        <p:spPr>
          <a:xfrm>
            <a:off x="6477000" y="2719976"/>
            <a:ext cx="1428750" cy="2076450"/>
          </a:xfrm>
          <a:noFill/>
        </p:spPr>
      </p:pic>
      <p:sp>
        <p:nvSpPr>
          <p:cNvPr id="17413" name="Rectangle 5"/>
          <p:cNvSpPr>
            <a:spLocks noChangeArrowheads="1"/>
          </p:cNvSpPr>
          <p:nvPr/>
        </p:nvSpPr>
        <p:spPr bwMode="auto">
          <a:xfrm>
            <a:off x="533400" y="1066800"/>
            <a:ext cx="8229600" cy="366713"/>
          </a:xfrm>
          <a:prstGeom prst="rect">
            <a:avLst/>
          </a:prstGeom>
          <a:noFill/>
          <a:ln w="9525">
            <a:noFill/>
            <a:miter lim="800000"/>
            <a:headEnd/>
            <a:tailEnd/>
          </a:ln>
          <a:effectLst/>
        </p:spPr>
        <p:txBody>
          <a:bodyPr>
            <a:spAutoFit/>
          </a:bodyPr>
          <a:lstStyle/>
          <a:p>
            <a:pPr>
              <a:defRPr/>
            </a:pPr>
            <a:endParaRPr lang="en-US" b="1">
              <a:solidFill>
                <a:schemeClr val="bg1"/>
              </a:solidFill>
              <a:effectLst>
                <a:outerShdw blurRad="38100" dist="38100" dir="2700000" algn="tl">
                  <a:srgbClr val="000000"/>
                </a:outerShdw>
              </a:effectLst>
              <a:latin typeface="Tahom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a:t>PENGERTIAN CACAT</a:t>
            </a:r>
          </a:p>
        </p:txBody>
      </p:sp>
      <p:sp>
        <p:nvSpPr>
          <p:cNvPr id="3075" name="Rectangle 3"/>
          <p:cNvSpPr>
            <a:spLocks noGrp="1" noChangeArrowheads="1"/>
          </p:cNvSpPr>
          <p:nvPr>
            <p:ph idx="1"/>
          </p:nvPr>
        </p:nvSpPr>
        <p:spPr/>
        <p:txBody>
          <a:bodyPr>
            <a:normAutofit lnSpcReduction="10000"/>
          </a:bodyPr>
          <a:lstStyle/>
          <a:p>
            <a:pPr marL="609600" indent="-609600" eaLnBrk="1" hangingPunct="1">
              <a:lnSpc>
                <a:spcPct val="80000"/>
              </a:lnSpc>
              <a:defRPr/>
            </a:pPr>
            <a:r>
              <a:rPr lang="en-US" sz="2800" b="1"/>
              <a:t>Cacat fisik tubuh &amp; mental  mengandung arti dalam 3 hal:</a:t>
            </a:r>
          </a:p>
          <a:p>
            <a:pPr marL="609600" indent="-609600" eaLnBrk="1" hangingPunct="1">
              <a:lnSpc>
                <a:spcPct val="80000"/>
              </a:lnSpc>
              <a:buClr>
                <a:schemeClr val="tx1"/>
              </a:buClr>
              <a:buFontTx/>
              <a:buChar char="1"/>
              <a:defRPr/>
            </a:pPr>
            <a:r>
              <a:rPr lang="en-US" sz="2800" b="1"/>
              <a:t>Impairment: menggambarkan apa yang salah pada anggota atau organ tubuh seseorang termasuk fungsi organ, bersifat medis</a:t>
            </a:r>
          </a:p>
          <a:p>
            <a:pPr marL="609600" indent="-609600" eaLnBrk="1" hangingPunct="1">
              <a:lnSpc>
                <a:spcPct val="80000"/>
              </a:lnSpc>
              <a:buClr>
                <a:schemeClr val="tx1"/>
              </a:buClr>
              <a:buFontTx/>
              <a:buAutoNum type="arabicPlain" startAt="2"/>
              <a:defRPr/>
            </a:pPr>
            <a:r>
              <a:rPr lang="en-US" sz="2800" b="1"/>
              <a:t>Disability: adanya gap antara apa yang dapat dikerjakan dengan apa yang diinginkan, bersifat sosial - ekonomis </a:t>
            </a:r>
          </a:p>
          <a:p>
            <a:pPr marL="609600" indent="-609600" eaLnBrk="1" hangingPunct="1">
              <a:lnSpc>
                <a:spcPct val="80000"/>
              </a:lnSpc>
              <a:buClr>
                <a:schemeClr val="tx1"/>
              </a:buClr>
              <a:buFontTx/>
              <a:buAutoNum type="arabicPlain" startAt="2"/>
              <a:defRPr/>
            </a:pPr>
            <a:r>
              <a:rPr lang="en-US" sz="2800" b="1"/>
              <a:t>Handicapped: hambatan/barrier dalam aktivitas fungsional.</a:t>
            </a:r>
          </a:p>
          <a:p>
            <a:pPr marL="609600" indent="-609600" eaLnBrk="1" hangingPunct="1">
              <a:lnSpc>
                <a:spcPct val="80000"/>
              </a:lnSpc>
              <a:buClr>
                <a:schemeClr val="tx1"/>
              </a:buClr>
              <a:buFontTx/>
              <a:buAutoNum type="arabicPlain" startAt="2"/>
              <a:defRPr/>
            </a:pPr>
            <a:endParaRPr lang="en-US" sz="28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530D-17F8-4B2E-AFD2-E2FF759D3D29}"/>
              </a:ext>
            </a:extLst>
          </p:cNvPr>
          <p:cNvSpPr>
            <a:spLocks noGrp="1"/>
          </p:cNvSpPr>
          <p:nvPr>
            <p:ph type="title"/>
          </p:nvPr>
        </p:nvSpPr>
        <p:spPr/>
        <p:txBody>
          <a:bodyPr/>
          <a:lstStyle/>
          <a:p>
            <a:pPr algn="ctr"/>
            <a:r>
              <a:rPr lang="en-US" b="1" dirty="0"/>
              <a:t>Kapan </a:t>
            </a:r>
            <a:r>
              <a:rPr lang="en-US" b="1" dirty="0" err="1"/>
              <a:t>Pekerja</a:t>
            </a:r>
            <a:r>
              <a:rPr lang="en-US" b="1" dirty="0"/>
              <a:t> </a:t>
            </a:r>
            <a:r>
              <a:rPr lang="en-US" b="1" dirty="0" err="1"/>
              <a:t>Gunakan</a:t>
            </a:r>
            <a:r>
              <a:rPr lang="en-US" b="1" dirty="0"/>
              <a:t> Alat </a:t>
            </a:r>
            <a:r>
              <a:rPr lang="en-US" b="1" dirty="0" err="1"/>
              <a:t>Dibawah</a:t>
            </a:r>
            <a:r>
              <a:rPr lang="en-US" b="1" dirty="0"/>
              <a:t> </a:t>
            </a:r>
            <a:r>
              <a:rPr lang="en-US" b="1" dirty="0" err="1"/>
              <a:t>Ini</a:t>
            </a:r>
            <a:r>
              <a:rPr lang="en-US" b="1" dirty="0"/>
              <a:t>?</a:t>
            </a:r>
            <a:endParaRPr lang="en-ID" b="1" dirty="0"/>
          </a:p>
        </p:txBody>
      </p:sp>
      <p:pic>
        <p:nvPicPr>
          <p:cNvPr id="2050" name="Picture 2" descr="Jual 3M Ear Plug Ultrafit Corded - Pelindung Telinga Dengan Casing ...">
            <a:extLst>
              <a:ext uri="{FF2B5EF4-FFF2-40B4-BE49-F238E27FC236}">
                <a16:creationId xmlns:a16="http://schemas.microsoft.com/office/drawing/2014/main" id="{980C0FEB-A659-479A-B1AC-0E285772F7A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3400" y="3054350"/>
            <a:ext cx="3886200" cy="2660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ual Penutup Telinga - Ear Muff - Penyumbat Kuping - EarMuff ...">
            <a:extLst>
              <a:ext uri="{FF2B5EF4-FFF2-40B4-BE49-F238E27FC236}">
                <a16:creationId xmlns:a16="http://schemas.microsoft.com/office/drawing/2014/main" id="{5B731F06-F01F-4752-8F3D-9B8B6D0AD2F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800" y="2971800"/>
            <a:ext cx="4114800" cy="266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764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err="1"/>
              <a:t>Cacat</a:t>
            </a:r>
            <a:r>
              <a:rPr lang="en-US" dirty="0"/>
              <a:t>       </a:t>
            </a:r>
            <a:r>
              <a:rPr lang="en-US" dirty="0" err="1"/>
              <a:t>Penglihatan</a:t>
            </a:r>
            <a:endParaRPr lang="en-US" dirty="0"/>
          </a:p>
        </p:txBody>
      </p:sp>
      <p:sp>
        <p:nvSpPr>
          <p:cNvPr id="18435" name="Rectangle 3"/>
          <p:cNvSpPr>
            <a:spLocks noGrp="1" noChangeArrowheads="1"/>
          </p:cNvSpPr>
          <p:nvPr>
            <p:ph idx="1"/>
          </p:nvPr>
        </p:nvSpPr>
        <p:spPr>
          <a:xfrm>
            <a:off x="685800" y="1752600"/>
            <a:ext cx="7772400" cy="4348163"/>
          </a:xfrm>
        </p:spPr>
        <p:txBody>
          <a:bodyPr>
            <a:normAutofit lnSpcReduction="10000"/>
          </a:bodyPr>
          <a:lstStyle/>
          <a:p>
            <a:pPr marL="609600" indent="-609600" eaLnBrk="1" hangingPunct="1">
              <a:lnSpc>
                <a:spcPct val="90000"/>
              </a:lnSpc>
              <a:defRPr/>
            </a:pPr>
            <a:r>
              <a:rPr lang="en-US" sz="2800" b="1" dirty="0"/>
              <a:t>Parameter </a:t>
            </a:r>
            <a:r>
              <a:rPr lang="en-US" sz="2800" b="1" dirty="0" err="1"/>
              <a:t>diagnostik</a:t>
            </a:r>
            <a:r>
              <a:rPr lang="en-US" sz="2800" b="1" dirty="0"/>
              <a:t> </a:t>
            </a:r>
            <a:r>
              <a:rPr lang="en-US" sz="2800" b="1" dirty="0" err="1"/>
              <a:t>fungsi</a:t>
            </a:r>
            <a:r>
              <a:rPr lang="en-US" sz="2800" b="1" dirty="0"/>
              <a:t> </a:t>
            </a:r>
            <a:r>
              <a:rPr lang="en-US" sz="2800" b="1" dirty="0" err="1"/>
              <a:t>indera</a:t>
            </a:r>
            <a:r>
              <a:rPr lang="en-US" sz="2800" b="1" dirty="0"/>
              <a:t> </a:t>
            </a:r>
            <a:r>
              <a:rPr lang="en-US" sz="2800" b="1" dirty="0" err="1"/>
              <a:t>mata</a:t>
            </a:r>
            <a:r>
              <a:rPr lang="en-US" sz="2800" b="1" dirty="0"/>
              <a:t>:</a:t>
            </a:r>
          </a:p>
          <a:p>
            <a:pPr marL="609600" indent="-609600" eaLnBrk="1" hangingPunct="1">
              <a:lnSpc>
                <a:spcPct val="90000"/>
              </a:lnSpc>
              <a:buFontTx/>
              <a:buAutoNum type="arabicPeriod"/>
              <a:defRPr/>
            </a:pPr>
            <a:r>
              <a:rPr lang="en-US" sz="2800" b="1" dirty="0" err="1"/>
              <a:t>Tajam</a:t>
            </a:r>
            <a:r>
              <a:rPr lang="en-US" sz="2800" b="1" dirty="0"/>
              <a:t> </a:t>
            </a:r>
            <a:r>
              <a:rPr lang="en-US" sz="2800" b="1" dirty="0" err="1"/>
              <a:t>penglihatan</a:t>
            </a:r>
            <a:r>
              <a:rPr lang="en-US" sz="2800" b="1" dirty="0"/>
              <a:t>: </a:t>
            </a:r>
            <a:r>
              <a:rPr lang="en-US" sz="2800" b="1" dirty="0" err="1"/>
              <a:t>bilangan</a:t>
            </a:r>
            <a:r>
              <a:rPr lang="en-US" sz="2800" b="1" dirty="0"/>
              <a:t> </a:t>
            </a:r>
            <a:r>
              <a:rPr lang="en-US" sz="2800" b="1" dirty="0" err="1"/>
              <a:t>pecahan</a:t>
            </a:r>
            <a:r>
              <a:rPr lang="en-US" sz="2800" b="1" dirty="0"/>
              <a:t>, </a:t>
            </a:r>
            <a:r>
              <a:rPr lang="en-US" sz="2800" b="1" dirty="0" err="1"/>
              <a:t>pembilang</a:t>
            </a:r>
            <a:r>
              <a:rPr lang="en-US" sz="2800" b="1" dirty="0"/>
              <a:t> </a:t>
            </a:r>
            <a:r>
              <a:rPr lang="en-US" sz="2800" b="1" dirty="0" err="1"/>
              <a:t>adalah</a:t>
            </a:r>
            <a:r>
              <a:rPr lang="en-US" sz="2800" b="1" dirty="0"/>
              <a:t> </a:t>
            </a:r>
            <a:r>
              <a:rPr lang="en-US" sz="2800" b="1" dirty="0" err="1"/>
              <a:t>jarak</a:t>
            </a:r>
            <a:r>
              <a:rPr lang="en-US" sz="2800" b="1" dirty="0"/>
              <a:t> </a:t>
            </a:r>
            <a:r>
              <a:rPr lang="en-US" sz="2800" b="1" dirty="0" err="1"/>
              <a:t>pemeriksaan</a:t>
            </a:r>
            <a:r>
              <a:rPr lang="en-US" sz="2800" b="1" dirty="0"/>
              <a:t> (6m), dan </a:t>
            </a:r>
            <a:r>
              <a:rPr lang="en-US" sz="2800" b="1" dirty="0" err="1"/>
              <a:t>penyebut</a:t>
            </a:r>
            <a:r>
              <a:rPr lang="en-US" sz="2800" b="1" dirty="0"/>
              <a:t> </a:t>
            </a:r>
            <a:r>
              <a:rPr lang="en-US" sz="2800" b="1" dirty="0" err="1"/>
              <a:t>adalah</a:t>
            </a:r>
            <a:r>
              <a:rPr lang="en-US" sz="2800" b="1" dirty="0"/>
              <a:t> </a:t>
            </a:r>
            <a:r>
              <a:rPr lang="en-US" sz="2800" b="1" dirty="0" err="1"/>
              <a:t>angka</a:t>
            </a:r>
            <a:r>
              <a:rPr lang="en-US" sz="2800" b="1" dirty="0"/>
              <a:t>/</a:t>
            </a:r>
            <a:r>
              <a:rPr lang="en-US" sz="2800" b="1" dirty="0" err="1"/>
              <a:t>huruf</a:t>
            </a:r>
            <a:r>
              <a:rPr lang="en-US" sz="2800" b="1" dirty="0"/>
              <a:t> paling </a:t>
            </a:r>
            <a:r>
              <a:rPr lang="en-US" sz="2800" b="1" dirty="0" err="1"/>
              <a:t>kecil</a:t>
            </a:r>
            <a:r>
              <a:rPr lang="en-US" sz="2800" b="1" dirty="0"/>
              <a:t> yang </a:t>
            </a:r>
            <a:r>
              <a:rPr lang="en-US" sz="2800" b="1" dirty="0" err="1"/>
              <a:t>masih</a:t>
            </a:r>
            <a:r>
              <a:rPr lang="en-US" sz="2800" b="1" dirty="0"/>
              <a:t> </a:t>
            </a:r>
            <a:r>
              <a:rPr lang="en-US" sz="2800" b="1" dirty="0" err="1"/>
              <a:t>bisa</a:t>
            </a:r>
            <a:r>
              <a:rPr lang="en-US" sz="2800" b="1" dirty="0"/>
              <a:t> </a:t>
            </a:r>
            <a:r>
              <a:rPr lang="en-US" sz="2800" b="1" dirty="0" err="1"/>
              <a:t>dibaca</a:t>
            </a:r>
            <a:r>
              <a:rPr lang="en-US" sz="2800" b="1" dirty="0"/>
              <a:t> (Normal : 6/6)</a:t>
            </a:r>
          </a:p>
          <a:p>
            <a:pPr marL="609600" indent="-609600" eaLnBrk="1" hangingPunct="1">
              <a:lnSpc>
                <a:spcPct val="90000"/>
              </a:lnSpc>
              <a:buFontTx/>
              <a:buAutoNum type="arabicPeriod"/>
              <a:defRPr/>
            </a:pPr>
            <a:r>
              <a:rPr lang="en-US" sz="2800" b="1" dirty="0" err="1"/>
              <a:t>Lapang</a:t>
            </a:r>
            <a:r>
              <a:rPr lang="en-US" sz="2800" b="1" dirty="0"/>
              <a:t> </a:t>
            </a:r>
            <a:r>
              <a:rPr lang="en-US" sz="2800" b="1" dirty="0" err="1"/>
              <a:t>pandang</a:t>
            </a:r>
            <a:r>
              <a:rPr lang="en-US" sz="2800" b="1" dirty="0"/>
              <a:t>: </a:t>
            </a:r>
            <a:r>
              <a:rPr lang="en-US" sz="2800" b="1" dirty="0" err="1"/>
              <a:t>membandingkannya</a:t>
            </a:r>
            <a:r>
              <a:rPr lang="en-US" sz="2800" b="1" dirty="0"/>
              <a:t> </a:t>
            </a:r>
            <a:r>
              <a:rPr lang="en-US" sz="2800" b="1" dirty="0" err="1"/>
              <a:t>dengan</a:t>
            </a:r>
            <a:r>
              <a:rPr lang="en-US" sz="2800" b="1" dirty="0"/>
              <a:t> </a:t>
            </a:r>
            <a:r>
              <a:rPr lang="en-US" sz="2800" b="1" dirty="0" err="1"/>
              <a:t>pemeriksa</a:t>
            </a:r>
            <a:r>
              <a:rPr lang="en-US" sz="2800" b="1" dirty="0"/>
              <a:t>.</a:t>
            </a:r>
          </a:p>
          <a:p>
            <a:pPr marL="609600" indent="-609600" eaLnBrk="1" hangingPunct="1">
              <a:lnSpc>
                <a:spcPct val="90000"/>
              </a:lnSpc>
              <a:buFontTx/>
              <a:buAutoNum type="arabicPeriod"/>
              <a:defRPr/>
            </a:pPr>
            <a:r>
              <a:rPr lang="en-US" sz="2800" b="1" dirty="0" err="1"/>
              <a:t>Binokularitas</a:t>
            </a:r>
            <a:r>
              <a:rPr lang="en-US" sz="2800" b="1" dirty="0"/>
              <a:t>: </a:t>
            </a:r>
            <a:r>
              <a:rPr lang="en-US" sz="2800" b="1" dirty="0" err="1"/>
              <a:t>penglihatan</a:t>
            </a:r>
            <a:r>
              <a:rPr lang="en-US" sz="2800" b="1" dirty="0"/>
              <a:t> </a:t>
            </a:r>
            <a:r>
              <a:rPr lang="en-US" sz="2800" b="1" dirty="0" err="1"/>
              <a:t>serentak</a:t>
            </a:r>
            <a:r>
              <a:rPr lang="en-US" sz="2800" b="1" dirty="0"/>
              <a:t> dan </a:t>
            </a:r>
            <a:r>
              <a:rPr lang="en-US" sz="2800" b="1" dirty="0" err="1"/>
              <a:t>fusi</a:t>
            </a:r>
            <a:r>
              <a:rPr lang="en-US" sz="2800" b="1" dirty="0"/>
              <a:t>, stereopsis</a:t>
            </a:r>
          </a:p>
          <a:p>
            <a:pPr marL="609600" indent="-609600" eaLnBrk="1" hangingPunct="1">
              <a:lnSpc>
                <a:spcPct val="90000"/>
              </a:lnSpc>
              <a:buFontTx/>
              <a:buAutoNum type="arabicPeriod"/>
              <a:defRPr/>
            </a:pPr>
            <a:r>
              <a:rPr lang="en-US" sz="2800" b="1" dirty="0" err="1"/>
              <a:t>Penglihatan</a:t>
            </a:r>
            <a:r>
              <a:rPr lang="en-US" sz="2800" b="1" dirty="0"/>
              <a:t> </a:t>
            </a:r>
            <a:r>
              <a:rPr lang="en-US" sz="2800" b="1" dirty="0" err="1"/>
              <a:t>warna</a:t>
            </a:r>
            <a:endParaRPr lang="en-US" sz="2800" b="1" dirty="0"/>
          </a:p>
        </p:txBody>
      </p:sp>
      <p:pic>
        <p:nvPicPr>
          <p:cNvPr id="19460" name="Picture 4" descr="eye5"/>
          <p:cNvPicPr>
            <a:picLocks noChangeAspect="1" noChangeArrowheads="1" noCrop="1"/>
          </p:cNvPicPr>
          <p:nvPr/>
        </p:nvPicPr>
        <p:blipFill>
          <a:blip r:embed="rId2"/>
          <a:srcRect/>
          <a:stretch>
            <a:fillRect/>
          </a:stretch>
        </p:blipFill>
        <p:spPr bwMode="auto">
          <a:xfrm>
            <a:off x="7010400" y="0"/>
            <a:ext cx="1828800" cy="1752600"/>
          </a:xfrm>
          <a:prstGeom prst="rect">
            <a:avLst/>
          </a:prstGeom>
          <a:noFill/>
          <a:ln w="9525">
            <a:noFill/>
            <a:miter lim="800000"/>
            <a:headEnd/>
            <a:tailEnd/>
          </a:ln>
        </p:spPr>
      </p:pic>
      <p:pic>
        <p:nvPicPr>
          <p:cNvPr id="19461" name="Picture 5" descr="eye5"/>
          <p:cNvPicPr>
            <a:picLocks noChangeAspect="1" noChangeArrowheads="1" noCrop="1"/>
          </p:cNvPicPr>
          <p:nvPr/>
        </p:nvPicPr>
        <p:blipFill>
          <a:blip r:embed="rId2"/>
          <a:srcRect/>
          <a:stretch>
            <a:fillRect/>
          </a:stretch>
        </p:blipFill>
        <p:spPr bwMode="auto">
          <a:xfrm>
            <a:off x="304800" y="0"/>
            <a:ext cx="2057400" cy="17526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6858000" cy="1066800"/>
          </a:xfrm>
        </p:spPr>
        <p:txBody>
          <a:bodyPr>
            <a:normAutofit/>
          </a:bodyPr>
          <a:lstStyle/>
          <a:p>
            <a:pPr eaLnBrk="1" hangingPunct="1">
              <a:defRPr/>
            </a:pPr>
            <a:r>
              <a:rPr lang="en-US" dirty="0" err="1"/>
              <a:t>Penentuan</a:t>
            </a:r>
            <a:r>
              <a:rPr lang="en-US" dirty="0"/>
              <a:t> </a:t>
            </a:r>
            <a:r>
              <a:rPr lang="en-US" dirty="0" err="1"/>
              <a:t>cacat</a:t>
            </a:r>
            <a:r>
              <a:rPr lang="en-US" dirty="0"/>
              <a:t> </a:t>
            </a:r>
            <a:r>
              <a:rPr lang="en-US" dirty="0" err="1"/>
              <a:t>penglihatan</a:t>
            </a:r>
            <a:endParaRPr lang="en-US" dirty="0"/>
          </a:p>
        </p:txBody>
      </p:sp>
      <p:sp>
        <p:nvSpPr>
          <p:cNvPr id="19459" name="Rectangle 3"/>
          <p:cNvSpPr>
            <a:spLocks noGrp="1" noChangeArrowheads="1"/>
          </p:cNvSpPr>
          <p:nvPr>
            <p:ph idx="1"/>
          </p:nvPr>
        </p:nvSpPr>
        <p:spPr>
          <a:xfrm>
            <a:off x="457200" y="1447800"/>
            <a:ext cx="8305800" cy="5029200"/>
          </a:xfrm>
        </p:spPr>
        <p:txBody>
          <a:bodyPr/>
          <a:lstStyle/>
          <a:p>
            <a:pPr marL="609600" indent="-609600" eaLnBrk="1" hangingPunct="1">
              <a:lnSpc>
                <a:spcPct val="80000"/>
              </a:lnSpc>
              <a:buFontTx/>
              <a:buAutoNum type="arabicPeriod"/>
              <a:defRPr/>
            </a:pPr>
            <a:r>
              <a:rPr lang="en-US" sz="2400" b="1" dirty="0" err="1"/>
              <a:t>Mengingat</a:t>
            </a:r>
            <a:r>
              <a:rPr lang="en-US" sz="2400" b="1" dirty="0"/>
              <a:t> </a:t>
            </a:r>
            <a:r>
              <a:rPr lang="en-US" sz="2400" b="1" dirty="0" err="1"/>
              <a:t>komponen</a:t>
            </a:r>
            <a:r>
              <a:rPr lang="en-US" sz="2400" b="1" dirty="0"/>
              <a:t> </a:t>
            </a:r>
            <a:r>
              <a:rPr lang="en-US" sz="2400" b="1" dirty="0" err="1"/>
              <a:t>fungsi</a:t>
            </a:r>
            <a:r>
              <a:rPr lang="en-US" sz="2400" b="1" dirty="0"/>
              <a:t> </a:t>
            </a:r>
            <a:r>
              <a:rPr lang="en-US" sz="2400" b="1" dirty="0" err="1"/>
              <a:t>penglihatan</a:t>
            </a:r>
            <a:endParaRPr lang="en-US" sz="2400" b="1" dirty="0"/>
          </a:p>
          <a:p>
            <a:pPr marL="609600" indent="-609600" eaLnBrk="1" hangingPunct="1">
              <a:lnSpc>
                <a:spcPct val="80000"/>
              </a:lnSpc>
              <a:buFontTx/>
              <a:buAutoNum type="arabicPeriod"/>
              <a:defRPr/>
            </a:pPr>
            <a:r>
              <a:rPr lang="en-US" sz="2400" b="1" dirty="0" err="1"/>
              <a:t>Komponen</a:t>
            </a:r>
            <a:r>
              <a:rPr lang="en-US" sz="2400" b="1" dirty="0"/>
              <a:t> </a:t>
            </a:r>
            <a:r>
              <a:rPr lang="en-US" sz="2400" b="1" dirty="0" err="1"/>
              <a:t>ini</a:t>
            </a:r>
            <a:r>
              <a:rPr lang="en-US" sz="2400" b="1" dirty="0"/>
              <a:t> </a:t>
            </a:r>
            <a:r>
              <a:rPr lang="en-US" sz="2400" b="1" dirty="0" err="1"/>
              <a:t>dinilai</a:t>
            </a:r>
            <a:r>
              <a:rPr lang="en-US" sz="2400" b="1" dirty="0"/>
              <a:t> </a:t>
            </a:r>
            <a:r>
              <a:rPr lang="en-US" sz="2400" b="1" dirty="0" err="1"/>
              <a:t>masing</a:t>
            </a:r>
            <a:r>
              <a:rPr lang="en-US" sz="2400" b="1" dirty="0"/>
              <a:t> </a:t>
            </a:r>
            <a:r>
              <a:rPr lang="en-US" sz="2400" b="1" dirty="0" err="1"/>
              <a:t>masing</a:t>
            </a:r>
            <a:r>
              <a:rPr lang="en-US" sz="2400" b="1" dirty="0"/>
              <a:t> </a:t>
            </a:r>
            <a:r>
              <a:rPr lang="en-US" sz="2400" b="1" dirty="0" err="1"/>
              <a:t>mata</a:t>
            </a:r>
            <a:r>
              <a:rPr lang="en-US" sz="2400" b="1" dirty="0"/>
              <a:t> </a:t>
            </a:r>
            <a:r>
              <a:rPr lang="en-US" sz="2400" b="1" dirty="0" err="1"/>
              <a:t>dan</a:t>
            </a:r>
            <a:r>
              <a:rPr lang="en-US" sz="2400" b="1" dirty="0"/>
              <a:t> </a:t>
            </a:r>
            <a:r>
              <a:rPr lang="en-US" sz="2400" b="1" dirty="0" err="1"/>
              <a:t>kemudian</a:t>
            </a:r>
            <a:r>
              <a:rPr lang="en-US" sz="2400" b="1" dirty="0"/>
              <a:t> </a:t>
            </a:r>
            <a:r>
              <a:rPr lang="en-US" sz="2400" b="1" dirty="0" err="1"/>
              <a:t>diberi</a:t>
            </a:r>
            <a:r>
              <a:rPr lang="en-US" sz="2400" b="1" dirty="0"/>
              <a:t> </a:t>
            </a:r>
            <a:r>
              <a:rPr lang="en-US" sz="2400" b="1" dirty="0" err="1"/>
              <a:t>nilai</a:t>
            </a:r>
            <a:r>
              <a:rPr lang="en-US" sz="2400" b="1" dirty="0"/>
              <a:t> </a:t>
            </a:r>
            <a:r>
              <a:rPr lang="en-US" sz="2400" b="1" dirty="0" err="1"/>
              <a:t>dalam</a:t>
            </a:r>
            <a:r>
              <a:rPr lang="en-US" sz="2400" b="1" dirty="0"/>
              <a:t> </a:t>
            </a:r>
            <a:r>
              <a:rPr lang="en-US" sz="2400" b="1" dirty="0" err="1"/>
              <a:t>fungsi</a:t>
            </a:r>
            <a:r>
              <a:rPr lang="en-US" sz="2400" b="1" dirty="0"/>
              <a:t> </a:t>
            </a:r>
            <a:r>
              <a:rPr lang="en-US" sz="2400" b="1" dirty="0" err="1"/>
              <a:t>binokuler</a:t>
            </a:r>
            <a:endParaRPr lang="en-US" sz="2400" b="1" dirty="0"/>
          </a:p>
          <a:p>
            <a:pPr marL="609600" indent="-609600" eaLnBrk="1" hangingPunct="1">
              <a:lnSpc>
                <a:spcPct val="80000"/>
              </a:lnSpc>
              <a:buFontTx/>
              <a:buAutoNum type="arabicPeriod"/>
              <a:defRPr/>
            </a:pPr>
            <a:r>
              <a:rPr lang="en-US" sz="2400" b="1" dirty="0"/>
              <a:t>P.P 14/1993 </a:t>
            </a:r>
            <a:r>
              <a:rPr lang="en-US" sz="2400" b="1" dirty="0" err="1"/>
              <a:t>terdapat</a:t>
            </a:r>
            <a:r>
              <a:rPr lang="en-US" sz="2400" b="1" dirty="0"/>
              <a:t>:</a:t>
            </a:r>
          </a:p>
          <a:p>
            <a:pPr marL="609600" indent="-609600" eaLnBrk="1" hangingPunct="1">
              <a:lnSpc>
                <a:spcPct val="80000"/>
              </a:lnSpc>
              <a:defRPr/>
            </a:pPr>
            <a:r>
              <a:rPr lang="en-US" sz="2400" b="1" dirty="0" err="1"/>
              <a:t>Cacat</a:t>
            </a:r>
            <a:r>
              <a:rPr lang="en-US" sz="2400" b="1" dirty="0"/>
              <a:t> </a:t>
            </a:r>
            <a:r>
              <a:rPr lang="en-US" sz="2400" b="1" dirty="0" err="1"/>
              <a:t>tetap</a:t>
            </a:r>
            <a:r>
              <a:rPr lang="en-US" sz="2400" b="1" dirty="0"/>
              <a:t> </a:t>
            </a:r>
            <a:r>
              <a:rPr lang="en-US" sz="2400" b="1" dirty="0" err="1"/>
              <a:t>kedua</a:t>
            </a:r>
            <a:r>
              <a:rPr lang="en-US" sz="2400" b="1" dirty="0"/>
              <a:t> </a:t>
            </a:r>
            <a:r>
              <a:rPr lang="en-US" sz="2400" b="1" dirty="0" err="1"/>
              <a:t>mata</a:t>
            </a:r>
            <a:r>
              <a:rPr lang="en-US" sz="2400" b="1" dirty="0"/>
              <a:t> (70% </a:t>
            </a:r>
            <a:r>
              <a:rPr lang="en-US" sz="2400" b="1" dirty="0" err="1"/>
              <a:t>upah</a:t>
            </a:r>
            <a:r>
              <a:rPr lang="en-US" sz="2400" b="1" dirty="0"/>
              <a:t>)</a:t>
            </a:r>
          </a:p>
          <a:p>
            <a:pPr marL="609600" indent="-609600" eaLnBrk="1" hangingPunct="1">
              <a:lnSpc>
                <a:spcPct val="80000"/>
              </a:lnSpc>
              <a:defRPr/>
            </a:pPr>
            <a:r>
              <a:rPr lang="en-US" sz="2400" b="1" dirty="0" err="1"/>
              <a:t>Sebelah</a:t>
            </a:r>
            <a:r>
              <a:rPr lang="en-US" sz="2400" b="1" dirty="0"/>
              <a:t> </a:t>
            </a:r>
            <a:r>
              <a:rPr lang="en-US" sz="2400" b="1" dirty="0" err="1"/>
              <a:t>mata</a:t>
            </a:r>
            <a:r>
              <a:rPr lang="en-US" sz="2400" b="1" dirty="0"/>
              <a:t> </a:t>
            </a:r>
            <a:r>
              <a:rPr lang="en-US" sz="2400" b="1" dirty="0" err="1"/>
              <a:t>atau</a:t>
            </a:r>
            <a:r>
              <a:rPr lang="en-US" sz="2400" b="1" dirty="0"/>
              <a:t> </a:t>
            </a:r>
            <a:r>
              <a:rPr lang="en-US" sz="2400" b="1" dirty="0" err="1"/>
              <a:t>diplopia</a:t>
            </a:r>
            <a:r>
              <a:rPr lang="en-US" sz="2400" b="1" dirty="0"/>
              <a:t> </a:t>
            </a:r>
            <a:r>
              <a:rPr lang="en-US" sz="2400" b="1" dirty="0" err="1"/>
              <a:t>pada</a:t>
            </a:r>
            <a:r>
              <a:rPr lang="en-US" sz="2400" b="1" dirty="0"/>
              <a:t> </a:t>
            </a:r>
            <a:r>
              <a:rPr lang="en-US" sz="2400" b="1" dirty="0" err="1"/>
              <a:t>mata</a:t>
            </a:r>
            <a:r>
              <a:rPr lang="en-US" sz="2400" b="1" dirty="0"/>
              <a:t> </a:t>
            </a:r>
            <a:r>
              <a:rPr lang="en-US" sz="2400" b="1" dirty="0" err="1"/>
              <a:t>dekat</a:t>
            </a:r>
            <a:r>
              <a:rPr lang="en-US" sz="2400" b="1" dirty="0"/>
              <a:t> (35% </a:t>
            </a:r>
            <a:r>
              <a:rPr lang="en-US" sz="2400" b="1" dirty="0" err="1"/>
              <a:t>upah</a:t>
            </a:r>
            <a:r>
              <a:rPr lang="en-US" sz="2400" b="1" dirty="0"/>
              <a:t>)</a:t>
            </a:r>
          </a:p>
          <a:p>
            <a:pPr marL="609600" indent="-609600" eaLnBrk="1" hangingPunct="1">
              <a:lnSpc>
                <a:spcPct val="80000"/>
              </a:lnSpc>
              <a:defRPr/>
            </a:pPr>
            <a:r>
              <a:rPr lang="en-US" sz="2400" b="1" dirty="0" err="1"/>
              <a:t>Kehilangan</a:t>
            </a:r>
            <a:r>
              <a:rPr lang="en-US" sz="2400" b="1" dirty="0"/>
              <a:t> </a:t>
            </a:r>
            <a:r>
              <a:rPr lang="en-US" sz="2400" b="1" dirty="0" err="1"/>
              <a:t>penglihatan</a:t>
            </a:r>
            <a:r>
              <a:rPr lang="en-US" sz="2400" b="1" dirty="0"/>
              <a:t> </a:t>
            </a:r>
            <a:r>
              <a:rPr lang="en-US" sz="2400" b="1" dirty="0" err="1"/>
              <a:t>warna</a:t>
            </a:r>
            <a:r>
              <a:rPr lang="en-US" sz="2400" b="1" dirty="0"/>
              <a:t> (10% </a:t>
            </a:r>
            <a:r>
              <a:rPr lang="en-US" sz="2400" b="1" dirty="0" err="1"/>
              <a:t>upah</a:t>
            </a:r>
            <a:r>
              <a:rPr lang="en-US" sz="2400" b="1" dirty="0"/>
              <a:t>)</a:t>
            </a:r>
          </a:p>
          <a:p>
            <a:pPr marL="609600" indent="-609600" eaLnBrk="1" hangingPunct="1">
              <a:lnSpc>
                <a:spcPct val="80000"/>
              </a:lnSpc>
              <a:defRPr/>
            </a:pPr>
            <a:r>
              <a:rPr lang="en-US" sz="2400" b="1" dirty="0" err="1"/>
              <a:t>Setiap</a:t>
            </a:r>
            <a:r>
              <a:rPr lang="en-US" sz="2400" b="1" dirty="0"/>
              <a:t> </a:t>
            </a:r>
            <a:r>
              <a:rPr lang="en-US" sz="2400" b="1" dirty="0" err="1"/>
              <a:t>kehilangan</a:t>
            </a:r>
            <a:r>
              <a:rPr lang="en-US" sz="2400" b="1" dirty="0"/>
              <a:t> </a:t>
            </a:r>
            <a:r>
              <a:rPr lang="en-US" sz="2400" b="1" dirty="0" err="1"/>
              <a:t>lapang</a:t>
            </a:r>
            <a:r>
              <a:rPr lang="en-US" sz="2400" b="1" dirty="0"/>
              <a:t> </a:t>
            </a:r>
            <a:r>
              <a:rPr lang="en-US" sz="2400" b="1" dirty="0" err="1"/>
              <a:t>pandang</a:t>
            </a:r>
            <a:r>
              <a:rPr lang="en-US" sz="2400" b="1" dirty="0"/>
              <a:t> 10% </a:t>
            </a:r>
          </a:p>
          <a:p>
            <a:pPr marL="609600" indent="-609600" eaLnBrk="1" hangingPunct="1">
              <a:lnSpc>
                <a:spcPct val="80000"/>
              </a:lnSpc>
              <a:buFont typeface="Wingdings" pitchFamily="2" charset="2"/>
              <a:buNone/>
              <a:defRPr/>
            </a:pPr>
            <a:r>
              <a:rPr lang="en-US" sz="2400" b="1" dirty="0"/>
              <a:t>       ( 7% </a:t>
            </a:r>
            <a:r>
              <a:rPr lang="en-US" sz="2400" b="1" dirty="0" err="1"/>
              <a:t>upah</a:t>
            </a:r>
            <a:r>
              <a:rPr lang="en-US" sz="2400" b="1" dirty="0"/>
              <a:t>)</a:t>
            </a:r>
          </a:p>
          <a:p>
            <a:pPr marL="609600" indent="-609600" eaLnBrk="1" hangingPunct="1">
              <a:lnSpc>
                <a:spcPct val="80000"/>
              </a:lnSpc>
              <a:defRPr/>
            </a:pPr>
            <a:r>
              <a:rPr lang="en-US" sz="2400" b="1" dirty="0" err="1"/>
              <a:t>Setiap</a:t>
            </a:r>
            <a:r>
              <a:rPr lang="en-US" sz="2400" b="1" dirty="0"/>
              <a:t> </a:t>
            </a:r>
            <a:r>
              <a:rPr lang="en-US" sz="2400" b="1" dirty="0" err="1"/>
              <a:t>kehilangan</a:t>
            </a:r>
            <a:r>
              <a:rPr lang="en-US" sz="2400" b="1" dirty="0"/>
              <a:t> </a:t>
            </a:r>
            <a:r>
              <a:rPr lang="en-US" sz="2400" b="1" dirty="0" err="1"/>
              <a:t>efisiensi</a:t>
            </a:r>
            <a:r>
              <a:rPr lang="en-US" sz="2400" b="1" dirty="0"/>
              <a:t> </a:t>
            </a:r>
            <a:r>
              <a:rPr lang="en-US" sz="2400" b="1" dirty="0" err="1"/>
              <a:t>tajam</a:t>
            </a:r>
            <a:r>
              <a:rPr lang="en-US" sz="2400" b="1" dirty="0"/>
              <a:t> </a:t>
            </a:r>
            <a:r>
              <a:rPr lang="en-US" sz="2400" b="1" dirty="0" err="1"/>
              <a:t>penglihatan</a:t>
            </a:r>
            <a:r>
              <a:rPr lang="en-US" sz="2400" b="1" dirty="0"/>
              <a:t> (7% </a:t>
            </a:r>
            <a:r>
              <a:rPr lang="en-US" sz="2400" b="1" dirty="0" err="1"/>
              <a:t>upah</a:t>
            </a:r>
            <a:r>
              <a:rPr lang="en-US" sz="2400" b="1"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a:t>Beberapa organ</a:t>
            </a:r>
          </a:p>
        </p:txBody>
      </p:sp>
      <p:sp>
        <p:nvSpPr>
          <p:cNvPr id="20483" name="Rectangle 3"/>
          <p:cNvSpPr>
            <a:spLocks noGrp="1" noChangeArrowheads="1"/>
          </p:cNvSpPr>
          <p:nvPr>
            <p:ph idx="1"/>
          </p:nvPr>
        </p:nvSpPr>
        <p:spPr/>
        <p:txBody>
          <a:bodyPr/>
          <a:lstStyle/>
          <a:p>
            <a:pPr eaLnBrk="1" hangingPunct="1">
              <a:defRPr/>
            </a:pPr>
            <a:r>
              <a:rPr lang="en-US" dirty="0" err="1"/>
              <a:t>Bila</a:t>
            </a:r>
            <a:r>
              <a:rPr lang="en-US" dirty="0"/>
              <a:t> </a:t>
            </a:r>
            <a:r>
              <a:rPr lang="en-US" dirty="0" err="1"/>
              <a:t>cacat</a:t>
            </a:r>
            <a:r>
              <a:rPr lang="en-US" dirty="0"/>
              <a:t> </a:t>
            </a:r>
            <a:r>
              <a:rPr lang="en-US" dirty="0" err="1"/>
              <a:t>terjadi</a:t>
            </a:r>
            <a:r>
              <a:rPr lang="en-US" dirty="0"/>
              <a:t> pada </a:t>
            </a:r>
            <a:r>
              <a:rPr lang="en-US" dirty="0" err="1"/>
              <a:t>beberapa</a:t>
            </a:r>
            <a:r>
              <a:rPr lang="en-US" dirty="0"/>
              <a:t> organ, </a:t>
            </a:r>
            <a:r>
              <a:rPr lang="en-US" dirty="0" err="1"/>
              <a:t>penentuan</a:t>
            </a:r>
            <a:r>
              <a:rPr lang="en-US" dirty="0"/>
              <a:t> </a:t>
            </a:r>
            <a:r>
              <a:rPr lang="en-US" dirty="0" err="1"/>
              <a:t>tingkat</a:t>
            </a:r>
            <a:r>
              <a:rPr lang="en-US" dirty="0"/>
              <a:t> </a:t>
            </a:r>
            <a:r>
              <a:rPr lang="en-US" dirty="0" err="1"/>
              <a:t>cacat</a:t>
            </a:r>
            <a:r>
              <a:rPr lang="en-US" dirty="0"/>
              <a:t> </a:t>
            </a:r>
            <a:r>
              <a:rPr lang="en-US" dirty="0" err="1"/>
              <a:t>dilakukan</a:t>
            </a:r>
            <a:r>
              <a:rPr lang="en-US" dirty="0"/>
              <a:t> </a:t>
            </a:r>
            <a:r>
              <a:rPr lang="en-US" dirty="0" err="1"/>
              <a:t>dengan</a:t>
            </a:r>
            <a:r>
              <a:rPr lang="en-US" dirty="0"/>
              <a:t> </a:t>
            </a:r>
            <a:r>
              <a:rPr lang="en-US" dirty="0" err="1"/>
              <a:t>menjumlah</a:t>
            </a:r>
            <a:r>
              <a:rPr lang="en-US" dirty="0"/>
              <a:t> </a:t>
            </a:r>
            <a:r>
              <a:rPr lang="en-US" dirty="0" err="1"/>
              <a:t>semua</a:t>
            </a:r>
            <a:r>
              <a:rPr lang="en-US" dirty="0"/>
              <a:t> </a:t>
            </a:r>
            <a:r>
              <a:rPr lang="en-US" dirty="0" err="1"/>
              <a:t>tingkat</a:t>
            </a:r>
            <a:r>
              <a:rPr lang="en-US" dirty="0"/>
              <a:t> </a:t>
            </a:r>
            <a:r>
              <a:rPr lang="en-US" dirty="0" err="1"/>
              <a:t>cacat</a:t>
            </a:r>
            <a:r>
              <a:rPr lang="en-US" dirty="0"/>
              <a:t> </a:t>
            </a:r>
            <a:r>
              <a:rPr lang="en-US" dirty="0" err="1"/>
              <a:t>masing</a:t>
            </a:r>
            <a:r>
              <a:rPr lang="en-US" dirty="0"/>
              <a:t> </a:t>
            </a:r>
            <a:r>
              <a:rPr lang="en-US" dirty="0" err="1"/>
              <a:t>masing</a:t>
            </a:r>
            <a:r>
              <a:rPr lang="en-US" dirty="0"/>
              <a:t> organ </a:t>
            </a:r>
            <a:r>
              <a:rPr lang="en-US" dirty="0" err="1"/>
              <a:t>sampai</a:t>
            </a:r>
            <a:r>
              <a:rPr lang="en-US" dirty="0"/>
              <a:t> </a:t>
            </a:r>
            <a:r>
              <a:rPr lang="en-US" dirty="0" err="1"/>
              <a:t>jumlah</a:t>
            </a:r>
            <a:r>
              <a:rPr lang="en-US" dirty="0"/>
              <a:t> </a:t>
            </a:r>
            <a:r>
              <a:rPr lang="en-US" dirty="0" err="1"/>
              <a:t>maksimal</a:t>
            </a:r>
            <a:r>
              <a:rPr lang="en-US" dirty="0"/>
              <a:t> </a:t>
            </a:r>
            <a:r>
              <a:rPr lang="en-US" dirty="0" err="1"/>
              <a:t>yaitu</a:t>
            </a:r>
            <a:r>
              <a:rPr lang="en-US" dirty="0"/>
              <a:t> 70% </a:t>
            </a:r>
            <a:r>
              <a:rPr lang="en-US" dirty="0" err="1"/>
              <a:t>upah</a:t>
            </a:r>
            <a:r>
              <a:rPr lang="en-US" dirty="0"/>
              <a:t> </a:t>
            </a:r>
            <a:r>
              <a:rPr lang="en-US" dirty="0" err="1"/>
              <a:t>sesuai</a:t>
            </a:r>
            <a:r>
              <a:rPr lang="en-US" dirty="0"/>
              <a:t> PP. no 14 /1993 </a:t>
            </a:r>
          </a:p>
          <a:p>
            <a:pPr eaLnBrk="1" hangingPunct="1">
              <a:defRPr/>
            </a:pPr>
            <a:r>
              <a:rPr lang="en-US" dirty="0" err="1"/>
              <a:t>Keluhan</a:t>
            </a:r>
            <a:r>
              <a:rPr lang="en-US" dirty="0"/>
              <a:t> </a:t>
            </a:r>
            <a:r>
              <a:rPr lang="en-US" dirty="0" err="1"/>
              <a:t>nyeri</a:t>
            </a:r>
            <a:r>
              <a:rPr lang="en-US" dirty="0"/>
              <a:t> </a:t>
            </a:r>
            <a:r>
              <a:rPr lang="en-US" dirty="0" err="1"/>
              <a:t>gradasinya</a:t>
            </a:r>
            <a:r>
              <a:rPr lang="en-US" dirty="0"/>
              <a:t> </a:t>
            </a:r>
            <a:r>
              <a:rPr lang="en-US" dirty="0" err="1"/>
              <a:t>sulit</a:t>
            </a:r>
            <a:r>
              <a:rPr lang="en-US" dirty="0"/>
              <a:t> </a:t>
            </a:r>
            <a:r>
              <a:rPr lang="en-US" dirty="0" err="1"/>
              <a:t>diukur</a:t>
            </a:r>
            <a:r>
              <a:rPr lang="en-US" dirty="0"/>
              <a:t>, </a:t>
            </a:r>
            <a:r>
              <a:rPr lang="en-US" dirty="0" err="1"/>
              <a:t>melihatnya</a:t>
            </a:r>
            <a:r>
              <a:rPr lang="en-US" dirty="0"/>
              <a:t> </a:t>
            </a:r>
            <a:r>
              <a:rPr lang="en-US" dirty="0" err="1"/>
              <a:t>dari</a:t>
            </a:r>
            <a:r>
              <a:rPr lang="en-US" dirty="0"/>
              <a:t> </a:t>
            </a:r>
            <a:r>
              <a:rPr lang="en-US" dirty="0" err="1"/>
              <a:t>fungsi</a:t>
            </a:r>
            <a:r>
              <a:rPr lang="en-US" dirty="0"/>
              <a:t> organ (</a:t>
            </a:r>
            <a:r>
              <a:rPr lang="en-US" dirty="0" err="1"/>
              <a:t>fisik</a:t>
            </a:r>
            <a:r>
              <a:rPr lang="en-US" dirty="0"/>
              <a:t> dan lab.) dan </a:t>
            </a:r>
            <a:r>
              <a:rPr lang="en-US" dirty="0" err="1"/>
              <a:t>syaraf</a:t>
            </a:r>
            <a:r>
              <a:rPr lang="en-US" dirty="0"/>
              <a:t> </a:t>
            </a:r>
            <a:r>
              <a:rPr lang="en-US" dirty="0" err="1"/>
              <a:t>pusat</a:t>
            </a:r>
            <a:r>
              <a:rPr lang="en-US" dirty="0"/>
              <a:t> dan spinal.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9506" y="342900"/>
            <a:ext cx="7406640" cy="838200"/>
          </a:xfrm>
        </p:spPr>
        <p:txBody>
          <a:bodyPr/>
          <a:lstStyle/>
          <a:p>
            <a:pPr algn="ctr" eaLnBrk="1" hangingPunct="1">
              <a:defRPr/>
            </a:pPr>
            <a:r>
              <a:rPr lang="en-US" b="1" dirty="0"/>
              <a:t>CACAT PADA PARU</a:t>
            </a:r>
          </a:p>
        </p:txBody>
      </p:sp>
      <p:sp>
        <p:nvSpPr>
          <p:cNvPr id="22531" name="Rectangle 3"/>
          <p:cNvSpPr>
            <a:spLocks noGrp="1" noChangeArrowheads="1"/>
          </p:cNvSpPr>
          <p:nvPr>
            <p:ph idx="1"/>
          </p:nvPr>
        </p:nvSpPr>
        <p:spPr>
          <a:xfrm>
            <a:off x="457200" y="1181100"/>
            <a:ext cx="8229600" cy="5219700"/>
          </a:xfrm>
        </p:spPr>
        <p:txBody>
          <a:bodyPr>
            <a:normAutofit/>
          </a:bodyPr>
          <a:lstStyle/>
          <a:p>
            <a:pPr eaLnBrk="1" hangingPunct="1">
              <a:defRPr/>
            </a:pPr>
            <a:r>
              <a:rPr lang="en-US" sz="2500" dirty="0"/>
              <a:t>Anatomy dan physiology (</a:t>
            </a:r>
            <a:r>
              <a:rPr lang="en-US" sz="2500" dirty="0" err="1"/>
              <a:t>fungsi</a:t>
            </a:r>
            <a:r>
              <a:rPr lang="en-US" sz="2500" dirty="0"/>
              <a:t>)</a:t>
            </a:r>
          </a:p>
          <a:p>
            <a:pPr eaLnBrk="1" hangingPunct="1">
              <a:defRPr/>
            </a:pPr>
            <a:r>
              <a:rPr lang="en-US" sz="2500" dirty="0" err="1"/>
              <a:t>Kecelakaan</a:t>
            </a:r>
            <a:r>
              <a:rPr lang="en-US" sz="2500" dirty="0"/>
              <a:t> </a:t>
            </a:r>
            <a:r>
              <a:rPr lang="en-US" sz="2500" dirty="0" err="1"/>
              <a:t>Kerja</a:t>
            </a:r>
            <a:r>
              <a:rPr lang="en-US" sz="2500" dirty="0"/>
              <a:t> dan </a:t>
            </a:r>
            <a:r>
              <a:rPr lang="en-US" sz="2500" dirty="0" err="1"/>
              <a:t>Penyakit</a:t>
            </a:r>
            <a:r>
              <a:rPr lang="en-US" sz="2500" dirty="0"/>
              <a:t> </a:t>
            </a:r>
            <a:r>
              <a:rPr lang="en-US" sz="2500" dirty="0" err="1"/>
              <a:t>Akibat</a:t>
            </a:r>
            <a:r>
              <a:rPr lang="en-US" sz="2500" dirty="0"/>
              <a:t> </a:t>
            </a:r>
            <a:r>
              <a:rPr lang="en-US" sz="2500" dirty="0" err="1"/>
              <a:t>Kerja</a:t>
            </a:r>
            <a:endParaRPr lang="en-US" sz="2500" dirty="0"/>
          </a:p>
          <a:p>
            <a:pPr eaLnBrk="1" hangingPunct="1">
              <a:defRPr/>
            </a:pPr>
            <a:r>
              <a:rPr lang="en-US" sz="2500" dirty="0" err="1"/>
              <a:t>Faktor</a:t>
            </a:r>
            <a:r>
              <a:rPr lang="en-US" sz="2500" dirty="0"/>
              <a:t> </a:t>
            </a:r>
            <a:r>
              <a:rPr lang="en-US" sz="2500" dirty="0" err="1"/>
              <a:t>physik</a:t>
            </a:r>
            <a:r>
              <a:rPr lang="en-US" sz="2500" dirty="0"/>
              <a:t> dan </a:t>
            </a:r>
            <a:r>
              <a:rPr lang="en-US" sz="2500" dirty="0" err="1"/>
              <a:t>kimia</a:t>
            </a:r>
            <a:r>
              <a:rPr lang="en-US" sz="2500" dirty="0"/>
              <a:t>-biology</a:t>
            </a:r>
          </a:p>
          <a:p>
            <a:pPr eaLnBrk="1" hangingPunct="1">
              <a:defRPr/>
            </a:pPr>
            <a:r>
              <a:rPr lang="en-US" sz="2500" dirty="0" err="1"/>
              <a:t>Lobektomy</a:t>
            </a:r>
            <a:r>
              <a:rPr lang="en-US" sz="2500" dirty="0"/>
              <a:t> dan </a:t>
            </a:r>
            <a:r>
              <a:rPr lang="en-US" sz="2500" dirty="0" err="1"/>
              <a:t>obstruktif</a:t>
            </a:r>
            <a:r>
              <a:rPr lang="en-US" sz="2500" dirty="0"/>
              <a:t> – </a:t>
            </a:r>
            <a:r>
              <a:rPr lang="en-US" sz="2500" dirty="0" err="1"/>
              <a:t>restriktif</a:t>
            </a:r>
            <a:endParaRPr lang="en-US" sz="2500" dirty="0"/>
          </a:p>
          <a:p>
            <a:pPr eaLnBrk="1" hangingPunct="1">
              <a:defRPr/>
            </a:pPr>
            <a:r>
              <a:rPr lang="en-US" sz="2500" dirty="0"/>
              <a:t>Parameter: </a:t>
            </a:r>
            <a:r>
              <a:rPr lang="en-US" sz="2500" dirty="0" err="1"/>
              <a:t>hasil</a:t>
            </a:r>
            <a:r>
              <a:rPr lang="en-US" sz="2500" dirty="0"/>
              <a:t> spirometry (</a:t>
            </a:r>
            <a:r>
              <a:rPr lang="en-US" sz="2500" dirty="0" err="1"/>
              <a:t>fungsi</a:t>
            </a:r>
            <a:r>
              <a:rPr lang="en-US" sz="2500" dirty="0"/>
              <a:t> </a:t>
            </a:r>
            <a:r>
              <a:rPr lang="en-US" sz="2500" dirty="0" err="1"/>
              <a:t>paru</a:t>
            </a:r>
            <a:r>
              <a:rPr lang="en-US" sz="2500" dirty="0"/>
              <a:t>)</a:t>
            </a:r>
          </a:p>
        </p:txBody>
      </p:sp>
      <p:pic>
        <p:nvPicPr>
          <p:cNvPr id="3074" name="Picture 2" descr="Waduh! Sembuh dari Corona Covid-19, Pasien Bisa Alami Penurunan ...">
            <a:extLst>
              <a:ext uri="{FF2B5EF4-FFF2-40B4-BE49-F238E27FC236}">
                <a16:creationId xmlns:a16="http://schemas.microsoft.com/office/drawing/2014/main" id="{183200D7-6FBB-4931-B0EF-6A6C7C1DB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104884"/>
            <a:ext cx="44958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457200"/>
            <a:ext cx="7772400" cy="609600"/>
          </a:xfrm>
        </p:spPr>
        <p:txBody>
          <a:bodyPr>
            <a:normAutofit fontScale="90000"/>
          </a:bodyPr>
          <a:lstStyle/>
          <a:p>
            <a:pPr algn="ctr" eaLnBrk="1" hangingPunct="1">
              <a:defRPr/>
            </a:pPr>
            <a:r>
              <a:rPr lang="en-US" b="1" dirty="0"/>
              <a:t>URAIAN CACAT</a:t>
            </a:r>
          </a:p>
        </p:txBody>
      </p:sp>
      <p:sp>
        <p:nvSpPr>
          <p:cNvPr id="23555" name="Rectangle 3"/>
          <p:cNvSpPr>
            <a:spLocks noGrp="1" noChangeArrowheads="1"/>
          </p:cNvSpPr>
          <p:nvPr>
            <p:ph idx="1"/>
          </p:nvPr>
        </p:nvSpPr>
        <p:spPr>
          <a:xfrm>
            <a:off x="381000" y="1219200"/>
            <a:ext cx="8763000" cy="5295900"/>
          </a:xfrm>
        </p:spPr>
        <p:txBody>
          <a:bodyPr>
            <a:normAutofit/>
          </a:bodyPr>
          <a:lstStyle/>
          <a:p>
            <a:pPr marL="457200" indent="-457200">
              <a:buFontTx/>
              <a:buAutoNum type="arabicPeriod"/>
              <a:defRPr/>
            </a:pPr>
            <a:r>
              <a:rPr lang="en-US" sz="2400" dirty="0" err="1">
                <a:latin typeface="+mj-lt"/>
              </a:rPr>
              <a:t>Kehilangan</a:t>
            </a:r>
            <a:r>
              <a:rPr lang="en-US" sz="2400" dirty="0">
                <a:latin typeface="+mj-lt"/>
              </a:rPr>
              <a:t> </a:t>
            </a:r>
            <a:r>
              <a:rPr lang="en-US" sz="2400" dirty="0" err="1">
                <a:latin typeface="+mj-lt"/>
              </a:rPr>
              <a:t>sebagian</a:t>
            </a:r>
            <a:r>
              <a:rPr lang="en-US" sz="2400" dirty="0">
                <a:latin typeface="+mj-lt"/>
              </a:rPr>
              <a:t> </a:t>
            </a:r>
            <a:r>
              <a:rPr lang="en-US" sz="2400" dirty="0" err="1">
                <a:latin typeface="+mj-lt"/>
              </a:rPr>
              <a:t>jaringan</a:t>
            </a:r>
            <a:r>
              <a:rPr lang="en-US" sz="2400" dirty="0">
                <a:latin typeface="+mj-lt"/>
              </a:rPr>
              <a:t> </a:t>
            </a:r>
            <a:r>
              <a:rPr lang="en-US" sz="2400" dirty="0" err="1">
                <a:latin typeface="+mj-lt"/>
              </a:rPr>
              <a:t>paru</a:t>
            </a:r>
            <a:r>
              <a:rPr lang="en-US" sz="2400" dirty="0">
                <a:latin typeface="+mj-lt"/>
              </a:rPr>
              <a:t> </a:t>
            </a:r>
            <a:r>
              <a:rPr lang="en-US" sz="2400" dirty="0" err="1">
                <a:latin typeface="+mj-lt"/>
              </a:rPr>
              <a:t>melalui</a:t>
            </a:r>
            <a:r>
              <a:rPr lang="en-US" sz="2400" dirty="0">
                <a:latin typeface="+mj-lt"/>
              </a:rPr>
              <a:t> proses </a:t>
            </a:r>
            <a:r>
              <a:rPr lang="en-US" sz="2400" dirty="0" err="1">
                <a:latin typeface="+mj-lt"/>
              </a:rPr>
              <a:t>operasi</a:t>
            </a:r>
            <a:r>
              <a:rPr lang="en-US" sz="2400" dirty="0">
                <a:latin typeface="+mj-lt"/>
              </a:rPr>
              <a:t> </a:t>
            </a:r>
            <a:r>
              <a:rPr lang="en-US" sz="2400" dirty="0" err="1">
                <a:latin typeface="+mj-lt"/>
              </a:rPr>
              <a:t>biasanya</a:t>
            </a:r>
            <a:r>
              <a:rPr lang="en-US" sz="2400" dirty="0">
                <a:latin typeface="+mj-lt"/>
              </a:rPr>
              <a:t> pada 1 </a:t>
            </a:r>
            <a:r>
              <a:rPr lang="en-US" sz="2400" dirty="0" err="1">
                <a:latin typeface="+mj-lt"/>
              </a:rPr>
              <a:t>sisi</a:t>
            </a:r>
            <a:r>
              <a:rPr lang="en-US" sz="2400" dirty="0">
                <a:latin typeface="+mj-lt"/>
              </a:rPr>
              <a:t>, </a:t>
            </a:r>
            <a:r>
              <a:rPr lang="en-US" sz="2400" dirty="0" err="1">
                <a:latin typeface="+mj-lt"/>
              </a:rPr>
              <a:t>misal</a:t>
            </a:r>
            <a:r>
              <a:rPr lang="en-US" sz="2400" dirty="0">
                <a:latin typeface="+mj-lt"/>
              </a:rPr>
              <a:t>: </a:t>
            </a:r>
            <a:r>
              <a:rPr lang="en-US" sz="2400" dirty="0" err="1">
                <a:latin typeface="+mj-lt"/>
              </a:rPr>
              <a:t>lobektomi</a:t>
            </a:r>
            <a:r>
              <a:rPr lang="en-US" sz="2400" dirty="0">
                <a:latin typeface="+mj-lt"/>
              </a:rPr>
              <a:t> </a:t>
            </a:r>
          </a:p>
          <a:p>
            <a:pPr marL="457200" indent="-457200">
              <a:buFontTx/>
              <a:buAutoNum type="arabicPeriod"/>
              <a:defRPr/>
            </a:pPr>
            <a:r>
              <a:rPr lang="en-US" sz="2400" dirty="0" err="1">
                <a:latin typeface="+mj-lt"/>
              </a:rPr>
              <a:t>Kelainan</a:t>
            </a:r>
            <a:r>
              <a:rPr lang="en-US" sz="2400" dirty="0">
                <a:latin typeface="+mj-lt"/>
              </a:rPr>
              <a:t> </a:t>
            </a:r>
            <a:r>
              <a:rPr lang="en-US" sz="2400" dirty="0" err="1">
                <a:latin typeface="+mj-lt"/>
              </a:rPr>
              <a:t>paru</a:t>
            </a:r>
            <a:r>
              <a:rPr lang="en-US" sz="2400" dirty="0">
                <a:latin typeface="+mj-lt"/>
              </a:rPr>
              <a:t> </a:t>
            </a:r>
            <a:r>
              <a:rPr lang="en-US" sz="2400" dirty="0" err="1">
                <a:latin typeface="+mj-lt"/>
              </a:rPr>
              <a:t>restriktif</a:t>
            </a:r>
            <a:r>
              <a:rPr lang="en-US" sz="2400" dirty="0">
                <a:latin typeface="+mj-lt"/>
              </a:rPr>
              <a:t>, </a:t>
            </a:r>
            <a:r>
              <a:rPr lang="en-US" sz="2400" dirty="0" err="1">
                <a:latin typeface="+mj-lt"/>
              </a:rPr>
              <a:t>obstruktif</a:t>
            </a:r>
            <a:endParaRPr lang="en-US" sz="2400" dirty="0">
              <a:latin typeface="+mj-lt"/>
            </a:endParaRPr>
          </a:p>
          <a:p>
            <a:pPr marL="457200" indent="-457200">
              <a:defRPr/>
            </a:pPr>
            <a:r>
              <a:rPr lang="en-US" sz="2400" dirty="0" err="1">
                <a:latin typeface="+mj-lt"/>
              </a:rPr>
              <a:t>Penilaian</a:t>
            </a:r>
            <a:r>
              <a:rPr lang="en-US" sz="2400" dirty="0">
                <a:latin typeface="+mj-lt"/>
              </a:rPr>
              <a:t> </a:t>
            </a:r>
            <a:r>
              <a:rPr lang="en-US" sz="2400" dirty="0" err="1">
                <a:latin typeface="+mj-lt"/>
              </a:rPr>
              <a:t>derajat</a:t>
            </a:r>
            <a:r>
              <a:rPr lang="en-US" sz="2400" dirty="0">
                <a:latin typeface="+mj-lt"/>
              </a:rPr>
              <a:t> </a:t>
            </a:r>
            <a:r>
              <a:rPr lang="en-US" sz="2400" dirty="0" err="1">
                <a:latin typeface="+mj-lt"/>
              </a:rPr>
              <a:t>sesak</a:t>
            </a:r>
            <a:r>
              <a:rPr lang="en-US" sz="2400" dirty="0">
                <a:latin typeface="+mj-lt"/>
              </a:rPr>
              <a:t> </a:t>
            </a:r>
            <a:r>
              <a:rPr lang="en-ID" sz="2400" dirty="0" err="1">
                <a:latin typeface="+mj-lt"/>
              </a:rPr>
              <a:t>sesuai</a:t>
            </a:r>
            <a:r>
              <a:rPr lang="en-ID" sz="2400" dirty="0">
                <a:latin typeface="+mj-lt"/>
              </a:rPr>
              <a:t> </a:t>
            </a:r>
            <a:r>
              <a:rPr lang="en-ID" sz="2400" dirty="0" err="1">
                <a:latin typeface="+mj-lt"/>
              </a:rPr>
              <a:t>dengan</a:t>
            </a:r>
            <a:r>
              <a:rPr lang="en-ID" sz="2400" dirty="0">
                <a:latin typeface="+mj-lt"/>
              </a:rPr>
              <a:t> </a:t>
            </a:r>
            <a:r>
              <a:rPr lang="en-ID" sz="2400" dirty="0" err="1">
                <a:latin typeface="+mj-lt"/>
              </a:rPr>
              <a:t>kriteria</a:t>
            </a:r>
            <a:r>
              <a:rPr lang="en-ID" sz="2400" dirty="0">
                <a:latin typeface="+mj-lt"/>
              </a:rPr>
              <a:t> </a:t>
            </a:r>
            <a:r>
              <a:rPr lang="en-ID" sz="2400" dirty="0" err="1">
                <a:latin typeface="+mj-lt"/>
              </a:rPr>
              <a:t>sesak</a:t>
            </a:r>
            <a:r>
              <a:rPr lang="en-ID" sz="2400" dirty="0">
                <a:latin typeface="+mj-lt"/>
              </a:rPr>
              <a:t> </a:t>
            </a:r>
            <a:r>
              <a:rPr lang="en-ID" sz="2400" dirty="0" err="1">
                <a:latin typeface="+mj-lt"/>
              </a:rPr>
              <a:t>napas</a:t>
            </a:r>
            <a:r>
              <a:rPr lang="en-ID" sz="2400" dirty="0">
                <a:latin typeface="+mj-lt"/>
              </a:rPr>
              <a:t> </a:t>
            </a:r>
            <a:r>
              <a:rPr lang="en-ID" sz="2400" dirty="0" err="1">
                <a:latin typeface="+mj-lt"/>
              </a:rPr>
              <a:t>menurut</a:t>
            </a:r>
            <a:r>
              <a:rPr lang="en-ID" sz="2400" dirty="0">
                <a:latin typeface="+mj-lt"/>
              </a:rPr>
              <a:t> American Thoracic Society (ATS)</a:t>
            </a:r>
            <a:endParaRPr lang="en-US" sz="2400" dirty="0">
              <a:latin typeface="+mj-lt"/>
            </a:endParaRPr>
          </a:p>
          <a:p>
            <a:pPr marL="914400" indent="-457200">
              <a:defRPr/>
            </a:pPr>
            <a:r>
              <a:rPr lang="en-US" sz="2400" dirty="0" err="1">
                <a:latin typeface="+mj-lt"/>
              </a:rPr>
              <a:t>Derajat</a:t>
            </a:r>
            <a:r>
              <a:rPr lang="en-US" sz="2400" dirty="0">
                <a:latin typeface="+mj-lt"/>
              </a:rPr>
              <a:t> 0: </a:t>
            </a:r>
            <a:r>
              <a:rPr lang="en-US" sz="2400" dirty="0" err="1">
                <a:latin typeface="+mj-lt"/>
              </a:rPr>
              <a:t>tidak</a:t>
            </a:r>
            <a:r>
              <a:rPr lang="en-US" sz="2400" dirty="0">
                <a:latin typeface="+mj-lt"/>
              </a:rPr>
              <a:t> </a:t>
            </a:r>
            <a:r>
              <a:rPr lang="en-US" sz="2400" dirty="0" err="1">
                <a:latin typeface="+mj-lt"/>
              </a:rPr>
              <a:t>sesak</a:t>
            </a:r>
            <a:endParaRPr lang="en-US" sz="2400" dirty="0">
              <a:latin typeface="+mj-lt"/>
            </a:endParaRPr>
          </a:p>
          <a:p>
            <a:pPr marL="914400" indent="-457200">
              <a:defRPr/>
            </a:pPr>
            <a:r>
              <a:rPr lang="en-US" sz="2400" dirty="0" err="1">
                <a:latin typeface="+mj-lt"/>
              </a:rPr>
              <a:t>Derajat</a:t>
            </a:r>
            <a:r>
              <a:rPr lang="en-US" sz="2400" dirty="0">
                <a:latin typeface="+mj-lt"/>
              </a:rPr>
              <a:t> 1: </a:t>
            </a:r>
            <a:r>
              <a:rPr lang="en-US" sz="2400" dirty="0" err="1">
                <a:latin typeface="+mj-lt"/>
              </a:rPr>
              <a:t>sesak</a:t>
            </a:r>
            <a:r>
              <a:rPr lang="en-US" sz="2400" dirty="0">
                <a:latin typeface="+mj-lt"/>
              </a:rPr>
              <a:t> </a:t>
            </a:r>
            <a:r>
              <a:rPr lang="en-US" sz="2400" dirty="0" err="1">
                <a:latin typeface="+mj-lt"/>
              </a:rPr>
              <a:t>ringan</a:t>
            </a:r>
            <a:r>
              <a:rPr lang="en-US" sz="2400" dirty="0">
                <a:latin typeface="+mj-lt"/>
              </a:rPr>
              <a:t>, </a:t>
            </a:r>
            <a:r>
              <a:rPr lang="en-US" sz="2400" dirty="0" err="1">
                <a:latin typeface="+mj-lt"/>
              </a:rPr>
              <a:t>mampu</a:t>
            </a:r>
            <a:r>
              <a:rPr lang="en-US" sz="2400" dirty="0">
                <a:latin typeface="+mj-lt"/>
              </a:rPr>
              <a:t> </a:t>
            </a:r>
            <a:r>
              <a:rPr lang="en-US" sz="2400" dirty="0" err="1">
                <a:latin typeface="+mj-lt"/>
              </a:rPr>
              <a:t>berjalan</a:t>
            </a:r>
            <a:r>
              <a:rPr lang="en-US" sz="2400" dirty="0">
                <a:latin typeface="+mj-lt"/>
              </a:rPr>
              <a:t> </a:t>
            </a:r>
            <a:r>
              <a:rPr lang="en-US" sz="2400" dirty="0" err="1">
                <a:latin typeface="+mj-lt"/>
              </a:rPr>
              <a:t>seperti</a:t>
            </a:r>
            <a:r>
              <a:rPr lang="en-US" sz="2400" dirty="0">
                <a:latin typeface="+mj-lt"/>
              </a:rPr>
              <a:t> normal </a:t>
            </a:r>
            <a:r>
              <a:rPr lang="en-US" sz="2400" dirty="0" err="1">
                <a:latin typeface="+mj-lt"/>
              </a:rPr>
              <a:t>kecuali</a:t>
            </a:r>
            <a:r>
              <a:rPr lang="en-US" sz="2400" dirty="0">
                <a:latin typeface="+mj-lt"/>
              </a:rPr>
              <a:t> </a:t>
            </a:r>
            <a:r>
              <a:rPr lang="en-US" sz="2400" dirty="0" err="1">
                <a:latin typeface="+mj-lt"/>
              </a:rPr>
              <a:t>saat</a:t>
            </a:r>
            <a:r>
              <a:rPr lang="en-US" sz="2400" dirty="0">
                <a:latin typeface="+mj-lt"/>
              </a:rPr>
              <a:t> </a:t>
            </a:r>
            <a:r>
              <a:rPr lang="en-US" sz="2400" dirty="0" err="1">
                <a:latin typeface="+mj-lt"/>
              </a:rPr>
              <a:t>mendaki</a:t>
            </a:r>
            <a:r>
              <a:rPr lang="en-US" sz="2400" dirty="0">
                <a:latin typeface="+mj-lt"/>
              </a:rPr>
              <a:t> </a:t>
            </a:r>
            <a:r>
              <a:rPr lang="en-US" sz="2400" dirty="0" err="1">
                <a:latin typeface="+mj-lt"/>
              </a:rPr>
              <a:t>atau</a:t>
            </a:r>
            <a:r>
              <a:rPr lang="en-US" sz="2400" dirty="0">
                <a:latin typeface="+mj-lt"/>
              </a:rPr>
              <a:t> naik </a:t>
            </a:r>
            <a:r>
              <a:rPr lang="en-US" sz="2400" dirty="0" err="1">
                <a:latin typeface="+mj-lt"/>
              </a:rPr>
              <a:t>tangga</a:t>
            </a:r>
            <a:endParaRPr lang="en-US" sz="2400" dirty="0">
              <a:latin typeface="+mj-lt"/>
            </a:endParaRPr>
          </a:p>
          <a:p>
            <a:pPr marL="914400" indent="-457200">
              <a:defRPr/>
            </a:pPr>
            <a:r>
              <a:rPr lang="en-US" sz="2400" dirty="0" err="1">
                <a:latin typeface="+mj-lt"/>
              </a:rPr>
              <a:t>Derajat</a:t>
            </a:r>
            <a:r>
              <a:rPr lang="en-US" sz="2400" dirty="0">
                <a:latin typeface="+mj-lt"/>
              </a:rPr>
              <a:t> 2: </a:t>
            </a:r>
            <a:r>
              <a:rPr lang="en-US" sz="2400" dirty="0" err="1">
                <a:latin typeface="+mj-lt"/>
              </a:rPr>
              <a:t>sesak</a:t>
            </a:r>
            <a:r>
              <a:rPr lang="en-US" sz="2400" dirty="0">
                <a:latin typeface="+mj-lt"/>
              </a:rPr>
              <a:t> </a:t>
            </a:r>
            <a:r>
              <a:rPr lang="en-US" sz="2400" dirty="0" err="1">
                <a:latin typeface="+mj-lt"/>
              </a:rPr>
              <a:t>sedang</a:t>
            </a:r>
            <a:r>
              <a:rPr lang="en-US" sz="2400" dirty="0">
                <a:latin typeface="+mj-lt"/>
              </a:rPr>
              <a:t>, </a:t>
            </a:r>
            <a:r>
              <a:rPr lang="en-US" sz="2400" dirty="0" err="1">
                <a:latin typeface="+mj-lt"/>
              </a:rPr>
              <a:t>mampu</a:t>
            </a:r>
            <a:r>
              <a:rPr lang="en-US" sz="2400" dirty="0">
                <a:latin typeface="+mj-lt"/>
              </a:rPr>
              <a:t> </a:t>
            </a:r>
            <a:r>
              <a:rPr lang="en-US" sz="2400" dirty="0" err="1">
                <a:latin typeface="+mj-lt"/>
              </a:rPr>
              <a:t>berjalan</a:t>
            </a:r>
            <a:r>
              <a:rPr lang="en-US" sz="2400" dirty="0">
                <a:latin typeface="+mj-lt"/>
              </a:rPr>
              <a:t> </a:t>
            </a:r>
            <a:r>
              <a:rPr lang="en-US" sz="2400" dirty="0" err="1">
                <a:latin typeface="+mj-lt"/>
              </a:rPr>
              <a:t>sampai</a:t>
            </a:r>
            <a:r>
              <a:rPr lang="en-US" sz="2400" dirty="0">
                <a:latin typeface="+mj-lt"/>
              </a:rPr>
              <a:t> 1,5 km di </a:t>
            </a:r>
            <a:r>
              <a:rPr lang="en-US" sz="2400" dirty="0" err="1">
                <a:latin typeface="+mj-lt"/>
              </a:rPr>
              <a:t>tempat</a:t>
            </a:r>
            <a:r>
              <a:rPr lang="en-US" sz="2400" dirty="0">
                <a:latin typeface="+mj-lt"/>
              </a:rPr>
              <a:t> </a:t>
            </a:r>
            <a:r>
              <a:rPr lang="en-US" sz="2400" dirty="0" err="1">
                <a:latin typeface="+mj-lt"/>
              </a:rPr>
              <a:t>datar</a:t>
            </a:r>
            <a:endParaRPr lang="en-US" sz="2400" dirty="0">
              <a:latin typeface="+mj-lt"/>
            </a:endParaRPr>
          </a:p>
          <a:p>
            <a:pPr marL="914400" indent="-457200">
              <a:defRPr/>
            </a:pPr>
            <a:r>
              <a:rPr lang="en-US" sz="2400" dirty="0" err="1">
                <a:latin typeface="+mj-lt"/>
              </a:rPr>
              <a:t>Derajat</a:t>
            </a:r>
            <a:r>
              <a:rPr lang="en-US" sz="2400" dirty="0">
                <a:latin typeface="+mj-lt"/>
              </a:rPr>
              <a:t> 3: </a:t>
            </a:r>
            <a:r>
              <a:rPr lang="en-US" sz="2400" dirty="0" err="1">
                <a:latin typeface="+mj-lt"/>
              </a:rPr>
              <a:t>sesak</a:t>
            </a:r>
            <a:r>
              <a:rPr lang="en-US" sz="2400" dirty="0">
                <a:latin typeface="+mj-lt"/>
              </a:rPr>
              <a:t> </a:t>
            </a:r>
            <a:r>
              <a:rPr lang="en-US" sz="2400" dirty="0" err="1">
                <a:latin typeface="+mj-lt"/>
              </a:rPr>
              <a:t>berat</a:t>
            </a:r>
            <a:r>
              <a:rPr lang="en-US" sz="2400" dirty="0">
                <a:latin typeface="+mj-lt"/>
              </a:rPr>
              <a:t> </a:t>
            </a:r>
            <a:r>
              <a:rPr lang="en-US" sz="2400" dirty="0" err="1">
                <a:latin typeface="+mj-lt"/>
              </a:rPr>
              <a:t>hanya</a:t>
            </a:r>
            <a:r>
              <a:rPr lang="en-US" sz="2400" dirty="0">
                <a:latin typeface="+mj-lt"/>
              </a:rPr>
              <a:t> </a:t>
            </a:r>
            <a:r>
              <a:rPr lang="en-US" sz="2400" dirty="0" err="1">
                <a:latin typeface="+mj-lt"/>
              </a:rPr>
              <a:t>mampu</a:t>
            </a:r>
            <a:r>
              <a:rPr lang="en-US" sz="2400" dirty="0">
                <a:latin typeface="+mj-lt"/>
              </a:rPr>
              <a:t> </a:t>
            </a:r>
            <a:r>
              <a:rPr lang="en-US" sz="2400" dirty="0" err="1">
                <a:latin typeface="+mj-lt"/>
              </a:rPr>
              <a:t>berjalan</a:t>
            </a:r>
            <a:r>
              <a:rPr lang="en-US" sz="2400" dirty="0">
                <a:latin typeface="+mj-lt"/>
              </a:rPr>
              <a:t> 100 m</a:t>
            </a:r>
          </a:p>
          <a:p>
            <a:pPr marL="914400" indent="-457200">
              <a:defRPr/>
            </a:pPr>
            <a:r>
              <a:rPr lang="en-US" sz="2400" dirty="0" err="1">
                <a:latin typeface="+mj-lt"/>
              </a:rPr>
              <a:t>Derajat</a:t>
            </a:r>
            <a:r>
              <a:rPr lang="en-US" sz="2400" dirty="0">
                <a:latin typeface="+mj-lt"/>
              </a:rPr>
              <a:t> 4: </a:t>
            </a:r>
            <a:r>
              <a:rPr lang="en-US" sz="2400" dirty="0" err="1">
                <a:latin typeface="+mj-lt"/>
              </a:rPr>
              <a:t>sangat</a:t>
            </a:r>
            <a:r>
              <a:rPr lang="en-US" sz="2400" dirty="0">
                <a:latin typeface="+mj-lt"/>
              </a:rPr>
              <a:t> </a:t>
            </a:r>
            <a:r>
              <a:rPr lang="en-US" sz="2400" dirty="0" err="1">
                <a:latin typeface="+mj-lt"/>
              </a:rPr>
              <a:t>sesak</a:t>
            </a:r>
            <a:r>
              <a:rPr lang="en-US" sz="2400" dirty="0">
                <a:latin typeface="+mj-lt"/>
              </a:rPr>
              <a:t>, </a:t>
            </a:r>
            <a:r>
              <a:rPr lang="en-US" sz="2400" dirty="0" err="1">
                <a:latin typeface="+mj-lt"/>
              </a:rPr>
              <a:t>sesak</a:t>
            </a:r>
            <a:r>
              <a:rPr lang="en-US" sz="2400" dirty="0">
                <a:latin typeface="+mj-lt"/>
              </a:rPr>
              <a:t> </a:t>
            </a:r>
            <a:r>
              <a:rPr lang="en-US" sz="2400" dirty="0" err="1">
                <a:latin typeface="+mj-lt"/>
              </a:rPr>
              <a:t>waktu</a:t>
            </a:r>
            <a:r>
              <a:rPr lang="en-US" sz="2400" dirty="0">
                <a:latin typeface="+mj-lt"/>
              </a:rPr>
              <a:t> </a:t>
            </a:r>
            <a:r>
              <a:rPr lang="en-US" sz="2400" dirty="0" err="1">
                <a:latin typeface="+mj-lt"/>
              </a:rPr>
              <a:t>berpakaian</a:t>
            </a:r>
            <a:r>
              <a:rPr lang="en-US" sz="2400" dirty="0">
                <a:latin typeface="+mj-lt"/>
              </a:rPr>
              <a:t> </a:t>
            </a:r>
            <a:r>
              <a:rPr lang="en-US" sz="2400" dirty="0" err="1">
                <a:latin typeface="+mj-lt"/>
              </a:rPr>
              <a:t>atau</a:t>
            </a:r>
            <a:r>
              <a:rPr lang="en-US" sz="2400" dirty="0">
                <a:latin typeface="+mj-lt"/>
              </a:rPr>
              <a:t> </a:t>
            </a:r>
            <a:r>
              <a:rPr lang="en-US" sz="2400" dirty="0" err="1">
                <a:latin typeface="+mj-lt"/>
              </a:rPr>
              <a:t>bicara</a:t>
            </a:r>
            <a:endParaRPr lang="en-US" sz="2400" dirty="0">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4C8C7-4B9B-4254-AEA9-B730B4BFE81C}"/>
              </a:ext>
            </a:extLst>
          </p:cNvPr>
          <p:cNvSpPr>
            <a:spLocks noGrp="1"/>
          </p:cNvSpPr>
          <p:nvPr>
            <p:ph type="title"/>
          </p:nvPr>
        </p:nvSpPr>
        <p:spPr/>
        <p:txBody>
          <a:bodyPr/>
          <a:lstStyle/>
          <a:p>
            <a:endParaRPr lang="en-ID" dirty="0"/>
          </a:p>
        </p:txBody>
      </p:sp>
      <p:pic>
        <p:nvPicPr>
          <p:cNvPr id="4098" name="Picture 2" descr="Kanker Paru | Pengobatan Kanker Paru">
            <a:extLst>
              <a:ext uri="{FF2B5EF4-FFF2-40B4-BE49-F238E27FC236}">
                <a16:creationId xmlns:a16="http://schemas.microsoft.com/office/drawing/2014/main" id="{B558292F-3BA2-434D-A84E-7C3044FFC9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7250" y="2438400"/>
            <a:ext cx="752475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300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381000" y="533400"/>
            <a:ext cx="8458200" cy="5287963"/>
          </a:xfrm>
        </p:spPr>
        <p:txBody>
          <a:bodyPr/>
          <a:lstStyle/>
          <a:p>
            <a:pPr algn="just">
              <a:buNone/>
              <a:defRPr/>
            </a:pPr>
            <a:r>
              <a:rPr lang="id-ID" dirty="0"/>
              <a:t>Mesotelioma</a:t>
            </a:r>
            <a:r>
              <a:rPr lang="en-US" dirty="0"/>
              <a:t> : </a:t>
            </a:r>
            <a:r>
              <a:rPr lang="en-ID" dirty="0" err="1"/>
              <a:t>kanker</a:t>
            </a:r>
            <a:r>
              <a:rPr lang="en-ID" dirty="0"/>
              <a:t> yang </a:t>
            </a:r>
            <a:r>
              <a:rPr lang="en-ID" dirty="0" err="1"/>
              <a:t>menyerang</a:t>
            </a:r>
            <a:r>
              <a:rPr lang="en-ID" dirty="0"/>
              <a:t> mesothelium, </a:t>
            </a:r>
            <a:r>
              <a:rPr lang="en-ID" dirty="0" err="1"/>
              <a:t>yaitu</a:t>
            </a:r>
            <a:r>
              <a:rPr lang="en-ID" dirty="0"/>
              <a:t> </a:t>
            </a:r>
            <a:r>
              <a:rPr lang="en-ID" dirty="0" err="1"/>
              <a:t>lapisan</a:t>
            </a:r>
            <a:r>
              <a:rPr lang="en-ID" dirty="0"/>
              <a:t> </a:t>
            </a:r>
            <a:r>
              <a:rPr lang="en-ID" dirty="0" err="1"/>
              <a:t>jaringan</a:t>
            </a:r>
            <a:r>
              <a:rPr lang="en-ID" dirty="0"/>
              <a:t> tipis yang </a:t>
            </a:r>
            <a:r>
              <a:rPr lang="en-ID" dirty="0" err="1"/>
              <a:t>menyelimuti</a:t>
            </a:r>
            <a:r>
              <a:rPr lang="en-ID" dirty="0"/>
              <a:t> </a:t>
            </a:r>
            <a:r>
              <a:rPr lang="en-ID" dirty="0" err="1"/>
              <a:t>hampir</a:t>
            </a:r>
            <a:r>
              <a:rPr lang="en-ID" dirty="0"/>
              <a:t> </a:t>
            </a:r>
            <a:r>
              <a:rPr lang="en-ID" dirty="0" err="1"/>
              <a:t>sebagian</a:t>
            </a:r>
            <a:r>
              <a:rPr lang="en-ID" dirty="0"/>
              <a:t> </a:t>
            </a:r>
            <a:r>
              <a:rPr lang="en-ID" dirty="0" err="1"/>
              <a:t>besar</a:t>
            </a:r>
            <a:r>
              <a:rPr lang="en-ID" dirty="0"/>
              <a:t> organ </a:t>
            </a:r>
            <a:r>
              <a:rPr lang="en-ID" dirty="0" err="1"/>
              <a:t>bagian</a:t>
            </a:r>
            <a:r>
              <a:rPr lang="en-ID" dirty="0"/>
              <a:t> </a:t>
            </a:r>
            <a:r>
              <a:rPr lang="en-ID" dirty="0" err="1"/>
              <a:t>dalam</a:t>
            </a:r>
            <a:r>
              <a:rPr lang="en-ID" dirty="0"/>
              <a:t>. </a:t>
            </a:r>
          </a:p>
        </p:txBody>
      </p:sp>
      <p:pic>
        <p:nvPicPr>
          <p:cNvPr id="29700" name="Picture 4" descr="mesotel"/>
          <p:cNvPicPr>
            <a:picLocks noChangeAspect="1" noChangeArrowheads="1"/>
          </p:cNvPicPr>
          <p:nvPr/>
        </p:nvPicPr>
        <p:blipFill>
          <a:blip r:embed="rId2"/>
          <a:srcRect/>
          <a:stretch>
            <a:fillRect/>
          </a:stretch>
        </p:blipFill>
        <p:spPr bwMode="auto">
          <a:xfrm>
            <a:off x="2514600" y="1449006"/>
            <a:ext cx="4533900" cy="39599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4386" y="370840"/>
            <a:ext cx="7406640" cy="391160"/>
          </a:xfrm>
        </p:spPr>
        <p:txBody>
          <a:bodyPr>
            <a:normAutofit fontScale="90000"/>
          </a:bodyPr>
          <a:lstStyle/>
          <a:p>
            <a:pPr eaLnBrk="1" hangingPunct="1">
              <a:defRPr/>
            </a:pPr>
            <a:r>
              <a:rPr lang="en-US" b="1" dirty="0"/>
              <a:t>PENILAIAN CACAT</a:t>
            </a:r>
          </a:p>
        </p:txBody>
      </p:sp>
      <p:sp>
        <p:nvSpPr>
          <p:cNvPr id="24579" name="Rectangle 3"/>
          <p:cNvSpPr>
            <a:spLocks noGrp="1" noChangeArrowheads="1"/>
          </p:cNvSpPr>
          <p:nvPr>
            <p:ph idx="1"/>
          </p:nvPr>
        </p:nvSpPr>
        <p:spPr>
          <a:xfrm>
            <a:off x="412473" y="931100"/>
            <a:ext cx="8319053" cy="5556059"/>
          </a:xfrm>
        </p:spPr>
        <p:txBody>
          <a:bodyPr>
            <a:normAutofit lnSpcReduction="10000"/>
          </a:bodyPr>
          <a:lstStyle/>
          <a:p>
            <a:pPr>
              <a:buNone/>
              <a:defRPr/>
            </a:pPr>
            <a:r>
              <a:rPr lang="en-ID" dirty="0" err="1"/>
              <a:t>Didasarkan</a:t>
            </a:r>
            <a:r>
              <a:rPr lang="en-ID" dirty="0"/>
              <a:t> </a:t>
            </a:r>
            <a:r>
              <a:rPr lang="en-ID" dirty="0" err="1"/>
              <a:t>kepada</a:t>
            </a:r>
            <a:r>
              <a:rPr lang="en-ID" dirty="0"/>
              <a:t> </a:t>
            </a:r>
            <a:r>
              <a:rPr lang="en-ID" dirty="0" err="1"/>
              <a:t>hasil</a:t>
            </a:r>
            <a:r>
              <a:rPr lang="en-ID" dirty="0"/>
              <a:t> </a:t>
            </a:r>
            <a:r>
              <a:rPr lang="en-ID" dirty="0" err="1"/>
              <a:t>penentuan</a:t>
            </a:r>
            <a:r>
              <a:rPr lang="en-ID" dirty="0"/>
              <a:t> </a:t>
            </a:r>
            <a:r>
              <a:rPr lang="en-ID" dirty="0" err="1"/>
              <a:t>pemeriksaan</a:t>
            </a:r>
            <a:r>
              <a:rPr lang="en-ID" dirty="0"/>
              <a:t> </a:t>
            </a:r>
            <a:r>
              <a:rPr lang="en-ID" dirty="0" err="1"/>
              <a:t>spirometri</a:t>
            </a:r>
            <a:r>
              <a:rPr lang="en-ID" dirty="0"/>
              <a:t> dan </a:t>
            </a:r>
            <a:r>
              <a:rPr lang="en-ID" dirty="0" err="1"/>
              <a:t>derajat</a:t>
            </a:r>
            <a:r>
              <a:rPr lang="en-ID" dirty="0"/>
              <a:t> </a:t>
            </a:r>
            <a:r>
              <a:rPr lang="en-ID" dirty="0" err="1"/>
              <a:t>sesak</a:t>
            </a:r>
            <a:r>
              <a:rPr lang="en-ID" dirty="0"/>
              <a:t> </a:t>
            </a:r>
            <a:r>
              <a:rPr lang="en-ID" dirty="0" err="1"/>
              <a:t>sebagai</a:t>
            </a:r>
            <a:r>
              <a:rPr lang="en-ID" dirty="0"/>
              <a:t> </a:t>
            </a:r>
            <a:r>
              <a:rPr lang="en-ID" dirty="0" err="1"/>
              <a:t>berikut</a:t>
            </a:r>
            <a:r>
              <a:rPr lang="en-ID" dirty="0"/>
              <a:t>:</a:t>
            </a:r>
          </a:p>
          <a:p>
            <a:pPr>
              <a:buNone/>
              <a:defRPr/>
            </a:pPr>
            <a:endParaRPr lang="en-ID" dirty="0"/>
          </a:p>
          <a:p>
            <a:pPr>
              <a:buNone/>
              <a:defRPr/>
            </a:pPr>
            <a:endParaRPr lang="en-ID" dirty="0"/>
          </a:p>
          <a:p>
            <a:pPr>
              <a:buNone/>
              <a:defRPr/>
            </a:pPr>
            <a:endParaRPr lang="en-ID" dirty="0"/>
          </a:p>
          <a:p>
            <a:pPr>
              <a:buNone/>
              <a:defRPr/>
            </a:pPr>
            <a:endParaRPr lang="en-ID" dirty="0"/>
          </a:p>
          <a:p>
            <a:pPr>
              <a:buNone/>
              <a:defRPr/>
            </a:pPr>
            <a:endParaRPr lang="en-ID" dirty="0"/>
          </a:p>
          <a:p>
            <a:pPr>
              <a:buNone/>
              <a:defRPr/>
            </a:pPr>
            <a:endParaRPr lang="en-ID" dirty="0"/>
          </a:p>
          <a:p>
            <a:pPr>
              <a:buNone/>
              <a:defRPr/>
            </a:pPr>
            <a:endParaRPr lang="en-ID" dirty="0"/>
          </a:p>
          <a:p>
            <a:pPr>
              <a:defRPr/>
            </a:pPr>
            <a:r>
              <a:rPr lang="en-ID" dirty="0" err="1"/>
              <a:t>Penilaian</a:t>
            </a:r>
            <a:r>
              <a:rPr lang="en-ID" dirty="0"/>
              <a:t> </a:t>
            </a:r>
            <a:r>
              <a:rPr lang="en-ID" dirty="0" err="1"/>
              <a:t>dilakukan</a:t>
            </a:r>
            <a:r>
              <a:rPr lang="en-ID" dirty="0"/>
              <a:t> </a:t>
            </a:r>
            <a:r>
              <a:rPr lang="en-ID" dirty="0" err="1"/>
              <a:t>setelah</a:t>
            </a:r>
            <a:r>
              <a:rPr lang="en-ID" dirty="0"/>
              <a:t> </a:t>
            </a:r>
            <a:r>
              <a:rPr lang="en-ID" dirty="0" err="1"/>
              <a:t>penderita</a:t>
            </a:r>
            <a:r>
              <a:rPr lang="en-ID" dirty="0"/>
              <a:t> </a:t>
            </a:r>
            <a:r>
              <a:rPr lang="en-ID" dirty="0" err="1"/>
              <a:t>mendapat</a:t>
            </a:r>
            <a:r>
              <a:rPr lang="en-ID" dirty="0"/>
              <a:t> </a:t>
            </a:r>
            <a:r>
              <a:rPr lang="en-ID" dirty="0" err="1"/>
              <a:t>terapi</a:t>
            </a:r>
            <a:r>
              <a:rPr lang="en-ID" dirty="0"/>
              <a:t> </a:t>
            </a:r>
            <a:r>
              <a:rPr lang="en-ID" dirty="0" err="1"/>
              <a:t>maksimal</a:t>
            </a:r>
            <a:r>
              <a:rPr lang="en-ID" dirty="0"/>
              <a:t> (</a:t>
            </a:r>
            <a:r>
              <a:rPr lang="en-ID" dirty="0" err="1"/>
              <a:t>bronkodilator</a:t>
            </a:r>
            <a:r>
              <a:rPr lang="en-ID" dirty="0"/>
              <a:t>) </a:t>
            </a:r>
            <a:r>
              <a:rPr lang="en-ID" dirty="0" err="1"/>
              <a:t>selama</a:t>
            </a:r>
            <a:r>
              <a:rPr lang="en-ID" dirty="0"/>
              <a:t> 3 </a:t>
            </a:r>
            <a:r>
              <a:rPr lang="en-ID" dirty="0" err="1"/>
              <a:t>bulan</a:t>
            </a:r>
            <a:r>
              <a:rPr lang="en-ID" dirty="0"/>
              <a:t> </a:t>
            </a:r>
            <a:r>
              <a:rPr lang="en-ID" dirty="0" err="1"/>
              <a:t>dengan</a:t>
            </a:r>
            <a:r>
              <a:rPr lang="en-ID" dirty="0"/>
              <a:t> </a:t>
            </a:r>
            <a:r>
              <a:rPr lang="en-ID" dirty="0" err="1"/>
              <a:t>hasil</a:t>
            </a:r>
            <a:r>
              <a:rPr lang="en-ID" dirty="0"/>
              <a:t> </a:t>
            </a:r>
            <a:r>
              <a:rPr lang="en-ID" dirty="0" err="1"/>
              <a:t>menetap</a:t>
            </a:r>
            <a:r>
              <a:rPr lang="en-ID" dirty="0"/>
              <a:t>. </a:t>
            </a:r>
          </a:p>
          <a:p>
            <a:pPr>
              <a:defRPr/>
            </a:pPr>
            <a:r>
              <a:rPr lang="en-ID" dirty="0"/>
              <a:t>Cara </a:t>
            </a:r>
            <a:r>
              <a:rPr lang="en-ID" dirty="0" err="1"/>
              <a:t>menetapkan</a:t>
            </a:r>
            <a:r>
              <a:rPr lang="en-ID" dirty="0"/>
              <a:t> </a:t>
            </a:r>
            <a:r>
              <a:rPr lang="en-ID" dirty="0" err="1"/>
              <a:t>penilaian</a:t>
            </a:r>
            <a:r>
              <a:rPr lang="en-ID" dirty="0"/>
              <a:t> </a:t>
            </a:r>
            <a:r>
              <a:rPr lang="en-ID" dirty="0" err="1"/>
              <a:t>kecacatan</a:t>
            </a:r>
            <a:r>
              <a:rPr lang="en-ID" dirty="0"/>
              <a:t> </a:t>
            </a:r>
            <a:r>
              <a:rPr lang="en-ID" dirty="0" err="1"/>
              <a:t>fungsi</a:t>
            </a:r>
            <a:r>
              <a:rPr lang="en-ID" dirty="0"/>
              <a:t> (Functional disability) </a:t>
            </a:r>
            <a:r>
              <a:rPr lang="en-ID" dirty="0" err="1"/>
              <a:t>ditentukan</a:t>
            </a:r>
            <a:r>
              <a:rPr lang="en-ID" dirty="0"/>
              <a:t> </a:t>
            </a:r>
            <a:r>
              <a:rPr lang="en-ID" dirty="0" err="1"/>
              <a:t>dengan</a:t>
            </a:r>
            <a:r>
              <a:rPr lang="en-ID" dirty="0"/>
              <a:t> </a:t>
            </a:r>
            <a:r>
              <a:rPr lang="en-ID" dirty="0" err="1"/>
              <a:t>menilai</a:t>
            </a:r>
            <a:r>
              <a:rPr lang="en-ID" dirty="0"/>
              <a:t> </a:t>
            </a:r>
            <a:r>
              <a:rPr lang="en-ID" dirty="0" err="1"/>
              <a:t>secara</a:t>
            </a:r>
            <a:r>
              <a:rPr lang="en-ID" dirty="0"/>
              <a:t> </a:t>
            </a:r>
            <a:r>
              <a:rPr lang="en-ID" dirty="0" err="1"/>
              <a:t>subyektif</a:t>
            </a:r>
            <a:r>
              <a:rPr lang="en-ID" dirty="0"/>
              <a:t> </a:t>
            </a:r>
            <a:r>
              <a:rPr lang="en-ID" dirty="0" err="1"/>
              <a:t>keluhan</a:t>
            </a:r>
            <a:r>
              <a:rPr lang="en-ID" dirty="0"/>
              <a:t> </a:t>
            </a:r>
            <a:r>
              <a:rPr lang="en-ID" dirty="0" err="1"/>
              <a:t>sesak</a:t>
            </a:r>
            <a:r>
              <a:rPr lang="en-ID" dirty="0"/>
              <a:t> </a:t>
            </a:r>
            <a:r>
              <a:rPr lang="en-ID" dirty="0" err="1"/>
              <a:t>napas</a:t>
            </a:r>
            <a:r>
              <a:rPr lang="en-ID" dirty="0"/>
              <a:t> dan </a:t>
            </a:r>
            <a:r>
              <a:rPr lang="en-ID" dirty="0" err="1"/>
              <a:t>penilaian</a:t>
            </a:r>
            <a:r>
              <a:rPr lang="en-ID" dirty="0"/>
              <a:t> </a:t>
            </a:r>
            <a:r>
              <a:rPr lang="en-ID" dirty="0" err="1"/>
              <a:t>obyektif</a:t>
            </a:r>
            <a:r>
              <a:rPr lang="en-ID" dirty="0"/>
              <a:t> </a:t>
            </a:r>
            <a:r>
              <a:rPr lang="en-ID" dirty="0" err="1"/>
              <a:t>dengan</a:t>
            </a:r>
            <a:r>
              <a:rPr lang="en-ID" dirty="0"/>
              <a:t> </a:t>
            </a:r>
            <a:r>
              <a:rPr lang="en-ID" dirty="0" err="1"/>
              <a:t>pemeriksaan</a:t>
            </a:r>
            <a:r>
              <a:rPr lang="en-ID" dirty="0"/>
              <a:t> </a:t>
            </a:r>
            <a:r>
              <a:rPr lang="en-ID" dirty="0" err="1"/>
              <a:t>spirometri</a:t>
            </a:r>
            <a:r>
              <a:rPr lang="en-ID" dirty="0"/>
              <a:t> </a:t>
            </a:r>
          </a:p>
          <a:p>
            <a:pPr>
              <a:defRPr/>
            </a:pPr>
            <a:r>
              <a:rPr lang="en-ID" dirty="0" err="1"/>
              <a:t>Penentuan</a:t>
            </a:r>
            <a:r>
              <a:rPr lang="en-ID" dirty="0"/>
              <a:t> </a:t>
            </a:r>
            <a:r>
              <a:rPr lang="en-ID" dirty="0" err="1"/>
              <a:t>ganti</a:t>
            </a:r>
            <a:r>
              <a:rPr lang="en-ID" dirty="0"/>
              <a:t> </a:t>
            </a:r>
            <a:r>
              <a:rPr lang="en-ID" dirty="0" err="1"/>
              <a:t>rugi</a:t>
            </a:r>
            <a:r>
              <a:rPr lang="en-ID" dirty="0"/>
              <a:t> </a:t>
            </a:r>
            <a:r>
              <a:rPr lang="en-ID" dirty="0" err="1"/>
              <a:t>didasarkan</a:t>
            </a:r>
            <a:r>
              <a:rPr lang="en-ID" dirty="0"/>
              <a:t> pada </a:t>
            </a:r>
            <a:r>
              <a:rPr lang="en-ID" dirty="0" err="1"/>
              <a:t>persentase</a:t>
            </a:r>
            <a:r>
              <a:rPr lang="en-ID" dirty="0"/>
              <a:t> </a:t>
            </a:r>
            <a:r>
              <a:rPr lang="en-ID" dirty="0" err="1"/>
              <a:t>cacat</a:t>
            </a:r>
            <a:r>
              <a:rPr lang="en-ID" dirty="0"/>
              <a:t> </a:t>
            </a:r>
            <a:r>
              <a:rPr lang="en-ID" dirty="0" err="1"/>
              <a:t>fungsi</a:t>
            </a:r>
            <a:r>
              <a:rPr lang="en-ID" dirty="0"/>
              <a:t> 100% </a:t>
            </a:r>
            <a:r>
              <a:rPr lang="en-ID" dirty="0" err="1"/>
              <a:t>sama</a:t>
            </a:r>
            <a:r>
              <a:rPr lang="en-ID" dirty="0"/>
              <a:t> </a:t>
            </a:r>
            <a:r>
              <a:rPr lang="en-ID" dirty="0" err="1"/>
              <a:t>dengan</a:t>
            </a:r>
            <a:r>
              <a:rPr lang="en-ID" dirty="0"/>
              <a:t> 70%.</a:t>
            </a:r>
            <a:endParaRPr lang="en-US" dirty="0"/>
          </a:p>
          <a:p>
            <a:pPr eaLnBrk="1" hangingPunct="1">
              <a:buFont typeface="Wingdings" pitchFamily="2" charset="2"/>
              <a:buNone/>
              <a:defRPr/>
            </a:pPr>
            <a:endParaRPr lang="en-US" dirty="0"/>
          </a:p>
          <a:p>
            <a:pPr eaLnBrk="1" hangingPunct="1">
              <a:buFont typeface="Wingdings" pitchFamily="2" charset="2"/>
              <a:buNone/>
              <a:defRPr/>
            </a:pPr>
            <a:endParaRPr lang="en-US" dirty="0"/>
          </a:p>
          <a:p>
            <a:pPr eaLnBrk="1" hangingPunct="1">
              <a:buFont typeface="Wingdings" pitchFamily="2" charset="2"/>
              <a:buNone/>
              <a:defRPr/>
            </a:pPr>
            <a:endParaRPr lang="en-US" dirty="0"/>
          </a:p>
        </p:txBody>
      </p:sp>
      <p:graphicFrame>
        <p:nvGraphicFramePr>
          <p:cNvPr id="2" name="Table 2">
            <a:extLst>
              <a:ext uri="{FF2B5EF4-FFF2-40B4-BE49-F238E27FC236}">
                <a16:creationId xmlns:a16="http://schemas.microsoft.com/office/drawing/2014/main" id="{8804693F-0DC7-468D-9E6A-68C4C5116224}"/>
              </a:ext>
            </a:extLst>
          </p:cNvPr>
          <p:cNvGraphicFramePr>
            <a:graphicFrameLocks noGrp="1"/>
          </p:cNvGraphicFramePr>
          <p:nvPr>
            <p:extLst>
              <p:ext uri="{D42A27DB-BD31-4B8C-83A1-F6EECF244321}">
                <p14:modId xmlns:p14="http://schemas.microsoft.com/office/powerpoint/2010/main" val="3937646805"/>
              </p:ext>
            </p:extLst>
          </p:nvPr>
        </p:nvGraphicFramePr>
        <p:xfrm>
          <a:off x="685800" y="1600200"/>
          <a:ext cx="7391400" cy="24205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363074512"/>
                    </a:ext>
                  </a:extLst>
                </a:gridCol>
                <a:gridCol w="2057400">
                  <a:extLst>
                    <a:ext uri="{9D8B030D-6E8A-4147-A177-3AD203B41FA5}">
                      <a16:colId xmlns:a16="http://schemas.microsoft.com/office/drawing/2014/main" val="948305143"/>
                    </a:ext>
                  </a:extLst>
                </a:gridCol>
                <a:gridCol w="3276600">
                  <a:extLst>
                    <a:ext uri="{9D8B030D-6E8A-4147-A177-3AD203B41FA5}">
                      <a16:colId xmlns:a16="http://schemas.microsoft.com/office/drawing/2014/main" val="3225207817"/>
                    </a:ext>
                  </a:extLst>
                </a:gridCol>
              </a:tblGrid>
              <a:tr h="439360">
                <a:tc>
                  <a:txBody>
                    <a:bodyPr/>
                    <a:lstStyle/>
                    <a:p>
                      <a:pPr marL="171450" marR="0" lvl="0" indent="-137160" algn="ctr" defTabSz="685800" rtl="0" eaLnBrk="1" fontAlgn="auto" latinLnBrk="0" hangingPunct="1">
                        <a:lnSpc>
                          <a:spcPct val="90000"/>
                        </a:lnSpc>
                        <a:spcBef>
                          <a:spcPts val="1000"/>
                        </a:spcBef>
                        <a:spcAft>
                          <a:spcPts val="0"/>
                        </a:spcAft>
                        <a:buClr>
                          <a:srgbClr val="A6B727"/>
                        </a:buClr>
                        <a:buSzPct val="80000"/>
                        <a:buFont typeface="Wingdings" pitchFamily="2" charset="2"/>
                        <a:buNone/>
                        <a:tabLst/>
                        <a:defRPr/>
                      </a:pPr>
                      <a:r>
                        <a:rPr kumimoji="0" lang="en-US" sz="2000" b="0" i="0" u="none" strike="noStrike" kern="1200" cap="none" spc="0" normalizeH="0" baseline="0" noProof="0" dirty="0" err="1">
                          <a:ln>
                            <a:noFill/>
                          </a:ln>
                          <a:solidFill>
                            <a:schemeClr val="tx1"/>
                          </a:solidFill>
                          <a:effectLst/>
                          <a:uLnTx/>
                          <a:uFillTx/>
                          <a:latin typeface="Corbel" panose="020B0503020204020204"/>
                          <a:ea typeface="+mn-ea"/>
                          <a:cs typeface="+mn-cs"/>
                        </a:rPr>
                        <a:t>Derajat</a:t>
                      </a:r>
                      <a:r>
                        <a:rPr kumimoji="0" lang="en-US" sz="2000" b="0" i="0" u="none" strike="noStrike" kern="1200" cap="none" spc="0" normalizeH="0" baseline="0" noProof="0" dirty="0">
                          <a:ln>
                            <a:noFill/>
                          </a:ln>
                          <a:solidFill>
                            <a:schemeClr val="tx1"/>
                          </a:solidFill>
                          <a:effectLst/>
                          <a:uLnTx/>
                          <a:uFillTx/>
                          <a:latin typeface="Corbel" panose="020B0503020204020204"/>
                          <a:ea typeface="+mn-ea"/>
                          <a:cs typeface="+mn-cs"/>
                        </a:rPr>
                        <a:t> </a:t>
                      </a:r>
                      <a:r>
                        <a:rPr kumimoji="0" lang="en-US" sz="2000" b="0" i="0" u="none" strike="noStrike" kern="1200" cap="none" spc="0" normalizeH="0" baseline="0" noProof="0" dirty="0" err="1">
                          <a:ln>
                            <a:noFill/>
                          </a:ln>
                          <a:solidFill>
                            <a:schemeClr val="tx1"/>
                          </a:solidFill>
                          <a:effectLst/>
                          <a:uLnTx/>
                          <a:uFillTx/>
                          <a:latin typeface="Corbel" panose="020B0503020204020204"/>
                          <a:ea typeface="+mn-ea"/>
                          <a:cs typeface="+mn-cs"/>
                        </a:rPr>
                        <a:t>sesak</a:t>
                      </a:r>
                      <a:endParaRPr kumimoji="0" lang="en-US" sz="2000" b="0" i="0" u="none" strike="noStrike" kern="1200" cap="none" spc="0" normalizeH="0" baseline="0" noProof="0" dirty="0">
                        <a:ln>
                          <a:noFill/>
                        </a:ln>
                        <a:solidFill>
                          <a:schemeClr val="tx1"/>
                        </a:solidFill>
                        <a:effectLst/>
                        <a:uLnTx/>
                        <a:uFillTx/>
                        <a:latin typeface="Corbel" panose="020B0503020204020204"/>
                        <a:ea typeface="+mn-ea"/>
                        <a:cs typeface="+mn-cs"/>
                      </a:endParaRPr>
                    </a:p>
                  </a:txBody>
                  <a:tcPr/>
                </a:tc>
                <a:tc>
                  <a:txBody>
                    <a:bodyPr/>
                    <a:lstStyle/>
                    <a:p>
                      <a:pPr marL="171450" marR="0" lvl="0" indent="-137160" algn="ctr" defTabSz="685800" rtl="0" eaLnBrk="1" fontAlgn="auto" latinLnBrk="0" hangingPunct="1">
                        <a:lnSpc>
                          <a:spcPct val="90000"/>
                        </a:lnSpc>
                        <a:spcBef>
                          <a:spcPts val="1000"/>
                        </a:spcBef>
                        <a:spcAft>
                          <a:spcPts val="0"/>
                        </a:spcAft>
                        <a:buClr>
                          <a:srgbClr val="A6B727"/>
                        </a:buClr>
                        <a:buSzPct val="80000"/>
                        <a:buFont typeface="Wingdings" pitchFamily="2" charset="2"/>
                        <a:buNone/>
                        <a:tabLst/>
                        <a:defRPr/>
                      </a:pPr>
                      <a:r>
                        <a:rPr kumimoji="0" lang="en-US" sz="2000" b="0" i="0" u="none" strike="noStrike" kern="1200" cap="none" spc="0" normalizeH="0" baseline="0" noProof="0" dirty="0">
                          <a:ln>
                            <a:noFill/>
                          </a:ln>
                          <a:solidFill>
                            <a:schemeClr val="tx1"/>
                          </a:solidFill>
                          <a:effectLst/>
                          <a:uLnTx/>
                          <a:uFillTx/>
                          <a:latin typeface="Corbel" panose="020B0503020204020204"/>
                          <a:ea typeface="+mn-ea"/>
                          <a:cs typeface="+mn-cs"/>
                        </a:rPr>
                        <a:t>VEP1</a:t>
                      </a:r>
                    </a:p>
                  </a:txBody>
                  <a:tcPr/>
                </a:tc>
                <a:tc>
                  <a:txBody>
                    <a:bodyPr/>
                    <a:lstStyle/>
                    <a:p>
                      <a:pPr marL="171450" marR="0" lvl="0" indent="-137160" algn="ctr" defTabSz="685800" rtl="0" eaLnBrk="1" fontAlgn="auto" latinLnBrk="0" hangingPunct="1">
                        <a:lnSpc>
                          <a:spcPct val="90000"/>
                        </a:lnSpc>
                        <a:spcBef>
                          <a:spcPts val="1000"/>
                        </a:spcBef>
                        <a:spcAft>
                          <a:spcPts val="0"/>
                        </a:spcAft>
                        <a:buClr>
                          <a:srgbClr val="A6B727"/>
                        </a:buClr>
                        <a:buSzPct val="80000"/>
                        <a:buFont typeface="Wingdings" pitchFamily="2" charset="2"/>
                        <a:buNone/>
                        <a:tabLst/>
                        <a:defRPr/>
                      </a:pPr>
                      <a:r>
                        <a:rPr kumimoji="0" lang="en-US" sz="2000" b="0" i="0" u="none" strike="noStrike" kern="1200" cap="none" spc="0" normalizeH="0" baseline="0" noProof="0" dirty="0" err="1">
                          <a:ln>
                            <a:noFill/>
                          </a:ln>
                          <a:solidFill>
                            <a:schemeClr val="tx1"/>
                          </a:solidFill>
                          <a:effectLst/>
                          <a:uLnTx/>
                          <a:uFillTx/>
                          <a:latin typeface="Corbel" panose="020B0503020204020204"/>
                          <a:ea typeface="+mn-ea"/>
                          <a:cs typeface="+mn-cs"/>
                        </a:rPr>
                        <a:t>Presentase</a:t>
                      </a:r>
                      <a:r>
                        <a:rPr kumimoji="0" lang="en-US" sz="2000" b="0" i="0" u="none" strike="noStrike" kern="1200" cap="none" spc="0" normalizeH="0" baseline="0" noProof="0" dirty="0">
                          <a:ln>
                            <a:noFill/>
                          </a:ln>
                          <a:solidFill>
                            <a:schemeClr val="tx1"/>
                          </a:solidFill>
                          <a:effectLst/>
                          <a:uLnTx/>
                          <a:uFillTx/>
                          <a:latin typeface="Corbel" panose="020B0503020204020204"/>
                          <a:ea typeface="+mn-ea"/>
                          <a:cs typeface="+mn-cs"/>
                        </a:rPr>
                        <a:t> </a:t>
                      </a:r>
                      <a:r>
                        <a:rPr kumimoji="0" lang="en-US" sz="2000" b="0" i="0" u="none" strike="noStrike" kern="1200" cap="none" spc="0" normalizeH="0" baseline="0" noProof="0" dirty="0" err="1">
                          <a:ln>
                            <a:noFill/>
                          </a:ln>
                          <a:solidFill>
                            <a:schemeClr val="tx1"/>
                          </a:solidFill>
                          <a:effectLst/>
                          <a:uLnTx/>
                          <a:uFillTx/>
                          <a:latin typeface="Corbel" panose="020B0503020204020204"/>
                          <a:ea typeface="+mn-ea"/>
                          <a:cs typeface="+mn-cs"/>
                        </a:rPr>
                        <a:t>cacat</a:t>
                      </a:r>
                      <a:r>
                        <a:rPr kumimoji="0" lang="en-US" sz="2000" b="0" i="0" u="none" strike="noStrike" kern="1200" cap="none" spc="0" normalizeH="0" baseline="0" noProof="0" dirty="0">
                          <a:ln>
                            <a:noFill/>
                          </a:ln>
                          <a:solidFill>
                            <a:schemeClr val="tx1"/>
                          </a:solidFill>
                          <a:effectLst/>
                          <a:uLnTx/>
                          <a:uFillTx/>
                          <a:latin typeface="Corbel" panose="020B0503020204020204"/>
                          <a:ea typeface="+mn-ea"/>
                          <a:cs typeface="+mn-cs"/>
                        </a:rPr>
                        <a:t> </a:t>
                      </a:r>
                      <a:r>
                        <a:rPr kumimoji="0" lang="en-US" sz="2000" b="0" i="0" u="none" strike="noStrike" kern="1200" cap="none" spc="0" normalizeH="0" baseline="0" noProof="0" dirty="0" err="1">
                          <a:ln>
                            <a:noFill/>
                          </a:ln>
                          <a:solidFill>
                            <a:schemeClr val="tx1"/>
                          </a:solidFill>
                          <a:effectLst/>
                          <a:uLnTx/>
                          <a:uFillTx/>
                          <a:latin typeface="Corbel" panose="020B0503020204020204"/>
                          <a:ea typeface="+mn-ea"/>
                          <a:cs typeface="+mn-cs"/>
                        </a:rPr>
                        <a:t>fungsi</a:t>
                      </a:r>
                      <a:endParaRPr kumimoji="0" lang="en-US" sz="2000" b="0" i="0" u="none" strike="noStrike" kern="1200" cap="none" spc="0" normalizeH="0" baseline="0" noProof="0" dirty="0">
                        <a:ln>
                          <a:noFill/>
                        </a:ln>
                        <a:solidFill>
                          <a:schemeClr val="tx1"/>
                        </a:solidFill>
                        <a:effectLst/>
                        <a:uLnTx/>
                        <a:uFillTx/>
                        <a:latin typeface="Corbel" panose="020B0503020204020204"/>
                        <a:ea typeface="+mn-ea"/>
                        <a:cs typeface="+mn-cs"/>
                      </a:endParaRPr>
                    </a:p>
                  </a:txBody>
                  <a:tcPr/>
                </a:tc>
                <a:extLst>
                  <a:ext uri="{0D108BD9-81ED-4DB2-BD59-A6C34878D82A}">
                    <a16:rowId xmlns:a16="http://schemas.microsoft.com/office/drawing/2014/main" val="117835071"/>
                  </a:ext>
                </a:extLst>
              </a:tr>
              <a:tr h="348698">
                <a:tc>
                  <a:txBody>
                    <a:bodyPr/>
                    <a:lstStyle/>
                    <a:p>
                      <a:pPr algn="ctr"/>
                      <a:r>
                        <a:rPr lang="en-US" sz="2000" dirty="0">
                          <a:solidFill>
                            <a:schemeClr val="tx1"/>
                          </a:solidFill>
                        </a:rPr>
                        <a:t>0</a:t>
                      </a:r>
                      <a:endParaRPr lang="en-ID" sz="2000" dirty="0">
                        <a:solidFill>
                          <a:schemeClr val="tx1"/>
                        </a:solidFill>
                      </a:endParaRPr>
                    </a:p>
                  </a:txBody>
                  <a:tcPr/>
                </a:tc>
                <a:tc>
                  <a:txBody>
                    <a:bodyPr/>
                    <a:lstStyle/>
                    <a:p>
                      <a:pPr algn="ctr"/>
                      <a:r>
                        <a:rPr lang="en-US" sz="2000" dirty="0">
                          <a:solidFill>
                            <a:schemeClr val="tx1"/>
                          </a:solidFill>
                        </a:rPr>
                        <a:t>&gt;2,5 L </a:t>
                      </a:r>
                      <a:endParaRPr lang="en-ID" sz="2000" dirty="0">
                        <a:solidFill>
                          <a:schemeClr val="tx1"/>
                        </a:solidFill>
                      </a:endParaRPr>
                    </a:p>
                  </a:txBody>
                  <a:tcPr/>
                </a:tc>
                <a:tc>
                  <a:txBody>
                    <a:bodyPr/>
                    <a:lstStyle/>
                    <a:p>
                      <a:pPr algn="ctr"/>
                      <a:r>
                        <a:rPr lang="en-US" sz="2000" dirty="0">
                          <a:solidFill>
                            <a:schemeClr val="tx1"/>
                          </a:solidFill>
                        </a:rPr>
                        <a:t>-</a:t>
                      </a:r>
                      <a:endParaRPr lang="en-ID" sz="2000" dirty="0">
                        <a:solidFill>
                          <a:schemeClr val="tx1"/>
                        </a:solidFill>
                      </a:endParaRPr>
                    </a:p>
                  </a:txBody>
                  <a:tcPr/>
                </a:tc>
                <a:extLst>
                  <a:ext uri="{0D108BD9-81ED-4DB2-BD59-A6C34878D82A}">
                    <a16:rowId xmlns:a16="http://schemas.microsoft.com/office/drawing/2014/main" val="548399585"/>
                  </a:ext>
                </a:extLst>
              </a:tr>
              <a:tr h="336386">
                <a:tc>
                  <a:txBody>
                    <a:bodyPr/>
                    <a:lstStyle/>
                    <a:p>
                      <a:pPr algn="ctr"/>
                      <a:r>
                        <a:rPr lang="en-US" sz="2000" dirty="0">
                          <a:solidFill>
                            <a:schemeClr val="tx1"/>
                          </a:solidFill>
                        </a:rPr>
                        <a:t>1 </a:t>
                      </a:r>
                      <a:r>
                        <a:rPr lang="en-US" sz="2000" dirty="0" err="1">
                          <a:solidFill>
                            <a:schemeClr val="tx1"/>
                          </a:solidFill>
                        </a:rPr>
                        <a:t>Ringan</a:t>
                      </a:r>
                      <a:endParaRPr lang="en-ID" sz="2000" dirty="0">
                        <a:solidFill>
                          <a:schemeClr val="tx1"/>
                        </a:solidFill>
                      </a:endParaRPr>
                    </a:p>
                  </a:txBody>
                  <a:tcPr/>
                </a:tc>
                <a:tc>
                  <a:txBody>
                    <a:bodyPr/>
                    <a:lstStyle/>
                    <a:p>
                      <a:pPr algn="ctr"/>
                      <a:r>
                        <a:rPr lang="en-US" sz="2000" dirty="0">
                          <a:solidFill>
                            <a:schemeClr val="tx1"/>
                          </a:solidFill>
                        </a:rPr>
                        <a:t>1,6 – 2,5 L </a:t>
                      </a:r>
                      <a:endParaRPr lang="en-ID" sz="2000" dirty="0">
                        <a:solidFill>
                          <a:schemeClr val="tx1"/>
                        </a:solidFill>
                      </a:endParaRPr>
                    </a:p>
                  </a:txBody>
                  <a:tcPr/>
                </a:tc>
                <a:tc>
                  <a:txBody>
                    <a:bodyPr/>
                    <a:lstStyle/>
                    <a:p>
                      <a:pPr algn="ctr"/>
                      <a:r>
                        <a:rPr lang="en-US" sz="2000" dirty="0">
                          <a:solidFill>
                            <a:schemeClr val="tx1"/>
                          </a:solidFill>
                        </a:rPr>
                        <a:t>25</a:t>
                      </a:r>
                      <a:endParaRPr lang="en-ID" sz="2000" dirty="0">
                        <a:solidFill>
                          <a:schemeClr val="tx1"/>
                        </a:solidFill>
                      </a:endParaRPr>
                    </a:p>
                  </a:txBody>
                  <a:tcPr/>
                </a:tc>
                <a:extLst>
                  <a:ext uri="{0D108BD9-81ED-4DB2-BD59-A6C34878D82A}">
                    <a16:rowId xmlns:a16="http://schemas.microsoft.com/office/drawing/2014/main" val="1108018292"/>
                  </a:ext>
                </a:extLst>
              </a:tr>
              <a:tr h="336386">
                <a:tc>
                  <a:txBody>
                    <a:bodyPr/>
                    <a:lstStyle/>
                    <a:p>
                      <a:pPr algn="ctr"/>
                      <a:r>
                        <a:rPr lang="en-US" sz="2000" dirty="0">
                          <a:solidFill>
                            <a:schemeClr val="tx1"/>
                          </a:solidFill>
                        </a:rPr>
                        <a:t>2 </a:t>
                      </a:r>
                      <a:r>
                        <a:rPr lang="en-US" sz="2000" dirty="0" err="1">
                          <a:solidFill>
                            <a:schemeClr val="tx1"/>
                          </a:solidFill>
                        </a:rPr>
                        <a:t>Sedang</a:t>
                      </a:r>
                      <a:endParaRPr lang="en-ID" sz="2000" dirty="0">
                        <a:solidFill>
                          <a:schemeClr val="tx1"/>
                        </a:solidFill>
                      </a:endParaRPr>
                    </a:p>
                  </a:txBody>
                  <a:tcPr/>
                </a:tc>
                <a:tc>
                  <a:txBody>
                    <a:bodyPr/>
                    <a:lstStyle/>
                    <a:p>
                      <a:pPr algn="ctr"/>
                      <a:r>
                        <a:rPr lang="en-US" sz="2000" dirty="0">
                          <a:solidFill>
                            <a:schemeClr val="tx1"/>
                          </a:solidFill>
                        </a:rPr>
                        <a:t>1,1 – 1,5 L </a:t>
                      </a:r>
                      <a:endParaRPr lang="en-ID" sz="2000" dirty="0">
                        <a:solidFill>
                          <a:schemeClr val="tx1"/>
                        </a:solidFill>
                      </a:endParaRPr>
                    </a:p>
                  </a:txBody>
                  <a:tcPr/>
                </a:tc>
                <a:tc>
                  <a:txBody>
                    <a:bodyPr/>
                    <a:lstStyle/>
                    <a:p>
                      <a:pPr algn="ctr"/>
                      <a:r>
                        <a:rPr lang="en-US" sz="2000" dirty="0">
                          <a:solidFill>
                            <a:schemeClr val="tx1"/>
                          </a:solidFill>
                        </a:rPr>
                        <a:t>50</a:t>
                      </a:r>
                      <a:endParaRPr lang="en-ID" sz="2000" dirty="0">
                        <a:solidFill>
                          <a:schemeClr val="tx1"/>
                        </a:solidFill>
                      </a:endParaRPr>
                    </a:p>
                  </a:txBody>
                  <a:tcPr/>
                </a:tc>
                <a:extLst>
                  <a:ext uri="{0D108BD9-81ED-4DB2-BD59-A6C34878D82A}">
                    <a16:rowId xmlns:a16="http://schemas.microsoft.com/office/drawing/2014/main" val="2824237508"/>
                  </a:ext>
                </a:extLst>
              </a:tr>
              <a:tr h="336386">
                <a:tc>
                  <a:txBody>
                    <a:bodyPr/>
                    <a:lstStyle/>
                    <a:p>
                      <a:pPr algn="ctr"/>
                      <a:r>
                        <a:rPr lang="en-US" sz="2000" dirty="0">
                          <a:solidFill>
                            <a:schemeClr val="tx1"/>
                          </a:solidFill>
                        </a:rPr>
                        <a:t>3 </a:t>
                      </a:r>
                      <a:r>
                        <a:rPr lang="en-US" sz="2000" dirty="0" err="1">
                          <a:solidFill>
                            <a:schemeClr val="tx1"/>
                          </a:solidFill>
                        </a:rPr>
                        <a:t>Berat</a:t>
                      </a:r>
                      <a:endParaRPr lang="en-ID" sz="2000" dirty="0">
                        <a:solidFill>
                          <a:schemeClr val="tx1"/>
                        </a:solidFill>
                      </a:endParaRPr>
                    </a:p>
                  </a:txBody>
                  <a:tcPr/>
                </a:tc>
                <a:tc>
                  <a:txBody>
                    <a:bodyPr/>
                    <a:lstStyle/>
                    <a:p>
                      <a:pPr algn="ctr"/>
                      <a:r>
                        <a:rPr lang="en-US" sz="2000" dirty="0"/>
                        <a:t>0,5 – 1    L </a:t>
                      </a:r>
                      <a:endParaRPr lang="en-ID" sz="2000" dirty="0">
                        <a:solidFill>
                          <a:schemeClr val="tx1"/>
                        </a:solidFill>
                      </a:endParaRPr>
                    </a:p>
                  </a:txBody>
                  <a:tcPr/>
                </a:tc>
                <a:tc>
                  <a:txBody>
                    <a:bodyPr/>
                    <a:lstStyle/>
                    <a:p>
                      <a:pPr algn="ctr"/>
                      <a:r>
                        <a:rPr lang="en-US" sz="2000" dirty="0">
                          <a:solidFill>
                            <a:schemeClr val="tx1"/>
                          </a:solidFill>
                        </a:rPr>
                        <a:t>75</a:t>
                      </a:r>
                      <a:endParaRPr lang="en-ID" sz="2000" dirty="0">
                        <a:solidFill>
                          <a:schemeClr val="tx1"/>
                        </a:solidFill>
                      </a:endParaRPr>
                    </a:p>
                  </a:txBody>
                  <a:tcPr/>
                </a:tc>
                <a:extLst>
                  <a:ext uri="{0D108BD9-81ED-4DB2-BD59-A6C34878D82A}">
                    <a16:rowId xmlns:a16="http://schemas.microsoft.com/office/drawing/2014/main" val="3667383278"/>
                  </a:ext>
                </a:extLst>
              </a:tr>
              <a:tr h="336386">
                <a:tc>
                  <a:txBody>
                    <a:bodyPr/>
                    <a:lstStyle/>
                    <a:p>
                      <a:pPr algn="ctr"/>
                      <a:r>
                        <a:rPr lang="en-US" sz="2000" dirty="0">
                          <a:solidFill>
                            <a:schemeClr val="tx1"/>
                          </a:solidFill>
                        </a:rPr>
                        <a:t>4 </a:t>
                      </a:r>
                      <a:r>
                        <a:rPr lang="en-US" sz="2000" dirty="0" err="1">
                          <a:solidFill>
                            <a:schemeClr val="tx1"/>
                          </a:solidFill>
                        </a:rPr>
                        <a:t>Sangat</a:t>
                      </a:r>
                      <a:r>
                        <a:rPr lang="en-US" sz="2000" dirty="0">
                          <a:solidFill>
                            <a:schemeClr val="tx1"/>
                          </a:solidFill>
                        </a:rPr>
                        <a:t> </a:t>
                      </a:r>
                      <a:r>
                        <a:rPr lang="en-US" sz="2000" dirty="0" err="1">
                          <a:solidFill>
                            <a:schemeClr val="tx1"/>
                          </a:solidFill>
                        </a:rPr>
                        <a:t>Berat</a:t>
                      </a:r>
                      <a:endParaRPr lang="en-ID" sz="2000" dirty="0">
                        <a:solidFill>
                          <a:schemeClr val="tx1"/>
                        </a:solidFill>
                      </a:endParaRPr>
                    </a:p>
                  </a:txBody>
                  <a:tcPr/>
                </a:tc>
                <a:tc>
                  <a:txBody>
                    <a:bodyPr/>
                    <a:lstStyle/>
                    <a:p>
                      <a:pPr algn="ctr"/>
                      <a:r>
                        <a:rPr lang="en-US" sz="2000" dirty="0">
                          <a:solidFill>
                            <a:schemeClr val="tx1"/>
                          </a:solidFill>
                        </a:rPr>
                        <a:t>&lt; 0,1 L</a:t>
                      </a:r>
                      <a:endParaRPr lang="en-ID" sz="2000" dirty="0">
                        <a:solidFill>
                          <a:schemeClr val="tx1"/>
                        </a:solidFill>
                      </a:endParaRPr>
                    </a:p>
                  </a:txBody>
                  <a:tcPr/>
                </a:tc>
                <a:tc>
                  <a:txBody>
                    <a:bodyPr/>
                    <a:lstStyle/>
                    <a:p>
                      <a:pPr algn="ctr"/>
                      <a:r>
                        <a:rPr lang="en-US" sz="2000" dirty="0">
                          <a:solidFill>
                            <a:schemeClr val="tx1"/>
                          </a:solidFill>
                        </a:rPr>
                        <a:t>100</a:t>
                      </a:r>
                      <a:endParaRPr lang="en-ID" sz="2000" dirty="0">
                        <a:solidFill>
                          <a:schemeClr val="tx1"/>
                        </a:solidFill>
                      </a:endParaRPr>
                    </a:p>
                  </a:txBody>
                  <a:tcPr/>
                </a:tc>
                <a:extLst>
                  <a:ext uri="{0D108BD9-81ED-4DB2-BD59-A6C34878D82A}">
                    <a16:rowId xmlns:a16="http://schemas.microsoft.com/office/drawing/2014/main" val="320197008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CA544-1EF2-47F5-B881-5E98F1D12674}"/>
              </a:ext>
            </a:extLst>
          </p:cNvPr>
          <p:cNvSpPr>
            <a:spLocks noGrp="1"/>
          </p:cNvSpPr>
          <p:nvPr>
            <p:ph idx="1"/>
          </p:nvPr>
        </p:nvSpPr>
        <p:spPr>
          <a:xfrm>
            <a:off x="857251" y="2743200"/>
            <a:ext cx="7404653" cy="3352800"/>
          </a:xfrm>
        </p:spPr>
        <p:txBody>
          <a:bodyPr/>
          <a:lstStyle/>
          <a:p>
            <a:r>
              <a:rPr lang="en-ID" dirty="0" err="1"/>
              <a:t>Spirometri</a:t>
            </a:r>
            <a:r>
              <a:rPr lang="en-ID" dirty="0"/>
              <a:t> </a:t>
            </a:r>
            <a:r>
              <a:rPr lang="en-ID" dirty="0" err="1"/>
              <a:t>dilakukan</a:t>
            </a:r>
            <a:r>
              <a:rPr lang="en-ID" dirty="0"/>
              <a:t> </a:t>
            </a:r>
            <a:r>
              <a:rPr lang="en-ID" dirty="0" err="1"/>
              <a:t>dengan</a:t>
            </a:r>
            <a:r>
              <a:rPr lang="en-ID" dirty="0"/>
              <a:t> </a:t>
            </a:r>
            <a:r>
              <a:rPr lang="en-ID" dirty="0" err="1"/>
              <a:t>menggunakan</a:t>
            </a:r>
            <a:r>
              <a:rPr lang="en-ID" dirty="0"/>
              <a:t> </a:t>
            </a:r>
            <a:r>
              <a:rPr lang="en-ID" dirty="0" err="1"/>
              <a:t>alat</a:t>
            </a:r>
            <a:r>
              <a:rPr lang="en-ID" dirty="0"/>
              <a:t> yang </a:t>
            </a:r>
            <a:r>
              <a:rPr lang="en-ID" dirty="0" err="1"/>
              <a:t>disebut</a:t>
            </a:r>
            <a:r>
              <a:rPr lang="en-ID" dirty="0"/>
              <a:t> spirometer. </a:t>
            </a:r>
            <a:r>
              <a:rPr lang="en-ID" dirty="0" err="1"/>
              <a:t>Beberapa</a:t>
            </a:r>
            <a:r>
              <a:rPr lang="en-ID" dirty="0"/>
              <a:t> parameter yang </a:t>
            </a:r>
            <a:r>
              <a:rPr lang="en-ID" dirty="0" err="1"/>
              <a:t>dapat</a:t>
            </a:r>
            <a:r>
              <a:rPr lang="en-ID" dirty="0"/>
              <a:t> </a:t>
            </a:r>
            <a:r>
              <a:rPr lang="en-ID" dirty="0" err="1"/>
              <a:t>diukur</a:t>
            </a:r>
            <a:r>
              <a:rPr lang="en-ID" dirty="0"/>
              <a:t> oleh spirometer, </a:t>
            </a:r>
            <a:r>
              <a:rPr lang="en-ID" dirty="0" err="1"/>
              <a:t>antara</a:t>
            </a:r>
            <a:r>
              <a:rPr lang="en-ID" dirty="0"/>
              <a:t> lain:</a:t>
            </a:r>
          </a:p>
          <a:p>
            <a:r>
              <a:rPr lang="en-ID" i="1" dirty="0"/>
              <a:t>Forced expiratory volume in one second</a:t>
            </a:r>
            <a:r>
              <a:rPr lang="en-ID" dirty="0"/>
              <a:t> (FEV1). FEV1 </a:t>
            </a:r>
            <a:r>
              <a:rPr lang="en-ID" dirty="0" err="1"/>
              <a:t>adalah</a:t>
            </a:r>
            <a:r>
              <a:rPr lang="en-ID" dirty="0"/>
              <a:t> </a:t>
            </a:r>
            <a:r>
              <a:rPr lang="en-ID" dirty="0" err="1"/>
              <a:t>besarnya</a:t>
            </a:r>
            <a:r>
              <a:rPr lang="en-ID" dirty="0"/>
              <a:t> </a:t>
            </a:r>
            <a:r>
              <a:rPr lang="en-ID" dirty="0" err="1"/>
              <a:t>udara</a:t>
            </a:r>
            <a:r>
              <a:rPr lang="en-ID" dirty="0"/>
              <a:t> yang </a:t>
            </a:r>
            <a:r>
              <a:rPr lang="en-ID" dirty="0" err="1"/>
              <a:t>diembus</a:t>
            </a:r>
            <a:r>
              <a:rPr lang="en-ID" dirty="0"/>
              <a:t> </a:t>
            </a:r>
            <a:r>
              <a:rPr lang="en-ID" dirty="0" err="1"/>
              <a:t>dalam</a:t>
            </a:r>
            <a:r>
              <a:rPr lang="en-ID" dirty="0"/>
              <a:t> </a:t>
            </a:r>
            <a:r>
              <a:rPr lang="en-ID" dirty="0" err="1"/>
              <a:t>satu</a:t>
            </a:r>
            <a:r>
              <a:rPr lang="en-ID" dirty="0"/>
              <a:t> </a:t>
            </a:r>
            <a:r>
              <a:rPr lang="en-ID" dirty="0" err="1"/>
              <a:t>detik</a:t>
            </a:r>
            <a:r>
              <a:rPr lang="en-ID" dirty="0"/>
              <a:t>.</a:t>
            </a:r>
          </a:p>
          <a:p>
            <a:r>
              <a:rPr lang="en-ID" i="1" dirty="0"/>
              <a:t>Forced vital capacity</a:t>
            </a:r>
            <a:r>
              <a:rPr lang="en-ID" dirty="0"/>
              <a:t> (FVC). FVC </a:t>
            </a:r>
            <a:r>
              <a:rPr lang="en-ID" dirty="0" err="1"/>
              <a:t>adalah</a:t>
            </a:r>
            <a:r>
              <a:rPr lang="en-ID" dirty="0"/>
              <a:t> </a:t>
            </a:r>
            <a:r>
              <a:rPr lang="en-ID" dirty="0" err="1"/>
              <a:t>besarnya</a:t>
            </a:r>
            <a:r>
              <a:rPr lang="en-ID" dirty="0"/>
              <a:t> </a:t>
            </a:r>
            <a:r>
              <a:rPr lang="en-ID" dirty="0" err="1"/>
              <a:t>udara</a:t>
            </a:r>
            <a:r>
              <a:rPr lang="en-ID" dirty="0"/>
              <a:t> yang </a:t>
            </a:r>
            <a:r>
              <a:rPr lang="en-ID" dirty="0" err="1"/>
              <a:t>dapat</a:t>
            </a:r>
            <a:r>
              <a:rPr lang="en-ID" dirty="0"/>
              <a:t> </a:t>
            </a:r>
            <a:r>
              <a:rPr lang="en-ID" dirty="0" err="1"/>
              <a:t>diembus</a:t>
            </a:r>
            <a:r>
              <a:rPr lang="en-ID" dirty="0"/>
              <a:t> </a:t>
            </a:r>
            <a:r>
              <a:rPr lang="en-ID" dirty="0" err="1"/>
              <a:t>dalam</a:t>
            </a:r>
            <a:r>
              <a:rPr lang="en-ID" dirty="0"/>
              <a:t> </a:t>
            </a:r>
            <a:r>
              <a:rPr lang="en-ID" dirty="0" err="1"/>
              <a:t>satu</a:t>
            </a:r>
            <a:r>
              <a:rPr lang="en-ID" dirty="0"/>
              <a:t> </a:t>
            </a:r>
            <a:r>
              <a:rPr lang="en-ID" dirty="0" err="1"/>
              <a:t>tarikan</a:t>
            </a:r>
            <a:r>
              <a:rPr lang="en-ID" dirty="0"/>
              <a:t> </a:t>
            </a:r>
            <a:r>
              <a:rPr lang="en-ID" dirty="0" err="1"/>
              <a:t>napas</a:t>
            </a:r>
            <a:r>
              <a:rPr lang="en-ID" dirty="0"/>
              <a:t>.</a:t>
            </a:r>
          </a:p>
          <a:p>
            <a:pPr marL="34290" indent="0">
              <a:buNone/>
            </a:pPr>
            <a:r>
              <a:rPr lang="en-ID" dirty="0"/>
              <a:t> (Wanita = 3200 cc dan </a:t>
            </a:r>
            <a:r>
              <a:rPr lang="en-ID" dirty="0" err="1"/>
              <a:t>Laki-laki</a:t>
            </a:r>
            <a:r>
              <a:rPr lang="en-ID" dirty="0"/>
              <a:t> 4800cc)</a:t>
            </a:r>
          </a:p>
          <a:p>
            <a:r>
              <a:rPr lang="en-ID" dirty="0" err="1"/>
              <a:t>Rasio</a:t>
            </a:r>
            <a:r>
              <a:rPr lang="en-ID" dirty="0"/>
              <a:t> FVC/FEV1 </a:t>
            </a:r>
            <a:r>
              <a:rPr lang="en-ID" dirty="0" err="1"/>
              <a:t>adalah</a:t>
            </a:r>
            <a:r>
              <a:rPr lang="en-ID" dirty="0"/>
              <a:t> </a:t>
            </a:r>
            <a:r>
              <a:rPr lang="en-ID" dirty="0" err="1"/>
              <a:t>nilai</a:t>
            </a:r>
            <a:r>
              <a:rPr lang="en-ID" dirty="0"/>
              <a:t> yang </a:t>
            </a:r>
            <a:r>
              <a:rPr lang="en-ID" dirty="0" err="1"/>
              <a:t>menunjukan</a:t>
            </a:r>
            <a:r>
              <a:rPr lang="en-ID" dirty="0"/>
              <a:t> </a:t>
            </a:r>
            <a:r>
              <a:rPr lang="en-ID" dirty="0" err="1"/>
              <a:t>berapa</a:t>
            </a:r>
            <a:r>
              <a:rPr lang="en-ID" dirty="0"/>
              <a:t> </a:t>
            </a:r>
            <a:r>
              <a:rPr lang="en-ID" dirty="0" err="1"/>
              <a:t>persen</a:t>
            </a:r>
            <a:r>
              <a:rPr lang="en-ID" dirty="0"/>
              <a:t> </a:t>
            </a:r>
            <a:r>
              <a:rPr lang="en-ID" dirty="0" err="1"/>
              <a:t>kapasitas</a:t>
            </a:r>
            <a:r>
              <a:rPr lang="en-ID" dirty="0"/>
              <a:t> </a:t>
            </a:r>
            <a:r>
              <a:rPr lang="en-ID" dirty="0" err="1"/>
              <a:t>udara</a:t>
            </a:r>
            <a:r>
              <a:rPr lang="en-ID" dirty="0"/>
              <a:t> </a:t>
            </a:r>
            <a:r>
              <a:rPr lang="en-ID" dirty="0" err="1"/>
              <a:t>paru-paru</a:t>
            </a:r>
            <a:r>
              <a:rPr lang="en-ID" dirty="0"/>
              <a:t> yang </a:t>
            </a:r>
            <a:r>
              <a:rPr lang="en-ID" dirty="0" err="1"/>
              <a:t>dapat</a:t>
            </a:r>
            <a:r>
              <a:rPr lang="en-ID" dirty="0"/>
              <a:t> </a:t>
            </a:r>
            <a:r>
              <a:rPr lang="en-ID" dirty="0" err="1"/>
              <a:t>diembuskan</a:t>
            </a:r>
            <a:r>
              <a:rPr lang="en-ID" dirty="0"/>
              <a:t> </a:t>
            </a:r>
            <a:r>
              <a:rPr lang="en-ID" dirty="0" err="1"/>
              <a:t>dalam</a:t>
            </a:r>
            <a:r>
              <a:rPr lang="en-ID" dirty="0"/>
              <a:t> 1 </a:t>
            </a:r>
            <a:r>
              <a:rPr lang="en-ID" dirty="0" err="1"/>
              <a:t>detik</a:t>
            </a:r>
            <a:r>
              <a:rPr lang="en-ID" dirty="0"/>
              <a:t>.</a:t>
            </a:r>
          </a:p>
          <a:p>
            <a:endParaRPr lang="en-ID" dirty="0"/>
          </a:p>
        </p:txBody>
      </p:sp>
      <p:pic>
        <p:nvPicPr>
          <p:cNvPr id="5122" name="Picture 2" descr="Memahami Tes Spirometri dan Kondisi yang Memerlukannya - Alodokter">
            <a:extLst>
              <a:ext uri="{FF2B5EF4-FFF2-40B4-BE49-F238E27FC236}">
                <a16:creationId xmlns:a16="http://schemas.microsoft.com/office/drawing/2014/main" id="{83FBDCB2-4B6A-48AB-BE39-3EDBCF723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14325"/>
            <a:ext cx="60960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07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7813"/>
            <a:ext cx="8229600" cy="914400"/>
          </a:xfrm>
        </p:spPr>
        <p:txBody>
          <a:bodyPr/>
          <a:lstStyle/>
          <a:p>
            <a:pPr eaLnBrk="1" hangingPunct="1">
              <a:defRPr/>
            </a:pPr>
            <a:r>
              <a:rPr lang="en-US" dirty="0" err="1"/>
              <a:t>Penetapan</a:t>
            </a:r>
            <a:r>
              <a:rPr lang="en-US" dirty="0"/>
              <a:t> </a:t>
            </a:r>
            <a:r>
              <a:rPr lang="en-US" dirty="0" err="1"/>
              <a:t>dan</a:t>
            </a:r>
            <a:r>
              <a:rPr lang="en-US" dirty="0"/>
              <a:t> </a:t>
            </a:r>
            <a:r>
              <a:rPr lang="en-US" dirty="0" err="1"/>
              <a:t>penilaian</a:t>
            </a:r>
            <a:r>
              <a:rPr lang="en-US" dirty="0"/>
              <a:t> </a:t>
            </a:r>
            <a:r>
              <a:rPr lang="en-US" dirty="0" err="1"/>
              <a:t>cacat</a:t>
            </a:r>
            <a:endParaRPr lang="en-US" dirty="0"/>
          </a:p>
        </p:txBody>
      </p:sp>
      <p:sp>
        <p:nvSpPr>
          <p:cNvPr id="4099" name="Rectangle 3"/>
          <p:cNvSpPr>
            <a:spLocks noGrp="1" noChangeArrowheads="1"/>
          </p:cNvSpPr>
          <p:nvPr>
            <p:ph idx="1"/>
          </p:nvPr>
        </p:nvSpPr>
        <p:spPr>
          <a:xfrm>
            <a:off x="0" y="1447800"/>
            <a:ext cx="8610600" cy="5410200"/>
          </a:xfrm>
        </p:spPr>
        <p:txBody>
          <a:bodyPr/>
          <a:lstStyle/>
          <a:p>
            <a:pPr eaLnBrk="1" hangingPunct="1">
              <a:lnSpc>
                <a:spcPct val="90000"/>
              </a:lnSpc>
              <a:defRPr/>
            </a:pPr>
            <a:r>
              <a:rPr lang="en-US" sz="2800" b="1">
                <a:latin typeface="Arial Narrow" pitchFamily="34" charset="0"/>
              </a:rPr>
              <a:t>Diperlukan untuk menetapkan besaran santunan sebagai ganti hilangnya kapasitas produksi dari penderita selama perawatan, bukan sebagai ganti organ tubuh yang hilang atau cacat.</a:t>
            </a:r>
          </a:p>
          <a:p>
            <a:pPr eaLnBrk="1" hangingPunct="1">
              <a:lnSpc>
                <a:spcPct val="90000"/>
              </a:lnSpc>
              <a:defRPr/>
            </a:pPr>
            <a:r>
              <a:rPr lang="en-US" sz="2800" b="1">
                <a:latin typeface="Arial Narrow" pitchFamily="34" charset="0"/>
              </a:rPr>
              <a:t>Santunan meliputi: santunan sementara tidak mampu bekerja, santunan cacat (anatomis dan fungsi) , biaya perawatan, biaya rehabilitasi, dan transport untuk pengobatan, santunan kematian.</a:t>
            </a:r>
          </a:p>
          <a:p>
            <a:pPr eaLnBrk="1" hangingPunct="1">
              <a:lnSpc>
                <a:spcPct val="90000"/>
              </a:lnSpc>
              <a:defRPr/>
            </a:pPr>
            <a:r>
              <a:rPr lang="en-US" sz="2800" b="1">
                <a:latin typeface="Arial Narrow" pitchFamily="34" charset="0"/>
              </a:rPr>
              <a:t>Pada dasarnya pengurus perusahaan bertanggung jawab atas kejadian kecelakaan. Akibat dari risiko yang timbul dialihkan/transfer ke asuransi (PT Jamsostek dan lainnya)</a:t>
            </a:r>
          </a:p>
          <a:p>
            <a:pPr eaLnBrk="1" hangingPunct="1">
              <a:lnSpc>
                <a:spcPct val="90000"/>
              </a:lnSpc>
              <a:defRPr/>
            </a:pPr>
            <a:endParaRPr lang="en-US" sz="2800" b="1">
              <a:latin typeface="Arial Narrow"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extLst>
              <p:ext uri="{D42A27DB-BD31-4B8C-83A1-F6EECF244321}">
                <p14:modId xmlns:p14="http://schemas.microsoft.com/office/powerpoint/2010/main" val="2141958385"/>
              </p:ext>
            </p:extLst>
          </p:nvPr>
        </p:nvGraphicFramePr>
        <p:xfrm>
          <a:off x="0" y="0"/>
          <a:ext cx="9144000" cy="7010400"/>
        </p:xfrm>
        <a:graphic>
          <a:graphicData uri="http://schemas.openxmlformats.org/drawingml/2006/table">
            <a:tbl>
              <a:tblPr/>
              <a:tblGrid>
                <a:gridCol w="1371600">
                  <a:extLst>
                    <a:ext uri="{9D8B030D-6E8A-4147-A177-3AD203B41FA5}">
                      <a16:colId xmlns:a16="http://schemas.microsoft.com/office/drawing/2014/main" val="20000"/>
                    </a:ext>
                  </a:extLst>
                </a:gridCol>
                <a:gridCol w="1900238">
                  <a:extLst>
                    <a:ext uri="{9D8B030D-6E8A-4147-A177-3AD203B41FA5}">
                      <a16:colId xmlns:a16="http://schemas.microsoft.com/office/drawing/2014/main" val="20001"/>
                    </a:ext>
                  </a:extLst>
                </a:gridCol>
                <a:gridCol w="2212975">
                  <a:extLst>
                    <a:ext uri="{9D8B030D-6E8A-4147-A177-3AD203B41FA5}">
                      <a16:colId xmlns:a16="http://schemas.microsoft.com/office/drawing/2014/main" val="20002"/>
                    </a:ext>
                  </a:extLst>
                </a:gridCol>
                <a:gridCol w="2025650">
                  <a:extLst>
                    <a:ext uri="{9D8B030D-6E8A-4147-A177-3AD203B41FA5}">
                      <a16:colId xmlns:a16="http://schemas.microsoft.com/office/drawing/2014/main" val="20003"/>
                    </a:ext>
                  </a:extLst>
                </a:gridCol>
                <a:gridCol w="1633537">
                  <a:extLst>
                    <a:ext uri="{9D8B030D-6E8A-4147-A177-3AD203B41FA5}">
                      <a16:colId xmlns:a16="http://schemas.microsoft.com/office/drawing/2014/main" val="20004"/>
                    </a:ext>
                  </a:extLst>
                </a:gridCol>
              </a:tblGrid>
              <a:tr h="17002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mj-lt"/>
                        </a:rPr>
                        <a:t>Class 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0% no impairment of the whole person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mj-lt"/>
                        </a:rPr>
                        <a:t>Class 2:</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10-25% mild impairment of the whole person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mj-lt"/>
                        </a:rPr>
                        <a:t>Class 3:</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mj-lt"/>
                        </a:rPr>
                        <a:t>30-45% mo-derate impair-ment of the whole person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mj-lt"/>
                        </a:rPr>
                        <a:t>Class 4:</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mj-lt"/>
                        </a:rPr>
                        <a:t>50-100% se-vere impair-ment of the whole person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57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mj-lt"/>
                        </a:rPr>
                        <a:t>FVC</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mj-lt"/>
                        </a:rPr>
                        <a:t>FEV1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mj-lt"/>
                        </a:rPr>
                        <a:t>FEV1/FVC</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err="1">
                          <a:ln>
                            <a:noFill/>
                          </a:ln>
                          <a:solidFill>
                            <a:schemeClr val="tx1"/>
                          </a:solidFill>
                          <a:effectLst>
                            <a:outerShdw blurRad="38100" dist="38100" dir="2700000" algn="tl">
                              <a:srgbClr val="000000"/>
                            </a:outerShdw>
                          </a:effectLst>
                          <a:latin typeface="+mj-lt"/>
                        </a:rPr>
                        <a:t>Dco</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mj-lt"/>
                        </a:rPr>
                        <a:t>Vo2Max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mj-lt"/>
                        </a:rPr>
                        <a:t>FVC&gt;80% of predicted</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mj-lt"/>
                        </a:rPr>
                        <a:t>FEV1&gt;80% of predicted</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mj-lt"/>
                        </a:rPr>
                        <a:t>FEV1/FVC&gt;70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mj-lt"/>
                        </a:rPr>
                        <a:t>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mj-lt"/>
                        </a:rPr>
                        <a:t>Dco &gt;80% of predicted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mj-lt"/>
                        </a:rPr>
                        <a:t>&gt;25 ml/(kg.min)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FVC =60-79% of predicted</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FEV1=60—79% of predicted</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FEV1/FVC=60-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                    69%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err="1">
                          <a:ln>
                            <a:noFill/>
                          </a:ln>
                          <a:solidFill>
                            <a:schemeClr val="tx1"/>
                          </a:solidFill>
                          <a:effectLst>
                            <a:outerShdw blurRad="38100" dist="38100" dir="2700000" algn="tl">
                              <a:srgbClr val="000000"/>
                            </a:outerShdw>
                          </a:effectLst>
                          <a:latin typeface="+mj-lt"/>
                        </a:rPr>
                        <a:t>Dco</a:t>
                      </a: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 60-79% of predicted</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20-25 ml/(</a:t>
                      </a:r>
                      <a:r>
                        <a:rPr kumimoji="0" lang="en-US" sz="2000" b="0" i="0" u="none" strike="noStrike" cap="none" normalizeH="0" baseline="0" dirty="0" err="1">
                          <a:ln>
                            <a:noFill/>
                          </a:ln>
                          <a:solidFill>
                            <a:schemeClr val="tx1"/>
                          </a:solidFill>
                          <a:effectLst>
                            <a:outerShdw blurRad="38100" dist="38100" dir="2700000" algn="tl">
                              <a:srgbClr val="000000"/>
                            </a:outerShdw>
                          </a:effectLst>
                          <a:latin typeface="+mj-lt"/>
                        </a:rPr>
                        <a:t>kg.min</a:t>
                      </a: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FVC=51-59% of predicted</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FEV1=41-59% of predicted</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 FEV1/FVC=41-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                   59%</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 </a:t>
                      </a:r>
                      <a:r>
                        <a:rPr kumimoji="0" lang="en-US" sz="2000" b="0" i="0" u="none" strike="noStrike" cap="none" normalizeH="0" baseline="0" dirty="0" err="1">
                          <a:ln>
                            <a:noFill/>
                          </a:ln>
                          <a:solidFill>
                            <a:schemeClr val="tx1"/>
                          </a:solidFill>
                          <a:effectLst>
                            <a:outerShdw blurRad="38100" dist="38100" dir="2700000" algn="tl">
                              <a:srgbClr val="000000"/>
                            </a:outerShdw>
                          </a:effectLst>
                          <a:latin typeface="+mj-lt"/>
                        </a:rPr>
                        <a:t>Dco</a:t>
                      </a: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 41-59% of predicted</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15-20 ml/(</a:t>
                      </a:r>
                      <a:r>
                        <a:rPr kumimoji="0" lang="en-US" sz="2000" b="0" i="0" u="none" strike="noStrike" cap="none" normalizeH="0" baseline="0" dirty="0" err="1">
                          <a:ln>
                            <a:noFill/>
                          </a:ln>
                          <a:solidFill>
                            <a:schemeClr val="tx1"/>
                          </a:solidFill>
                          <a:effectLst>
                            <a:outerShdw blurRad="38100" dist="38100" dir="2700000" algn="tl">
                              <a:srgbClr val="000000"/>
                            </a:outerShdw>
                          </a:effectLst>
                          <a:latin typeface="+mj-lt"/>
                        </a:rPr>
                        <a:t>kg.min</a:t>
                      </a: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FVC&lt;50% of predicted</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FEV1&lt;40% of predicted</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FEV1/FVC&lt;</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40%</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err="1">
                          <a:ln>
                            <a:noFill/>
                          </a:ln>
                          <a:solidFill>
                            <a:schemeClr val="tx1"/>
                          </a:solidFill>
                          <a:effectLst>
                            <a:outerShdw blurRad="38100" dist="38100" dir="2700000" algn="tl">
                              <a:srgbClr val="000000"/>
                            </a:outerShdw>
                          </a:effectLst>
                          <a:latin typeface="+mj-lt"/>
                        </a:rPr>
                        <a:t>Dco</a:t>
                      </a: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&lt; 40% of predicted</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&lt;15 ml/(</a:t>
                      </a:r>
                      <a:r>
                        <a:rPr kumimoji="0" lang="en-US" sz="2000" b="0" i="0" u="none" strike="noStrike" cap="none" normalizeH="0" baseline="0" dirty="0" err="1">
                          <a:ln>
                            <a:noFill/>
                          </a:ln>
                          <a:solidFill>
                            <a:schemeClr val="tx1"/>
                          </a:solidFill>
                          <a:effectLst>
                            <a:outerShdw blurRad="38100" dist="38100" dir="2700000" algn="tl">
                              <a:srgbClr val="000000"/>
                            </a:outerShdw>
                          </a:effectLst>
                          <a:latin typeface="+mj-lt"/>
                        </a:rPr>
                        <a:t>kg.min</a:t>
                      </a:r>
                      <a:r>
                        <a:rPr kumimoji="0" lang="en-US" sz="2000" b="0" i="0" u="none" strike="noStrike" cap="none" normalizeH="0" baseline="0" dirty="0">
                          <a:ln>
                            <a:noFill/>
                          </a:ln>
                          <a:solidFill>
                            <a:schemeClr val="tx1"/>
                          </a:solidFill>
                          <a:effectLst>
                            <a:outerShdw blurRad="38100" dist="38100" dir="2700000" algn="tl">
                              <a:srgbClr val="000000"/>
                            </a:outerShdw>
                          </a:effectLst>
                          <a:latin typeface="+mj-lt"/>
                        </a:rPr>
                        <a:t>)</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0"/>
            <a:ext cx="7772400" cy="1219200"/>
          </a:xfrm>
        </p:spPr>
        <p:txBody>
          <a:bodyPr/>
          <a:lstStyle/>
          <a:p>
            <a:pPr eaLnBrk="1" hangingPunct="1">
              <a:defRPr/>
            </a:pPr>
            <a:r>
              <a:rPr lang="en-US"/>
              <a:t>Jantung &amp; pembuluh darah</a:t>
            </a:r>
          </a:p>
        </p:txBody>
      </p:sp>
      <p:sp>
        <p:nvSpPr>
          <p:cNvPr id="26627" name="Rectangle 3"/>
          <p:cNvSpPr>
            <a:spLocks noGrp="1" noChangeArrowheads="1"/>
          </p:cNvSpPr>
          <p:nvPr>
            <p:ph idx="1"/>
          </p:nvPr>
        </p:nvSpPr>
        <p:spPr>
          <a:xfrm>
            <a:off x="304800" y="1143000"/>
            <a:ext cx="8839200" cy="5715000"/>
          </a:xfrm>
        </p:spPr>
        <p:txBody>
          <a:bodyPr>
            <a:normAutofit/>
          </a:bodyPr>
          <a:lstStyle/>
          <a:p>
            <a:pPr marL="609600" indent="-609600" eaLnBrk="1" hangingPunct="1">
              <a:buFont typeface="Wingdings" pitchFamily="2" charset="2"/>
              <a:buNone/>
              <a:defRPr/>
            </a:pPr>
            <a:r>
              <a:rPr lang="en-US" sz="2300" dirty="0">
                <a:latin typeface="+mj-lt"/>
              </a:rPr>
              <a:t>a.  </a:t>
            </a:r>
            <a:r>
              <a:rPr lang="en-US" sz="2300" dirty="0" err="1">
                <a:latin typeface="+mj-lt"/>
              </a:rPr>
              <a:t>Iskemia</a:t>
            </a:r>
            <a:r>
              <a:rPr lang="en-US" sz="2300" dirty="0">
                <a:latin typeface="+mj-lt"/>
              </a:rPr>
              <a:t> </a:t>
            </a:r>
            <a:r>
              <a:rPr lang="en-US" sz="2300" dirty="0" err="1">
                <a:latin typeface="+mj-lt"/>
              </a:rPr>
              <a:t>menyebabkan</a:t>
            </a:r>
            <a:r>
              <a:rPr lang="en-US" sz="2300" dirty="0">
                <a:latin typeface="+mj-lt"/>
              </a:rPr>
              <a:t> PJK</a:t>
            </a:r>
          </a:p>
          <a:p>
            <a:pPr marL="609600" indent="-609600" eaLnBrk="1" hangingPunct="1">
              <a:buFont typeface="Wingdings" pitchFamily="2" charset="2"/>
              <a:buNone/>
              <a:defRPr/>
            </a:pPr>
            <a:r>
              <a:rPr lang="en-US" sz="2300" dirty="0">
                <a:latin typeface="+mj-lt"/>
              </a:rPr>
              <a:t>     Dx: </a:t>
            </a:r>
            <a:r>
              <a:rPr lang="en-US" sz="2300" dirty="0" err="1">
                <a:latin typeface="+mj-lt"/>
              </a:rPr>
              <a:t>kontak</a:t>
            </a:r>
            <a:r>
              <a:rPr lang="en-US" sz="2300" dirty="0">
                <a:latin typeface="+mj-lt"/>
              </a:rPr>
              <a:t> </a:t>
            </a:r>
            <a:r>
              <a:rPr lang="en-US" sz="2300" dirty="0" err="1">
                <a:latin typeface="+mj-lt"/>
              </a:rPr>
              <a:t>dengan</a:t>
            </a:r>
            <a:r>
              <a:rPr lang="en-US" sz="2300" dirty="0">
                <a:latin typeface="+mj-lt"/>
              </a:rPr>
              <a:t> </a:t>
            </a:r>
            <a:r>
              <a:rPr lang="en-US" sz="2300" dirty="0" err="1">
                <a:latin typeface="+mj-lt"/>
              </a:rPr>
              <a:t>agen</a:t>
            </a:r>
            <a:r>
              <a:rPr lang="en-US" sz="2300" dirty="0">
                <a:latin typeface="+mj-lt"/>
              </a:rPr>
              <a:t>, angina pectoris, </a:t>
            </a:r>
            <a:r>
              <a:rPr lang="en-US" sz="2300" dirty="0" err="1">
                <a:latin typeface="+mj-lt"/>
              </a:rPr>
              <a:t>singkirkan</a:t>
            </a:r>
            <a:r>
              <a:rPr lang="en-US" sz="2300" dirty="0">
                <a:latin typeface="+mj-lt"/>
              </a:rPr>
              <a:t> </a:t>
            </a:r>
            <a:r>
              <a:rPr lang="en-US" sz="2300" dirty="0" err="1">
                <a:latin typeface="+mj-lt"/>
              </a:rPr>
              <a:t>faktor</a:t>
            </a:r>
            <a:r>
              <a:rPr lang="en-US" sz="2300" dirty="0">
                <a:latin typeface="+mj-lt"/>
              </a:rPr>
              <a:t> </a:t>
            </a:r>
            <a:r>
              <a:rPr lang="en-US" sz="2300" dirty="0" err="1">
                <a:latin typeface="+mj-lt"/>
              </a:rPr>
              <a:t>risiko</a:t>
            </a:r>
            <a:r>
              <a:rPr lang="en-US" sz="2300" dirty="0">
                <a:latin typeface="+mj-lt"/>
              </a:rPr>
              <a:t> PJK lain, EKG: </a:t>
            </a:r>
            <a:r>
              <a:rPr lang="en-US" sz="2300" dirty="0" err="1">
                <a:latin typeface="+mj-lt"/>
              </a:rPr>
              <a:t>perubahan</a:t>
            </a:r>
            <a:r>
              <a:rPr lang="en-US" sz="2300" dirty="0">
                <a:latin typeface="+mj-lt"/>
              </a:rPr>
              <a:t> ST-T, exercise stress test</a:t>
            </a:r>
          </a:p>
          <a:p>
            <a:pPr marL="609600" indent="-609600" eaLnBrk="1" hangingPunct="1">
              <a:buFont typeface="Wingdings" pitchFamily="2" charset="2"/>
              <a:buNone/>
              <a:defRPr/>
            </a:pPr>
            <a:r>
              <a:rPr lang="en-US" sz="2300" dirty="0">
                <a:latin typeface="+mj-lt"/>
              </a:rPr>
              <a:t>     </a:t>
            </a:r>
            <a:r>
              <a:rPr lang="en-US" sz="2300" dirty="0" err="1">
                <a:latin typeface="+mj-lt"/>
              </a:rPr>
              <a:t>Penyebab</a:t>
            </a:r>
            <a:r>
              <a:rPr lang="en-US" sz="2300" dirty="0">
                <a:latin typeface="+mj-lt"/>
              </a:rPr>
              <a:t>: CS2, CO, </a:t>
            </a:r>
            <a:r>
              <a:rPr lang="en-US" sz="2300" dirty="0" err="1">
                <a:latin typeface="+mj-lt"/>
              </a:rPr>
              <a:t>debu</a:t>
            </a:r>
            <a:r>
              <a:rPr lang="en-US" sz="2300" dirty="0">
                <a:latin typeface="+mj-lt"/>
              </a:rPr>
              <a:t> </a:t>
            </a:r>
            <a:r>
              <a:rPr lang="en-US" sz="2300" dirty="0" err="1">
                <a:latin typeface="+mj-lt"/>
              </a:rPr>
              <a:t>fibrogenik</a:t>
            </a:r>
            <a:r>
              <a:rPr lang="en-US" sz="2300" dirty="0">
                <a:latin typeface="+mj-lt"/>
              </a:rPr>
              <a:t>, </a:t>
            </a:r>
            <a:r>
              <a:rPr lang="en-US" sz="2300" dirty="0" err="1">
                <a:latin typeface="+mj-lt"/>
              </a:rPr>
              <a:t>methilin</a:t>
            </a:r>
            <a:r>
              <a:rPr lang="en-US" sz="2300" dirty="0">
                <a:latin typeface="+mj-lt"/>
              </a:rPr>
              <a:t> </a:t>
            </a:r>
            <a:r>
              <a:rPr lang="en-US" sz="2300" dirty="0" err="1">
                <a:latin typeface="+mj-lt"/>
              </a:rPr>
              <a:t>klorida</a:t>
            </a:r>
            <a:r>
              <a:rPr lang="en-US" sz="2300" dirty="0">
                <a:latin typeface="+mj-lt"/>
              </a:rPr>
              <a:t>, </a:t>
            </a:r>
            <a:r>
              <a:rPr lang="en-US" sz="2300" dirty="0" err="1">
                <a:latin typeface="+mj-lt"/>
              </a:rPr>
              <a:t>nitrat</a:t>
            </a:r>
            <a:r>
              <a:rPr lang="en-US" sz="2300" dirty="0">
                <a:latin typeface="+mj-lt"/>
              </a:rPr>
              <a:t>, </a:t>
            </a:r>
            <a:r>
              <a:rPr lang="en-US" sz="2300" dirty="0" err="1">
                <a:latin typeface="+mj-lt"/>
              </a:rPr>
              <a:t>arsen</a:t>
            </a:r>
            <a:r>
              <a:rPr lang="en-US" sz="2300" dirty="0">
                <a:latin typeface="+mj-lt"/>
              </a:rPr>
              <a:t> </a:t>
            </a:r>
          </a:p>
          <a:p>
            <a:pPr marL="609600" indent="-609600" eaLnBrk="1" hangingPunct="1">
              <a:buFont typeface="Wingdings" pitchFamily="2" charset="2"/>
              <a:buNone/>
              <a:defRPr/>
            </a:pPr>
            <a:r>
              <a:rPr lang="en-US" sz="2300" dirty="0">
                <a:latin typeface="+mj-lt"/>
              </a:rPr>
              <a:t>     Tingkat </a:t>
            </a:r>
            <a:r>
              <a:rPr lang="en-US" sz="2300" dirty="0" err="1">
                <a:latin typeface="+mj-lt"/>
              </a:rPr>
              <a:t>cacat</a:t>
            </a:r>
            <a:r>
              <a:rPr lang="en-US" sz="2300" dirty="0">
                <a:latin typeface="+mj-lt"/>
              </a:rPr>
              <a:t> </a:t>
            </a:r>
            <a:r>
              <a:rPr lang="en-US" sz="2300" dirty="0" err="1">
                <a:latin typeface="+mj-lt"/>
              </a:rPr>
              <a:t>menetap</a:t>
            </a:r>
            <a:r>
              <a:rPr lang="en-US" sz="2300" dirty="0">
                <a:latin typeface="+mj-lt"/>
              </a:rPr>
              <a:t>:</a:t>
            </a:r>
          </a:p>
          <a:p>
            <a:pPr marL="609600" indent="-609600" eaLnBrk="1" hangingPunct="1">
              <a:buFont typeface="Wingdings" pitchFamily="2" charset="2"/>
              <a:buNone/>
              <a:defRPr/>
            </a:pPr>
            <a:r>
              <a:rPr lang="en-US" sz="2300" dirty="0">
                <a:latin typeface="+mj-lt"/>
              </a:rPr>
              <a:t>      </a:t>
            </a:r>
            <a:r>
              <a:rPr lang="en-US" sz="2300" dirty="0" err="1">
                <a:latin typeface="+mj-lt"/>
              </a:rPr>
              <a:t>ringan</a:t>
            </a:r>
            <a:r>
              <a:rPr lang="en-US" sz="2300" dirty="0">
                <a:latin typeface="+mj-lt"/>
              </a:rPr>
              <a:t>: </a:t>
            </a:r>
            <a:r>
              <a:rPr lang="en-US" sz="2300" dirty="0" err="1">
                <a:latin typeface="+mj-lt"/>
              </a:rPr>
              <a:t>tak</a:t>
            </a:r>
            <a:r>
              <a:rPr lang="en-US" sz="2300" dirty="0">
                <a:latin typeface="+mj-lt"/>
              </a:rPr>
              <a:t> </a:t>
            </a:r>
            <a:r>
              <a:rPr lang="en-US" sz="2300" dirty="0" err="1">
                <a:latin typeface="+mj-lt"/>
              </a:rPr>
              <a:t>ada</a:t>
            </a:r>
            <a:r>
              <a:rPr lang="en-US" sz="2300" dirty="0">
                <a:latin typeface="+mj-lt"/>
              </a:rPr>
              <a:t> angina pectoris pada </a:t>
            </a:r>
            <a:r>
              <a:rPr lang="en-US" sz="2300" dirty="0" err="1">
                <a:latin typeface="+mj-lt"/>
              </a:rPr>
              <a:t>beban</a:t>
            </a:r>
            <a:r>
              <a:rPr lang="en-US" sz="2300" dirty="0">
                <a:latin typeface="+mj-lt"/>
              </a:rPr>
              <a:t> </a:t>
            </a:r>
            <a:r>
              <a:rPr lang="en-US" sz="2300" dirty="0" err="1">
                <a:latin typeface="+mj-lt"/>
              </a:rPr>
              <a:t>fisik</a:t>
            </a:r>
            <a:r>
              <a:rPr lang="en-US" sz="2300" dirty="0">
                <a:latin typeface="+mj-lt"/>
              </a:rPr>
              <a:t> </a:t>
            </a:r>
            <a:r>
              <a:rPr lang="en-US" sz="2300" dirty="0" err="1">
                <a:latin typeface="+mj-lt"/>
              </a:rPr>
              <a:t>ringan</a:t>
            </a:r>
            <a:endParaRPr lang="en-US" sz="2300" dirty="0">
              <a:latin typeface="+mj-lt"/>
            </a:endParaRPr>
          </a:p>
          <a:p>
            <a:pPr marL="609600" indent="-609600" eaLnBrk="1" hangingPunct="1">
              <a:buFont typeface="Wingdings" pitchFamily="2" charset="2"/>
              <a:buNone/>
              <a:defRPr/>
            </a:pPr>
            <a:r>
              <a:rPr lang="en-US" sz="2300" dirty="0">
                <a:latin typeface="+mj-lt"/>
              </a:rPr>
              <a:t>      </a:t>
            </a:r>
            <a:r>
              <a:rPr lang="en-US" sz="2300" dirty="0" err="1">
                <a:latin typeface="+mj-lt"/>
              </a:rPr>
              <a:t>sedang</a:t>
            </a:r>
            <a:r>
              <a:rPr lang="en-US" sz="2300" dirty="0">
                <a:latin typeface="+mj-lt"/>
              </a:rPr>
              <a:t>: angina pectoris pada </a:t>
            </a:r>
            <a:r>
              <a:rPr lang="en-US" sz="2300" dirty="0" err="1">
                <a:latin typeface="+mj-lt"/>
              </a:rPr>
              <a:t>beban</a:t>
            </a:r>
            <a:r>
              <a:rPr lang="en-US" sz="2300" dirty="0">
                <a:latin typeface="+mj-lt"/>
              </a:rPr>
              <a:t> </a:t>
            </a:r>
            <a:r>
              <a:rPr lang="en-US" sz="2300" dirty="0" err="1">
                <a:latin typeface="+mj-lt"/>
              </a:rPr>
              <a:t>fisik</a:t>
            </a:r>
            <a:r>
              <a:rPr lang="en-US" sz="2300" dirty="0">
                <a:latin typeface="+mj-lt"/>
              </a:rPr>
              <a:t> </a:t>
            </a:r>
            <a:r>
              <a:rPr lang="en-US" sz="2300" dirty="0" err="1">
                <a:latin typeface="+mj-lt"/>
              </a:rPr>
              <a:t>ringan</a:t>
            </a:r>
            <a:endParaRPr lang="en-US" sz="2300" dirty="0">
              <a:latin typeface="+mj-lt"/>
            </a:endParaRPr>
          </a:p>
          <a:p>
            <a:pPr marL="609600" indent="-609600" eaLnBrk="1" hangingPunct="1">
              <a:buFont typeface="Wingdings" pitchFamily="2" charset="2"/>
              <a:buNone/>
              <a:defRPr/>
            </a:pPr>
            <a:r>
              <a:rPr lang="en-US" sz="2300" dirty="0">
                <a:latin typeface="+mj-lt"/>
              </a:rPr>
              <a:t>      </a:t>
            </a:r>
            <a:r>
              <a:rPr lang="en-US" sz="2300" dirty="0" err="1">
                <a:latin typeface="+mj-lt"/>
              </a:rPr>
              <a:t>berat</a:t>
            </a:r>
            <a:r>
              <a:rPr lang="en-US" sz="2300" dirty="0">
                <a:latin typeface="+mj-lt"/>
              </a:rPr>
              <a:t> : angina pectoris pada </a:t>
            </a:r>
            <a:r>
              <a:rPr lang="en-US" sz="2300" dirty="0" err="1">
                <a:latin typeface="+mj-lt"/>
              </a:rPr>
              <a:t>keadaan</a:t>
            </a:r>
            <a:r>
              <a:rPr lang="en-US" sz="2300" dirty="0">
                <a:latin typeface="+mj-lt"/>
              </a:rPr>
              <a:t> </a:t>
            </a:r>
            <a:r>
              <a:rPr lang="en-US" sz="2300" dirty="0" err="1">
                <a:latin typeface="+mj-lt"/>
              </a:rPr>
              <a:t>istirahat</a:t>
            </a:r>
            <a:endParaRPr lang="en-US" sz="2300" dirty="0">
              <a:latin typeface="+mj-lt"/>
            </a:endParaRPr>
          </a:p>
          <a:p>
            <a:pPr marL="609600" indent="-609600" eaLnBrk="1" hangingPunct="1">
              <a:buFont typeface="Wingdings" pitchFamily="2" charset="2"/>
              <a:buNone/>
              <a:defRPr/>
            </a:pPr>
            <a:r>
              <a:rPr lang="en-US" sz="2300" dirty="0">
                <a:latin typeface="+mj-lt"/>
              </a:rPr>
              <a:t>b.     </a:t>
            </a:r>
            <a:r>
              <a:rPr lang="en-US" sz="2300" dirty="0" err="1">
                <a:latin typeface="+mj-lt"/>
              </a:rPr>
              <a:t>Iskemia</a:t>
            </a:r>
            <a:r>
              <a:rPr lang="en-US" sz="2300" dirty="0">
                <a:latin typeface="+mj-lt"/>
              </a:rPr>
              <a:t> </a:t>
            </a:r>
            <a:r>
              <a:rPr lang="en-US" sz="2300" dirty="0" err="1">
                <a:latin typeface="+mj-lt"/>
              </a:rPr>
              <a:t>tanpa</a:t>
            </a:r>
            <a:r>
              <a:rPr lang="en-US" sz="2300" dirty="0">
                <a:latin typeface="+mj-lt"/>
              </a:rPr>
              <a:t> </a:t>
            </a:r>
            <a:r>
              <a:rPr lang="en-US" sz="2300" dirty="0" err="1">
                <a:latin typeface="+mj-lt"/>
              </a:rPr>
              <a:t>menyebabkan</a:t>
            </a:r>
            <a:r>
              <a:rPr lang="en-US" sz="2300" dirty="0">
                <a:latin typeface="+mj-lt"/>
              </a:rPr>
              <a:t> PJK</a:t>
            </a:r>
          </a:p>
          <a:p>
            <a:pPr marL="609600" indent="-609600" eaLnBrk="1" hangingPunct="1">
              <a:buFont typeface="Wingdings" pitchFamily="2" charset="2"/>
              <a:buNone/>
              <a:defRPr/>
            </a:pPr>
            <a:r>
              <a:rPr lang="en-US" sz="2300" dirty="0">
                <a:latin typeface="+mj-lt"/>
              </a:rPr>
              <a:t>      Dx: </a:t>
            </a:r>
            <a:r>
              <a:rPr lang="en-US" sz="2300" dirty="0" err="1">
                <a:latin typeface="+mj-lt"/>
              </a:rPr>
              <a:t>kontak</a:t>
            </a:r>
            <a:r>
              <a:rPr lang="en-US" sz="2300" dirty="0">
                <a:latin typeface="+mj-lt"/>
              </a:rPr>
              <a:t> </a:t>
            </a:r>
            <a:r>
              <a:rPr lang="en-US" sz="2300" dirty="0" err="1">
                <a:latin typeface="+mj-lt"/>
              </a:rPr>
              <a:t>dengan</a:t>
            </a:r>
            <a:r>
              <a:rPr lang="en-US" sz="2300" dirty="0">
                <a:latin typeface="+mj-lt"/>
              </a:rPr>
              <a:t> </a:t>
            </a:r>
            <a:r>
              <a:rPr lang="en-US" sz="2300" dirty="0" err="1">
                <a:latin typeface="+mj-lt"/>
              </a:rPr>
              <a:t>agen</a:t>
            </a:r>
            <a:r>
              <a:rPr lang="en-US" sz="2300" dirty="0">
                <a:latin typeface="+mj-lt"/>
              </a:rPr>
              <a:t>, </a:t>
            </a:r>
            <a:r>
              <a:rPr lang="en-US" sz="2300" dirty="0" err="1">
                <a:latin typeface="+mj-lt"/>
              </a:rPr>
              <a:t>dst</a:t>
            </a:r>
            <a:endParaRPr lang="en-US" sz="2300" dirty="0">
              <a:latin typeface="+mj-lt"/>
            </a:endParaRPr>
          </a:p>
          <a:p>
            <a:pPr marL="609600" indent="-609600" eaLnBrk="1" hangingPunct="1">
              <a:buFont typeface="Wingdings" pitchFamily="2" charset="2"/>
              <a:buNone/>
              <a:defRPr/>
            </a:pPr>
            <a:r>
              <a:rPr lang="en-US" sz="2300" dirty="0">
                <a:latin typeface="+mj-lt"/>
              </a:rPr>
              <a:t>      </a:t>
            </a:r>
            <a:r>
              <a:rPr lang="en-US" sz="2300" dirty="0" err="1">
                <a:latin typeface="+mj-lt"/>
              </a:rPr>
              <a:t>Penyebab</a:t>
            </a:r>
            <a:r>
              <a:rPr lang="en-US" sz="2300" dirty="0">
                <a:latin typeface="+mj-lt"/>
              </a:rPr>
              <a:t> : CO, </a:t>
            </a:r>
            <a:r>
              <a:rPr lang="en-US" sz="2300" dirty="0" err="1">
                <a:latin typeface="+mj-lt"/>
              </a:rPr>
              <a:t>Nitrat</a:t>
            </a:r>
            <a:r>
              <a:rPr lang="en-US" sz="2300" dirty="0">
                <a:latin typeface="+mj-lt"/>
              </a:rPr>
              <a:t>, </a:t>
            </a:r>
            <a:r>
              <a:rPr lang="en-US" sz="2300" dirty="0" err="1">
                <a:latin typeface="+mj-lt"/>
              </a:rPr>
              <a:t>Metilin</a:t>
            </a:r>
            <a:r>
              <a:rPr lang="en-US" sz="2300" dirty="0">
                <a:latin typeface="+mj-lt"/>
              </a:rPr>
              <a:t> </a:t>
            </a:r>
            <a:r>
              <a:rPr lang="en-US" sz="2300" dirty="0" err="1">
                <a:latin typeface="+mj-lt"/>
              </a:rPr>
              <a:t>klorida</a:t>
            </a:r>
            <a:endParaRPr lang="en-US" sz="2300" dirty="0">
              <a:latin typeface="+mj-lt"/>
            </a:endParaRPr>
          </a:p>
          <a:p>
            <a:pPr marL="609600" indent="-609600" eaLnBrk="1" hangingPunct="1">
              <a:buFont typeface="Wingdings" pitchFamily="2" charset="2"/>
              <a:buNone/>
              <a:defRPr/>
            </a:pPr>
            <a:r>
              <a:rPr lang="en-US" sz="2300" dirty="0">
                <a:latin typeface="+mj-lt"/>
              </a:rPr>
              <a:t>      </a:t>
            </a:r>
            <a:r>
              <a:rPr lang="en-US" sz="2300" dirty="0" err="1">
                <a:latin typeface="+mj-lt"/>
              </a:rPr>
              <a:t>tingkat</a:t>
            </a:r>
            <a:r>
              <a:rPr lang="en-US" sz="2300" dirty="0">
                <a:latin typeface="+mj-lt"/>
              </a:rPr>
              <a:t> </a:t>
            </a:r>
            <a:r>
              <a:rPr lang="en-US" sz="2300" dirty="0" err="1">
                <a:latin typeface="+mj-lt"/>
              </a:rPr>
              <a:t>cacat</a:t>
            </a:r>
            <a:r>
              <a:rPr lang="en-US" sz="2300" dirty="0">
                <a:latin typeface="+mj-lt"/>
              </a:rPr>
              <a:t>: </a:t>
            </a:r>
            <a:r>
              <a:rPr lang="en-US" sz="2300" dirty="0" err="1">
                <a:latin typeface="+mj-lt"/>
              </a:rPr>
              <a:t>tidak</a:t>
            </a:r>
            <a:r>
              <a:rPr lang="en-US" sz="2300" dirty="0">
                <a:latin typeface="+mj-lt"/>
              </a:rPr>
              <a:t> </a:t>
            </a:r>
            <a:r>
              <a:rPr lang="en-US" sz="2300" dirty="0" err="1">
                <a:latin typeface="+mj-lt"/>
              </a:rPr>
              <a:t>ada</a:t>
            </a:r>
            <a:r>
              <a:rPr lang="en-US" sz="2300" dirty="0">
                <a:latin typeface="+mj-lt"/>
              </a:rPr>
              <a:t> </a:t>
            </a:r>
            <a:r>
              <a:rPr lang="en-US" sz="2300" dirty="0" err="1">
                <a:latin typeface="+mj-lt"/>
              </a:rPr>
              <a:t>cacat</a:t>
            </a:r>
            <a:r>
              <a:rPr lang="en-US" sz="2300" dirty="0">
                <a:latin typeface="+mj-lt"/>
              </a:rPr>
              <a:t> </a:t>
            </a:r>
            <a:r>
              <a:rPr lang="en-US" sz="2300" dirty="0" err="1">
                <a:latin typeface="+mj-lt"/>
              </a:rPr>
              <a:t>menetap</a:t>
            </a:r>
            <a:r>
              <a:rPr lang="en-US" sz="2300" dirty="0">
                <a:latin typeface="+mj-lt"/>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pPr eaLnBrk="1" hangingPunct="1"/>
            <a:r>
              <a:rPr lang="en-US" sz="2800" b="1">
                <a:latin typeface="Arial Narrow" pitchFamily="34" charset="0"/>
              </a:rPr>
              <a:t>c.</a:t>
            </a:r>
            <a:r>
              <a:rPr lang="en-US" sz="2400" b="1">
                <a:latin typeface="Arial Narrow" pitchFamily="34" charset="0"/>
              </a:rPr>
              <a:t> </a:t>
            </a:r>
            <a:r>
              <a:rPr lang="en-US" sz="2800" b="1">
                <a:latin typeface="Arial Narrow" pitchFamily="34" charset="0"/>
              </a:rPr>
              <a:t>Disritmia</a:t>
            </a:r>
          </a:p>
          <a:p>
            <a:pPr eaLnBrk="1" hangingPunct="1"/>
            <a:r>
              <a:rPr lang="en-US" sz="2800" b="1">
                <a:latin typeface="Arial Narrow" pitchFamily="34" charset="0"/>
              </a:rPr>
              <a:t>    Dx: kontak dengan agen, palpitasi, sinkope, EKG:disritmia</a:t>
            </a:r>
          </a:p>
          <a:p>
            <a:pPr eaLnBrk="1" hangingPunct="1"/>
            <a:r>
              <a:rPr lang="en-US" sz="2800" b="1">
                <a:latin typeface="Arial Narrow" pitchFamily="34" charset="0"/>
              </a:rPr>
              <a:t>           atrium, atau ventrikel patologis</a:t>
            </a:r>
          </a:p>
          <a:p>
            <a:pPr eaLnBrk="1" hangingPunct="1"/>
            <a:r>
              <a:rPr lang="en-US" sz="2800" b="1">
                <a:latin typeface="Arial Narrow" pitchFamily="34" charset="0"/>
              </a:rPr>
              <a:t>    Penyebab: fluorocarbon, chlorinated hydrocarbon, nitrat,</a:t>
            </a:r>
          </a:p>
          <a:p>
            <a:pPr eaLnBrk="1" hangingPunct="1"/>
            <a:r>
              <a:rPr lang="en-US" sz="2800" b="1">
                <a:latin typeface="Arial Narrow" pitchFamily="34" charset="0"/>
              </a:rPr>
              <a:t>          semua faktor penyebab iskemia</a:t>
            </a:r>
          </a:p>
          <a:p>
            <a:pPr eaLnBrk="1" hangingPunct="1"/>
            <a:r>
              <a:rPr lang="en-US" sz="2800" b="1">
                <a:latin typeface="Arial Narrow" pitchFamily="34" charset="0"/>
              </a:rPr>
              <a:t>    Tingkat cacat menetap: sesudah melalui pemeriksaan </a:t>
            </a:r>
          </a:p>
          <a:p>
            <a:pPr eaLnBrk="1" hangingPunct="1"/>
            <a:r>
              <a:rPr lang="en-US" sz="2800" b="1">
                <a:latin typeface="Arial Narrow" pitchFamily="34" charset="0"/>
              </a:rPr>
              <a:t>          berulang baik yang berhubungan iskemia atau tidak </a:t>
            </a:r>
          </a:p>
          <a:p>
            <a:pPr eaLnBrk="1" hangingPunct="1"/>
            <a:r>
              <a:rPr lang="en-US" sz="2800" b="1">
                <a:latin typeface="Arial Narrow" pitchFamily="34" charset="0"/>
              </a:rPr>
              <a:t>d. Kardiomiopati</a:t>
            </a:r>
          </a:p>
          <a:p>
            <a:pPr eaLnBrk="1" hangingPunct="1"/>
            <a:r>
              <a:rPr lang="en-US" sz="2800" b="1">
                <a:latin typeface="Arial Narrow" pitchFamily="34" charset="0"/>
              </a:rPr>
              <a:t>    Dx: kontak dengan agen, sesak nafas, tekanan darah rendah,</a:t>
            </a:r>
          </a:p>
          <a:p>
            <a:pPr eaLnBrk="1" hangingPunct="1"/>
            <a:r>
              <a:rPr lang="en-US" sz="2800" b="1">
                <a:latin typeface="Arial Narrow" pitchFamily="34" charset="0"/>
              </a:rPr>
              <a:t>           nadi kecil, gallop, kardiomegali</a:t>
            </a:r>
          </a:p>
          <a:p>
            <a:pPr eaLnBrk="1" hangingPunct="1"/>
            <a:r>
              <a:rPr lang="en-US" sz="2800" b="1">
                <a:latin typeface="Arial Narrow" pitchFamily="34" charset="0"/>
              </a:rPr>
              <a:t>    Penyebab: cobalt, antimon</a:t>
            </a:r>
          </a:p>
          <a:p>
            <a:pPr eaLnBrk="1" hangingPunct="1"/>
            <a:r>
              <a:rPr lang="en-US" sz="2800" b="1">
                <a:latin typeface="Arial Narrow" pitchFamily="34" charset="0"/>
              </a:rPr>
              <a:t>    Tingkat cacat: sedang sampai berat</a:t>
            </a:r>
          </a:p>
          <a:p>
            <a:pPr eaLnBrk="1" hangingPunct="1"/>
            <a:endParaRPr lang="en-US" sz="2800" b="1">
              <a:latin typeface="Arial Narrow"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57200" y="0"/>
            <a:ext cx="8686800" cy="6858000"/>
          </a:xfrm>
          <a:prstGeom prst="rect">
            <a:avLst/>
          </a:prstGeom>
          <a:noFill/>
          <a:ln w="9525">
            <a:solidFill>
              <a:schemeClr val="tx1"/>
            </a:solidFill>
            <a:miter lim="800000"/>
            <a:headEnd/>
            <a:tailEnd/>
          </a:ln>
        </p:spPr>
        <p:txBody>
          <a:bodyPr wrap="none" anchor="ctr"/>
          <a:lstStyle/>
          <a:p>
            <a:pPr eaLnBrk="1" hangingPunct="1"/>
            <a:r>
              <a:rPr lang="en-US" sz="2400" dirty="0">
                <a:latin typeface="Times New Roman" pitchFamily="18" charset="0"/>
              </a:rPr>
              <a:t>e</a:t>
            </a:r>
            <a:r>
              <a:rPr lang="en-US" sz="2400" b="1" dirty="0">
                <a:latin typeface="Arial Narrow" pitchFamily="34" charset="0"/>
              </a:rPr>
              <a:t>. </a:t>
            </a:r>
            <a:r>
              <a:rPr lang="en-US" sz="2400" b="1" dirty="0" err="1">
                <a:latin typeface="Arial Narrow" pitchFamily="34" charset="0"/>
              </a:rPr>
              <a:t>Penyakit</a:t>
            </a:r>
            <a:r>
              <a:rPr lang="en-US" sz="2400" b="1" dirty="0">
                <a:latin typeface="Arial Narrow" pitchFamily="34" charset="0"/>
              </a:rPr>
              <a:t> </a:t>
            </a:r>
            <a:r>
              <a:rPr lang="en-US" sz="2400" b="1" dirty="0" err="1">
                <a:latin typeface="Arial Narrow" pitchFamily="34" charset="0"/>
              </a:rPr>
              <a:t>pembuluh</a:t>
            </a:r>
            <a:r>
              <a:rPr lang="en-US" sz="2400" b="1" dirty="0">
                <a:latin typeface="Arial Narrow" pitchFamily="34" charset="0"/>
              </a:rPr>
              <a:t> </a:t>
            </a:r>
            <a:r>
              <a:rPr lang="en-US" sz="2400" b="1" dirty="0" err="1">
                <a:latin typeface="Arial Narrow" pitchFamily="34" charset="0"/>
              </a:rPr>
              <a:t>darah</a:t>
            </a:r>
            <a:r>
              <a:rPr lang="en-US" sz="2400" b="1" dirty="0">
                <a:latin typeface="Arial Narrow" pitchFamily="34" charset="0"/>
              </a:rPr>
              <a:t> </a:t>
            </a:r>
            <a:r>
              <a:rPr lang="en-US" sz="2400" b="1" dirty="0" err="1">
                <a:latin typeface="Arial Narrow" pitchFamily="34" charset="0"/>
              </a:rPr>
              <a:t>perifer</a:t>
            </a:r>
            <a:r>
              <a:rPr lang="en-US" sz="2400" b="1" dirty="0">
                <a:latin typeface="Arial Narrow" pitchFamily="34" charset="0"/>
              </a:rPr>
              <a:t>:</a:t>
            </a:r>
          </a:p>
          <a:p>
            <a:pPr eaLnBrk="1" hangingPunct="1"/>
            <a:r>
              <a:rPr lang="en-US" sz="2400" b="1" dirty="0">
                <a:latin typeface="Arial Narrow" pitchFamily="34" charset="0"/>
              </a:rPr>
              <a:t>    Dx: </a:t>
            </a:r>
            <a:r>
              <a:rPr lang="en-US" sz="2400" b="1" dirty="0" err="1">
                <a:latin typeface="Arial Narrow" pitchFamily="34" charset="0"/>
              </a:rPr>
              <a:t>kontak</a:t>
            </a:r>
            <a:r>
              <a:rPr lang="en-US" sz="2400" b="1" dirty="0">
                <a:latin typeface="Arial Narrow" pitchFamily="34" charset="0"/>
              </a:rPr>
              <a:t> </a:t>
            </a:r>
            <a:r>
              <a:rPr lang="en-US" sz="2400" b="1" dirty="0" err="1">
                <a:latin typeface="Arial Narrow" pitchFamily="34" charset="0"/>
              </a:rPr>
              <a:t>dengan</a:t>
            </a:r>
            <a:r>
              <a:rPr lang="en-US" sz="2400" b="1" dirty="0">
                <a:latin typeface="Arial Narrow" pitchFamily="34" charset="0"/>
              </a:rPr>
              <a:t> </a:t>
            </a:r>
            <a:r>
              <a:rPr lang="en-US" sz="2400" b="1" dirty="0" err="1">
                <a:latin typeface="Arial Narrow" pitchFamily="34" charset="0"/>
              </a:rPr>
              <a:t>agen</a:t>
            </a:r>
            <a:r>
              <a:rPr lang="en-US" sz="2400" b="1" dirty="0">
                <a:latin typeface="Arial Narrow" pitchFamily="34" charset="0"/>
              </a:rPr>
              <a:t>, </a:t>
            </a:r>
            <a:r>
              <a:rPr lang="en-US" sz="2400" b="1" dirty="0" err="1">
                <a:latin typeface="Arial Narrow" pitchFamily="34" charset="0"/>
              </a:rPr>
              <a:t>klaudikasio</a:t>
            </a:r>
            <a:r>
              <a:rPr lang="en-US" sz="2400" b="1" dirty="0">
                <a:latin typeface="Arial Narrow" pitchFamily="34" charset="0"/>
              </a:rPr>
              <a:t>/</a:t>
            </a:r>
            <a:r>
              <a:rPr lang="en-US" sz="2400" b="1" dirty="0" err="1">
                <a:latin typeface="Arial Narrow" pitchFamily="34" charset="0"/>
              </a:rPr>
              <a:t>fenomena</a:t>
            </a:r>
            <a:r>
              <a:rPr lang="en-US" sz="2400" b="1" dirty="0">
                <a:latin typeface="Arial Narrow" pitchFamily="34" charset="0"/>
              </a:rPr>
              <a:t> Raynaud, </a:t>
            </a:r>
            <a:r>
              <a:rPr lang="en-US" sz="2400" b="1" dirty="0" err="1">
                <a:latin typeface="Arial Narrow" pitchFamily="34" charset="0"/>
              </a:rPr>
              <a:t>faktor</a:t>
            </a:r>
            <a:r>
              <a:rPr lang="en-US" sz="2400" b="1" dirty="0">
                <a:latin typeface="Arial Narrow" pitchFamily="34" charset="0"/>
              </a:rPr>
              <a:t> </a:t>
            </a:r>
          </a:p>
          <a:p>
            <a:pPr eaLnBrk="1" hangingPunct="1"/>
            <a:r>
              <a:rPr lang="en-US" sz="2400" b="1" dirty="0">
                <a:latin typeface="Arial Narrow" pitchFamily="34" charset="0"/>
              </a:rPr>
              <a:t>           </a:t>
            </a:r>
            <a:r>
              <a:rPr lang="en-US" sz="2400" b="1" dirty="0" err="1">
                <a:latin typeface="Arial Narrow" pitchFamily="34" charset="0"/>
              </a:rPr>
              <a:t>risiko</a:t>
            </a:r>
            <a:r>
              <a:rPr lang="en-US" sz="2400" b="1" dirty="0">
                <a:latin typeface="Arial Narrow" pitchFamily="34" charset="0"/>
              </a:rPr>
              <a:t> </a:t>
            </a:r>
            <a:r>
              <a:rPr lang="en-US" sz="2400" b="1" dirty="0" err="1">
                <a:latin typeface="Arial Narrow" pitchFamily="34" charset="0"/>
              </a:rPr>
              <a:t>penyakit</a:t>
            </a:r>
            <a:r>
              <a:rPr lang="en-US" sz="2400" b="1" dirty="0">
                <a:latin typeface="Arial Narrow" pitchFamily="34" charset="0"/>
              </a:rPr>
              <a:t> </a:t>
            </a:r>
            <a:r>
              <a:rPr lang="en-US" sz="2400" b="1" dirty="0" err="1">
                <a:latin typeface="Arial Narrow" pitchFamily="34" charset="0"/>
              </a:rPr>
              <a:t>pembuluh</a:t>
            </a:r>
            <a:r>
              <a:rPr lang="en-US" sz="2400" b="1" dirty="0">
                <a:latin typeface="Arial Narrow" pitchFamily="34" charset="0"/>
              </a:rPr>
              <a:t> </a:t>
            </a:r>
            <a:r>
              <a:rPr lang="en-US" sz="2400" b="1" dirty="0" err="1">
                <a:latin typeface="Arial Narrow" pitchFamily="34" charset="0"/>
              </a:rPr>
              <a:t>darah</a:t>
            </a:r>
            <a:r>
              <a:rPr lang="en-US" sz="2400" b="1" dirty="0">
                <a:latin typeface="Arial Narrow" pitchFamily="34" charset="0"/>
              </a:rPr>
              <a:t> </a:t>
            </a:r>
            <a:r>
              <a:rPr lang="en-US" sz="2400" b="1" dirty="0" err="1">
                <a:latin typeface="Arial Narrow" pitchFamily="34" charset="0"/>
              </a:rPr>
              <a:t>perifer</a:t>
            </a:r>
            <a:r>
              <a:rPr lang="en-US" sz="2400" b="1" dirty="0">
                <a:latin typeface="Arial Narrow" pitchFamily="34" charset="0"/>
              </a:rPr>
              <a:t> lain </a:t>
            </a:r>
            <a:r>
              <a:rPr lang="en-US" sz="2400" b="1" dirty="0" err="1">
                <a:latin typeface="Arial Narrow" pitchFamily="34" charset="0"/>
              </a:rPr>
              <a:t>disingkirkan</a:t>
            </a:r>
            <a:endParaRPr lang="en-US" sz="2400" b="1" dirty="0">
              <a:latin typeface="Arial Narrow" pitchFamily="34" charset="0"/>
            </a:endParaRPr>
          </a:p>
          <a:p>
            <a:pPr eaLnBrk="1" hangingPunct="1"/>
            <a:r>
              <a:rPr lang="en-US" sz="2400" b="1" dirty="0">
                <a:latin typeface="Arial Narrow" pitchFamily="34" charset="0"/>
              </a:rPr>
              <a:t>    </a:t>
            </a:r>
            <a:r>
              <a:rPr lang="en-US" sz="2400" b="1" dirty="0" err="1">
                <a:latin typeface="Arial Narrow" pitchFamily="34" charset="0"/>
              </a:rPr>
              <a:t>Penyebab</a:t>
            </a:r>
            <a:r>
              <a:rPr lang="en-US" sz="2400" b="1" dirty="0">
                <a:latin typeface="Arial Narrow" pitchFamily="34" charset="0"/>
              </a:rPr>
              <a:t>: CS2, CO, </a:t>
            </a:r>
            <a:r>
              <a:rPr lang="en-US" sz="2400" b="1" dirty="0" err="1">
                <a:latin typeface="Arial Narrow" pitchFamily="34" charset="0"/>
              </a:rPr>
              <a:t>Metilin</a:t>
            </a:r>
            <a:r>
              <a:rPr lang="en-US" sz="2400" b="1" dirty="0">
                <a:latin typeface="Arial Narrow" pitchFamily="34" charset="0"/>
              </a:rPr>
              <a:t> </a:t>
            </a:r>
            <a:r>
              <a:rPr lang="en-US" sz="2400" b="1" dirty="0" err="1">
                <a:latin typeface="Arial Narrow" pitchFamily="34" charset="0"/>
              </a:rPr>
              <a:t>Klorida</a:t>
            </a:r>
            <a:endParaRPr lang="en-US" sz="2400" b="1" dirty="0">
              <a:latin typeface="Arial Narrow" pitchFamily="34" charset="0"/>
            </a:endParaRPr>
          </a:p>
          <a:p>
            <a:pPr eaLnBrk="1" hangingPunct="1"/>
            <a:r>
              <a:rPr lang="en-US" sz="2400" b="1" dirty="0">
                <a:latin typeface="Arial Narrow" pitchFamily="34" charset="0"/>
              </a:rPr>
              <a:t>    Tingkat </a:t>
            </a:r>
            <a:r>
              <a:rPr lang="en-US" sz="2400" b="1" dirty="0" err="1">
                <a:latin typeface="Arial Narrow" pitchFamily="34" charset="0"/>
              </a:rPr>
              <a:t>cacat</a:t>
            </a:r>
            <a:r>
              <a:rPr lang="en-US" sz="2400" b="1" dirty="0">
                <a:latin typeface="Arial Narrow" pitchFamily="34" charset="0"/>
              </a:rPr>
              <a:t> </a:t>
            </a:r>
            <a:r>
              <a:rPr lang="en-US" sz="2400" b="1" dirty="0" err="1">
                <a:latin typeface="Arial Narrow" pitchFamily="34" charset="0"/>
              </a:rPr>
              <a:t>menetap</a:t>
            </a:r>
            <a:r>
              <a:rPr lang="en-US" sz="2400" b="1" dirty="0">
                <a:latin typeface="Arial Narrow" pitchFamily="34" charset="0"/>
              </a:rPr>
              <a:t> yang </a:t>
            </a:r>
            <a:r>
              <a:rPr lang="en-US" sz="2400" b="1" dirty="0" err="1">
                <a:latin typeface="Arial Narrow" pitchFamily="34" charset="0"/>
              </a:rPr>
              <a:t>timbul</a:t>
            </a:r>
            <a:r>
              <a:rPr lang="en-US" sz="2400" b="1" dirty="0">
                <a:latin typeface="Arial Narrow" pitchFamily="34" charset="0"/>
              </a:rPr>
              <a:t> </a:t>
            </a:r>
            <a:r>
              <a:rPr lang="en-US" sz="2400" b="1" dirty="0" err="1">
                <a:latin typeface="Arial Narrow" pitchFamily="34" charset="0"/>
              </a:rPr>
              <a:t>adalah</a:t>
            </a:r>
            <a:r>
              <a:rPr lang="en-US" sz="2400" b="1" dirty="0">
                <a:latin typeface="Arial Narrow" pitchFamily="34" charset="0"/>
              </a:rPr>
              <a:t> </a:t>
            </a:r>
            <a:r>
              <a:rPr lang="en-US" sz="2400" b="1" dirty="0" err="1">
                <a:latin typeface="Arial Narrow" pitchFamily="34" charset="0"/>
              </a:rPr>
              <a:t>sedang</a:t>
            </a:r>
            <a:endParaRPr lang="en-US" sz="2400" b="1" dirty="0">
              <a:latin typeface="Arial Narrow" pitchFamily="34" charset="0"/>
            </a:endParaRPr>
          </a:p>
          <a:p>
            <a:pPr eaLnBrk="1" hangingPunct="1"/>
            <a:endParaRPr lang="en-US" sz="2400" b="1" dirty="0">
              <a:latin typeface="Arial Narrow" pitchFamily="34" charset="0"/>
            </a:endParaRPr>
          </a:p>
          <a:p>
            <a:pPr eaLnBrk="1" hangingPunct="1"/>
            <a:r>
              <a:rPr lang="en-US" sz="2400" b="1" dirty="0">
                <a:latin typeface="Arial Narrow" pitchFamily="34" charset="0"/>
              </a:rPr>
              <a:t>f. Cor Pulmonal:</a:t>
            </a:r>
          </a:p>
          <a:p>
            <a:pPr eaLnBrk="1" hangingPunct="1"/>
            <a:r>
              <a:rPr lang="en-US" sz="2400" b="1" dirty="0">
                <a:latin typeface="Arial Narrow" pitchFamily="34" charset="0"/>
              </a:rPr>
              <a:t>   Dx: </a:t>
            </a:r>
            <a:r>
              <a:rPr lang="en-US" sz="2400" b="1" dirty="0" err="1">
                <a:latin typeface="Arial Narrow" pitchFamily="34" charset="0"/>
              </a:rPr>
              <a:t>kontak</a:t>
            </a:r>
            <a:r>
              <a:rPr lang="en-US" sz="2400" b="1" dirty="0">
                <a:latin typeface="Arial Narrow" pitchFamily="34" charset="0"/>
              </a:rPr>
              <a:t> </a:t>
            </a:r>
            <a:r>
              <a:rPr lang="en-US" sz="2400" b="1" dirty="0" err="1">
                <a:latin typeface="Arial Narrow" pitchFamily="34" charset="0"/>
              </a:rPr>
              <a:t>dengan</a:t>
            </a:r>
            <a:r>
              <a:rPr lang="en-US" sz="2400" b="1" dirty="0">
                <a:latin typeface="Arial Narrow" pitchFamily="34" charset="0"/>
              </a:rPr>
              <a:t> </a:t>
            </a:r>
            <a:r>
              <a:rPr lang="en-US" sz="2400" b="1" dirty="0" err="1">
                <a:latin typeface="Arial Narrow" pitchFamily="34" charset="0"/>
              </a:rPr>
              <a:t>agen</a:t>
            </a:r>
            <a:r>
              <a:rPr lang="en-US" sz="2400" b="1" dirty="0">
                <a:latin typeface="Arial Narrow" pitchFamily="34" charset="0"/>
              </a:rPr>
              <a:t>, </a:t>
            </a:r>
            <a:r>
              <a:rPr lang="en-US" sz="2400" b="1" dirty="0" err="1">
                <a:latin typeface="Arial Narrow" pitchFamily="34" charset="0"/>
              </a:rPr>
              <a:t>gagal</a:t>
            </a:r>
            <a:r>
              <a:rPr lang="en-US" sz="2400" b="1" dirty="0">
                <a:latin typeface="Arial Narrow" pitchFamily="34" charset="0"/>
              </a:rPr>
              <a:t> </a:t>
            </a:r>
            <a:r>
              <a:rPr lang="en-US" sz="2400" b="1" dirty="0" err="1">
                <a:latin typeface="Arial Narrow" pitchFamily="34" charset="0"/>
              </a:rPr>
              <a:t>jantung</a:t>
            </a:r>
            <a:r>
              <a:rPr lang="en-US" sz="2400" b="1" dirty="0">
                <a:latin typeface="Arial Narrow" pitchFamily="34" charset="0"/>
              </a:rPr>
              <a:t> </a:t>
            </a:r>
            <a:r>
              <a:rPr lang="en-US" sz="2400" b="1" dirty="0" err="1">
                <a:latin typeface="Arial Narrow" pitchFamily="34" charset="0"/>
              </a:rPr>
              <a:t>kanan</a:t>
            </a:r>
            <a:r>
              <a:rPr lang="en-US" sz="2400" b="1" dirty="0">
                <a:latin typeface="Arial Narrow" pitchFamily="34" charset="0"/>
              </a:rPr>
              <a:t>, </a:t>
            </a:r>
            <a:r>
              <a:rPr lang="en-US" sz="2400" b="1" dirty="0" err="1">
                <a:latin typeface="Arial Narrow" pitchFamily="34" charset="0"/>
              </a:rPr>
              <a:t>insufiensi</a:t>
            </a:r>
            <a:r>
              <a:rPr lang="en-US" sz="2400" b="1" dirty="0">
                <a:latin typeface="Arial Narrow" pitchFamily="34" charset="0"/>
              </a:rPr>
              <a:t> </a:t>
            </a:r>
            <a:r>
              <a:rPr lang="en-US" sz="2400" b="1" dirty="0" err="1">
                <a:latin typeface="Arial Narrow" pitchFamily="34" charset="0"/>
              </a:rPr>
              <a:t>pernapasan</a:t>
            </a:r>
            <a:endParaRPr lang="en-US" sz="2400" b="1" dirty="0">
              <a:latin typeface="Arial Narrow" pitchFamily="34" charset="0"/>
            </a:endParaRPr>
          </a:p>
          <a:p>
            <a:pPr eaLnBrk="1" hangingPunct="1"/>
            <a:r>
              <a:rPr lang="en-US" sz="2400" b="1" dirty="0">
                <a:latin typeface="Arial Narrow" pitchFamily="34" charset="0"/>
              </a:rPr>
              <a:t>          (</a:t>
            </a:r>
            <a:r>
              <a:rPr lang="en-US" sz="2400" b="1" dirty="0" err="1">
                <a:latin typeface="Arial Narrow" pitchFamily="34" charset="0"/>
              </a:rPr>
              <a:t>penyakit</a:t>
            </a:r>
            <a:r>
              <a:rPr lang="en-US" sz="2400" b="1" dirty="0">
                <a:latin typeface="Arial Narrow" pitchFamily="34" charset="0"/>
              </a:rPr>
              <a:t> </a:t>
            </a:r>
            <a:r>
              <a:rPr lang="en-US" sz="2400" b="1" dirty="0" err="1">
                <a:latin typeface="Arial Narrow" pitchFamily="34" charset="0"/>
              </a:rPr>
              <a:t>paru</a:t>
            </a:r>
            <a:r>
              <a:rPr lang="en-US" sz="2400" b="1" dirty="0">
                <a:latin typeface="Arial Narrow" pitchFamily="34" charset="0"/>
              </a:rPr>
              <a:t> </a:t>
            </a:r>
            <a:r>
              <a:rPr lang="en-US" sz="2400" b="1" dirty="0" err="1">
                <a:latin typeface="Arial Narrow" pitchFamily="34" charset="0"/>
              </a:rPr>
              <a:t>akibat</a:t>
            </a:r>
            <a:r>
              <a:rPr lang="en-US" sz="2400" b="1" dirty="0">
                <a:latin typeface="Arial Narrow" pitchFamily="34" charset="0"/>
              </a:rPr>
              <a:t> </a:t>
            </a:r>
            <a:r>
              <a:rPr lang="en-US" sz="2400" b="1" dirty="0" err="1">
                <a:latin typeface="Arial Narrow" pitchFamily="34" charset="0"/>
              </a:rPr>
              <a:t>kerja</a:t>
            </a:r>
            <a:r>
              <a:rPr lang="en-US" sz="2400" b="1" dirty="0">
                <a:latin typeface="Arial Narrow" pitchFamily="34" charset="0"/>
              </a:rPr>
              <a:t>)</a:t>
            </a:r>
          </a:p>
          <a:p>
            <a:pPr eaLnBrk="1" hangingPunct="1"/>
            <a:r>
              <a:rPr lang="en-US" sz="2400" b="1" dirty="0">
                <a:latin typeface="Arial Narrow" pitchFamily="34" charset="0"/>
              </a:rPr>
              <a:t>   </a:t>
            </a:r>
            <a:r>
              <a:rPr lang="en-US" sz="2400" b="1" dirty="0" err="1">
                <a:latin typeface="Arial Narrow" pitchFamily="34" charset="0"/>
              </a:rPr>
              <a:t>Penyebab</a:t>
            </a:r>
            <a:r>
              <a:rPr lang="en-US" sz="2400" b="1" dirty="0">
                <a:latin typeface="Arial Narrow" pitchFamily="34" charset="0"/>
              </a:rPr>
              <a:t>: </a:t>
            </a:r>
            <a:r>
              <a:rPr lang="en-US" sz="2400" b="1" dirty="0" err="1">
                <a:latin typeface="Arial Narrow" pitchFamily="34" charset="0"/>
              </a:rPr>
              <a:t>debu</a:t>
            </a:r>
            <a:r>
              <a:rPr lang="en-US" sz="2400" b="1" dirty="0">
                <a:latin typeface="Arial Narrow" pitchFamily="34" charset="0"/>
              </a:rPr>
              <a:t> </a:t>
            </a:r>
            <a:r>
              <a:rPr lang="en-US" sz="2400" b="1" dirty="0" err="1">
                <a:latin typeface="Arial Narrow" pitchFamily="34" charset="0"/>
              </a:rPr>
              <a:t>fibrogenik</a:t>
            </a:r>
            <a:endParaRPr lang="en-US" sz="2400" b="1" dirty="0">
              <a:latin typeface="Arial Narrow" pitchFamily="34" charset="0"/>
            </a:endParaRPr>
          </a:p>
          <a:p>
            <a:pPr eaLnBrk="1" hangingPunct="1"/>
            <a:r>
              <a:rPr lang="en-US" sz="2400" b="1" dirty="0">
                <a:latin typeface="Arial Narrow" pitchFamily="34" charset="0"/>
              </a:rPr>
              <a:t>   Tingkat </a:t>
            </a:r>
            <a:r>
              <a:rPr lang="en-US" sz="2400" b="1" dirty="0" err="1">
                <a:latin typeface="Arial Narrow" pitchFamily="34" charset="0"/>
              </a:rPr>
              <a:t>cacat</a:t>
            </a:r>
            <a:r>
              <a:rPr lang="en-US" sz="2400" b="1" dirty="0">
                <a:latin typeface="Arial Narrow" pitchFamily="34" charset="0"/>
              </a:rPr>
              <a:t> </a:t>
            </a:r>
            <a:r>
              <a:rPr lang="en-US" sz="2400" b="1" dirty="0" err="1">
                <a:latin typeface="Arial Narrow" pitchFamily="34" charset="0"/>
              </a:rPr>
              <a:t>menetap</a:t>
            </a:r>
            <a:r>
              <a:rPr lang="en-US" sz="2400" b="1" dirty="0">
                <a:latin typeface="Arial Narrow" pitchFamily="34" charset="0"/>
              </a:rPr>
              <a:t>: </a:t>
            </a:r>
            <a:r>
              <a:rPr lang="en-US" sz="2400" b="1" dirty="0" err="1">
                <a:latin typeface="Arial Narrow" pitchFamily="34" charset="0"/>
              </a:rPr>
              <a:t>sesuai</a:t>
            </a:r>
            <a:r>
              <a:rPr lang="en-US" sz="2400" b="1" dirty="0">
                <a:latin typeface="Arial Narrow" pitchFamily="34" charset="0"/>
              </a:rPr>
              <a:t> </a:t>
            </a:r>
            <a:r>
              <a:rPr lang="en-US" sz="2400" b="1" dirty="0" err="1">
                <a:latin typeface="Arial Narrow" pitchFamily="34" charset="0"/>
              </a:rPr>
              <a:t>penilaian</a:t>
            </a:r>
            <a:r>
              <a:rPr lang="en-US" sz="2400" b="1" dirty="0">
                <a:latin typeface="Arial Narrow" pitchFamily="34" charset="0"/>
              </a:rPr>
              <a:t> </a:t>
            </a:r>
            <a:r>
              <a:rPr lang="en-US" sz="2400" b="1" dirty="0" err="1">
                <a:latin typeface="Arial Narrow" pitchFamily="34" charset="0"/>
              </a:rPr>
              <a:t>cacat</a:t>
            </a:r>
            <a:r>
              <a:rPr lang="en-US" sz="2400" b="1" dirty="0">
                <a:latin typeface="Arial Narrow" pitchFamily="34" charset="0"/>
              </a:rPr>
              <a:t> </a:t>
            </a:r>
            <a:r>
              <a:rPr lang="en-US" sz="2400" b="1" dirty="0" err="1">
                <a:latin typeface="Arial Narrow" pitchFamily="34" charset="0"/>
              </a:rPr>
              <a:t>paru</a:t>
            </a:r>
            <a:endParaRPr lang="en-US" sz="2400" b="1" dirty="0">
              <a:latin typeface="Arial Narrow" pitchFamily="34" charset="0"/>
            </a:endParaRPr>
          </a:p>
          <a:p>
            <a:pPr eaLnBrk="1" hangingPunct="1"/>
            <a:r>
              <a:rPr lang="en-US" sz="2400" b="1" dirty="0">
                <a:latin typeface="Arial Narrow" pitchFamily="34" charset="0"/>
              </a:rPr>
              <a:t>    </a:t>
            </a:r>
            <a:r>
              <a:rPr lang="en-US" sz="2400" b="1" dirty="0" err="1">
                <a:latin typeface="Arial Narrow" pitchFamily="34" charset="0"/>
              </a:rPr>
              <a:t>Ringan</a:t>
            </a:r>
            <a:r>
              <a:rPr lang="en-US" sz="2400" b="1" dirty="0">
                <a:latin typeface="Arial Narrow" pitchFamily="34" charset="0"/>
              </a:rPr>
              <a:t> : </a:t>
            </a:r>
            <a:r>
              <a:rPr lang="en-US" sz="2400" b="1" dirty="0" err="1">
                <a:latin typeface="Arial Narrow" pitchFamily="34" charset="0"/>
              </a:rPr>
              <a:t>tanpa</a:t>
            </a:r>
            <a:r>
              <a:rPr lang="en-US" sz="2400" b="1" dirty="0">
                <a:latin typeface="Arial Narrow" pitchFamily="34" charset="0"/>
              </a:rPr>
              <a:t> </a:t>
            </a:r>
            <a:r>
              <a:rPr lang="en-US" sz="2400" b="1" dirty="0" err="1">
                <a:latin typeface="Arial Narrow" pitchFamily="34" charset="0"/>
              </a:rPr>
              <a:t>gejala</a:t>
            </a:r>
            <a:r>
              <a:rPr lang="en-US" sz="2400" b="1" dirty="0">
                <a:latin typeface="Arial Narrow" pitchFamily="34" charset="0"/>
              </a:rPr>
              <a:t> </a:t>
            </a:r>
            <a:r>
              <a:rPr lang="en-US" sz="2400" b="1" dirty="0" err="1">
                <a:latin typeface="Arial Narrow" pitchFamily="34" charset="0"/>
              </a:rPr>
              <a:t>atau</a:t>
            </a:r>
            <a:r>
              <a:rPr lang="en-US" sz="2400" b="1" dirty="0">
                <a:latin typeface="Arial Narrow" pitchFamily="34" charset="0"/>
              </a:rPr>
              <a:t> </a:t>
            </a:r>
            <a:r>
              <a:rPr lang="en-US" sz="2400" b="1" dirty="0" err="1">
                <a:latin typeface="Arial Narrow" pitchFamily="34" charset="0"/>
              </a:rPr>
              <a:t>dalam</a:t>
            </a:r>
            <a:r>
              <a:rPr lang="en-US" sz="2400" b="1" dirty="0">
                <a:latin typeface="Arial Narrow" pitchFamily="34" charset="0"/>
              </a:rPr>
              <a:t> stadium </a:t>
            </a:r>
            <a:r>
              <a:rPr lang="en-US" sz="2400" b="1" dirty="0" err="1">
                <a:latin typeface="Arial Narrow" pitchFamily="34" charset="0"/>
              </a:rPr>
              <a:t>kompensasi</a:t>
            </a:r>
            <a:endParaRPr lang="en-US" sz="2400" b="1" dirty="0">
              <a:latin typeface="Arial Narrow" pitchFamily="34" charset="0"/>
            </a:endParaRPr>
          </a:p>
          <a:p>
            <a:pPr eaLnBrk="1" hangingPunct="1"/>
            <a:r>
              <a:rPr lang="en-US" sz="2400" b="1" dirty="0">
                <a:latin typeface="Arial Narrow" pitchFamily="34" charset="0"/>
              </a:rPr>
              <a:t>    </a:t>
            </a:r>
            <a:r>
              <a:rPr lang="en-US" sz="2400" b="1" dirty="0" err="1">
                <a:latin typeface="Arial Narrow" pitchFamily="34" charset="0"/>
              </a:rPr>
              <a:t>Sedang</a:t>
            </a:r>
            <a:r>
              <a:rPr lang="en-US" sz="2400" b="1" dirty="0">
                <a:latin typeface="Arial Narrow" pitchFamily="34" charset="0"/>
              </a:rPr>
              <a:t> : </a:t>
            </a:r>
            <a:r>
              <a:rPr lang="en-US" sz="2400" b="1" dirty="0" err="1">
                <a:latin typeface="Arial Narrow" pitchFamily="34" charset="0"/>
              </a:rPr>
              <a:t>dengan</a:t>
            </a:r>
            <a:r>
              <a:rPr lang="en-US" sz="2400" b="1" dirty="0">
                <a:latin typeface="Arial Narrow" pitchFamily="34" charset="0"/>
              </a:rPr>
              <a:t> </a:t>
            </a:r>
            <a:r>
              <a:rPr lang="en-US" sz="2400" b="1" dirty="0" err="1">
                <a:latin typeface="Arial Narrow" pitchFamily="34" charset="0"/>
              </a:rPr>
              <a:t>gagal</a:t>
            </a:r>
            <a:r>
              <a:rPr lang="en-US" sz="2400" b="1" dirty="0">
                <a:latin typeface="Arial Narrow" pitchFamily="34" charset="0"/>
              </a:rPr>
              <a:t> </a:t>
            </a:r>
            <a:r>
              <a:rPr lang="en-US" sz="2400" b="1" dirty="0" err="1">
                <a:latin typeface="Arial Narrow" pitchFamily="34" charset="0"/>
              </a:rPr>
              <a:t>jantung</a:t>
            </a:r>
            <a:r>
              <a:rPr lang="en-US" sz="2400" b="1" dirty="0">
                <a:latin typeface="Arial Narrow" pitchFamily="34" charset="0"/>
              </a:rPr>
              <a:t> </a:t>
            </a:r>
            <a:r>
              <a:rPr lang="en-US" sz="2400" b="1" dirty="0" err="1">
                <a:latin typeface="Arial Narrow" pitchFamily="34" charset="0"/>
              </a:rPr>
              <a:t>ringan</a:t>
            </a:r>
            <a:r>
              <a:rPr lang="en-US" sz="2400" b="1" dirty="0">
                <a:latin typeface="Arial Narrow" pitchFamily="34" charset="0"/>
              </a:rPr>
              <a:t> – </a:t>
            </a:r>
            <a:r>
              <a:rPr lang="en-US" sz="2400" b="1" dirty="0" err="1">
                <a:latin typeface="Arial Narrow" pitchFamily="34" charset="0"/>
              </a:rPr>
              <a:t>sedang</a:t>
            </a:r>
            <a:endParaRPr lang="en-US" sz="2400" b="1" dirty="0">
              <a:latin typeface="Arial Narrow" pitchFamily="34" charset="0"/>
            </a:endParaRPr>
          </a:p>
          <a:p>
            <a:pPr eaLnBrk="1" hangingPunct="1"/>
            <a:r>
              <a:rPr lang="en-US" sz="2400" b="1" dirty="0">
                <a:latin typeface="Arial Narrow" pitchFamily="34" charset="0"/>
              </a:rPr>
              <a:t>    </a:t>
            </a:r>
            <a:r>
              <a:rPr lang="en-US" sz="2400" b="1" dirty="0" err="1">
                <a:latin typeface="Arial Narrow" pitchFamily="34" charset="0"/>
              </a:rPr>
              <a:t>Berat</a:t>
            </a:r>
            <a:r>
              <a:rPr lang="en-US" sz="2400" b="1" dirty="0">
                <a:latin typeface="Arial Narrow" pitchFamily="34" charset="0"/>
              </a:rPr>
              <a:t> : </a:t>
            </a:r>
            <a:r>
              <a:rPr lang="en-US" sz="2400" b="1" dirty="0" err="1">
                <a:latin typeface="Arial Narrow" pitchFamily="34" charset="0"/>
              </a:rPr>
              <a:t>dengan</a:t>
            </a:r>
            <a:r>
              <a:rPr lang="en-US" sz="2400" b="1" dirty="0">
                <a:latin typeface="Arial Narrow" pitchFamily="34" charset="0"/>
              </a:rPr>
              <a:t> </a:t>
            </a:r>
            <a:r>
              <a:rPr lang="en-US" sz="2400" b="1" dirty="0" err="1">
                <a:latin typeface="Arial Narrow" pitchFamily="34" charset="0"/>
              </a:rPr>
              <a:t>gagak</a:t>
            </a:r>
            <a:r>
              <a:rPr lang="en-US" sz="2400" b="1" dirty="0">
                <a:latin typeface="Arial Narrow" pitchFamily="34" charset="0"/>
              </a:rPr>
              <a:t> </a:t>
            </a:r>
            <a:r>
              <a:rPr lang="en-US" sz="2400" b="1" dirty="0" err="1">
                <a:latin typeface="Arial Narrow" pitchFamily="34" charset="0"/>
              </a:rPr>
              <a:t>jantung</a:t>
            </a:r>
            <a:r>
              <a:rPr lang="en-US" sz="2400" b="1" dirty="0">
                <a:latin typeface="Arial Narrow" pitchFamily="34" charset="0"/>
              </a:rPr>
              <a:t> </a:t>
            </a:r>
            <a:r>
              <a:rPr lang="en-US" sz="2400" b="1" dirty="0" err="1">
                <a:latin typeface="Arial Narrow" pitchFamily="34" charset="0"/>
              </a:rPr>
              <a:t>berat</a:t>
            </a:r>
            <a:r>
              <a:rPr lang="en-US" sz="2400" b="1" dirty="0">
                <a:latin typeface="Arial Narrow" pitchFamily="34" charset="0"/>
              </a:rPr>
              <a:t> </a:t>
            </a:r>
          </a:p>
          <a:p>
            <a:pPr eaLnBrk="1" hangingPunct="1"/>
            <a:r>
              <a:rPr lang="en-US" sz="2400" b="1" dirty="0">
                <a:latin typeface="Arial Narrow" pitchFamily="34"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381000"/>
            <a:ext cx="7406640" cy="914400"/>
          </a:xfrm>
        </p:spPr>
        <p:txBody>
          <a:bodyPr>
            <a:normAutofit fontScale="90000"/>
          </a:bodyPr>
          <a:lstStyle/>
          <a:p>
            <a:pPr algn="ctr" eaLnBrk="1" hangingPunct="1">
              <a:defRPr/>
            </a:pPr>
            <a:r>
              <a:rPr lang="en-US" b="1" dirty="0"/>
              <a:t>Functional Classification</a:t>
            </a:r>
            <a:br>
              <a:rPr lang="en-US" b="1" dirty="0"/>
            </a:br>
            <a:r>
              <a:rPr lang="en-US" b="1" dirty="0"/>
              <a:t>(New York Heart Association)</a:t>
            </a:r>
          </a:p>
        </p:txBody>
      </p:sp>
      <p:sp>
        <p:nvSpPr>
          <p:cNvPr id="29699" name="Rectangle 3"/>
          <p:cNvSpPr>
            <a:spLocks noGrp="1" noChangeArrowheads="1"/>
          </p:cNvSpPr>
          <p:nvPr>
            <p:ph idx="1"/>
          </p:nvPr>
        </p:nvSpPr>
        <p:spPr>
          <a:xfrm>
            <a:off x="228600" y="1981200"/>
            <a:ext cx="8915400" cy="4114800"/>
          </a:xfrm>
        </p:spPr>
        <p:txBody>
          <a:bodyPr>
            <a:normAutofit lnSpcReduction="10000"/>
          </a:bodyPr>
          <a:lstStyle/>
          <a:p>
            <a:pPr eaLnBrk="1" hangingPunct="1">
              <a:lnSpc>
                <a:spcPct val="90000"/>
              </a:lnSpc>
              <a:defRPr/>
            </a:pPr>
            <a:r>
              <a:rPr lang="en-US" sz="2000" dirty="0"/>
              <a:t>Class 1: has cardiac disease but no resulting limitation of physical </a:t>
            </a:r>
            <a:r>
              <a:rPr lang="en-US" sz="2000" dirty="0" err="1"/>
              <a:t>activity.Ordinary</a:t>
            </a:r>
            <a:r>
              <a:rPr lang="en-US" sz="2000" dirty="0"/>
              <a:t> physical activity does not cause undue fatigue, palpitation, dyspnea or anginal pain.</a:t>
            </a:r>
          </a:p>
          <a:p>
            <a:pPr eaLnBrk="1" hangingPunct="1">
              <a:lnSpc>
                <a:spcPct val="90000"/>
              </a:lnSpc>
              <a:defRPr/>
            </a:pPr>
            <a:r>
              <a:rPr lang="en-US" sz="2000" dirty="0"/>
              <a:t>Class 2: has cardiac disease resulting in slight limitation of physical activity. The patient is comfortable at rest and in the performance of ordinary, light, daily activities. Greater than ordinary physical activity, such as heavy physical exertion, result in fatigue, palpitation, dyspnea, or anginal pain.</a:t>
            </a:r>
          </a:p>
          <a:p>
            <a:pPr eaLnBrk="1" hangingPunct="1">
              <a:lnSpc>
                <a:spcPct val="90000"/>
              </a:lnSpc>
              <a:defRPr/>
            </a:pPr>
            <a:r>
              <a:rPr lang="en-US" sz="2000" dirty="0"/>
              <a:t>Class 3: has cardiac disease resulting in marked limitation of physical </a:t>
            </a:r>
            <a:r>
              <a:rPr lang="en-US" sz="2000" dirty="0" err="1"/>
              <a:t>activity.The</a:t>
            </a:r>
            <a:r>
              <a:rPr lang="en-US" sz="2000" dirty="0"/>
              <a:t> patient is comfortable at rest. Ordinary physical activity results in fatigue, palpitation, dyspnea or anginal pain.</a:t>
            </a:r>
          </a:p>
          <a:p>
            <a:pPr eaLnBrk="1" hangingPunct="1">
              <a:lnSpc>
                <a:spcPct val="90000"/>
              </a:lnSpc>
              <a:defRPr/>
            </a:pPr>
            <a:r>
              <a:rPr lang="en-US" sz="2000" dirty="0"/>
              <a:t>Class 4: has cardiac disease resulting in inability to carry on any physical activity without </a:t>
            </a:r>
            <a:r>
              <a:rPr lang="en-US" sz="2000" dirty="0" err="1"/>
              <a:t>discomfort.Symptoms</a:t>
            </a:r>
            <a:r>
              <a:rPr lang="en-US" sz="2000" dirty="0"/>
              <a:t> of inadequate cardiac output, pulmonary </a:t>
            </a:r>
            <a:r>
              <a:rPr lang="en-US" sz="2000" dirty="0" err="1"/>
              <a:t>congestion,systemic</a:t>
            </a:r>
            <a:r>
              <a:rPr lang="en-US" sz="2000" dirty="0"/>
              <a:t> congestion, or of the anginal syndrome may be present, even at rest. If any physical activity is undertaken, discomfort is increased.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E42F-D47B-40D3-9592-B1D55F7BE1B7}"/>
              </a:ext>
            </a:extLst>
          </p:cNvPr>
          <p:cNvSpPr>
            <a:spLocks noGrp="1"/>
          </p:cNvSpPr>
          <p:nvPr>
            <p:ph type="title"/>
          </p:nvPr>
        </p:nvSpPr>
        <p:spPr>
          <a:xfrm>
            <a:off x="857250" y="609600"/>
            <a:ext cx="7406640" cy="990600"/>
          </a:xfrm>
        </p:spPr>
        <p:txBody>
          <a:bodyPr>
            <a:noAutofit/>
          </a:bodyPr>
          <a:lstStyle/>
          <a:p>
            <a:pPr algn="just"/>
            <a:r>
              <a:rPr lang="en-ID" sz="2500" dirty="0" err="1"/>
              <a:t>Penyakit</a:t>
            </a:r>
            <a:r>
              <a:rPr lang="en-ID" sz="2500" dirty="0"/>
              <a:t> </a:t>
            </a:r>
            <a:r>
              <a:rPr lang="en-ID" sz="2500" dirty="0" err="1"/>
              <a:t>Akibat</a:t>
            </a:r>
            <a:r>
              <a:rPr lang="en-ID" sz="2500" dirty="0"/>
              <a:t> </a:t>
            </a:r>
            <a:r>
              <a:rPr lang="en-ID" sz="2500" dirty="0" err="1"/>
              <a:t>Kerja</a:t>
            </a:r>
            <a:r>
              <a:rPr lang="en-ID" sz="2500" dirty="0"/>
              <a:t> yang </a:t>
            </a:r>
            <a:r>
              <a:rPr lang="en-ID" sz="2500" dirty="0" err="1"/>
              <a:t>selanjutnya</a:t>
            </a:r>
            <a:r>
              <a:rPr lang="en-ID" sz="2500" dirty="0"/>
              <a:t> </a:t>
            </a:r>
            <a:r>
              <a:rPr lang="en-ID" sz="2500" dirty="0" err="1"/>
              <a:t>disingkat</a:t>
            </a:r>
            <a:r>
              <a:rPr lang="en-ID" sz="2500" dirty="0"/>
              <a:t> PAK (Occupational Disease) </a:t>
            </a:r>
            <a:r>
              <a:rPr lang="en-ID" sz="2500" dirty="0" err="1"/>
              <a:t>yaitu</a:t>
            </a:r>
            <a:r>
              <a:rPr lang="en-ID" sz="2500" dirty="0"/>
              <a:t> </a:t>
            </a:r>
            <a:r>
              <a:rPr lang="en-ID" sz="2500" dirty="0" err="1"/>
              <a:t>penyakit</a:t>
            </a:r>
            <a:r>
              <a:rPr lang="en-ID" sz="2500" dirty="0"/>
              <a:t> yang </a:t>
            </a:r>
            <a:r>
              <a:rPr lang="en-ID" sz="2500" dirty="0" err="1"/>
              <a:t>disebabkan</a:t>
            </a:r>
            <a:r>
              <a:rPr lang="en-ID" sz="2500" dirty="0"/>
              <a:t> oleh </a:t>
            </a:r>
            <a:r>
              <a:rPr lang="en-ID" sz="2500" dirty="0" err="1"/>
              <a:t>pekerjaan</a:t>
            </a:r>
            <a:r>
              <a:rPr lang="en-ID" sz="2500" dirty="0"/>
              <a:t> </a:t>
            </a:r>
            <a:r>
              <a:rPr lang="en-ID" sz="2500" dirty="0" err="1"/>
              <a:t>atau</a:t>
            </a:r>
            <a:r>
              <a:rPr lang="en-ID" sz="2500" dirty="0"/>
              <a:t> </a:t>
            </a:r>
            <a:r>
              <a:rPr lang="en-ID" sz="2500" dirty="0" err="1"/>
              <a:t>lingkungan</a:t>
            </a:r>
            <a:r>
              <a:rPr lang="en-ID" sz="2500" dirty="0"/>
              <a:t> </a:t>
            </a:r>
            <a:r>
              <a:rPr lang="en-ID" sz="2500" dirty="0" err="1"/>
              <a:t>kerja</a:t>
            </a:r>
            <a:r>
              <a:rPr lang="en-ID" sz="2500" dirty="0"/>
              <a:t> yang </a:t>
            </a:r>
            <a:r>
              <a:rPr lang="en-ID" sz="2500" dirty="0" err="1"/>
              <a:t>dalam</a:t>
            </a:r>
            <a:r>
              <a:rPr lang="en-ID" sz="2500" dirty="0"/>
              <a:t> </a:t>
            </a:r>
            <a:r>
              <a:rPr lang="en-ID" sz="2500" dirty="0" err="1"/>
              <a:t>Peraturan</a:t>
            </a:r>
            <a:r>
              <a:rPr lang="en-ID" sz="2500" dirty="0"/>
              <a:t> </a:t>
            </a:r>
            <a:r>
              <a:rPr lang="en-ID" sz="2500" dirty="0" err="1"/>
              <a:t>Presiden</a:t>
            </a:r>
            <a:r>
              <a:rPr lang="en-ID" sz="2500" dirty="0"/>
              <a:t> </a:t>
            </a:r>
            <a:r>
              <a:rPr lang="en-ID" sz="2500" dirty="0" err="1"/>
              <a:t>Nomor</a:t>
            </a:r>
            <a:r>
              <a:rPr lang="en-ID" sz="2500" dirty="0"/>
              <a:t> 7 </a:t>
            </a:r>
            <a:r>
              <a:rPr lang="en-ID" sz="2500" dirty="0" err="1"/>
              <a:t>Tahun</a:t>
            </a:r>
            <a:r>
              <a:rPr lang="en-ID" sz="2500" dirty="0"/>
              <a:t> 2019</a:t>
            </a:r>
          </a:p>
        </p:txBody>
      </p:sp>
      <p:sp>
        <p:nvSpPr>
          <p:cNvPr id="3" name="Content Placeholder 2">
            <a:extLst>
              <a:ext uri="{FF2B5EF4-FFF2-40B4-BE49-F238E27FC236}">
                <a16:creationId xmlns:a16="http://schemas.microsoft.com/office/drawing/2014/main" id="{CC7C93B7-EAFE-44B8-9038-7651043CB534}"/>
              </a:ext>
            </a:extLst>
          </p:cNvPr>
          <p:cNvSpPr>
            <a:spLocks noGrp="1"/>
          </p:cNvSpPr>
          <p:nvPr>
            <p:ph idx="1"/>
          </p:nvPr>
        </p:nvSpPr>
        <p:spPr>
          <a:xfrm>
            <a:off x="304800" y="2286000"/>
            <a:ext cx="8610599" cy="4343400"/>
          </a:xfrm>
        </p:spPr>
        <p:txBody>
          <a:bodyPr>
            <a:normAutofit/>
          </a:bodyPr>
          <a:lstStyle/>
          <a:p>
            <a:pPr marL="34290" indent="0">
              <a:buNone/>
            </a:pPr>
            <a:r>
              <a:rPr lang="en-ID" dirty="0" err="1"/>
              <a:t>Bahan</a:t>
            </a:r>
            <a:r>
              <a:rPr lang="en-ID" dirty="0"/>
              <a:t> </a:t>
            </a:r>
            <a:r>
              <a:rPr lang="en-ID" dirty="0" err="1"/>
              <a:t>pertimbangan</a:t>
            </a:r>
            <a:r>
              <a:rPr lang="en-ID" dirty="0"/>
              <a:t> </a:t>
            </a:r>
            <a:r>
              <a:rPr lang="en-ID" dirty="0" err="1"/>
              <a:t>dalam</a:t>
            </a:r>
            <a:r>
              <a:rPr lang="en-ID" dirty="0"/>
              <a:t> </a:t>
            </a:r>
            <a:r>
              <a:rPr lang="en-ID" dirty="0" err="1"/>
              <a:t>menganalisis</a:t>
            </a:r>
            <a:r>
              <a:rPr lang="en-ID" dirty="0"/>
              <a:t> dan </a:t>
            </a:r>
            <a:r>
              <a:rPr lang="en-ID" dirty="0" err="1"/>
              <a:t>menetapkan</a:t>
            </a:r>
            <a:r>
              <a:rPr lang="en-ID" dirty="0"/>
              <a:t> </a:t>
            </a:r>
            <a:r>
              <a:rPr lang="en-ID" dirty="0" err="1"/>
              <a:t>apakah</a:t>
            </a:r>
            <a:r>
              <a:rPr lang="en-ID" dirty="0"/>
              <a:t> PAK (Occupational Disease) </a:t>
            </a:r>
            <a:r>
              <a:rPr lang="en-ID" dirty="0" err="1"/>
              <a:t>atau</a:t>
            </a:r>
            <a:r>
              <a:rPr lang="en-ID" dirty="0"/>
              <a:t> </a:t>
            </a:r>
            <a:r>
              <a:rPr lang="en-ID" dirty="0" err="1"/>
              <a:t>penyakit</a:t>
            </a:r>
            <a:r>
              <a:rPr lang="en-ID" dirty="0"/>
              <a:t> </a:t>
            </a:r>
            <a:r>
              <a:rPr lang="en-ID" dirty="0" err="1"/>
              <a:t>akibat</a:t>
            </a:r>
            <a:r>
              <a:rPr lang="en-ID" dirty="0"/>
              <a:t> </a:t>
            </a:r>
            <a:r>
              <a:rPr lang="en-ID" dirty="0" err="1"/>
              <a:t>hubungan</a:t>
            </a:r>
            <a:r>
              <a:rPr lang="en-ID" dirty="0"/>
              <a:t> </a:t>
            </a:r>
            <a:r>
              <a:rPr lang="en-ID" dirty="0" err="1"/>
              <a:t>kerja</a:t>
            </a:r>
            <a:r>
              <a:rPr lang="en-ID" dirty="0"/>
              <a:t> (Work Related Disease) </a:t>
            </a:r>
            <a:r>
              <a:rPr lang="en-ID" dirty="0" err="1"/>
              <a:t>diperlukan</a:t>
            </a:r>
            <a:r>
              <a:rPr lang="en-ID" dirty="0"/>
              <a:t> data </a:t>
            </a:r>
            <a:r>
              <a:rPr lang="en-ID" dirty="0" err="1"/>
              <a:t>pendukung</a:t>
            </a:r>
            <a:r>
              <a:rPr lang="en-ID" dirty="0"/>
              <a:t> </a:t>
            </a:r>
            <a:r>
              <a:rPr lang="en-ID" dirty="0" err="1"/>
              <a:t>antara</a:t>
            </a:r>
            <a:r>
              <a:rPr lang="en-ID" dirty="0"/>
              <a:t> lain:</a:t>
            </a:r>
            <a:br>
              <a:rPr lang="en-ID" dirty="0"/>
            </a:br>
            <a:r>
              <a:rPr lang="en-ID" dirty="0"/>
              <a:t>1. Data </a:t>
            </a:r>
            <a:r>
              <a:rPr lang="en-ID" dirty="0" err="1"/>
              <a:t>hasil</a:t>
            </a:r>
            <a:r>
              <a:rPr lang="en-ID" dirty="0"/>
              <a:t> </a:t>
            </a:r>
            <a:r>
              <a:rPr lang="en-ID" dirty="0" err="1"/>
              <a:t>pemeriksaan</a:t>
            </a:r>
            <a:r>
              <a:rPr lang="en-ID" dirty="0"/>
              <a:t> </a:t>
            </a:r>
            <a:r>
              <a:rPr lang="en-ID" dirty="0" err="1"/>
              <a:t>kesehatan</a:t>
            </a:r>
            <a:r>
              <a:rPr lang="en-ID" dirty="0"/>
              <a:t> </a:t>
            </a:r>
            <a:r>
              <a:rPr lang="en-ID" dirty="0" err="1"/>
              <a:t>awal</a:t>
            </a:r>
            <a:r>
              <a:rPr lang="en-ID" dirty="0"/>
              <a:t> (</a:t>
            </a:r>
            <a:r>
              <a:rPr lang="en-ID" dirty="0" err="1"/>
              <a:t>sebelum</a:t>
            </a:r>
            <a:r>
              <a:rPr lang="en-ID" dirty="0"/>
              <a:t> </a:t>
            </a:r>
            <a:r>
              <a:rPr lang="en-ID" dirty="0" err="1"/>
              <a:t>tenaga</a:t>
            </a:r>
            <a:r>
              <a:rPr lang="en-ID" dirty="0"/>
              <a:t> </a:t>
            </a:r>
            <a:r>
              <a:rPr lang="en-ID" dirty="0" err="1"/>
              <a:t>kerja</a:t>
            </a:r>
            <a:r>
              <a:rPr lang="en-ID" dirty="0"/>
              <a:t> di </a:t>
            </a:r>
            <a:r>
              <a:rPr lang="en-ID" dirty="0" err="1"/>
              <a:t>pekerjakan</a:t>
            </a:r>
            <a:r>
              <a:rPr lang="en-ID" dirty="0"/>
              <a:t> di </a:t>
            </a:r>
            <a:r>
              <a:rPr lang="en-ID" dirty="0" err="1"/>
              <a:t>perusahaan</a:t>
            </a:r>
            <a:r>
              <a:rPr lang="en-ID" dirty="0"/>
              <a:t> yang </a:t>
            </a:r>
            <a:r>
              <a:rPr lang="en-ID" dirty="0" err="1"/>
              <a:t>bersangkutan</a:t>
            </a:r>
            <a:r>
              <a:rPr lang="en-ID" dirty="0"/>
              <a:t>)</a:t>
            </a:r>
          </a:p>
          <a:p>
            <a:pPr marL="34290" indent="0">
              <a:buNone/>
            </a:pPr>
            <a:r>
              <a:rPr lang="en-ID" dirty="0"/>
              <a:t>2. Data </a:t>
            </a:r>
            <a:r>
              <a:rPr lang="en-ID" dirty="0" err="1"/>
              <a:t>hasil</a:t>
            </a:r>
            <a:r>
              <a:rPr lang="en-ID" dirty="0"/>
              <a:t> </a:t>
            </a:r>
            <a:r>
              <a:rPr lang="en-ID" dirty="0" err="1"/>
              <a:t>pemeriksaan</a:t>
            </a:r>
            <a:r>
              <a:rPr lang="en-ID" dirty="0"/>
              <a:t> </a:t>
            </a:r>
            <a:r>
              <a:rPr lang="en-ID" dirty="0" err="1"/>
              <a:t>kesehatan</a:t>
            </a:r>
            <a:r>
              <a:rPr lang="en-ID" dirty="0"/>
              <a:t> </a:t>
            </a:r>
            <a:r>
              <a:rPr lang="en-ID" dirty="0" err="1"/>
              <a:t>berkala</a:t>
            </a:r>
            <a:r>
              <a:rPr lang="en-ID" dirty="0"/>
              <a:t> (</a:t>
            </a:r>
            <a:r>
              <a:rPr lang="en-ID" dirty="0" err="1"/>
              <a:t>pemeriksaan</a:t>
            </a:r>
            <a:r>
              <a:rPr lang="en-ID" dirty="0"/>
              <a:t> yang di </a:t>
            </a:r>
            <a:r>
              <a:rPr lang="en-ID" dirty="0" err="1"/>
              <a:t>lakukan</a:t>
            </a:r>
            <a:r>
              <a:rPr lang="en-ID" dirty="0"/>
              <a:t> </a:t>
            </a:r>
            <a:r>
              <a:rPr lang="en-ID" dirty="0" err="1"/>
              <a:t>secara</a:t>
            </a:r>
            <a:r>
              <a:rPr lang="en-ID" dirty="0"/>
              <a:t> </a:t>
            </a:r>
            <a:r>
              <a:rPr lang="en-ID" dirty="0" err="1"/>
              <a:t>periodik</a:t>
            </a:r>
            <a:r>
              <a:rPr lang="en-ID" dirty="0"/>
              <a:t> </a:t>
            </a:r>
            <a:r>
              <a:rPr lang="en-ID" dirty="0" err="1"/>
              <a:t>selama</a:t>
            </a:r>
            <a:r>
              <a:rPr lang="en-ID" dirty="0"/>
              <a:t> </a:t>
            </a:r>
            <a:r>
              <a:rPr lang="en-ID" dirty="0" err="1"/>
              <a:t>tenaga</a:t>
            </a:r>
            <a:r>
              <a:rPr lang="en-ID" dirty="0"/>
              <a:t> </a:t>
            </a:r>
            <a:r>
              <a:rPr lang="en-ID" dirty="0" err="1"/>
              <a:t>kerja</a:t>
            </a:r>
            <a:r>
              <a:rPr lang="en-ID" dirty="0"/>
              <a:t> </a:t>
            </a:r>
            <a:r>
              <a:rPr lang="en-ID" dirty="0" err="1"/>
              <a:t>bekerja</a:t>
            </a:r>
            <a:r>
              <a:rPr lang="en-ID" dirty="0"/>
              <a:t> di </a:t>
            </a:r>
            <a:r>
              <a:rPr lang="en-ID" dirty="0" err="1"/>
              <a:t>perusahaan</a:t>
            </a:r>
            <a:r>
              <a:rPr lang="en-ID" dirty="0"/>
              <a:t> yang </a:t>
            </a:r>
            <a:r>
              <a:rPr lang="en-ID" dirty="0" err="1"/>
              <a:t>bersangkutan</a:t>
            </a:r>
            <a:r>
              <a:rPr lang="en-ID" dirty="0"/>
              <a:t>);</a:t>
            </a:r>
          </a:p>
          <a:p>
            <a:pPr marL="34290" indent="0">
              <a:buNone/>
            </a:pPr>
            <a:r>
              <a:rPr lang="en-ID" dirty="0"/>
              <a:t>3. Data </a:t>
            </a:r>
            <a:r>
              <a:rPr lang="en-ID" dirty="0" err="1"/>
              <a:t>hasil</a:t>
            </a:r>
            <a:r>
              <a:rPr lang="en-ID" dirty="0"/>
              <a:t> </a:t>
            </a:r>
            <a:r>
              <a:rPr lang="en-ID" dirty="0" err="1"/>
              <a:t>pemeriksaan</a:t>
            </a:r>
            <a:r>
              <a:rPr lang="en-ID" dirty="0"/>
              <a:t> </a:t>
            </a:r>
            <a:r>
              <a:rPr lang="en-ID" dirty="0" err="1"/>
              <a:t>khusus</a:t>
            </a:r>
            <a:r>
              <a:rPr lang="en-ID" dirty="0"/>
              <a:t> (</a:t>
            </a:r>
            <a:r>
              <a:rPr lang="en-ID" dirty="0" err="1"/>
              <a:t>pemeriksaan</a:t>
            </a:r>
            <a:r>
              <a:rPr lang="en-ID" dirty="0"/>
              <a:t> </a:t>
            </a:r>
            <a:r>
              <a:rPr lang="en-ID" dirty="0" err="1"/>
              <a:t>dokter</a:t>
            </a:r>
            <a:r>
              <a:rPr lang="en-ID" dirty="0"/>
              <a:t> yang </a:t>
            </a:r>
            <a:r>
              <a:rPr lang="en-ID" dirty="0" err="1"/>
              <a:t>merawat</a:t>
            </a:r>
            <a:r>
              <a:rPr lang="en-ID" dirty="0"/>
              <a:t> </a:t>
            </a:r>
            <a:r>
              <a:rPr lang="en-ID" dirty="0" err="1"/>
              <a:t>tenaga</a:t>
            </a:r>
            <a:r>
              <a:rPr lang="en-ID" dirty="0"/>
              <a:t> </a:t>
            </a:r>
            <a:r>
              <a:rPr lang="en-ID" dirty="0" err="1"/>
              <a:t>kerja</a:t>
            </a:r>
            <a:r>
              <a:rPr lang="en-ID" dirty="0"/>
              <a:t> </a:t>
            </a:r>
            <a:r>
              <a:rPr lang="en-ID" dirty="0" err="1"/>
              <a:t>tentang</a:t>
            </a:r>
            <a:r>
              <a:rPr lang="en-ID" dirty="0"/>
              <a:t> </a:t>
            </a:r>
            <a:r>
              <a:rPr lang="en-ID" dirty="0" err="1"/>
              <a:t>riwayat</a:t>
            </a:r>
            <a:r>
              <a:rPr lang="en-ID" dirty="0"/>
              <a:t> </a:t>
            </a:r>
            <a:r>
              <a:rPr lang="en-ID" dirty="0" err="1"/>
              <a:t>penyakit</a:t>
            </a:r>
            <a:r>
              <a:rPr lang="en-ID" dirty="0"/>
              <a:t> yang di </a:t>
            </a:r>
            <a:r>
              <a:rPr lang="en-ID" dirty="0" err="1"/>
              <a:t>deritanya</a:t>
            </a:r>
            <a:r>
              <a:rPr lang="en-ID" dirty="0"/>
              <a:t>);</a:t>
            </a:r>
            <a:br>
              <a:rPr lang="en-ID" dirty="0"/>
            </a:br>
            <a:endParaRPr lang="en-ID" dirty="0"/>
          </a:p>
        </p:txBody>
      </p:sp>
    </p:spTree>
    <p:extLst>
      <p:ext uri="{BB962C8B-B14F-4D97-AF65-F5344CB8AC3E}">
        <p14:creationId xmlns:p14="http://schemas.microsoft.com/office/powerpoint/2010/main" val="567387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FE00C-8AAF-422A-BEA0-72BABF600A78}"/>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E6E2C51E-1C09-43F4-9C34-C7C649E284AA}"/>
              </a:ext>
            </a:extLst>
          </p:cNvPr>
          <p:cNvSpPr>
            <a:spLocks noGrp="1"/>
          </p:cNvSpPr>
          <p:nvPr>
            <p:ph idx="1"/>
          </p:nvPr>
        </p:nvSpPr>
        <p:spPr/>
        <p:txBody>
          <a:bodyPr/>
          <a:lstStyle/>
          <a:p>
            <a:pPr marL="34290" indent="0">
              <a:buNone/>
            </a:pPr>
            <a:r>
              <a:rPr lang="en-ID" dirty="0"/>
              <a:t>4. Data </a:t>
            </a:r>
            <a:r>
              <a:rPr lang="en-ID" dirty="0" err="1"/>
              <a:t>hasil</a:t>
            </a:r>
            <a:r>
              <a:rPr lang="en-ID" dirty="0"/>
              <a:t> </a:t>
            </a:r>
            <a:r>
              <a:rPr lang="en-ID" dirty="0" err="1"/>
              <a:t>pengujian</a:t>
            </a:r>
            <a:r>
              <a:rPr lang="en-ID" dirty="0"/>
              <a:t> </a:t>
            </a:r>
            <a:r>
              <a:rPr lang="en-ID" dirty="0" err="1"/>
              <a:t>lingkungan</a:t>
            </a:r>
            <a:r>
              <a:rPr lang="en-ID" dirty="0"/>
              <a:t> </a:t>
            </a:r>
            <a:r>
              <a:rPr lang="en-ID" dirty="0" err="1"/>
              <a:t>kerja</a:t>
            </a:r>
            <a:r>
              <a:rPr lang="en-ID" dirty="0"/>
              <a:t> oleh Pusat </a:t>
            </a:r>
            <a:r>
              <a:rPr lang="en-ID" dirty="0" err="1"/>
              <a:t>Keselamatan</a:t>
            </a:r>
            <a:r>
              <a:rPr lang="en-ID" dirty="0"/>
              <a:t> dan Kesehatan </a:t>
            </a:r>
            <a:r>
              <a:rPr lang="en-ID" dirty="0" err="1"/>
              <a:t>Kerja</a:t>
            </a:r>
            <a:r>
              <a:rPr lang="en-ID" dirty="0"/>
              <a:t> </a:t>
            </a:r>
            <a:r>
              <a:rPr lang="en-ID" dirty="0" err="1"/>
              <a:t>beserta</a:t>
            </a:r>
            <a:r>
              <a:rPr lang="en-ID" dirty="0"/>
              <a:t> </a:t>
            </a:r>
            <a:r>
              <a:rPr lang="en-ID" dirty="0" err="1"/>
              <a:t>balai-balainya</a:t>
            </a:r>
            <a:r>
              <a:rPr lang="en-ID" dirty="0"/>
              <a:t>, </a:t>
            </a:r>
            <a:r>
              <a:rPr lang="en-ID" dirty="0" err="1"/>
              <a:t>atau</a:t>
            </a:r>
            <a:r>
              <a:rPr lang="en-ID" dirty="0"/>
              <a:t> </a:t>
            </a:r>
            <a:r>
              <a:rPr lang="en-ID" dirty="0" err="1"/>
              <a:t>lembaga-lembaga</a:t>
            </a:r>
            <a:r>
              <a:rPr lang="en-ID" dirty="0"/>
              <a:t> lain yang </a:t>
            </a:r>
            <a:r>
              <a:rPr lang="en-ID" dirty="0" err="1"/>
              <a:t>ditunjuk</a:t>
            </a:r>
            <a:r>
              <a:rPr lang="en-ID" dirty="0"/>
              <a:t> oleh Menteri Tenaga </a:t>
            </a:r>
            <a:r>
              <a:rPr lang="en-ID" dirty="0" err="1"/>
              <a:t>Kerja</a:t>
            </a:r>
            <a:r>
              <a:rPr lang="en-ID" dirty="0"/>
              <a:t> dan </a:t>
            </a:r>
            <a:r>
              <a:rPr lang="en-ID" dirty="0" err="1"/>
              <a:t>Transmigrasi</a:t>
            </a:r>
            <a:endParaRPr lang="en-ID" dirty="0"/>
          </a:p>
          <a:p>
            <a:pPr marL="34290" indent="0">
              <a:buNone/>
            </a:pPr>
            <a:r>
              <a:rPr lang="en-ID" dirty="0"/>
              <a:t>5. Data </a:t>
            </a:r>
            <a:r>
              <a:rPr lang="en-ID" dirty="0" err="1"/>
              <a:t>hasil</a:t>
            </a:r>
            <a:r>
              <a:rPr lang="en-ID" dirty="0"/>
              <a:t> </a:t>
            </a:r>
            <a:r>
              <a:rPr lang="en-ID" dirty="0" err="1"/>
              <a:t>pemeriksaan</a:t>
            </a:r>
            <a:r>
              <a:rPr lang="en-ID" dirty="0"/>
              <a:t> </a:t>
            </a:r>
            <a:r>
              <a:rPr lang="en-ID" dirty="0" err="1"/>
              <a:t>kesehatan</a:t>
            </a:r>
            <a:r>
              <a:rPr lang="en-ID" dirty="0"/>
              <a:t> </a:t>
            </a:r>
            <a:r>
              <a:rPr lang="en-ID" dirty="0" err="1"/>
              <a:t>tenaga</a:t>
            </a:r>
            <a:r>
              <a:rPr lang="en-ID" dirty="0"/>
              <a:t> </a:t>
            </a:r>
            <a:r>
              <a:rPr lang="en-ID" dirty="0" err="1"/>
              <a:t>kerja</a:t>
            </a:r>
            <a:r>
              <a:rPr lang="en-ID" dirty="0"/>
              <a:t> </a:t>
            </a:r>
            <a:r>
              <a:rPr lang="en-ID" dirty="0" err="1"/>
              <a:t>secara</a:t>
            </a:r>
            <a:r>
              <a:rPr lang="en-ID" dirty="0"/>
              <a:t> </a:t>
            </a:r>
            <a:r>
              <a:rPr lang="en-ID" dirty="0" err="1"/>
              <a:t>umum</a:t>
            </a:r>
            <a:r>
              <a:rPr lang="en-ID" dirty="0"/>
              <a:t> di </a:t>
            </a:r>
            <a:r>
              <a:rPr lang="en-ID" dirty="0" err="1"/>
              <a:t>bagian</a:t>
            </a:r>
            <a:r>
              <a:rPr lang="en-ID" dirty="0"/>
              <a:t> </a:t>
            </a:r>
            <a:r>
              <a:rPr lang="en-ID" dirty="0" err="1"/>
              <a:t>tersebut</a:t>
            </a:r>
            <a:r>
              <a:rPr lang="en-ID" dirty="0"/>
              <a:t>;</a:t>
            </a:r>
          </a:p>
          <a:p>
            <a:pPr marL="34290" indent="0">
              <a:buNone/>
            </a:pPr>
            <a:r>
              <a:rPr lang="en-ID" dirty="0"/>
              <a:t>6. Riwayat </a:t>
            </a:r>
            <a:r>
              <a:rPr lang="en-ID" dirty="0" err="1"/>
              <a:t>pekerjaan</a:t>
            </a:r>
            <a:r>
              <a:rPr lang="en-ID" dirty="0"/>
              <a:t> </a:t>
            </a:r>
            <a:r>
              <a:rPr lang="en-ID" dirty="0" err="1"/>
              <a:t>tenaga</a:t>
            </a:r>
            <a:r>
              <a:rPr lang="en-ID" dirty="0"/>
              <a:t> </a:t>
            </a:r>
            <a:r>
              <a:rPr lang="en-ID" dirty="0" err="1"/>
              <a:t>kerja</a:t>
            </a:r>
            <a:r>
              <a:rPr lang="en-ID" dirty="0"/>
              <a:t>;</a:t>
            </a:r>
          </a:p>
          <a:p>
            <a:pPr marL="34290" indent="0">
              <a:buNone/>
            </a:pPr>
            <a:r>
              <a:rPr lang="en-ID" dirty="0"/>
              <a:t>7. Riwayat </a:t>
            </a:r>
            <a:r>
              <a:rPr lang="en-ID" dirty="0" err="1"/>
              <a:t>kesehatan</a:t>
            </a:r>
            <a:r>
              <a:rPr lang="en-ID" dirty="0"/>
              <a:t> </a:t>
            </a:r>
            <a:r>
              <a:rPr lang="en-ID" dirty="0" err="1"/>
              <a:t>tenaga</a:t>
            </a:r>
            <a:r>
              <a:rPr lang="en-ID" dirty="0"/>
              <a:t> </a:t>
            </a:r>
            <a:r>
              <a:rPr lang="en-ID" dirty="0" err="1"/>
              <a:t>kerja</a:t>
            </a:r>
            <a:r>
              <a:rPr lang="en-ID" dirty="0"/>
              <a:t>;</a:t>
            </a:r>
          </a:p>
          <a:p>
            <a:pPr marL="34290" indent="0">
              <a:buNone/>
            </a:pPr>
            <a:r>
              <a:rPr lang="en-ID" dirty="0"/>
              <a:t>8. Data </a:t>
            </a:r>
            <a:r>
              <a:rPr lang="en-ID" dirty="0" err="1"/>
              <a:t>medis</a:t>
            </a:r>
            <a:r>
              <a:rPr lang="en-ID" dirty="0"/>
              <a:t>/</a:t>
            </a:r>
            <a:r>
              <a:rPr lang="en-ID" dirty="0" err="1"/>
              <a:t>rekam</a:t>
            </a:r>
            <a:r>
              <a:rPr lang="en-ID" dirty="0"/>
              <a:t> </a:t>
            </a:r>
            <a:r>
              <a:rPr lang="en-ID" dirty="0" err="1"/>
              <a:t>medis</a:t>
            </a:r>
            <a:r>
              <a:rPr lang="en-ID" dirty="0"/>
              <a:t> </a:t>
            </a:r>
            <a:r>
              <a:rPr lang="en-ID" dirty="0" err="1"/>
              <a:t>tenaga</a:t>
            </a:r>
            <a:r>
              <a:rPr lang="en-ID" dirty="0"/>
              <a:t> </a:t>
            </a:r>
            <a:r>
              <a:rPr lang="en-ID" dirty="0" err="1"/>
              <a:t>kerja</a:t>
            </a:r>
            <a:r>
              <a:rPr lang="en-ID" dirty="0"/>
              <a:t>;</a:t>
            </a:r>
          </a:p>
          <a:p>
            <a:pPr marL="34290" indent="0">
              <a:buNone/>
            </a:pPr>
            <a:r>
              <a:rPr lang="en-ID" dirty="0"/>
              <a:t>9. </a:t>
            </a:r>
            <a:r>
              <a:rPr lang="en-ID" dirty="0" err="1"/>
              <a:t>Analisis</a:t>
            </a:r>
            <a:r>
              <a:rPr lang="en-ID" dirty="0"/>
              <a:t> </a:t>
            </a:r>
            <a:r>
              <a:rPr lang="en-ID" dirty="0" err="1"/>
              <a:t>hasil</a:t>
            </a:r>
            <a:r>
              <a:rPr lang="en-ID" dirty="0"/>
              <a:t> </a:t>
            </a:r>
            <a:r>
              <a:rPr lang="en-ID" dirty="0" err="1"/>
              <a:t>pemeriksaan</a:t>
            </a:r>
            <a:r>
              <a:rPr lang="en-ID" dirty="0"/>
              <a:t> </a:t>
            </a:r>
            <a:r>
              <a:rPr lang="en-ID" dirty="0" err="1"/>
              <a:t>lapangan</a:t>
            </a:r>
            <a:r>
              <a:rPr lang="en-ID" dirty="0"/>
              <a:t> oleh </a:t>
            </a:r>
            <a:r>
              <a:rPr lang="en-ID" dirty="0" err="1"/>
              <a:t>Pengawas</a:t>
            </a:r>
            <a:r>
              <a:rPr lang="en-ID" dirty="0"/>
              <a:t> </a:t>
            </a:r>
            <a:r>
              <a:rPr lang="en-ID" dirty="0" err="1"/>
              <a:t>Ketenagakerjaan</a:t>
            </a:r>
            <a:r>
              <a:rPr lang="en-ID" dirty="0"/>
              <a:t>; dan/</a:t>
            </a:r>
            <a:r>
              <a:rPr lang="en-ID" dirty="0" err="1"/>
              <a:t>atau</a:t>
            </a:r>
            <a:endParaRPr lang="en-ID" dirty="0"/>
          </a:p>
          <a:p>
            <a:pPr marL="34290" indent="0">
              <a:buNone/>
            </a:pPr>
            <a:r>
              <a:rPr lang="en-ID" dirty="0"/>
              <a:t>10. </a:t>
            </a:r>
            <a:r>
              <a:rPr lang="en-ID" dirty="0" err="1"/>
              <a:t>Pertimbangan</a:t>
            </a:r>
            <a:r>
              <a:rPr lang="en-ID" dirty="0"/>
              <a:t> </a:t>
            </a:r>
            <a:r>
              <a:rPr lang="en-ID" dirty="0" err="1"/>
              <a:t>medis</a:t>
            </a:r>
            <a:r>
              <a:rPr lang="en-ID" dirty="0"/>
              <a:t> </a:t>
            </a:r>
            <a:r>
              <a:rPr lang="en-ID" dirty="0" err="1"/>
              <a:t>dokter</a:t>
            </a:r>
            <a:r>
              <a:rPr lang="en-ID" dirty="0"/>
              <a:t> </a:t>
            </a:r>
            <a:r>
              <a:rPr lang="en-ID" dirty="0" err="1"/>
              <a:t>penasehat</a:t>
            </a:r>
            <a:r>
              <a:rPr lang="en-ID" dirty="0"/>
              <a:t>.</a:t>
            </a:r>
          </a:p>
        </p:txBody>
      </p:sp>
    </p:spTree>
    <p:extLst>
      <p:ext uri="{BB962C8B-B14F-4D97-AF65-F5344CB8AC3E}">
        <p14:creationId xmlns:p14="http://schemas.microsoft.com/office/powerpoint/2010/main" val="704945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381000" y="1038225"/>
            <a:ext cx="8229600" cy="3416300"/>
          </a:xfrm>
          <a:prstGeom prst="rect">
            <a:avLst/>
          </a:prstGeom>
          <a:noFill/>
          <a:ln w="9525">
            <a:noFill/>
            <a:miter lim="800000"/>
            <a:headEnd/>
            <a:tailEnd/>
          </a:ln>
        </p:spPr>
        <p:txBody>
          <a:bodyPr tIns="0" bIns="0" anchor="ctr">
            <a:spAutoFit/>
          </a:bodyPr>
          <a:lstStyle/>
          <a:p>
            <a:pPr algn="ctr" eaLnBrk="1" hangingPunct="1"/>
            <a:r>
              <a:rPr lang="en-US" sz="2800" b="1"/>
              <a:t>Penyakit Akibat Kerja (Penyakit Hubungan Kerja), yaitu gangguan kesehatan yang dialami oleh tenaga kerja yang disebabkan secara langsung oleh faktor-faktor resiko bahaya yang terdapat di tempat kerjanya. Di Indonesia kita mengenal 31 jenis Penyakit Akibat Kerja sesuai dengan daftar yang ditetapkan dengan Keputusan Presiden No. 22 tahun 1993.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4400" y="274638"/>
            <a:ext cx="7772400" cy="1143000"/>
          </a:xfrm>
        </p:spPr>
        <p:txBody>
          <a:bodyPr>
            <a:normAutofit fontScale="90000"/>
          </a:bodyPr>
          <a:lstStyle/>
          <a:p>
            <a:pPr eaLnBrk="1" hangingPunct="1">
              <a:defRPr/>
            </a:pPr>
            <a:r>
              <a:rPr lang="en-US" sz="1800" b="1" dirty="0"/>
              <a:t>LAMPIRAN</a:t>
            </a:r>
            <a:br>
              <a:rPr lang="en-US" sz="1800" b="1" dirty="0"/>
            </a:br>
            <a:r>
              <a:rPr lang="en-US" sz="1800" b="1" dirty="0"/>
              <a:t>KEPUTUSAN PRESIDEN REPUBLIK INDONESIA</a:t>
            </a:r>
            <a:br>
              <a:rPr lang="en-US" sz="1800" b="1" dirty="0"/>
            </a:br>
            <a:r>
              <a:rPr lang="en-US" sz="1800" b="1" dirty="0"/>
              <a:t>NOMOR 22 TAHUN 1993</a:t>
            </a:r>
            <a:br>
              <a:rPr lang="en-US" sz="1800" b="1" dirty="0"/>
            </a:br>
            <a:r>
              <a:rPr lang="en-US" sz="1800" b="1" dirty="0"/>
              <a:t>TENTANG</a:t>
            </a:r>
            <a:br>
              <a:rPr lang="en-US" sz="1800" b="1" dirty="0"/>
            </a:br>
            <a:r>
              <a:rPr lang="en-US" sz="1800" b="1" dirty="0"/>
              <a:t>PENYAKIT YANG TIMBUL KARENA HUBUNGAN</a:t>
            </a:r>
            <a:r>
              <a:rPr lang="en-US" sz="2000" b="1" dirty="0"/>
              <a:t> KERJA</a:t>
            </a:r>
          </a:p>
        </p:txBody>
      </p:sp>
      <p:sp>
        <p:nvSpPr>
          <p:cNvPr id="43011" name="Rectangle 3"/>
          <p:cNvSpPr>
            <a:spLocks noGrp="1" noChangeArrowheads="1"/>
          </p:cNvSpPr>
          <p:nvPr>
            <p:ph idx="1"/>
          </p:nvPr>
        </p:nvSpPr>
        <p:spPr>
          <a:xfrm>
            <a:off x="228600" y="1600200"/>
            <a:ext cx="8610600" cy="4953000"/>
          </a:xfrm>
        </p:spPr>
        <p:txBody>
          <a:bodyPr>
            <a:normAutofit/>
          </a:bodyPr>
          <a:lstStyle/>
          <a:p>
            <a:pPr marL="609600" indent="-609600" eaLnBrk="1" hangingPunct="1">
              <a:lnSpc>
                <a:spcPct val="80000"/>
              </a:lnSpc>
              <a:buFontTx/>
              <a:buAutoNum type="arabicPeriod"/>
              <a:defRPr/>
            </a:pPr>
            <a:r>
              <a:rPr lang="en-US" sz="1800" b="1" dirty="0" err="1"/>
              <a:t>Pneumokoniosis</a:t>
            </a:r>
            <a:r>
              <a:rPr lang="en-US" sz="1800" b="1" dirty="0"/>
              <a:t> yang </a:t>
            </a:r>
            <a:r>
              <a:rPr lang="en-US" sz="1800" b="1" dirty="0" err="1"/>
              <a:t>disebabkan</a:t>
            </a:r>
            <a:r>
              <a:rPr lang="en-US" sz="1800" b="1" dirty="0"/>
              <a:t> </a:t>
            </a:r>
            <a:r>
              <a:rPr lang="en-US" sz="1800" b="1" dirty="0" err="1"/>
              <a:t>debu</a:t>
            </a:r>
            <a:r>
              <a:rPr lang="en-US" sz="1800" b="1" dirty="0"/>
              <a:t> mineral </a:t>
            </a:r>
            <a:r>
              <a:rPr lang="en-US" sz="1800" b="1" dirty="0" err="1"/>
              <a:t>pembentuk</a:t>
            </a:r>
            <a:r>
              <a:rPr lang="en-US" sz="1800" b="1" dirty="0"/>
              <a:t> </a:t>
            </a:r>
            <a:r>
              <a:rPr lang="en-US" sz="1800" b="1" dirty="0" err="1"/>
              <a:t>jaringan</a:t>
            </a:r>
            <a:r>
              <a:rPr lang="en-US" sz="1800" b="1" dirty="0"/>
              <a:t> </a:t>
            </a:r>
            <a:r>
              <a:rPr lang="en-US" sz="1800" b="1" dirty="0" err="1"/>
              <a:t>parut</a:t>
            </a:r>
            <a:r>
              <a:rPr lang="en-US" sz="1800" b="1" dirty="0"/>
              <a:t> (silicosis, </a:t>
            </a:r>
            <a:r>
              <a:rPr lang="en-US" sz="1800" b="1" dirty="0" err="1"/>
              <a:t>antrakosilikosis</a:t>
            </a:r>
            <a:r>
              <a:rPr lang="en-US" sz="1800" b="1" dirty="0"/>
              <a:t>, asbestosis) </a:t>
            </a:r>
            <a:r>
              <a:rPr lang="en-US" sz="1800" b="1" dirty="0" err="1"/>
              <a:t>dan</a:t>
            </a:r>
            <a:r>
              <a:rPr lang="en-US" sz="1800" b="1" dirty="0"/>
              <a:t> </a:t>
            </a:r>
            <a:r>
              <a:rPr lang="en-US" sz="1800" b="1" dirty="0" err="1"/>
              <a:t>silikotuberkolosis</a:t>
            </a:r>
            <a:r>
              <a:rPr lang="en-US" sz="1800" b="1" dirty="0"/>
              <a:t> yang </a:t>
            </a:r>
            <a:r>
              <a:rPr lang="en-US" sz="1800" b="1" dirty="0" err="1"/>
              <a:t>silikosisnya</a:t>
            </a:r>
            <a:r>
              <a:rPr lang="en-US" sz="1800" b="1" dirty="0"/>
              <a:t> </a:t>
            </a:r>
            <a:r>
              <a:rPr lang="en-US" sz="1800" b="1" dirty="0" err="1"/>
              <a:t>merupakan</a:t>
            </a:r>
            <a:r>
              <a:rPr lang="en-US" sz="1800" b="1" dirty="0"/>
              <a:t> factor </a:t>
            </a:r>
            <a:r>
              <a:rPr lang="en-US" sz="1800" b="1" dirty="0" err="1"/>
              <a:t>utama</a:t>
            </a:r>
            <a:r>
              <a:rPr lang="en-US" sz="1800" b="1" dirty="0"/>
              <a:t> </a:t>
            </a:r>
            <a:r>
              <a:rPr lang="en-US" sz="1800" b="1" dirty="0" err="1"/>
              <a:t>penyebab</a:t>
            </a:r>
            <a:r>
              <a:rPr lang="en-US" sz="1800" b="1" dirty="0"/>
              <a:t> </a:t>
            </a:r>
            <a:r>
              <a:rPr lang="en-US" sz="1800" b="1" dirty="0" err="1"/>
              <a:t>cacat</a:t>
            </a:r>
            <a:r>
              <a:rPr lang="en-US" sz="1800" b="1" dirty="0"/>
              <a:t> </a:t>
            </a:r>
            <a:r>
              <a:rPr lang="en-US" sz="1800" b="1" dirty="0" err="1"/>
              <a:t>atau</a:t>
            </a:r>
            <a:r>
              <a:rPr lang="en-US" sz="1800" b="1" dirty="0"/>
              <a:t> </a:t>
            </a:r>
            <a:r>
              <a:rPr lang="en-US" sz="1800" b="1" dirty="0" err="1"/>
              <a:t>kematian</a:t>
            </a:r>
            <a:r>
              <a:rPr lang="en-US" sz="1800" b="1" dirty="0"/>
              <a:t>.</a:t>
            </a:r>
          </a:p>
          <a:p>
            <a:pPr marL="609600" indent="-609600" eaLnBrk="1" hangingPunct="1">
              <a:lnSpc>
                <a:spcPct val="80000"/>
              </a:lnSpc>
              <a:buFontTx/>
              <a:buAutoNum type="arabicPeriod"/>
              <a:defRPr/>
            </a:pPr>
            <a:r>
              <a:rPr lang="en-US" sz="1800" b="1" dirty="0" err="1"/>
              <a:t>Penyakit</a:t>
            </a:r>
            <a:r>
              <a:rPr lang="en-US" sz="1800" b="1" dirty="0"/>
              <a:t> </a:t>
            </a:r>
            <a:r>
              <a:rPr lang="en-US" sz="1800" b="1" dirty="0" err="1"/>
              <a:t>paru</a:t>
            </a:r>
            <a:r>
              <a:rPr lang="en-US" sz="1800" b="1" dirty="0"/>
              <a:t> </a:t>
            </a:r>
            <a:r>
              <a:rPr lang="en-US" sz="1800" b="1" dirty="0" err="1"/>
              <a:t>dan</a:t>
            </a:r>
            <a:r>
              <a:rPr lang="en-US" sz="1800" b="1" dirty="0"/>
              <a:t> </a:t>
            </a:r>
            <a:r>
              <a:rPr lang="en-US" sz="1800" b="1" dirty="0" err="1"/>
              <a:t>saluran</a:t>
            </a:r>
            <a:r>
              <a:rPr lang="en-US" sz="1800" b="1" dirty="0"/>
              <a:t> </a:t>
            </a:r>
            <a:r>
              <a:rPr lang="en-US" sz="1800" b="1" dirty="0" err="1"/>
              <a:t>pernafasan</a:t>
            </a:r>
            <a:r>
              <a:rPr lang="en-US" sz="1800" b="1" dirty="0"/>
              <a:t> (</a:t>
            </a:r>
            <a:r>
              <a:rPr lang="en-US" sz="1800" b="1" dirty="0" err="1"/>
              <a:t>bronchopulmoner</a:t>
            </a:r>
            <a:r>
              <a:rPr lang="en-US" sz="1800" b="1" dirty="0"/>
              <a:t>) yang </a:t>
            </a:r>
            <a:r>
              <a:rPr lang="en-US" sz="1800" b="1" dirty="0" err="1"/>
              <a:t>disebabkan</a:t>
            </a:r>
            <a:r>
              <a:rPr lang="en-US" sz="1800" b="1" dirty="0"/>
              <a:t> </a:t>
            </a:r>
            <a:r>
              <a:rPr lang="en-US" sz="1800" b="1" dirty="0" err="1"/>
              <a:t>oleh</a:t>
            </a:r>
            <a:r>
              <a:rPr lang="en-US" sz="1800" b="1" dirty="0"/>
              <a:t> </a:t>
            </a:r>
            <a:r>
              <a:rPr lang="en-US" sz="1800" b="1" dirty="0" err="1"/>
              <a:t>debu</a:t>
            </a:r>
            <a:r>
              <a:rPr lang="en-US" sz="1800" b="1" dirty="0"/>
              <a:t> </a:t>
            </a:r>
            <a:r>
              <a:rPr lang="en-US" sz="1800" b="1" dirty="0" err="1"/>
              <a:t>logam</a:t>
            </a:r>
            <a:r>
              <a:rPr lang="en-US" sz="1800" b="1" dirty="0"/>
              <a:t> </a:t>
            </a:r>
            <a:r>
              <a:rPr lang="en-US" sz="1800" b="1" dirty="0" err="1"/>
              <a:t>keras</a:t>
            </a:r>
            <a:r>
              <a:rPr lang="en-US" sz="1800" b="1" dirty="0"/>
              <a:t>.</a:t>
            </a:r>
          </a:p>
          <a:p>
            <a:pPr marL="609600" indent="-609600" eaLnBrk="1" hangingPunct="1">
              <a:lnSpc>
                <a:spcPct val="80000"/>
              </a:lnSpc>
              <a:buFontTx/>
              <a:buAutoNum type="arabicPeriod"/>
              <a:defRPr/>
            </a:pPr>
            <a:r>
              <a:rPr lang="en-US" sz="1800" b="1" dirty="0" err="1"/>
              <a:t>Penyakit</a:t>
            </a:r>
            <a:r>
              <a:rPr lang="en-US" sz="1800" b="1" dirty="0"/>
              <a:t> </a:t>
            </a:r>
            <a:r>
              <a:rPr lang="en-US" sz="1800" b="1" dirty="0" err="1"/>
              <a:t>paru</a:t>
            </a:r>
            <a:r>
              <a:rPr lang="en-US" sz="1800" b="1" dirty="0"/>
              <a:t> </a:t>
            </a:r>
            <a:r>
              <a:rPr lang="en-US" sz="1800" b="1" dirty="0" err="1"/>
              <a:t>dan</a:t>
            </a:r>
            <a:r>
              <a:rPr lang="en-US" sz="1800" b="1" dirty="0"/>
              <a:t> </a:t>
            </a:r>
            <a:r>
              <a:rPr lang="en-US" sz="1800" b="1" dirty="0" err="1"/>
              <a:t>saluran</a:t>
            </a:r>
            <a:r>
              <a:rPr lang="en-US" sz="1800" b="1" dirty="0"/>
              <a:t> </a:t>
            </a:r>
            <a:r>
              <a:rPr lang="en-US" sz="1800" b="1" dirty="0" err="1"/>
              <a:t>pernafasan</a:t>
            </a:r>
            <a:r>
              <a:rPr lang="en-US" sz="1800" b="1" dirty="0"/>
              <a:t> (</a:t>
            </a:r>
            <a:r>
              <a:rPr lang="en-US" sz="1800" b="1" dirty="0" err="1"/>
              <a:t>bronchopulmoner</a:t>
            </a:r>
            <a:r>
              <a:rPr lang="en-US" sz="1800" b="1" dirty="0"/>
              <a:t>) yang </a:t>
            </a:r>
            <a:r>
              <a:rPr lang="en-US" sz="1800" b="1" dirty="0" err="1"/>
              <a:t>disebabkan</a:t>
            </a:r>
            <a:r>
              <a:rPr lang="en-US" sz="1800" b="1" dirty="0"/>
              <a:t> </a:t>
            </a:r>
            <a:r>
              <a:rPr lang="en-US" sz="1800" b="1" dirty="0" err="1"/>
              <a:t>oleh</a:t>
            </a:r>
            <a:r>
              <a:rPr lang="en-US" sz="1800" b="1" dirty="0"/>
              <a:t> </a:t>
            </a:r>
            <a:r>
              <a:rPr lang="en-US" sz="1800" b="1" dirty="0" err="1"/>
              <a:t>debu</a:t>
            </a:r>
            <a:r>
              <a:rPr lang="en-US" sz="1800" b="1" dirty="0"/>
              <a:t> </a:t>
            </a:r>
            <a:r>
              <a:rPr lang="en-US" sz="1800" b="1" dirty="0" err="1"/>
              <a:t>kapas</a:t>
            </a:r>
            <a:r>
              <a:rPr lang="en-US" sz="1800" b="1" dirty="0"/>
              <a:t>, </a:t>
            </a:r>
            <a:r>
              <a:rPr lang="en-US" sz="1800" b="1" dirty="0" err="1"/>
              <a:t>vlas</a:t>
            </a:r>
            <a:r>
              <a:rPr lang="en-US" sz="1800" b="1" dirty="0"/>
              <a:t>, </a:t>
            </a:r>
            <a:r>
              <a:rPr lang="en-US" sz="1800" b="1" dirty="0" err="1"/>
              <a:t>henep</a:t>
            </a:r>
            <a:r>
              <a:rPr lang="en-US" sz="1800" b="1" dirty="0"/>
              <a:t> </a:t>
            </a:r>
            <a:r>
              <a:rPr lang="en-US" sz="1800" b="1" dirty="0" err="1"/>
              <a:t>dan</a:t>
            </a:r>
            <a:r>
              <a:rPr lang="en-US" sz="1800" b="1" dirty="0"/>
              <a:t> sisal (</a:t>
            </a:r>
            <a:r>
              <a:rPr lang="en-US" sz="1800" b="1" dirty="0" err="1"/>
              <a:t>bissinosis</a:t>
            </a:r>
            <a:r>
              <a:rPr lang="en-US" sz="1800" b="1" dirty="0"/>
              <a:t>).</a:t>
            </a:r>
          </a:p>
          <a:p>
            <a:pPr marL="609600" indent="-609600" eaLnBrk="1" hangingPunct="1">
              <a:lnSpc>
                <a:spcPct val="80000"/>
              </a:lnSpc>
              <a:buFontTx/>
              <a:buAutoNum type="arabicPeriod"/>
              <a:defRPr/>
            </a:pPr>
            <a:r>
              <a:rPr lang="en-US" sz="1800" b="1" dirty="0" err="1"/>
              <a:t>Asma</a:t>
            </a:r>
            <a:r>
              <a:rPr lang="en-US" sz="1800" b="1" dirty="0"/>
              <a:t> </a:t>
            </a:r>
            <a:r>
              <a:rPr lang="en-US" sz="1800" b="1" dirty="0" err="1"/>
              <a:t>akibat</a:t>
            </a:r>
            <a:r>
              <a:rPr lang="en-US" sz="1800" b="1" dirty="0"/>
              <a:t> </a:t>
            </a:r>
            <a:r>
              <a:rPr lang="en-US" sz="1800" b="1" dirty="0" err="1"/>
              <a:t>kerja</a:t>
            </a:r>
            <a:r>
              <a:rPr lang="en-US" sz="1800" b="1" dirty="0"/>
              <a:t> yang </a:t>
            </a:r>
            <a:r>
              <a:rPr lang="en-US" sz="1800" b="1" dirty="0" err="1"/>
              <a:t>disebabkan</a:t>
            </a:r>
            <a:r>
              <a:rPr lang="en-US" sz="1800" b="1" dirty="0"/>
              <a:t> </a:t>
            </a:r>
            <a:r>
              <a:rPr lang="en-US" sz="1800" b="1" dirty="0" err="1"/>
              <a:t>oleh</a:t>
            </a:r>
            <a:r>
              <a:rPr lang="en-US" sz="1800" b="1" dirty="0"/>
              <a:t> </a:t>
            </a:r>
            <a:r>
              <a:rPr lang="en-US" sz="1800" b="1" dirty="0" err="1"/>
              <a:t>penyebab</a:t>
            </a:r>
            <a:r>
              <a:rPr lang="en-US" sz="1800" b="1" dirty="0"/>
              <a:t> </a:t>
            </a:r>
            <a:r>
              <a:rPr lang="en-US" sz="1800" b="1" dirty="0" err="1"/>
              <a:t>sensitisasi</a:t>
            </a:r>
            <a:r>
              <a:rPr lang="en-US" sz="1800" b="1" dirty="0"/>
              <a:t> </a:t>
            </a:r>
            <a:r>
              <a:rPr lang="en-US" sz="1800" b="1" dirty="0" err="1"/>
              <a:t>dan</a:t>
            </a:r>
            <a:r>
              <a:rPr lang="en-US" sz="1800" b="1" dirty="0"/>
              <a:t> </a:t>
            </a:r>
            <a:r>
              <a:rPr lang="en-US" sz="1800" b="1" dirty="0" err="1"/>
              <a:t>zat</a:t>
            </a:r>
            <a:r>
              <a:rPr lang="en-US" sz="1800" b="1" dirty="0"/>
              <a:t> </a:t>
            </a:r>
            <a:r>
              <a:rPr lang="en-US" sz="1800" b="1" dirty="0" err="1"/>
              <a:t>perangsang</a:t>
            </a:r>
            <a:r>
              <a:rPr lang="en-US" sz="1800" b="1" dirty="0"/>
              <a:t> yang </a:t>
            </a:r>
            <a:r>
              <a:rPr lang="en-US" sz="1800" b="1" dirty="0" err="1"/>
              <a:t>dikenal</a:t>
            </a:r>
            <a:r>
              <a:rPr lang="en-US" sz="1800" b="1" dirty="0"/>
              <a:t> yang </a:t>
            </a:r>
            <a:r>
              <a:rPr lang="en-US" sz="1800" b="1" dirty="0" err="1"/>
              <a:t>berada</a:t>
            </a:r>
            <a:r>
              <a:rPr lang="en-US" sz="1800" b="1" dirty="0"/>
              <a:t> </a:t>
            </a:r>
            <a:r>
              <a:rPr lang="en-US" sz="1800" b="1" dirty="0" err="1"/>
              <a:t>dalam</a:t>
            </a:r>
            <a:r>
              <a:rPr lang="en-US" sz="1800" b="1" dirty="0"/>
              <a:t> </a:t>
            </a:r>
            <a:r>
              <a:rPr lang="en-US" sz="1800" b="1" dirty="0" err="1"/>
              <a:t>proses</a:t>
            </a:r>
            <a:r>
              <a:rPr lang="en-US" sz="1800" b="1" dirty="0"/>
              <a:t> </a:t>
            </a:r>
            <a:r>
              <a:rPr lang="en-US" sz="1800" b="1" dirty="0" err="1"/>
              <a:t>pekerjaan</a:t>
            </a:r>
            <a:r>
              <a:rPr lang="en-US" sz="1800" b="1" dirty="0"/>
              <a:t>.</a:t>
            </a:r>
          </a:p>
          <a:p>
            <a:pPr marL="609600" indent="-609600" eaLnBrk="1" hangingPunct="1">
              <a:lnSpc>
                <a:spcPct val="80000"/>
              </a:lnSpc>
              <a:buFontTx/>
              <a:buAutoNum type="arabicPeriod"/>
              <a:defRPr/>
            </a:pPr>
            <a:r>
              <a:rPr lang="en-US" sz="1800" b="1" dirty="0" err="1"/>
              <a:t>Alveolitis</a:t>
            </a:r>
            <a:r>
              <a:rPr lang="en-US" sz="1800" b="1" dirty="0"/>
              <a:t> </a:t>
            </a:r>
            <a:r>
              <a:rPr lang="en-US" sz="1800" b="1" dirty="0" err="1"/>
              <a:t>allergika</a:t>
            </a:r>
            <a:r>
              <a:rPr lang="en-US" sz="1800" b="1" dirty="0"/>
              <a:t> yang </a:t>
            </a:r>
            <a:r>
              <a:rPr lang="en-US" sz="1800" b="1" dirty="0" err="1"/>
              <a:t>disebabkan</a:t>
            </a:r>
            <a:r>
              <a:rPr lang="en-US" sz="1800" b="1" dirty="0"/>
              <a:t> </a:t>
            </a:r>
            <a:r>
              <a:rPr lang="en-US" sz="1800" b="1" dirty="0" err="1"/>
              <a:t>oleh</a:t>
            </a:r>
            <a:r>
              <a:rPr lang="en-US" sz="1800" b="1" dirty="0"/>
              <a:t> factor </a:t>
            </a:r>
            <a:r>
              <a:rPr lang="en-US" sz="1800" b="1" dirty="0" err="1"/>
              <a:t>dari</a:t>
            </a:r>
            <a:r>
              <a:rPr lang="en-US" sz="1800" b="1" dirty="0"/>
              <a:t> </a:t>
            </a:r>
            <a:r>
              <a:rPr lang="en-US" sz="1800" b="1" dirty="0" err="1"/>
              <a:t>luar</a:t>
            </a:r>
            <a:r>
              <a:rPr lang="en-US" sz="1800" b="1" dirty="0"/>
              <a:t> </a:t>
            </a:r>
            <a:r>
              <a:rPr lang="en-US" sz="1800" b="1" dirty="0" err="1"/>
              <a:t>sebagai</a:t>
            </a:r>
            <a:r>
              <a:rPr lang="en-US" sz="1800" b="1" dirty="0"/>
              <a:t> </a:t>
            </a:r>
            <a:r>
              <a:rPr lang="en-US" sz="1800" b="1" dirty="0" err="1"/>
              <a:t>akibat</a:t>
            </a:r>
            <a:r>
              <a:rPr lang="en-US" sz="1800" b="1" dirty="0"/>
              <a:t> </a:t>
            </a:r>
            <a:r>
              <a:rPr lang="en-US" sz="1800" b="1" dirty="0" err="1"/>
              <a:t>penghirupan</a:t>
            </a:r>
            <a:r>
              <a:rPr lang="en-US" sz="1800" b="1" dirty="0"/>
              <a:t> </a:t>
            </a:r>
            <a:r>
              <a:rPr lang="en-US" sz="1800" b="1" dirty="0" err="1"/>
              <a:t>debu</a:t>
            </a:r>
            <a:r>
              <a:rPr lang="en-US" sz="1800" b="1" dirty="0"/>
              <a:t> organic</a:t>
            </a:r>
          </a:p>
          <a:p>
            <a:pPr marL="609600" indent="-609600" eaLnBrk="1" hangingPunct="1">
              <a:lnSpc>
                <a:spcPct val="80000"/>
              </a:lnSpc>
              <a:buFontTx/>
              <a:buAutoNum type="arabicPeriod"/>
              <a:defRPr/>
            </a:pPr>
            <a:r>
              <a:rPr lang="en-US" sz="1800" b="1" dirty="0" err="1"/>
              <a:t>Penyakit</a:t>
            </a:r>
            <a:r>
              <a:rPr lang="en-US" sz="1800" b="1" dirty="0"/>
              <a:t> yang </a:t>
            </a:r>
            <a:r>
              <a:rPr lang="en-US" sz="1800" b="1" dirty="0" err="1"/>
              <a:t>disebabkan</a:t>
            </a:r>
            <a:r>
              <a:rPr lang="en-US" sz="1800" b="1" dirty="0"/>
              <a:t> </a:t>
            </a:r>
            <a:r>
              <a:rPr lang="en-US" sz="1800" b="1" dirty="0" err="1"/>
              <a:t>oleh</a:t>
            </a:r>
            <a:r>
              <a:rPr lang="en-US" sz="1800" b="1" dirty="0"/>
              <a:t> </a:t>
            </a:r>
            <a:r>
              <a:rPr lang="en-US" sz="1800" b="1" dirty="0" err="1"/>
              <a:t>berilium</a:t>
            </a:r>
            <a:r>
              <a:rPr lang="en-US" sz="1800" b="1" dirty="0"/>
              <a:t> </a:t>
            </a:r>
            <a:r>
              <a:rPr lang="en-US" sz="1800" b="1" dirty="0" err="1"/>
              <a:t>atau</a:t>
            </a:r>
            <a:r>
              <a:rPr lang="en-US" sz="1800" b="1" dirty="0"/>
              <a:t> </a:t>
            </a:r>
            <a:r>
              <a:rPr lang="en-US" sz="1800" b="1" dirty="0" err="1"/>
              <a:t>persenyawaannya</a:t>
            </a:r>
            <a:r>
              <a:rPr lang="en-US" sz="1800" b="1" dirty="0"/>
              <a:t> yang </a:t>
            </a:r>
            <a:r>
              <a:rPr lang="en-US" sz="1800" b="1" dirty="0" err="1"/>
              <a:t>beracun</a:t>
            </a:r>
            <a:r>
              <a:rPr lang="en-US" sz="1800" b="1" dirty="0"/>
              <a:t>.</a:t>
            </a:r>
          </a:p>
          <a:p>
            <a:pPr marL="609600" indent="-609600" eaLnBrk="1" hangingPunct="1">
              <a:lnSpc>
                <a:spcPct val="80000"/>
              </a:lnSpc>
              <a:buFontTx/>
              <a:buAutoNum type="arabicPeriod"/>
              <a:defRPr/>
            </a:pPr>
            <a:r>
              <a:rPr lang="en-US" sz="1800" b="1" dirty="0" err="1"/>
              <a:t>Penyakit</a:t>
            </a:r>
            <a:r>
              <a:rPr lang="en-US" sz="1800" b="1" dirty="0"/>
              <a:t> yang </a:t>
            </a:r>
            <a:r>
              <a:rPr lang="en-US" sz="1800" b="1" dirty="0" err="1"/>
              <a:t>disebabkan</a:t>
            </a:r>
            <a:r>
              <a:rPr lang="en-US" sz="1800" b="1" dirty="0"/>
              <a:t> </a:t>
            </a:r>
            <a:r>
              <a:rPr lang="en-US" sz="1800" b="1" dirty="0" err="1"/>
              <a:t>oleh</a:t>
            </a:r>
            <a:r>
              <a:rPr lang="en-US" sz="1800" b="1" dirty="0"/>
              <a:t> cadmium </a:t>
            </a:r>
            <a:r>
              <a:rPr lang="en-US" sz="1800" b="1" dirty="0" err="1"/>
              <a:t>atau</a:t>
            </a:r>
            <a:r>
              <a:rPr lang="en-US" sz="1800" b="1" dirty="0"/>
              <a:t> </a:t>
            </a:r>
            <a:r>
              <a:rPr lang="en-US" sz="1800" b="1" dirty="0" err="1"/>
              <a:t>persenyawaannya</a:t>
            </a:r>
            <a:r>
              <a:rPr lang="en-US" sz="1800" b="1" dirty="0"/>
              <a:t> yang </a:t>
            </a:r>
            <a:r>
              <a:rPr lang="en-US" sz="1800" b="1" dirty="0" err="1"/>
              <a:t>beracun</a:t>
            </a:r>
            <a:r>
              <a:rPr lang="en-US" sz="1800" b="1" dirty="0"/>
              <a:t>.</a:t>
            </a:r>
          </a:p>
          <a:p>
            <a:pPr marL="609600" indent="-609600" eaLnBrk="1" hangingPunct="1">
              <a:lnSpc>
                <a:spcPct val="80000"/>
              </a:lnSpc>
              <a:buFontTx/>
              <a:buAutoNum type="arabicPeriod"/>
              <a:defRPr/>
            </a:pPr>
            <a:r>
              <a:rPr lang="en-US" sz="1800" b="1" dirty="0" err="1"/>
              <a:t>Penyakit</a:t>
            </a:r>
            <a:r>
              <a:rPr lang="en-US" sz="1800" b="1" dirty="0"/>
              <a:t> yang </a:t>
            </a:r>
            <a:r>
              <a:rPr lang="en-US" sz="1800" b="1" dirty="0" err="1"/>
              <a:t>disebabkan</a:t>
            </a:r>
            <a:r>
              <a:rPr lang="en-US" sz="1800" b="1" dirty="0"/>
              <a:t> </a:t>
            </a:r>
            <a:r>
              <a:rPr lang="en-US" sz="1800" b="1" dirty="0" err="1"/>
              <a:t>oleh</a:t>
            </a:r>
            <a:r>
              <a:rPr lang="en-US" sz="1800" b="1" dirty="0"/>
              <a:t> </a:t>
            </a:r>
            <a:r>
              <a:rPr lang="en-US" sz="1800" b="1" dirty="0" err="1"/>
              <a:t>fosfor</a:t>
            </a:r>
            <a:r>
              <a:rPr lang="en-US" sz="1800" b="1" dirty="0"/>
              <a:t> </a:t>
            </a:r>
            <a:r>
              <a:rPr lang="en-US" sz="1800" b="1" dirty="0" err="1"/>
              <a:t>atau</a:t>
            </a:r>
            <a:r>
              <a:rPr lang="en-US" sz="1800" b="1" dirty="0"/>
              <a:t> </a:t>
            </a:r>
            <a:r>
              <a:rPr lang="en-US" sz="1800" b="1" dirty="0" err="1"/>
              <a:t>persenyawaannya</a:t>
            </a:r>
            <a:r>
              <a:rPr lang="en-US" sz="1800" b="1" dirty="0"/>
              <a:t> yang </a:t>
            </a:r>
            <a:r>
              <a:rPr lang="en-US" sz="1800" b="1" dirty="0" err="1"/>
              <a:t>beracun</a:t>
            </a:r>
            <a:r>
              <a:rPr lang="en-US" sz="1800" b="1" dirty="0"/>
              <a:t>.</a:t>
            </a:r>
          </a:p>
          <a:p>
            <a:pPr marL="609600" indent="-609600" eaLnBrk="1" hangingPunct="1">
              <a:lnSpc>
                <a:spcPct val="80000"/>
              </a:lnSpc>
              <a:buFontTx/>
              <a:buAutoNum type="arabicPeriod"/>
              <a:defRPr/>
            </a:pPr>
            <a:r>
              <a:rPr lang="en-US" sz="1800" b="1" dirty="0" err="1"/>
              <a:t>Penyakit</a:t>
            </a:r>
            <a:r>
              <a:rPr lang="en-US" sz="1800" b="1" dirty="0"/>
              <a:t> yang </a:t>
            </a:r>
            <a:r>
              <a:rPr lang="en-US" sz="1800" b="1" dirty="0" err="1"/>
              <a:t>disebabkan</a:t>
            </a:r>
            <a:r>
              <a:rPr lang="en-US" sz="1800" b="1" dirty="0"/>
              <a:t> </a:t>
            </a:r>
            <a:r>
              <a:rPr lang="en-US" sz="1800" b="1" dirty="0" err="1"/>
              <a:t>oleh</a:t>
            </a:r>
            <a:r>
              <a:rPr lang="en-US" sz="1800" b="1" dirty="0"/>
              <a:t> </a:t>
            </a:r>
            <a:r>
              <a:rPr lang="en-US" sz="1800" b="1" dirty="0" err="1"/>
              <a:t>krom</a:t>
            </a:r>
            <a:r>
              <a:rPr lang="en-US" sz="1800" b="1" dirty="0"/>
              <a:t> </a:t>
            </a:r>
            <a:r>
              <a:rPr lang="en-US" sz="1800" b="1" dirty="0" err="1"/>
              <a:t>atau</a:t>
            </a:r>
            <a:r>
              <a:rPr lang="en-US" sz="1800" b="1" dirty="0"/>
              <a:t> </a:t>
            </a:r>
            <a:r>
              <a:rPr lang="en-US" sz="1800" b="1" dirty="0" err="1"/>
              <a:t>persenyawaannya</a:t>
            </a:r>
            <a:r>
              <a:rPr lang="en-US" sz="1800" b="1" dirty="0"/>
              <a:t> yang </a:t>
            </a:r>
            <a:r>
              <a:rPr lang="en-US" sz="1800" b="1" dirty="0" err="1"/>
              <a:t>beracun</a:t>
            </a:r>
            <a:r>
              <a:rPr lang="en-US" sz="1800" b="1" dirty="0"/>
              <a:t>.</a:t>
            </a:r>
          </a:p>
          <a:p>
            <a:pPr marL="609600" indent="-609600" eaLnBrk="1" hangingPunct="1">
              <a:lnSpc>
                <a:spcPct val="80000"/>
              </a:lnSpc>
              <a:buFontTx/>
              <a:buAutoNum type="arabicPeriod"/>
              <a:defRPr/>
            </a:pPr>
            <a:r>
              <a:rPr lang="en-US" sz="1800" b="1" dirty="0" err="1"/>
              <a:t>Penyakit</a:t>
            </a:r>
            <a:r>
              <a:rPr lang="en-US" sz="1800" b="1" dirty="0"/>
              <a:t> yang </a:t>
            </a:r>
            <a:r>
              <a:rPr lang="en-US" sz="1800" b="1" dirty="0" err="1"/>
              <a:t>disebabkan</a:t>
            </a:r>
            <a:r>
              <a:rPr lang="en-US" sz="1800" b="1" dirty="0"/>
              <a:t> </a:t>
            </a:r>
            <a:r>
              <a:rPr lang="en-US" sz="1800" b="1" dirty="0" err="1"/>
              <a:t>oleh</a:t>
            </a:r>
            <a:r>
              <a:rPr lang="en-US" sz="1800" b="1" dirty="0"/>
              <a:t> </a:t>
            </a:r>
            <a:r>
              <a:rPr lang="en-US" sz="1800" b="1" dirty="0" err="1"/>
              <a:t>mangan</a:t>
            </a:r>
            <a:r>
              <a:rPr lang="en-US" sz="1800" b="1" dirty="0"/>
              <a:t> </a:t>
            </a:r>
            <a:r>
              <a:rPr lang="en-US" sz="1800" b="1" dirty="0" err="1"/>
              <a:t>atau</a:t>
            </a:r>
            <a:r>
              <a:rPr lang="en-US" sz="1800" b="1" dirty="0"/>
              <a:t> </a:t>
            </a:r>
            <a:r>
              <a:rPr lang="en-US" sz="1800" b="1" dirty="0" err="1"/>
              <a:t>persenyawaannya</a:t>
            </a:r>
            <a:r>
              <a:rPr lang="en-US" sz="1800" b="1" dirty="0"/>
              <a:t> yang </a:t>
            </a:r>
            <a:r>
              <a:rPr lang="en-US" sz="1800" b="1" dirty="0" err="1"/>
              <a:t>beracun</a:t>
            </a:r>
            <a:r>
              <a:rPr lang="en-US" sz="1800" dirty="0"/>
              <a:t>.</a:t>
            </a:r>
          </a:p>
          <a:p>
            <a:pPr marL="609600" indent="-609600" eaLnBrk="1" hangingPunct="1">
              <a:lnSpc>
                <a:spcPct val="80000"/>
              </a:lnSpc>
              <a:defRPr/>
            </a:pPr>
            <a:endParaRPr lang="en-US" sz="1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0" y="0"/>
            <a:ext cx="9144000" cy="6858000"/>
          </a:xfrm>
          <a:prstGeom prst="rect">
            <a:avLst/>
          </a:prstGeom>
          <a:solidFill>
            <a:schemeClr val="accent1"/>
          </a:solidFill>
          <a:ln w="9525">
            <a:solidFill>
              <a:schemeClr val="tx1"/>
            </a:solidFill>
            <a:miter lim="800000"/>
            <a:headEnd/>
            <a:tailEnd/>
          </a:ln>
        </p:spPr>
        <p:txBody>
          <a:bodyPr wrap="none" anchor="ctr"/>
          <a:lstStyle/>
          <a:p>
            <a:pPr marL="342900" indent="-342900" eaLnBrk="1" hangingPunct="1"/>
            <a:r>
              <a:rPr lang="en-US" sz="2000" b="1" dirty="0">
                <a:solidFill>
                  <a:schemeClr val="bg1"/>
                </a:solidFill>
              </a:rPr>
              <a:t>11.Penyakit yang </a:t>
            </a:r>
            <a:r>
              <a:rPr lang="en-US" sz="2000" b="1" dirty="0" err="1">
                <a:solidFill>
                  <a:schemeClr val="bg1"/>
                </a:solidFill>
              </a:rPr>
              <a:t>disebabkan</a:t>
            </a:r>
            <a:r>
              <a:rPr lang="en-US" sz="2000" b="1" dirty="0">
                <a:solidFill>
                  <a:schemeClr val="bg1"/>
                </a:solidFill>
              </a:rPr>
              <a:t> </a:t>
            </a:r>
            <a:r>
              <a:rPr lang="en-US" sz="2000" b="1" dirty="0" err="1">
                <a:solidFill>
                  <a:schemeClr val="bg1"/>
                </a:solidFill>
              </a:rPr>
              <a:t>oleh</a:t>
            </a:r>
            <a:r>
              <a:rPr lang="en-US" sz="2000" b="1" dirty="0">
                <a:solidFill>
                  <a:schemeClr val="bg1"/>
                </a:solidFill>
              </a:rPr>
              <a:t> </a:t>
            </a:r>
            <a:r>
              <a:rPr lang="en-US" sz="2000" b="1" dirty="0" err="1">
                <a:solidFill>
                  <a:schemeClr val="bg1"/>
                </a:solidFill>
              </a:rPr>
              <a:t>arsen</a:t>
            </a:r>
            <a:r>
              <a:rPr lang="en-US" sz="2000" b="1" dirty="0">
                <a:solidFill>
                  <a:schemeClr val="bg1"/>
                </a:solidFill>
              </a:rPr>
              <a:t> </a:t>
            </a:r>
            <a:r>
              <a:rPr lang="en-US" sz="2000" b="1" dirty="0" err="1">
                <a:solidFill>
                  <a:schemeClr val="bg1"/>
                </a:solidFill>
              </a:rPr>
              <a:t>atau</a:t>
            </a:r>
            <a:r>
              <a:rPr lang="en-US" sz="2000" b="1" dirty="0">
                <a:solidFill>
                  <a:schemeClr val="bg1"/>
                </a:solidFill>
              </a:rPr>
              <a:t> </a:t>
            </a:r>
            <a:r>
              <a:rPr lang="en-US" sz="2000" b="1" dirty="0" err="1">
                <a:solidFill>
                  <a:schemeClr val="bg1"/>
                </a:solidFill>
              </a:rPr>
              <a:t>persenyawaannya</a:t>
            </a:r>
            <a:endParaRPr lang="en-US" sz="2000" b="1" dirty="0">
              <a:solidFill>
                <a:schemeClr val="bg1"/>
              </a:solidFill>
            </a:endParaRPr>
          </a:p>
          <a:p>
            <a:pPr marL="342900" indent="-342900" eaLnBrk="1" hangingPunct="1"/>
            <a:r>
              <a:rPr lang="en-US" sz="2000" b="1" dirty="0">
                <a:solidFill>
                  <a:schemeClr val="bg1"/>
                </a:solidFill>
              </a:rPr>
              <a:t>     yang </a:t>
            </a:r>
            <a:r>
              <a:rPr lang="en-US" sz="2000" b="1" dirty="0" err="1">
                <a:solidFill>
                  <a:schemeClr val="bg1"/>
                </a:solidFill>
              </a:rPr>
              <a:t>beracun</a:t>
            </a:r>
            <a:r>
              <a:rPr lang="en-US" sz="2000" b="1" dirty="0">
                <a:solidFill>
                  <a:schemeClr val="bg1"/>
                </a:solidFill>
              </a:rPr>
              <a:t>.</a:t>
            </a:r>
          </a:p>
          <a:p>
            <a:pPr marL="342900" indent="-342900" eaLnBrk="1" hangingPunct="1"/>
            <a:r>
              <a:rPr lang="en-US" sz="2000" b="1" dirty="0">
                <a:solidFill>
                  <a:schemeClr val="bg1"/>
                </a:solidFill>
              </a:rPr>
              <a:t>12.Penyakit yang </a:t>
            </a:r>
            <a:r>
              <a:rPr lang="en-US" sz="2000" b="1" dirty="0" err="1">
                <a:solidFill>
                  <a:schemeClr val="bg1"/>
                </a:solidFill>
              </a:rPr>
              <a:t>disebabkan</a:t>
            </a:r>
            <a:r>
              <a:rPr lang="en-US" sz="2000" b="1" dirty="0">
                <a:solidFill>
                  <a:schemeClr val="bg1"/>
                </a:solidFill>
              </a:rPr>
              <a:t> </a:t>
            </a:r>
            <a:r>
              <a:rPr lang="en-US" sz="2000" b="1" dirty="0" err="1">
                <a:solidFill>
                  <a:schemeClr val="bg1"/>
                </a:solidFill>
              </a:rPr>
              <a:t>oleh</a:t>
            </a:r>
            <a:r>
              <a:rPr lang="en-US" sz="2000" b="1" dirty="0">
                <a:solidFill>
                  <a:schemeClr val="bg1"/>
                </a:solidFill>
              </a:rPr>
              <a:t> air </a:t>
            </a:r>
            <a:r>
              <a:rPr lang="en-US" sz="2000" b="1" dirty="0" err="1">
                <a:solidFill>
                  <a:schemeClr val="bg1"/>
                </a:solidFill>
              </a:rPr>
              <a:t>raksa</a:t>
            </a:r>
            <a:r>
              <a:rPr lang="en-US" sz="2000" b="1" dirty="0">
                <a:solidFill>
                  <a:schemeClr val="bg1"/>
                </a:solidFill>
              </a:rPr>
              <a:t> </a:t>
            </a:r>
            <a:r>
              <a:rPr lang="en-US" sz="2000" b="1" dirty="0" err="1">
                <a:solidFill>
                  <a:schemeClr val="bg1"/>
                </a:solidFill>
              </a:rPr>
              <a:t>atau</a:t>
            </a:r>
            <a:r>
              <a:rPr lang="en-US" sz="2000" b="1" dirty="0">
                <a:solidFill>
                  <a:schemeClr val="bg1"/>
                </a:solidFill>
              </a:rPr>
              <a:t> </a:t>
            </a:r>
            <a:r>
              <a:rPr lang="en-US" sz="2000" b="1" dirty="0" err="1">
                <a:solidFill>
                  <a:schemeClr val="bg1"/>
                </a:solidFill>
              </a:rPr>
              <a:t>persenyawaannya</a:t>
            </a:r>
            <a:endParaRPr lang="en-US" sz="2000" b="1" dirty="0">
              <a:solidFill>
                <a:schemeClr val="bg1"/>
              </a:solidFill>
            </a:endParaRPr>
          </a:p>
          <a:p>
            <a:pPr marL="342900" indent="-342900" eaLnBrk="1" hangingPunct="1"/>
            <a:r>
              <a:rPr lang="en-US" sz="2000" b="1" dirty="0">
                <a:solidFill>
                  <a:schemeClr val="bg1"/>
                </a:solidFill>
              </a:rPr>
              <a:t>     yang </a:t>
            </a:r>
            <a:r>
              <a:rPr lang="en-US" sz="2000" b="1" dirty="0" err="1">
                <a:solidFill>
                  <a:schemeClr val="bg1"/>
                </a:solidFill>
              </a:rPr>
              <a:t>beracun</a:t>
            </a:r>
            <a:r>
              <a:rPr lang="en-US" sz="2000" b="1" dirty="0">
                <a:solidFill>
                  <a:schemeClr val="bg1"/>
                </a:solidFill>
              </a:rPr>
              <a:t>.</a:t>
            </a:r>
          </a:p>
          <a:p>
            <a:pPr marL="342900" indent="-342900" eaLnBrk="1" hangingPunct="1"/>
            <a:r>
              <a:rPr lang="en-US" sz="2000" b="1" dirty="0">
                <a:solidFill>
                  <a:schemeClr val="bg1"/>
                </a:solidFill>
              </a:rPr>
              <a:t>13.Penyakit yang </a:t>
            </a:r>
            <a:r>
              <a:rPr lang="en-US" sz="2000" b="1" dirty="0" err="1">
                <a:solidFill>
                  <a:schemeClr val="bg1"/>
                </a:solidFill>
              </a:rPr>
              <a:t>disebabkan</a:t>
            </a:r>
            <a:r>
              <a:rPr lang="en-US" sz="2000" b="1" dirty="0">
                <a:solidFill>
                  <a:schemeClr val="bg1"/>
                </a:solidFill>
              </a:rPr>
              <a:t> </a:t>
            </a:r>
            <a:r>
              <a:rPr lang="en-US" sz="2000" b="1" dirty="0" err="1">
                <a:solidFill>
                  <a:schemeClr val="bg1"/>
                </a:solidFill>
              </a:rPr>
              <a:t>oleh</a:t>
            </a:r>
            <a:r>
              <a:rPr lang="en-US" sz="2000" b="1" dirty="0">
                <a:solidFill>
                  <a:schemeClr val="bg1"/>
                </a:solidFill>
              </a:rPr>
              <a:t> </a:t>
            </a:r>
            <a:r>
              <a:rPr lang="en-US" sz="2000" b="1" dirty="0" err="1">
                <a:solidFill>
                  <a:schemeClr val="bg1"/>
                </a:solidFill>
              </a:rPr>
              <a:t>timbal</a:t>
            </a:r>
            <a:r>
              <a:rPr lang="en-US" sz="2000" b="1" dirty="0">
                <a:solidFill>
                  <a:schemeClr val="bg1"/>
                </a:solidFill>
              </a:rPr>
              <a:t> </a:t>
            </a:r>
            <a:r>
              <a:rPr lang="en-US" sz="2000" b="1" dirty="0" err="1">
                <a:solidFill>
                  <a:schemeClr val="bg1"/>
                </a:solidFill>
              </a:rPr>
              <a:t>atau</a:t>
            </a:r>
            <a:r>
              <a:rPr lang="en-US" sz="2000" b="1" dirty="0">
                <a:solidFill>
                  <a:schemeClr val="bg1"/>
                </a:solidFill>
              </a:rPr>
              <a:t> </a:t>
            </a:r>
            <a:r>
              <a:rPr lang="en-US" sz="2000" b="1" dirty="0" err="1">
                <a:solidFill>
                  <a:schemeClr val="bg1"/>
                </a:solidFill>
              </a:rPr>
              <a:t>persenyawaannya</a:t>
            </a:r>
            <a:endParaRPr lang="en-US" sz="2000" b="1" dirty="0">
              <a:solidFill>
                <a:schemeClr val="bg1"/>
              </a:solidFill>
            </a:endParaRPr>
          </a:p>
          <a:p>
            <a:pPr marL="342900" indent="-342900" eaLnBrk="1" hangingPunct="1"/>
            <a:r>
              <a:rPr lang="en-US" sz="2000" b="1" dirty="0">
                <a:solidFill>
                  <a:schemeClr val="bg1"/>
                </a:solidFill>
              </a:rPr>
              <a:t>     yang </a:t>
            </a:r>
            <a:r>
              <a:rPr lang="en-US" sz="2000" b="1" dirty="0" err="1">
                <a:solidFill>
                  <a:schemeClr val="bg1"/>
                </a:solidFill>
              </a:rPr>
              <a:t>beracun</a:t>
            </a:r>
            <a:r>
              <a:rPr lang="en-US" sz="2000" b="1" dirty="0">
                <a:solidFill>
                  <a:schemeClr val="bg1"/>
                </a:solidFill>
              </a:rPr>
              <a:t>.</a:t>
            </a:r>
          </a:p>
          <a:p>
            <a:pPr marL="342900" indent="-342900" eaLnBrk="1" hangingPunct="1"/>
            <a:r>
              <a:rPr lang="en-US" sz="2000" b="1" dirty="0">
                <a:solidFill>
                  <a:schemeClr val="bg1"/>
                </a:solidFill>
              </a:rPr>
              <a:t>14.Penyakit yang </a:t>
            </a:r>
            <a:r>
              <a:rPr lang="en-US" sz="2000" b="1" dirty="0" err="1">
                <a:solidFill>
                  <a:schemeClr val="bg1"/>
                </a:solidFill>
              </a:rPr>
              <a:t>disebabkan</a:t>
            </a:r>
            <a:r>
              <a:rPr lang="en-US" sz="2000" b="1" dirty="0">
                <a:solidFill>
                  <a:schemeClr val="bg1"/>
                </a:solidFill>
              </a:rPr>
              <a:t> </a:t>
            </a:r>
            <a:r>
              <a:rPr lang="en-US" sz="2000" b="1" dirty="0" err="1">
                <a:solidFill>
                  <a:schemeClr val="bg1"/>
                </a:solidFill>
              </a:rPr>
              <a:t>oleh</a:t>
            </a:r>
            <a:r>
              <a:rPr lang="en-US" sz="2000" b="1" dirty="0">
                <a:solidFill>
                  <a:schemeClr val="bg1"/>
                </a:solidFill>
              </a:rPr>
              <a:t> </a:t>
            </a:r>
            <a:r>
              <a:rPr lang="en-US" sz="2000" b="1" dirty="0" err="1">
                <a:solidFill>
                  <a:schemeClr val="bg1"/>
                </a:solidFill>
              </a:rPr>
              <a:t>fluor</a:t>
            </a:r>
            <a:r>
              <a:rPr lang="en-US" sz="2000" b="1" dirty="0">
                <a:solidFill>
                  <a:schemeClr val="bg1"/>
                </a:solidFill>
              </a:rPr>
              <a:t> </a:t>
            </a:r>
            <a:r>
              <a:rPr lang="en-US" sz="2000" b="1" dirty="0" err="1">
                <a:solidFill>
                  <a:schemeClr val="bg1"/>
                </a:solidFill>
              </a:rPr>
              <a:t>atau</a:t>
            </a:r>
            <a:r>
              <a:rPr lang="en-US" sz="2000" b="1" dirty="0">
                <a:solidFill>
                  <a:schemeClr val="bg1"/>
                </a:solidFill>
              </a:rPr>
              <a:t> </a:t>
            </a:r>
            <a:r>
              <a:rPr lang="en-US" sz="2000" b="1" dirty="0" err="1">
                <a:solidFill>
                  <a:schemeClr val="bg1"/>
                </a:solidFill>
              </a:rPr>
              <a:t>persenyawaannya</a:t>
            </a:r>
            <a:r>
              <a:rPr lang="en-US" sz="2000" b="1" dirty="0">
                <a:solidFill>
                  <a:schemeClr val="bg1"/>
                </a:solidFill>
              </a:rPr>
              <a:t> yang</a:t>
            </a:r>
          </a:p>
          <a:p>
            <a:pPr marL="342900" indent="-342900" eaLnBrk="1" hangingPunct="1"/>
            <a:r>
              <a:rPr lang="en-US" sz="2000" b="1" dirty="0">
                <a:solidFill>
                  <a:schemeClr val="bg1"/>
                </a:solidFill>
              </a:rPr>
              <a:t>     </a:t>
            </a:r>
            <a:r>
              <a:rPr lang="en-US" sz="2000" b="1" dirty="0" err="1">
                <a:solidFill>
                  <a:schemeClr val="bg1"/>
                </a:solidFill>
              </a:rPr>
              <a:t>beracun</a:t>
            </a:r>
            <a:r>
              <a:rPr lang="en-US" sz="2000" b="1" dirty="0">
                <a:solidFill>
                  <a:schemeClr val="bg1"/>
                </a:solidFill>
              </a:rPr>
              <a:t>.</a:t>
            </a:r>
          </a:p>
          <a:p>
            <a:pPr marL="342900" indent="-342900" eaLnBrk="1" hangingPunct="1"/>
            <a:r>
              <a:rPr lang="en-US" sz="2000" b="1" dirty="0">
                <a:solidFill>
                  <a:schemeClr val="bg1"/>
                </a:solidFill>
              </a:rPr>
              <a:t>15.Penyakit yang </a:t>
            </a:r>
            <a:r>
              <a:rPr lang="en-US" sz="2000" b="1" dirty="0" err="1">
                <a:solidFill>
                  <a:schemeClr val="bg1"/>
                </a:solidFill>
              </a:rPr>
              <a:t>disebabkan</a:t>
            </a:r>
            <a:r>
              <a:rPr lang="en-US" sz="2000" b="1" dirty="0">
                <a:solidFill>
                  <a:schemeClr val="bg1"/>
                </a:solidFill>
              </a:rPr>
              <a:t> </a:t>
            </a:r>
            <a:r>
              <a:rPr lang="en-US" sz="2000" b="1" dirty="0" err="1">
                <a:solidFill>
                  <a:schemeClr val="bg1"/>
                </a:solidFill>
              </a:rPr>
              <a:t>oleh</a:t>
            </a:r>
            <a:r>
              <a:rPr lang="en-US" sz="2000" b="1" dirty="0">
                <a:solidFill>
                  <a:schemeClr val="bg1"/>
                </a:solidFill>
              </a:rPr>
              <a:t> </a:t>
            </a:r>
            <a:r>
              <a:rPr lang="en-US" sz="2000" b="1" dirty="0" err="1">
                <a:solidFill>
                  <a:schemeClr val="bg1"/>
                </a:solidFill>
              </a:rPr>
              <a:t>karbon</a:t>
            </a:r>
            <a:r>
              <a:rPr lang="en-US" sz="2000" b="1" dirty="0">
                <a:solidFill>
                  <a:schemeClr val="bg1"/>
                </a:solidFill>
              </a:rPr>
              <a:t> disulfide.</a:t>
            </a:r>
          </a:p>
          <a:p>
            <a:pPr marL="342900" indent="-342900" eaLnBrk="1" hangingPunct="1"/>
            <a:r>
              <a:rPr lang="en-US" sz="2000" b="1" dirty="0">
                <a:solidFill>
                  <a:schemeClr val="bg1"/>
                </a:solidFill>
              </a:rPr>
              <a:t>16.Penyakit yang </a:t>
            </a:r>
            <a:r>
              <a:rPr lang="en-US" sz="2000" b="1" dirty="0" err="1">
                <a:solidFill>
                  <a:schemeClr val="bg1"/>
                </a:solidFill>
              </a:rPr>
              <a:t>disebabkan</a:t>
            </a:r>
            <a:r>
              <a:rPr lang="en-US" sz="2000" b="1" dirty="0">
                <a:solidFill>
                  <a:schemeClr val="bg1"/>
                </a:solidFill>
              </a:rPr>
              <a:t> </a:t>
            </a:r>
            <a:r>
              <a:rPr lang="en-US" sz="2000" b="1" dirty="0" err="1">
                <a:solidFill>
                  <a:schemeClr val="bg1"/>
                </a:solidFill>
              </a:rPr>
              <a:t>oleh</a:t>
            </a:r>
            <a:r>
              <a:rPr lang="en-US" sz="2000" b="1" dirty="0">
                <a:solidFill>
                  <a:schemeClr val="bg1"/>
                </a:solidFill>
              </a:rPr>
              <a:t> </a:t>
            </a:r>
            <a:r>
              <a:rPr lang="en-US" sz="2000" b="1" dirty="0" err="1">
                <a:solidFill>
                  <a:schemeClr val="bg1"/>
                </a:solidFill>
              </a:rPr>
              <a:t>derivat</a:t>
            </a:r>
            <a:r>
              <a:rPr lang="en-US" sz="2000" b="1" dirty="0">
                <a:solidFill>
                  <a:schemeClr val="bg1"/>
                </a:solidFill>
              </a:rPr>
              <a:t> halogen </a:t>
            </a:r>
            <a:r>
              <a:rPr lang="en-US" sz="2000" b="1" dirty="0" err="1">
                <a:solidFill>
                  <a:schemeClr val="bg1"/>
                </a:solidFill>
              </a:rPr>
              <a:t>dari</a:t>
            </a:r>
            <a:r>
              <a:rPr lang="en-US" sz="2000" b="1" dirty="0">
                <a:solidFill>
                  <a:schemeClr val="bg1"/>
                </a:solidFill>
              </a:rPr>
              <a:t> </a:t>
            </a:r>
            <a:r>
              <a:rPr lang="en-US" sz="2000" b="1" dirty="0" err="1">
                <a:solidFill>
                  <a:schemeClr val="bg1"/>
                </a:solidFill>
              </a:rPr>
              <a:t>persenyawaan</a:t>
            </a:r>
            <a:r>
              <a:rPr lang="en-US" sz="2000" b="1" dirty="0">
                <a:solidFill>
                  <a:schemeClr val="bg1"/>
                </a:solidFill>
              </a:rPr>
              <a:t> </a:t>
            </a:r>
          </a:p>
          <a:p>
            <a:pPr marL="342900" indent="-342900" eaLnBrk="1" hangingPunct="1"/>
            <a:r>
              <a:rPr lang="en-US" sz="2000" b="1" dirty="0">
                <a:solidFill>
                  <a:schemeClr val="bg1"/>
                </a:solidFill>
              </a:rPr>
              <a:t>     </a:t>
            </a:r>
            <a:r>
              <a:rPr lang="en-US" sz="2000" b="1" dirty="0" err="1">
                <a:solidFill>
                  <a:schemeClr val="bg1"/>
                </a:solidFill>
              </a:rPr>
              <a:t>hidrokarbon</a:t>
            </a:r>
            <a:r>
              <a:rPr lang="en-US" sz="2000" b="1" dirty="0">
                <a:solidFill>
                  <a:schemeClr val="bg1"/>
                </a:solidFill>
              </a:rPr>
              <a:t> </a:t>
            </a:r>
            <a:r>
              <a:rPr lang="en-US" sz="2000" b="1" dirty="0" err="1">
                <a:solidFill>
                  <a:schemeClr val="bg1"/>
                </a:solidFill>
              </a:rPr>
              <a:t>alifiatik</a:t>
            </a:r>
            <a:r>
              <a:rPr lang="en-US" sz="2000" b="1" dirty="0">
                <a:solidFill>
                  <a:schemeClr val="bg1"/>
                </a:solidFill>
              </a:rPr>
              <a:t> </a:t>
            </a:r>
            <a:r>
              <a:rPr lang="en-US" sz="2000" b="1" dirty="0" err="1">
                <a:solidFill>
                  <a:schemeClr val="bg1"/>
                </a:solidFill>
              </a:rPr>
              <a:t>atau</a:t>
            </a:r>
            <a:r>
              <a:rPr lang="en-US" sz="2000" b="1" dirty="0">
                <a:solidFill>
                  <a:schemeClr val="bg1"/>
                </a:solidFill>
              </a:rPr>
              <a:t> aromatic yang </a:t>
            </a:r>
            <a:r>
              <a:rPr lang="en-US" sz="2000" b="1" dirty="0" err="1">
                <a:solidFill>
                  <a:schemeClr val="bg1"/>
                </a:solidFill>
              </a:rPr>
              <a:t>beracun</a:t>
            </a:r>
            <a:r>
              <a:rPr lang="en-US" sz="2000" b="1" dirty="0">
                <a:solidFill>
                  <a:schemeClr val="bg1"/>
                </a:solidFill>
              </a:rPr>
              <a:t>.</a:t>
            </a:r>
          </a:p>
          <a:p>
            <a:pPr marL="342900" indent="-342900" eaLnBrk="1" hangingPunct="1"/>
            <a:r>
              <a:rPr lang="en-US" sz="2000" b="1" dirty="0">
                <a:solidFill>
                  <a:schemeClr val="bg1"/>
                </a:solidFill>
              </a:rPr>
              <a:t>17.Penyakit yang </a:t>
            </a:r>
            <a:r>
              <a:rPr lang="en-US" sz="2000" b="1" dirty="0" err="1">
                <a:solidFill>
                  <a:schemeClr val="bg1"/>
                </a:solidFill>
              </a:rPr>
              <a:t>disebabkan</a:t>
            </a:r>
            <a:r>
              <a:rPr lang="en-US" sz="2000" b="1" dirty="0">
                <a:solidFill>
                  <a:schemeClr val="bg1"/>
                </a:solidFill>
              </a:rPr>
              <a:t> </a:t>
            </a:r>
            <a:r>
              <a:rPr lang="en-US" sz="2000" b="1" dirty="0" err="1">
                <a:solidFill>
                  <a:schemeClr val="bg1"/>
                </a:solidFill>
              </a:rPr>
              <a:t>oleh</a:t>
            </a:r>
            <a:r>
              <a:rPr lang="en-US" sz="2000" b="1" dirty="0">
                <a:solidFill>
                  <a:schemeClr val="bg1"/>
                </a:solidFill>
              </a:rPr>
              <a:t> benzene </a:t>
            </a:r>
            <a:r>
              <a:rPr lang="en-US" sz="2000" b="1" dirty="0" err="1">
                <a:solidFill>
                  <a:schemeClr val="bg1"/>
                </a:solidFill>
              </a:rPr>
              <a:t>atau</a:t>
            </a:r>
            <a:r>
              <a:rPr lang="en-US" sz="2000" b="1" dirty="0">
                <a:solidFill>
                  <a:schemeClr val="bg1"/>
                </a:solidFill>
              </a:rPr>
              <a:t> </a:t>
            </a:r>
            <a:r>
              <a:rPr lang="en-US" sz="2000" b="1" dirty="0" err="1">
                <a:solidFill>
                  <a:schemeClr val="bg1"/>
                </a:solidFill>
              </a:rPr>
              <a:t>homolognya</a:t>
            </a:r>
            <a:r>
              <a:rPr lang="en-US" sz="2000" b="1" dirty="0">
                <a:solidFill>
                  <a:schemeClr val="bg1"/>
                </a:solidFill>
              </a:rPr>
              <a:t> yang  </a:t>
            </a:r>
          </a:p>
          <a:p>
            <a:pPr marL="342900" indent="-342900" eaLnBrk="1" hangingPunct="1"/>
            <a:r>
              <a:rPr lang="en-US" sz="2000" b="1" dirty="0">
                <a:solidFill>
                  <a:schemeClr val="bg1"/>
                </a:solidFill>
              </a:rPr>
              <a:t>    </a:t>
            </a:r>
            <a:r>
              <a:rPr lang="en-US" sz="2000" b="1" dirty="0" err="1">
                <a:solidFill>
                  <a:schemeClr val="bg1"/>
                </a:solidFill>
              </a:rPr>
              <a:t>beracun</a:t>
            </a:r>
            <a:r>
              <a:rPr lang="en-US" sz="2000" b="1" dirty="0">
                <a:solidFill>
                  <a:schemeClr val="bg1"/>
                </a:solidFill>
              </a:rPr>
              <a:t>.</a:t>
            </a:r>
          </a:p>
          <a:p>
            <a:pPr marL="342900" indent="-342900" eaLnBrk="1" hangingPunct="1"/>
            <a:r>
              <a:rPr lang="en-US" sz="2000" b="1" dirty="0">
                <a:solidFill>
                  <a:schemeClr val="bg1"/>
                </a:solidFill>
              </a:rPr>
              <a:t>18.Penyakit yang </a:t>
            </a:r>
            <a:r>
              <a:rPr lang="en-US" sz="2000" b="1" dirty="0" err="1">
                <a:solidFill>
                  <a:schemeClr val="bg1"/>
                </a:solidFill>
              </a:rPr>
              <a:t>disebabkan</a:t>
            </a:r>
            <a:r>
              <a:rPr lang="en-US" sz="2000" b="1" dirty="0">
                <a:solidFill>
                  <a:schemeClr val="bg1"/>
                </a:solidFill>
              </a:rPr>
              <a:t> </a:t>
            </a:r>
            <a:r>
              <a:rPr lang="en-US" sz="2000" b="1" dirty="0" err="1">
                <a:solidFill>
                  <a:schemeClr val="bg1"/>
                </a:solidFill>
              </a:rPr>
              <a:t>oleh</a:t>
            </a:r>
            <a:r>
              <a:rPr lang="en-US" sz="2000" b="1" dirty="0">
                <a:solidFill>
                  <a:schemeClr val="bg1"/>
                </a:solidFill>
              </a:rPr>
              <a:t> </a:t>
            </a:r>
            <a:r>
              <a:rPr lang="en-US" sz="2000" b="1" dirty="0" err="1">
                <a:solidFill>
                  <a:schemeClr val="bg1"/>
                </a:solidFill>
              </a:rPr>
              <a:t>derivat</a:t>
            </a:r>
            <a:r>
              <a:rPr lang="en-US" sz="2000" b="1" dirty="0">
                <a:solidFill>
                  <a:schemeClr val="bg1"/>
                </a:solidFill>
              </a:rPr>
              <a:t> nitro </a:t>
            </a:r>
            <a:r>
              <a:rPr lang="en-US" sz="2000" b="1" dirty="0" err="1">
                <a:solidFill>
                  <a:schemeClr val="bg1"/>
                </a:solidFill>
              </a:rPr>
              <a:t>dan</a:t>
            </a:r>
            <a:r>
              <a:rPr lang="en-US" sz="2000" b="1" dirty="0">
                <a:solidFill>
                  <a:schemeClr val="bg1"/>
                </a:solidFill>
              </a:rPr>
              <a:t> </a:t>
            </a:r>
            <a:r>
              <a:rPr lang="en-US" sz="2000" b="1" dirty="0" err="1">
                <a:solidFill>
                  <a:schemeClr val="bg1"/>
                </a:solidFill>
              </a:rPr>
              <a:t>amina</a:t>
            </a:r>
            <a:r>
              <a:rPr lang="en-US" sz="2000" b="1" dirty="0">
                <a:solidFill>
                  <a:schemeClr val="bg1"/>
                </a:solidFill>
              </a:rPr>
              <a:t> </a:t>
            </a:r>
            <a:r>
              <a:rPr lang="en-US" sz="2000" b="1" dirty="0" err="1">
                <a:solidFill>
                  <a:schemeClr val="bg1"/>
                </a:solidFill>
              </a:rPr>
              <a:t>dari</a:t>
            </a:r>
            <a:r>
              <a:rPr lang="en-US" sz="2000" b="1" dirty="0">
                <a:solidFill>
                  <a:schemeClr val="bg1"/>
                </a:solidFill>
              </a:rPr>
              <a:t> benzene </a:t>
            </a:r>
          </a:p>
          <a:p>
            <a:pPr marL="342900" indent="-342900" eaLnBrk="1" hangingPunct="1"/>
            <a:r>
              <a:rPr lang="en-US" sz="2000" b="1" dirty="0">
                <a:solidFill>
                  <a:schemeClr val="bg1"/>
                </a:solidFill>
              </a:rPr>
              <a:t>    </a:t>
            </a:r>
            <a:r>
              <a:rPr lang="en-US" sz="2000" b="1" dirty="0" err="1">
                <a:solidFill>
                  <a:schemeClr val="bg1"/>
                </a:solidFill>
              </a:rPr>
              <a:t>atau</a:t>
            </a:r>
            <a:r>
              <a:rPr lang="en-US" sz="2000" b="1" dirty="0">
                <a:solidFill>
                  <a:schemeClr val="bg1"/>
                </a:solidFill>
              </a:rPr>
              <a:t> </a:t>
            </a:r>
            <a:r>
              <a:rPr lang="en-US" sz="2000" b="1" dirty="0" err="1">
                <a:solidFill>
                  <a:schemeClr val="bg1"/>
                </a:solidFill>
              </a:rPr>
              <a:t>homologny</a:t>
            </a:r>
            <a:r>
              <a:rPr lang="en-US" sz="2000" b="1" dirty="0">
                <a:solidFill>
                  <a:schemeClr val="bg1"/>
                </a:solidFill>
              </a:rPr>
              <a:t> yang </a:t>
            </a:r>
            <a:r>
              <a:rPr lang="en-US" sz="2000" b="1" dirty="0" err="1">
                <a:solidFill>
                  <a:schemeClr val="bg1"/>
                </a:solidFill>
              </a:rPr>
              <a:t>beracun</a:t>
            </a:r>
            <a:r>
              <a:rPr lang="en-US" sz="2000" b="1" dirty="0">
                <a:solidFill>
                  <a:schemeClr val="bg1"/>
                </a:solidFill>
              </a:rPr>
              <a:t>.</a:t>
            </a:r>
          </a:p>
          <a:p>
            <a:pPr marL="342900" indent="-342900" eaLnBrk="1" hangingPunct="1"/>
            <a:r>
              <a:rPr lang="en-US" sz="2000" b="1" dirty="0">
                <a:solidFill>
                  <a:schemeClr val="bg1"/>
                </a:solidFill>
              </a:rPr>
              <a:t>19.Penyakit yang </a:t>
            </a:r>
            <a:r>
              <a:rPr lang="en-US" sz="2000" b="1" dirty="0" err="1">
                <a:solidFill>
                  <a:schemeClr val="bg1"/>
                </a:solidFill>
              </a:rPr>
              <a:t>disebabkan</a:t>
            </a:r>
            <a:r>
              <a:rPr lang="en-US" sz="2000" b="1" dirty="0">
                <a:solidFill>
                  <a:schemeClr val="bg1"/>
                </a:solidFill>
              </a:rPr>
              <a:t> </a:t>
            </a:r>
            <a:r>
              <a:rPr lang="en-US" sz="2000" b="1" dirty="0" err="1">
                <a:solidFill>
                  <a:schemeClr val="bg1"/>
                </a:solidFill>
              </a:rPr>
              <a:t>oleh</a:t>
            </a:r>
            <a:r>
              <a:rPr lang="en-US" sz="2000" b="1" dirty="0">
                <a:solidFill>
                  <a:schemeClr val="bg1"/>
                </a:solidFill>
              </a:rPr>
              <a:t> </a:t>
            </a:r>
            <a:r>
              <a:rPr lang="en-US" sz="2000" b="1" dirty="0" err="1">
                <a:solidFill>
                  <a:schemeClr val="bg1"/>
                </a:solidFill>
              </a:rPr>
              <a:t>nitrogliserin</a:t>
            </a:r>
            <a:r>
              <a:rPr lang="en-US" sz="2000" b="1" dirty="0">
                <a:solidFill>
                  <a:schemeClr val="bg1"/>
                </a:solidFill>
              </a:rPr>
              <a:t> </a:t>
            </a:r>
            <a:r>
              <a:rPr lang="en-US" sz="2000" b="1" dirty="0" err="1">
                <a:solidFill>
                  <a:schemeClr val="bg1"/>
                </a:solidFill>
              </a:rPr>
              <a:t>atau</a:t>
            </a:r>
            <a:r>
              <a:rPr lang="en-US" sz="2000" b="1" dirty="0">
                <a:solidFill>
                  <a:schemeClr val="bg1"/>
                </a:solidFill>
              </a:rPr>
              <a:t> ester </a:t>
            </a:r>
            <a:r>
              <a:rPr lang="en-US" sz="2000" b="1" dirty="0" err="1">
                <a:solidFill>
                  <a:schemeClr val="bg1"/>
                </a:solidFill>
              </a:rPr>
              <a:t>asam</a:t>
            </a:r>
            <a:r>
              <a:rPr lang="en-US" sz="2000" b="1" dirty="0">
                <a:solidFill>
                  <a:schemeClr val="bg1"/>
                </a:solidFill>
              </a:rPr>
              <a:t> </a:t>
            </a:r>
            <a:r>
              <a:rPr lang="en-US" sz="2000" b="1" dirty="0" err="1">
                <a:solidFill>
                  <a:schemeClr val="bg1"/>
                </a:solidFill>
              </a:rPr>
              <a:t>nitrat</a:t>
            </a:r>
            <a:endParaRPr lang="en-US" sz="2000" b="1" dirty="0">
              <a:solidFill>
                <a:schemeClr val="bg1"/>
              </a:solidFill>
            </a:endParaRPr>
          </a:p>
          <a:p>
            <a:pPr marL="342900" indent="-342900" eaLnBrk="1" hangingPunct="1"/>
            <a:r>
              <a:rPr lang="en-US" sz="2000" b="1" dirty="0">
                <a:solidFill>
                  <a:schemeClr val="bg1"/>
                </a:solidFill>
              </a:rPr>
              <a:t>     </a:t>
            </a:r>
            <a:r>
              <a:rPr lang="en-US" sz="2000" b="1" dirty="0" err="1">
                <a:solidFill>
                  <a:schemeClr val="bg1"/>
                </a:solidFill>
              </a:rPr>
              <a:t>lainnya</a:t>
            </a:r>
            <a:r>
              <a:rPr lang="en-US" sz="2000" b="1" dirty="0">
                <a:solidFill>
                  <a:schemeClr val="bg1"/>
                </a:solidFill>
              </a:rPr>
              <a:t>.</a:t>
            </a:r>
          </a:p>
          <a:p>
            <a:pPr marL="342900" indent="-342900" eaLnBrk="1" hangingPunct="1"/>
            <a:r>
              <a:rPr lang="en-US" sz="2000" b="1" dirty="0">
                <a:solidFill>
                  <a:schemeClr val="bg1"/>
                </a:solidFill>
              </a:rPr>
              <a:t>20.Penyakit yang </a:t>
            </a:r>
            <a:r>
              <a:rPr lang="en-US" sz="2000" b="1" dirty="0" err="1">
                <a:solidFill>
                  <a:schemeClr val="bg1"/>
                </a:solidFill>
              </a:rPr>
              <a:t>disebabkan</a:t>
            </a:r>
            <a:r>
              <a:rPr lang="en-US" sz="2000" b="1" dirty="0">
                <a:solidFill>
                  <a:schemeClr val="bg1"/>
                </a:solidFill>
              </a:rPr>
              <a:t> </a:t>
            </a:r>
            <a:r>
              <a:rPr lang="en-US" sz="2000" b="1" dirty="0" err="1">
                <a:solidFill>
                  <a:schemeClr val="bg1"/>
                </a:solidFill>
              </a:rPr>
              <a:t>oleh</a:t>
            </a:r>
            <a:r>
              <a:rPr lang="en-US" sz="2000" b="1" dirty="0">
                <a:solidFill>
                  <a:schemeClr val="bg1"/>
                </a:solidFill>
              </a:rPr>
              <a:t> alcohol, </a:t>
            </a:r>
            <a:r>
              <a:rPr lang="en-US" sz="2000" b="1" dirty="0" err="1">
                <a:solidFill>
                  <a:schemeClr val="bg1"/>
                </a:solidFill>
              </a:rPr>
              <a:t>glikol</a:t>
            </a:r>
            <a:r>
              <a:rPr lang="en-US" sz="2000" b="1" dirty="0">
                <a:solidFill>
                  <a:schemeClr val="bg1"/>
                </a:solidFill>
              </a:rPr>
              <a:t> </a:t>
            </a:r>
            <a:r>
              <a:rPr lang="en-US" sz="2000" b="1" dirty="0" err="1">
                <a:solidFill>
                  <a:schemeClr val="bg1"/>
                </a:solidFill>
              </a:rPr>
              <a:t>atau</a:t>
            </a:r>
            <a:r>
              <a:rPr lang="en-US" sz="2000" b="1" dirty="0">
                <a:solidFill>
                  <a:schemeClr val="bg1"/>
                </a:solidFill>
              </a:rPr>
              <a:t> </a:t>
            </a:r>
            <a:r>
              <a:rPr lang="en-US" sz="2000" b="1" dirty="0" err="1">
                <a:solidFill>
                  <a:schemeClr val="bg1"/>
                </a:solidFill>
              </a:rPr>
              <a:t>keton</a:t>
            </a:r>
            <a:r>
              <a:rPr lang="en-US" sz="2000" b="1" dirty="0">
                <a:solidFill>
                  <a:schemeClr val="bg1"/>
                </a:solidFill>
              </a:rPr>
              <a:t>.</a:t>
            </a:r>
          </a:p>
          <a:p>
            <a:pPr marL="342900" indent="-342900" eaLnBrk="1" hangingPunct="1"/>
            <a:r>
              <a:rPr lang="en-US" sz="2000" b="1" dirty="0">
                <a:solidFill>
                  <a:schemeClr val="bg1"/>
                </a:solidFill>
              </a:rPr>
              <a:t>21.Penyakit yang </a:t>
            </a:r>
            <a:r>
              <a:rPr lang="en-US" sz="2000" b="1" dirty="0" err="1">
                <a:solidFill>
                  <a:schemeClr val="bg1"/>
                </a:solidFill>
              </a:rPr>
              <a:t>disebabkan</a:t>
            </a:r>
            <a:r>
              <a:rPr lang="en-US" sz="2000" b="1" dirty="0">
                <a:solidFill>
                  <a:schemeClr val="bg1"/>
                </a:solidFill>
              </a:rPr>
              <a:t> </a:t>
            </a:r>
            <a:r>
              <a:rPr lang="en-US" sz="2000" b="1" dirty="0" err="1">
                <a:solidFill>
                  <a:schemeClr val="bg1"/>
                </a:solidFill>
              </a:rPr>
              <a:t>oleh</a:t>
            </a:r>
            <a:r>
              <a:rPr lang="en-US" sz="2000" b="1" dirty="0">
                <a:solidFill>
                  <a:schemeClr val="bg1"/>
                </a:solidFill>
              </a:rPr>
              <a:t> gas </a:t>
            </a:r>
            <a:r>
              <a:rPr lang="en-US" sz="2000" b="1" dirty="0" err="1">
                <a:solidFill>
                  <a:schemeClr val="bg1"/>
                </a:solidFill>
              </a:rPr>
              <a:t>atau</a:t>
            </a:r>
            <a:r>
              <a:rPr lang="en-US" sz="2000" b="1" dirty="0">
                <a:solidFill>
                  <a:schemeClr val="bg1"/>
                </a:solidFill>
              </a:rPr>
              <a:t> </a:t>
            </a:r>
            <a:r>
              <a:rPr lang="en-US" sz="2000" b="1" dirty="0" err="1">
                <a:solidFill>
                  <a:schemeClr val="bg1"/>
                </a:solidFill>
              </a:rPr>
              <a:t>uap</a:t>
            </a:r>
            <a:r>
              <a:rPr lang="en-US" sz="2000" b="1" dirty="0">
                <a:solidFill>
                  <a:schemeClr val="bg1"/>
                </a:solidFill>
              </a:rPr>
              <a:t> </a:t>
            </a:r>
            <a:r>
              <a:rPr lang="en-US" sz="2000" b="1" dirty="0" err="1">
                <a:solidFill>
                  <a:schemeClr val="bg1"/>
                </a:solidFill>
              </a:rPr>
              <a:t>penyebab</a:t>
            </a:r>
            <a:r>
              <a:rPr lang="en-US" sz="2000" b="1" dirty="0">
                <a:solidFill>
                  <a:schemeClr val="bg1"/>
                </a:solidFill>
              </a:rPr>
              <a:t> </a:t>
            </a:r>
            <a:r>
              <a:rPr lang="en-US" sz="2000" b="1" dirty="0" err="1">
                <a:solidFill>
                  <a:schemeClr val="bg1"/>
                </a:solidFill>
              </a:rPr>
              <a:t>asfiksia</a:t>
            </a:r>
            <a:r>
              <a:rPr lang="en-US" sz="2000" b="1" dirty="0">
                <a:solidFill>
                  <a:schemeClr val="bg1"/>
                </a:solidFill>
              </a:rPr>
              <a:t> </a:t>
            </a:r>
            <a:r>
              <a:rPr lang="en-US" sz="2000" b="1" dirty="0" err="1">
                <a:solidFill>
                  <a:schemeClr val="bg1"/>
                </a:solidFill>
              </a:rPr>
              <a:t>atau</a:t>
            </a:r>
            <a:endParaRPr lang="en-US" sz="2000" b="1" dirty="0">
              <a:solidFill>
                <a:schemeClr val="bg1"/>
              </a:solidFill>
            </a:endParaRPr>
          </a:p>
          <a:p>
            <a:pPr marL="342900" indent="-342900" eaLnBrk="1" hangingPunct="1"/>
            <a:r>
              <a:rPr lang="en-US" sz="2000" b="1" dirty="0">
                <a:solidFill>
                  <a:schemeClr val="bg1"/>
                </a:solidFill>
              </a:rPr>
              <a:t>     </a:t>
            </a:r>
            <a:r>
              <a:rPr lang="en-US" sz="2000" b="1" dirty="0" err="1">
                <a:solidFill>
                  <a:schemeClr val="bg1"/>
                </a:solidFill>
              </a:rPr>
              <a:t>keracunan</a:t>
            </a:r>
            <a:r>
              <a:rPr lang="en-US" sz="2000" b="1" dirty="0">
                <a:solidFill>
                  <a:schemeClr val="bg1"/>
                </a:solidFill>
              </a:rPr>
              <a:t> </a:t>
            </a:r>
            <a:r>
              <a:rPr lang="en-US" sz="2000" b="1" dirty="0" err="1">
                <a:solidFill>
                  <a:schemeClr val="bg1"/>
                </a:solidFill>
              </a:rPr>
              <a:t>seperti</a:t>
            </a:r>
            <a:r>
              <a:rPr lang="en-US" sz="2000" b="1" dirty="0">
                <a:solidFill>
                  <a:schemeClr val="bg1"/>
                </a:solidFill>
              </a:rPr>
              <a:t> </a:t>
            </a:r>
            <a:r>
              <a:rPr lang="en-US" sz="2000" b="1" dirty="0" err="1">
                <a:solidFill>
                  <a:schemeClr val="bg1"/>
                </a:solidFill>
              </a:rPr>
              <a:t>karbon</a:t>
            </a:r>
            <a:r>
              <a:rPr lang="en-US" sz="2000" b="1" dirty="0">
                <a:solidFill>
                  <a:schemeClr val="bg1"/>
                </a:solidFill>
              </a:rPr>
              <a:t> </a:t>
            </a:r>
            <a:r>
              <a:rPr lang="en-US" sz="2000" b="1" dirty="0" err="1">
                <a:solidFill>
                  <a:schemeClr val="bg1"/>
                </a:solidFill>
              </a:rPr>
              <a:t>monoksida</a:t>
            </a:r>
            <a:r>
              <a:rPr lang="en-US" sz="2000" b="1" dirty="0">
                <a:solidFill>
                  <a:schemeClr val="bg1"/>
                </a:solidFill>
              </a:rPr>
              <a:t>, </a:t>
            </a:r>
            <a:r>
              <a:rPr lang="en-US" sz="2000" b="1" dirty="0" err="1">
                <a:solidFill>
                  <a:schemeClr val="bg1"/>
                </a:solidFill>
              </a:rPr>
              <a:t>hidrogensianida</a:t>
            </a:r>
            <a:r>
              <a:rPr lang="en-US" sz="2000" b="1" dirty="0">
                <a:solidFill>
                  <a:schemeClr val="bg1"/>
                </a:solidFill>
              </a:rPr>
              <a:t>, hydrogen - </a:t>
            </a:r>
          </a:p>
          <a:p>
            <a:pPr marL="342900" indent="-342900" eaLnBrk="1" hangingPunct="1"/>
            <a:r>
              <a:rPr lang="en-US" sz="2000" b="1" dirty="0">
                <a:solidFill>
                  <a:schemeClr val="bg1"/>
                </a:solidFill>
              </a:rPr>
              <a:t>     sulfide </a:t>
            </a:r>
            <a:r>
              <a:rPr lang="en-US" sz="2000" b="1" dirty="0" err="1">
                <a:solidFill>
                  <a:schemeClr val="bg1"/>
                </a:solidFill>
              </a:rPr>
              <a:t>atau</a:t>
            </a:r>
            <a:r>
              <a:rPr lang="en-US" sz="2000" b="1" dirty="0">
                <a:solidFill>
                  <a:schemeClr val="bg1"/>
                </a:solidFill>
              </a:rPr>
              <a:t> </a:t>
            </a:r>
            <a:r>
              <a:rPr lang="en-US" sz="2000" b="1" dirty="0" err="1">
                <a:solidFill>
                  <a:schemeClr val="bg1"/>
                </a:solidFill>
              </a:rPr>
              <a:t>derivatnya</a:t>
            </a:r>
            <a:r>
              <a:rPr lang="en-US" sz="2000" b="1" dirty="0">
                <a:solidFill>
                  <a:schemeClr val="bg1"/>
                </a:solidFill>
              </a:rPr>
              <a:t> yang </a:t>
            </a:r>
            <a:r>
              <a:rPr lang="en-US" sz="2000" b="1" dirty="0" err="1">
                <a:solidFill>
                  <a:schemeClr val="bg1"/>
                </a:solidFill>
              </a:rPr>
              <a:t>beracun</a:t>
            </a:r>
            <a:r>
              <a:rPr lang="en-US" sz="2000" b="1" dirty="0">
                <a:solidFill>
                  <a:schemeClr val="bg1"/>
                </a:solidFill>
              </a:rPr>
              <a:t>, </a:t>
            </a:r>
            <a:r>
              <a:rPr lang="en-US" sz="2000" b="1" dirty="0" err="1">
                <a:solidFill>
                  <a:schemeClr val="bg1"/>
                </a:solidFill>
              </a:rPr>
              <a:t>amoniak</a:t>
            </a:r>
            <a:r>
              <a:rPr lang="en-US" sz="2000" b="1" dirty="0">
                <a:solidFill>
                  <a:schemeClr val="bg1"/>
                </a:solidFill>
              </a:rPr>
              <a:t> </a:t>
            </a:r>
            <a:r>
              <a:rPr lang="en-US" sz="2000" b="1" dirty="0" err="1">
                <a:solidFill>
                  <a:schemeClr val="bg1"/>
                </a:solidFill>
              </a:rPr>
              <a:t>seng</a:t>
            </a:r>
            <a:r>
              <a:rPr lang="en-US" sz="2000" b="1" dirty="0">
                <a:solidFill>
                  <a:schemeClr val="bg1"/>
                </a:solidFill>
              </a:rPr>
              <a:t>, </a:t>
            </a:r>
            <a:r>
              <a:rPr lang="en-US" sz="2000" b="1" dirty="0" err="1">
                <a:solidFill>
                  <a:schemeClr val="bg1"/>
                </a:solidFill>
              </a:rPr>
              <a:t>braso</a:t>
            </a:r>
            <a:r>
              <a:rPr lang="en-US" sz="2000" b="1" dirty="0">
                <a:solidFill>
                  <a:schemeClr val="bg1"/>
                </a:solidFill>
              </a:rPr>
              <a:t> </a:t>
            </a:r>
            <a:r>
              <a:rPr lang="en-US" sz="2000" b="1" dirty="0" err="1">
                <a:solidFill>
                  <a:schemeClr val="bg1"/>
                </a:solidFill>
              </a:rPr>
              <a:t>dan</a:t>
            </a:r>
            <a:r>
              <a:rPr lang="en-US" sz="2000" b="1" dirty="0">
                <a:solidFill>
                  <a:schemeClr val="bg1"/>
                </a:solidFill>
              </a:rPr>
              <a:t> </a:t>
            </a:r>
            <a:r>
              <a:rPr lang="en-US" sz="2000" b="1" dirty="0" err="1">
                <a:solidFill>
                  <a:schemeClr val="bg1"/>
                </a:solidFill>
              </a:rPr>
              <a:t>nikel</a:t>
            </a:r>
            <a:r>
              <a:rPr lang="en-US" sz="2000" b="1" dirty="0">
                <a:solidFill>
                  <a:schemeClr val="bg1"/>
                </a:solidFill>
              </a:rPr>
              <a:t>.</a:t>
            </a:r>
          </a:p>
          <a:p>
            <a:pPr marL="342900" indent="-342900" eaLnBrk="1" hangingPunct="1">
              <a:buFontTx/>
              <a:buChar char="•"/>
            </a:pPr>
            <a:endParaRPr lang="en-US" sz="20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t>Siapa yang menetapkan</a:t>
            </a:r>
          </a:p>
        </p:txBody>
      </p:sp>
      <p:sp>
        <p:nvSpPr>
          <p:cNvPr id="5123" name="Rectangle 3"/>
          <p:cNvSpPr>
            <a:spLocks noGrp="1" noChangeArrowheads="1"/>
          </p:cNvSpPr>
          <p:nvPr>
            <p:ph idx="1"/>
          </p:nvPr>
        </p:nvSpPr>
        <p:spPr/>
        <p:txBody>
          <a:bodyPr>
            <a:normAutofit lnSpcReduction="10000"/>
          </a:bodyPr>
          <a:lstStyle/>
          <a:p>
            <a:pPr eaLnBrk="1" hangingPunct="1">
              <a:lnSpc>
                <a:spcPct val="90000"/>
              </a:lnSpc>
              <a:defRPr/>
            </a:pPr>
            <a:r>
              <a:rPr lang="en-US" sz="2800" b="1"/>
              <a:t>Dokter pemeriksa: dokter (yang sudah bersertifikat dokter Hiperkes)  yang diusulkan oleh perusahaan dan mendapat surat penunjukan oleh Dinas Tenaga Kerja berlaku 3 tahun</a:t>
            </a:r>
          </a:p>
          <a:p>
            <a:pPr eaLnBrk="1" hangingPunct="1">
              <a:lnSpc>
                <a:spcPct val="90000"/>
              </a:lnSpc>
              <a:defRPr/>
            </a:pPr>
            <a:r>
              <a:rPr lang="en-US" sz="2800" b="1"/>
              <a:t>Dokter pemerintah: dokter yang bertugas di R.S.U.D atau di Puskesmas</a:t>
            </a:r>
          </a:p>
          <a:p>
            <a:pPr eaLnBrk="1" hangingPunct="1">
              <a:lnSpc>
                <a:spcPct val="90000"/>
              </a:lnSpc>
              <a:defRPr/>
            </a:pPr>
            <a:r>
              <a:rPr lang="en-US" sz="2800" b="1"/>
              <a:t>Dokter penasehat: dokter yang ditunjuk atas usul Departemen Kesehatan dan diangkat (S.K.) oleh Departemen Tenaga Kerja.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304800" y="539175"/>
            <a:ext cx="8839200" cy="6093976"/>
          </a:xfrm>
          <a:prstGeom prst="rect">
            <a:avLst/>
          </a:prstGeom>
          <a:noFill/>
          <a:ln w="9525">
            <a:noFill/>
            <a:miter lim="800000"/>
            <a:headEnd/>
            <a:tailEnd/>
          </a:ln>
        </p:spPr>
        <p:txBody>
          <a:bodyPr wrap="square" tIns="0" bIns="0" anchor="ctr">
            <a:spAutoFit/>
          </a:bodyPr>
          <a:lstStyle/>
          <a:p>
            <a:pPr marL="342900" indent="-342900" eaLnBrk="1" hangingPunct="1"/>
            <a:endParaRPr lang="en-US" dirty="0"/>
          </a:p>
          <a:p>
            <a:pPr marL="342900" indent="-342900" eaLnBrk="1" hangingPunct="1"/>
            <a:r>
              <a:rPr lang="en-US" b="1" dirty="0"/>
              <a:t>22.Kelainan </a:t>
            </a:r>
            <a:r>
              <a:rPr lang="en-US" b="1" dirty="0" err="1"/>
              <a:t>pendengaran</a:t>
            </a:r>
            <a:r>
              <a:rPr lang="en-US" b="1" dirty="0"/>
              <a:t> yang </a:t>
            </a:r>
            <a:r>
              <a:rPr lang="en-US" b="1" dirty="0" err="1"/>
              <a:t>disebabkan</a:t>
            </a:r>
            <a:r>
              <a:rPr lang="en-US" b="1" dirty="0"/>
              <a:t> oleh </a:t>
            </a:r>
            <a:r>
              <a:rPr lang="en-US" b="1" dirty="0" err="1"/>
              <a:t>kebisingan</a:t>
            </a:r>
            <a:r>
              <a:rPr lang="en-US" b="1" dirty="0"/>
              <a:t>.</a:t>
            </a:r>
          </a:p>
          <a:p>
            <a:pPr marL="342900" indent="-342900" eaLnBrk="1" hangingPunct="1"/>
            <a:r>
              <a:rPr lang="en-US" b="1" dirty="0"/>
              <a:t>23.Penyakit yang </a:t>
            </a:r>
            <a:r>
              <a:rPr lang="en-US" b="1" dirty="0" err="1"/>
              <a:t>disebabkan</a:t>
            </a:r>
            <a:r>
              <a:rPr lang="en-US" b="1" dirty="0"/>
              <a:t> oleh </a:t>
            </a:r>
            <a:r>
              <a:rPr lang="en-US" b="1" dirty="0" err="1"/>
              <a:t>getaran</a:t>
            </a:r>
            <a:r>
              <a:rPr lang="en-US" b="1" dirty="0"/>
              <a:t> </a:t>
            </a:r>
            <a:r>
              <a:rPr lang="en-US" b="1" dirty="0" err="1"/>
              <a:t>mekanik</a:t>
            </a:r>
            <a:r>
              <a:rPr lang="en-US" b="1" dirty="0"/>
              <a:t> (</a:t>
            </a:r>
            <a:r>
              <a:rPr lang="en-US" b="1" dirty="0" err="1"/>
              <a:t>kelainan-kelainan</a:t>
            </a:r>
            <a:r>
              <a:rPr lang="en-US" b="1" dirty="0"/>
              <a:t> </a:t>
            </a:r>
            <a:r>
              <a:rPr lang="en-US" b="1" dirty="0" err="1"/>
              <a:t>otot</a:t>
            </a:r>
            <a:r>
              <a:rPr lang="en-US" b="1" dirty="0"/>
              <a:t>, </a:t>
            </a:r>
            <a:r>
              <a:rPr lang="en-US" b="1" dirty="0" err="1"/>
              <a:t>urat</a:t>
            </a:r>
            <a:r>
              <a:rPr lang="en-US" b="1" dirty="0"/>
              <a:t>, </a:t>
            </a:r>
          </a:p>
          <a:p>
            <a:pPr marL="342900" indent="-342900" eaLnBrk="1" hangingPunct="1"/>
            <a:r>
              <a:rPr lang="en-US" b="1" dirty="0"/>
              <a:t>     </a:t>
            </a:r>
            <a:r>
              <a:rPr lang="en-US" b="1" dirty="0" err="1"/>
              <a:t>tulang</a:t>
            </a:r>
            <a:r>
              <a:rPr lang="en-US" b="1" dirty="0"/>
              <a:t> </a:t>
            </a:r>
            <a:r>
              <a:rPr lang="en-US" b="1" dirty="0" err="1"/>
              <a:t>persendian</a:t>
            </a:r>
            <a:r>
              <a:rPr lang="en-US" b="1" dirty="0"/>
              <a:t>, </a:t>
            </a:r>
            <a:r>
              <a:rPr lang="en-US" b="1" dirty="0" err="1"/>
              <a:t>pembuluh</a:t>
            </a:r>
            <a:r>
              <a:rPr lang="en-US" b="1" dirty="0"/>
              <a:t> </a:t>
            </a:r>
            <a:r>
              <a:rPr lang="en-US" b="1" dirty="0" err="1"/>
              <a:t>darah</a:t>
            </a:r>
            <a:r>
              <a:rPr lang="en-US" b="1" dirty="0"/>
              <a:t> </a:t>
            </a:r>
            <a:r>
              <a:rPr lang="en-US" b="1" dirty="0" err="1"/>
              <a:t>tepi</a:t>
            </a:r>
            <a:r>
              <a:rPr lang="en-US" b="1" dirty="0"/>
              <a:t> </a:t>
            </a:r>
            <a:r>
              <a:rPr lang="en-US" b="1" dirty="0" err="1"/>
              <a:t>atau</a:t>
            </a:r>
            <a:r>
              <a:rPr lang="en-US" b="1" dirty="0"/>
              <a:t> </a:t>
            </a:r>
            <a:r>
              <a:rPr lang="en-US" b="1" dirty="0" err="1"/>
              <a:t>syaraf</a:t>
            </a:r>
            <a:r>
              <a:rPr lang="en-US" b="1" dirty="0"/>
              <a:t> </a:t>
            </a:r>
            <a:r>
              <a:rPr lang="en-US" b="1" dirty="0" err="1"/>
              <a:t>tepi</a:t>
            </a:r>
            <a:r>
              <a:rPr lang="en-US" b="1" dirty="0"/>
              <a:t>).</a:t>
            </a:r>
          </a:p>
          <a:p>
            <a:pPr marL="342900" indent="-342900" eaLnBrk="1" hangingPunct="1"/>
            <a:r>
              <a:rPr lang="en-US" b="1" dirty="0"/>
              <a:t>24.Penyakit yang </a:t>
            </a:r>
            <a:r>
              <a:rPr lang="en-US" b="1" dirty="0" err="1"/>
              <a:t>disebabkan</a:t>
            </a:r>
            <a:r>
              <a:rPr lang="en-US" b="1" dirty="0"/>
              <a:t> oleh </a:t>
            </a:r>
            <a:r>
              <a:rPr lang="en-US" b="1" dirty="0" err="1"/>
              <a:t>pekerjaan</a:t>
            </a:r>
            <a:r>
              <a:rPr lang="en-US" b="1" dirty="0"/>
              <a:t> </a:t>
            </a:r>
            <a:r>
              <a:rPr lang="en-US" b="1" dirty="0" err="1"/>
              <a:t>dalam</a:t>
            </a:r>
            <a:r>
              <a:rPr lang="en-US" b="1" dirty="0"/>
              <a:t> </a:t>
            </a:r>
            <a:r>
              <a:rPr lang="en-US" b="1" dirty="0" err="1"/>
              <a:t>udara</a:t>
            </a:r>
            <a:r>
              <a:rPr lang="en-US" b="1" dirty="0"/>
              <a:t> yang </a:t>
            </a:r>
            <a:r>
              <a:rPr lang="en-US" b="1" dirty="0" err="1"/>
              <a:t>bertekanan</a:t>
            </a:r>
            <a:r>
              <a:rPr lang="en-US" b="1" dirty="0"/>
              <a:t> </a:t>
            </a:r>
            <a:r>
              <a:rPr lang="en-US" b="1" dirty="0" err="1"/>
              <a:t>lebih</a:t>
            </a:r>
            <a:r>
              <a:rPr lang="en-US" b="1" dirty="0"/>
              <a:t>.</a:t>
            </a:r>
          </a:p>
          <a:p>
            <a:pPr marL="342900" indent="-342900" eaLnBrk="1" hangingPunct="1"/>
            <a:r>
              <a:rPr lang="en-US" b="1" dirty="0"/>
              <a:t>25.Penyakit yang </a:t>
            </a:r>
            <a:r>
              <a:rPr lang="en-US" b="1" dirty="0" err="1"/>
              <a:t>disebabkan</a:t>
            </a:r>
            <a:r>
              <a:rPr lang="en-US" b="1" dirty="0"/>
              <a:t> oleh </a:t>
            </a:r>
            <a:r>
              <a:rPr lang="en-US" b="1" dirty="0" err="1"/>
              <a:t>radiasi</a:t>
            </a:r>
            <a:r>
              <a:rPr lang="en-US" b="1" dirty="0"/>
              <a:t> </a:t>
            </a:r>
            <a:r>
              <a:rPr lang="en-US" b="1" dirty="0" err="1"/>
              <a:t>elektromagnetik</a:t>
            </a:r>
            <a:r>
              <a:rPr lang="en-US" b="1" dirty="0"/>
              <a:t> dan </a:t>
            </a:r>
            <a:r>
              <a:rPr lang="en-US" b="1" dirty="0" err="1"/>
              <a:t>radiasi</a:t>
            </a:r>
            <a:r>
              <a:rPr lang="en-US" b="1" dirty="0"/>
              <a:t> yang </a:t>
            </a:r>
            <a:r>
              <a:rPr lang="en-US" b="1" dirty="0" err="1"/>
              <a:t>mengion</a:t>
            </a:r>
            <a:r>
              <a:rPr lang="en-US" b="1" dirty="0"/>
              <a:t>.</a:t>
            </a:r>
          </a:p>
          <a:p>
            <a:pPr marL="342900" indent="-342900" eaLnBrk="1" hangingPunct="1"/>
            <a:r>
              <a:rPr lang="en-US" b="1" dirty="0"/>
              <a:t>26.Penyakit </a:t>
            </a:r>
            <a:r>
              <a:rPr lang="en-US" b="1" dirty="0" err="1"/>
              <a:t>kulit</a:t>
            </a:r>
            <a:r>
              <a:rPr lang="en-US" b="1" dirty="0"/>
              <a:t> (dermatosis) yang </a:t>
            </a:r>
            <a:r>
              <a:rPr lang="en-US" b="1" dirty="0" err="1"/>
              <a:t>disebabkan</a:t>
            </a:r>
            <a:r>
              <a:rPr lang="en-US" b="1" dirty="0"/>
              <a:t> oleh </a:t>
            </a:r>
            <a:r>
              <a:rPr lang="en-US" b="1" dirty="0" err="1"/>
              <a:t>penyebab</a:t>
            </a:r>
            <a:r>
              <a:rPr lang="en-US" b="1" dirty="0"/>
              <a:t> </a:t>
            </a:r>
            <a:r>
              <a:rPr lang="en-US" b="1" dirty="0" err="1"/>
              <a:t>fisik</a:t>
            </a:r>
            <a:r>
              <a:rPr lang="en-US" b="1" dirty="0"/>
              <a:t>, </a:t>
            </a:r>
            <a:r>
              <a:rPr lang="en-US" b="1" dirty="0" err="1"/>
              <a:t>kimiawi</a:t>
            </a:r>
            <a:r>
              <a:rPr lang="en-US" b="1" dirty="0"/>
              <a:t> </a:t>
            </a:r>
            <a:r>
              <a:rPr lang="en-US" b="1" dirty="0" err="1"/>
              <a:t>atau</a:t>
            </a:r>
            <a:r>
              <a:rPr lang="en-US" b="1" dirty="0"/>
              <a:t> </a:t>
            </a:r>
            <a:r>
              <a:rPr lang="en-US" b="1" dirty="0" err="1"/>
              <a:t>biologik</a:t>
            </a:r>
            <a:r>
              <a:rPr lang="en-US" b="1" dirty="0"/>
              <a:t>.</a:t>
            </a:r>
          </a:p>
          <a:p>
            <a:pPr marL="342900" indent="-342900" eaLnBrk="1" hangingPunct="1"/>
            <a:r>
              <a:rPr lang="en-US" b="1" dirty="0"/>
              <a:t>27.Kanker </a:t>
            </a:r>
            <a:r>
              <a:rPr lang="en-US" b="1" dirty="0" err="1"/>
              <a:t>kulit</a:t>
            </a:r>
            <a:r>
              <a:rPr lang="en-US" b="1" dirty="0"/>
              <a:t> </a:t>
            </a:r>
            <a:r>
              <a:rPr lang="en-US" b="1" dirty="0" err="1"/>
              <a:t>epitelioma</a:t>
            </a:r>
            <a:r>
              <a:rPr lang="en-US" b="1" dirty="0"/>
              <a:t> primer yang </a:t>
            </a:r>
            <a:r>
              <a:rPr lang="en-US" b="1" dirty="0" err="1"/>
              <a:t>disebabkan</a:t>
            </a:r>
            <a:r>
              <a:rPr lang="en-US" b="1" dirty="0"/>
              <a:t> oleh </a:t>
            </a:r>
            <a:r>
              <a:rPr lang="en-US" b="1" dirty="0" err="1"/>
              <a:t>ter</a:t>
            </a:r>
            <a:r>
              <a:rPr lang="en-US" b="1" dirty="0"/>
              <a:t>, pic, bitumen, </a:t>
            </a:r>
            <a:r>
              <a:rPr lang="en-US" b="1" dirty="0" err="1"/>
              <a:t>minyak</a:t>
            </a:r>
            <a:r>
              <a:rPr lang="en-US" b="1" dirty="0"/>
              <a:t> mineral, </a:t>
            </a:r>
            <a:r>
              <a:rPr lang="en-US" b="1" dirty="0" err="1"/>
              <a:t>antrasena</a:t>
            </a:r>
            <a:r>
              <a:rPr lang="en-US" b="1" dirty="0"/>
              <a:t> </a:t>
            </a:r>
            <a:r>
              <a:rPr lang="en-US" b="1" dirty="0" err="1"/>
              <a:t>atau</a:t>
            </a:r>
            <a:r>
              <a:rPr lang="en-US" b="1" dirty="0"/>
              <a:t> </a:t>
            </a:r>
            <a:r>
              <a:rPr lang="en-US" b="1" dirty="0" err="1"/>
              <a:t>persenyawaannya</a:t>
            </a:r>
            <a:r>
              <a:rPr lang="en-US" b="1" dirty="0"/>
              <a:t>, </a:t>
            </a:r>
            <a:r>
              <a:rPr lang="en-US" b="1" dirty="0" err="1"/>
              <a:t>produk</a:t>
            </a:r>
            <a:r>
              <a:rPr lang="en-US" b="1" dirty="0"/>
              <a:t> </a:t>
            </a:r>
            <a:r>
              <a:rPr lang="en-US" b="1" dirty="0" err="1"/>
              <a:t>atau</a:t>
            </a:r>
            <a:r>
              <a:rPr lang="en-US" b="1" dirty="0"/>
              <a:t> </a:t>
            </a:r>
            <a:r>
              <a:rPr lang="en-US" b="1" dirty="0" err="1"/>
              <a:t>residu</a:t>
            </a:r>
            <a:r>
              <a:rPr lang="en-US" b="1" dirty="0"/>
              <a:t> </a:t>
            </a:r>
            <a:r>
              <a:rPr lang="en-US" b="1" dirty="0" err="1"/>
              <a:t>dari</a:t>
            </a:r>
            <a:r>
              <a:rPr lang="en-US" b="1" dirty="0"/>
              <a:t> </a:t>
            </a:r>
            <a:r>
              <a:rPr lang="en-US" b="1" dirty="0" err="1"/>
              <a:t>zat</a:t>
            </a:r>
            <a:r>
              <a:rPr lang="en-US" b="1" dirty="0"/>
              <a:t> </a:t>
            </a:r>
            <a:r>
              <a:rPr lang="en-US" b="1" dirty="0" err="1"/>
              <a:t>tersebut</a:t>
            </a:r>
            <a:r>
              <a:rPr lang="en-US" b="1" dirty="0"/>
              <a:t>.</a:t>
            </a:r>
          </a:p>
          <a:p>
            <a:pPr marL="342900" indent="-342900" eaLnBrk="1" hangingPunct="1"/>
            <a:r>
              <a:rPr lang="en-US" b="1" dirty="0"/>
              <a:t>28.Kanker </a:t>
            </a:r>
            <a:r>
              <a:rPr lang="en-US" b="1" dirty="0" err="1"/>
              <a:t>paru</a:t>
            </a:r>
            <a:r>
              <a:rPr lang="en-US" b="1" dirty="0"/>
              <a:t> </a:t>
            </a:r>
            <a:r>
              <a:rPr lang="en-US" b="1" dirty="0" err="1"/>
              <a:t>atau</a:t>
            </a:r>
            <a:r>
              <a:rPr lang="en-US" b="1" dirty="0"/>
              <a:t> </a:t>
            </a:r>
            <a:r>
              <a:rPr lang="en-US" b="1" dirty="0" err="1"/>
              <a:t>mesotelioma</a:t>
            </a:r>
            <a:r>
              <a:rPr lang="en-US" b="1" dirty="0"/>
              <a:t> yang </a:t>
            </a:r>
            <a:r>
              <a:rPr lang="en-US" b="1" dirty="0" err="1"/>
              <a:t>disebabkan</a:t>
            </a:r>
            <a:r>
              <a:rPr lang="en-US" b="1" dirty="0"/>
              <a:t> oleh </a:t>
            </a:r>
            <a:r>
              <a:rPr lang="en-US" b="1" dirty="0" err="1"/>
              <a:t>asbes</a:t>
            </a:r>
            <a:r>
              <a:rPr lang="en-US" b="1" dirty="0"/>
              <a:t>.</a:t>
            </a:r>
          </a:p>
          <a:p>
            <a:pPr marL="342900" indent="-342900" eaLnBrk="1" hangingPunct="1"/>
            <a:r>
              <a:rPr lang="en-US" b="1" dirty="0"/>
              <a:t>29.Penyakit </a:t>
            </a:r>
            <a:r>
              <a:rPr lang="en-US" b="1" dirty="0" err="1"/>
              <a:t>infeksi</a:t>
            </a:r>
            <a:r>
              <a:rPr lang="en-US" b="1" dirty="0"/>
              <a:t> yang </a:t>
            </a:r>
            <a:r>
              <a:rPr lang="en-US" b="1" dirty="0" err="1"/>
              <a:t>disebabkan</a:t>
            </a:r>
            <a:r>
              <a:rPr lang="en-US" b="1" dirty="0"/>
              <a:t> oleh virus, </a:t>
            </a:r>
            <a:r>
              <a:rPr lang="en-US" b="1" dirty="0" err="1"/>
              <a:t>bakteri</a:t>
            </a:r>
            <a:r>
              <a:rPr lang="en-US" b="1" dirty="0"/>
              <a:t> </a:t>
            </a:r>
            <a:r>
              <a:rPr lang="en-US" b="1" dirty="0" err="1"/>
              <a:t>atau</a:t>
            </a:r>
            <a:r>
              <a:rPr lang="en-US" b="1" dirty="0"/>
              <a:t> </a:t>
            </a:r>
            <a:r>
              <a:rPr lang="en-US" b="1" dirty="0" err="1"/>
              <a:t>parasit</a:t>
            </a:r>
            <a:r>
              <a:rPr lang="en-US" b="1" dirty="0"/>
              <a:t> yang </a:t>
            </a:r>
            <a:r>
              <a:rPr lang="en-US" b="1" dirty="0" err="1"/>
              <a:t>didapat</a:t>
            </a:r>
            <a:endParaRPr lang="en-US" b="1" dirty="0"/>
          </a:p>
          <a:p>
            <a:pPr marL="342900" indent="-342900" eaLnBrk="1" hangingPunct="1"/>
            <a:r>
              <a:rPr lang="en-US" b="1" dirty="0"/>
              <a:t>     </a:t>
            </a:r>
            <a:r>
              <a:rPr lang="en-US" b="1" dirty="0" err="1"/>
              <a:t>dalam</a:t>
            </a:r>
            <a:r>
              <a:rPr lang="en-US" b="1" dirty="0"/>
              <a:t> </a:t>
            </a:r>
            <a:r>
              <a:rPr lang="en-US" b="1" dirty="0" err="1"/>
              <a:t>suatu</a:t>
            </a:r>
            <a:r>
              <a:rPr lang="en-US" b="1" dirty="0"/>
              <a:t> </a:t>
            </a:r>
            <a:r>
              <a:rPr lang="en-US" b="1" dirty="0" err="1"/>
              <a:t>pekerjaan</a:t>
            </a:r>
            <a:r>
              <a:rPr lang="en-US" b="1" dirty="0"/>
              <a:t> yang </a:t>
            </a:r>
            <a:r>
              <a:rPr lang="en-US" b="1" dirty="0" err="1"/>
              <a:t>memiliki</a:t>
            </a:r>
            <a:r>
              <a:rPr lang="en-US" b="1" dirty="0"/>
              <a:t> </a:t>
            </a:r>
            <a:r>
              <a:rPr lang="en-US" b="1" dirty="0" err="1"/>
              <a:t>resiko</a:t>
            </a:r>
            <a:r>
              <a:rPr lang="en-US" b="1" dirty="0"/>
              <a:t> </a:t>
            </a:r>
            <a:r>
              <a:rPr lang="en-US" b="1" dirty="0" err="1"/>
              <a:t>kontaminasi</a:t>
            </a:r>
            <a:r>
              <a:rPr lang="en-US" b="1" dirty="0"/>
              <a:t> </a:t>
            </a:r>
            <a:r>
              <a:rPr lang="en-US" b="1" dirty="0" err="1"/>
              <a:t>khusus</a:t>
            </a:r>
            <a:r>
              <a:rPr lang="en-US" b="1" dirty="0"/>
              <a:t>.</a:t>
            </a:r>
          </a:p>
          <a:p>
            <a:pPr marL="342900" indent="-342900" eaLnBrk="1" hangingPunct="1"/>
            <a:r>
              <a:rPr lang="en-US" b="1" dirty="0"/>
              <a:t>30.Penyakit yang </a:t>
            </a:r>
            <a:r>
              <a:rPr lang="en-US" b="1" dirty="0" err="1"/>
              <a:t>disebabkan</a:t>
            </a:r>
            <a:r>
              <a:rPr lang="en-US" b="1" dirty="0"/>
              <a:t> oleh </a:t>
            </a:r>
            <a:r>
              <a:rPr lang="en-US" b="1" dirty="0" err="1"/>
              <a:t>suhu</a:t>
            </a:r>
            <a:r>
              <a:rPr lang="en-US" b="1" dirty="0"/>
              <a:t> </a:t>
            </a:r>
            <a:r>
              <a:rPr lang="en-US" b="1" dirty="0" err="1"/>
              <a:t>tinggi</a:t>
            </a:r>
            <a:r>
              <a:rPr lang="en-US" b="1" dirty="0"/>
              <a:t> </a:t>
            </a:r>
            <a:r>
              <a:rPr lang="en-US" b="1" dirty="0" err="1"/>
              <a:t>atau</a:t>
            </a:r>
            <a:r>
              <a:rPr lang="en-US" b="1" dirty="0"/>
              <a:t> </a:t>
            </a:r>
            <a:r>
              <a:rPr lang="en-US" b="1" dirty="0" err="1"/>
              <a:t>rendah</a:t>
            </a:r>
            <a:r>
              <a:rPr lang="en-US" b="1" dirty="0"/>
              <a:t> </a:t>
            </a:r>
            <a:r>
              <a:rPr lang="en-US" b="1" dirty="0" err="1"/>
              <a:t>atau</a:t>
            </a:r>
            <a:r>
              <a:rPr lang="en-US" b="1" dirty="0"/>
              <a:t> </a:t>
            </a:r>
            <a:r>
              <a:rPr lang="en-US" b="1" dirty="0" err="1"/>
              <a:t>panas</a:t>
            </a:r>
            <a:r>
              <a:rPr lang="en-US" b="1" dirty="0"/>
              <a:t> </a:t>
            </a:r>
            <a:r>
              <a:rPr lang="en-US" b="1" dirty="0" err="1"/>
              <a:t>radiasi</a:t>
            </a:r>
            <a:r>
              <a:rPr lang="en-US" b="1" dirty="0"/>
              <a:t> </a:t>
            </a:r>
          </a:p>
          <a:p>
            <a:pPr marL="342900" indent="-342900" eaLnBrk="1" hangingPunct="1"/>
            <a:r>
              <a:rPr lang="en-US" b="1" dirty="0"/>
              <a:t>     </a:t>
            </a:r>
            <a:r>
              <a:rPr lang="en-US" b="1" dirty="0" err="1"/>
              <a:t>atau</a:t>
            </a:r>
            <a:r>
              <a:rPr lang="en-US" b="1" dirty="0"/>
              <a:t> </a:t>
            </a:r>
            <a:r>
              <a:rPr lang="en-US" b="1" dirty="0" err="1"/>
              <a:t>kelembaban</a:t>
            </a:r>
            <a:r>
              <a:rPr lang="en-US" b="1" dirty="0"/>
              <a:t> </a:t>
            </a:r>
            <a:r>
              <a:rPr lang="en-US" b="1" dirty="0" err="1"/>
              <a:t>udara</a:t>
            </a:r>
            <a:r>
              <a:rPr lang="en-US" b="1" dirty="0"/>
              <a:t> </a:t>
            </a:r>
            <a:r>
              <a:rPr lang="en-US" b="1" dirty="0" err="1"/>
              <a:t>tinggi</a:t>
            </a:r>
            <a:r>
              <a:rPr lang="en-US" b="1" dirty="0"/>
              <a:t>.</a:t>
            </a:r>
          </a:p>
          <a:p>
            <a:pPr marL="342900" indent="-342900" eaLnBrk="1" hangingPunct="1"/>
            <a:r>
              <a:rPr lang="en-US" b="1" dirty="0"/>
              <a:t>31.Penyakit yang </a:t>
            </a:r>
            <a:r>
              <a:rPr lang="en-US" b="1" dirty="0" err="1"/>
              <a:t>disebabkan</a:t>
            </a:r>
            <a:r>
              <a:rPr lang="en-US" b="1" dirty="0"/>
              <a:t> </a:t>
            </a:r>
            <a:r>
              <a:rPr lang="en-US" b="1" dirty="0" err="1"/>
              <a:t>bahan</a:t>
            </a:r>
            <a:r>
              <a:rPr lang="en-US" b="1" dirty="0"/>
              <a:t> </a:t>
            </a:r>
            <a:r>
              <a:rPr lang="en-US" b="1" dirty="0" err="1"/>
              <a:t>kimia</a:t>
            </a:r>
            <a:r>
              <a:rPr lang="en-US" b="1" dirty="0"/>
              <a:t> </a:t>
            </a:r>
            <a:r>
              <a:rPr lang="en-US" b="1" dirty="0" err="1"/>
              <a:t>lainnya</a:t>
            </a:r>
            <a:r>
              <a:rPr lang="en-US" b="1" dirty="0"/>
              <a:t> </a:t>
            </a:r>
            <a:r>
              <a:rPr lang="en-US" b="1" dirty="0" err="1"/>
              <a:t>termasuk</a:t>
            </a:r>
            <a:r>
              <a:rPr lang="en-US" b="1" dirty="0"/>
              <a:t> </a:t>
            </a:r>
            <a:r>
              <a:rPr lang="en-US" b="1" dirty="0" err="1"/>
              <a:t>bahan</a:t>
            </a:r>
            <a:r>
              <a:rPr lang="en-US" b="1" dirty="0"/>
              <a:t> </a:t>
            </a:r>
            <a:r>
              <a:rPr lang="en-US" b="1" dirty="0" err="1"/>
              <a:t>obat</a:t>
            </a:r>
            <a:r>
              <a:rPr lang="en-US" b="1" dirty="0"/>
              <a:t>.</a:t>
            </a:r>
          </a:p>
          <a:p>
            <a:pPr marL="342900" indent="-342900" eaLnBrk="1" hangingPunct="1">
              <a:buFontTx/>
              <a:buAutoNum type="arabicPeriod"/>
            </a:pPr>
            <a:endParaRPr lang="en-US" b="1" dirty="0"/>
          </a:p>
          <a:p>
            <a:pPr marL="2171700" lvl="4" indent="-342900" eaLnBrk="1" hangingPunct="1"/>
            <a:r>
              <a:rPr lang="en-US" b="1" dirty="0"/>
              <a:t>PRESIDEN REPUBLIK INDONESIA</a:t>
            </a:r>
          </a:p>
          <a:p>
            <a:pPr marL="2171700" lvl="4" indent="-342900" eaLnBrk="1" hangingPunct="1"/>
            <a:r>
              <a:rPr lang="en-US" b="1" dirty="0"/>
              <a:t>                            </a:t>
            </a:r>
            <a:r>
              <a:rPr lang="en-US" b="1" dirty="0" err="1"/>
              <a:t>Ttd</a:t>
            </a:r>
            <a:endParaRPr lang="en-US" b="1" dirty="0"/>
          </a:p>
          <a:p>
            <a:pPr marL="2171700" lvl="4" indent="-342900" eaLnBrk="1" hangingPunct="1"/>
            <a:r>
              <a:rPr lang="en-US" b="1" dirty="0"/>
              <a:t>                   S O E H A R T O</a:t>
            </a:r>
          </a:p>
          <a:p>
            <a:pPr marL="2171700" lvl="4" indent="-342900" eaLnBrk="1" hangingPunct="1"/>
            <a:br>
              <a:rPr lang="en-US" dirty="0"/>
            </a:b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304800" y="304800"/>
            <a:ext cx="8534400" cy="6001643"/>
          </a:xfrm>
          <a:prstGeom prst="rect">
            <a:avLst/>
          </a:prstGeom>
          <a:noFill/>
          <a:ln w="9525">
            <a:noFill/>
            <a:miter lim="800000"/>
            <a:headEnd/>
            <a:tailEnd/>
          </a:ln>
        </p:spPr>
        <p:txBody>
          <a:bodyPr wrap="square">
            <a:spAutoFit/>
          </a:bodyPr>
          <a:lstStyle/>
          <a:p>
            <a:pPr eaLnBrk="1" hangingPunct="1"/>
            <a:r>
              <a:rPr lang="en-US" sz="2400" b="1" dirty="0" err="1"/>
              <a:t>Penyakit</a:t>
            </a:r>
            <a:r>
              <a:rPr lang="en-US" sz="2400" b="1" dirty="0"/>
              <a:t> yang </a:t>
            </a:r>
            <a:r>
              <a:rPr lang="en-US" sz="2400" b="1" dirty="0" err="1"/>
              <a:t>ada</a:t>
            </a:r>
            <a:r>
              <a:rPr lang="en-US" sz="2400" b="1" dirty="0"/>
              <a:t> </a:t>
            </a:r>
            <a:r>
              <a:rPr lang="en-US" sz="2400" b="1" dirty="0" err="1"/>
              <a:t>hubungannya</a:t>
            </a:r>
            <a:r>
              <a:rPr lang="en-US" sz="2400" b="1" dirty="0"/>
              <a:t> </a:t>
            </a:r>
            <a:r>
              <a:rPr lang="en-US" sz="2400" b="1" dirty="0" err="1"/>
              <a:t>dengan</a:t>
            </a:r>
            <a:r>
              <a:rPr lang="en-US" sz="2400" b="1" dirty="0"/>
              <a:t> </a:t>
            </a:r>
            <a:r>
              <a:rPr lang="en-US" sz="2400" b="1" dirty="0" err="1"/>
              <a:t>pekerjaan</a:t>
            </a:r>
            <a:r>
              <a:rPr lang="en-US" sz="2400" b="1" dirty="0"/>
              <a:t> (Work Related Diseases) </a:t>
            </a:r>
            <a:r>
              <a:rPr lang="en-US" sz="2400" b="1" dirty="0" err="1"/>
              <a:t>yaitu</a:t>
            </a:r>
            <a:r>
              <a:rPr lang="en-US" sz="2400" b="1" dirty="0"/>
              <a:t> </a:t>
            </a:r>
            <a:r>
              <a:rPr lang="en-US" sz="2400" b="1" dirty="0" err="1"/>
              <a:t>gangguan</a:t>
            </a:r>
            <a:r>
              <a:rPr lang="en-US" sz="2400" b="1" dirty="0"/>
              <a:t> </a:t>
            </a:r>
            <a:r>
              <a:rPr lang="en-US" sz="2400" b="1" dirty="0" err="1"/>
              <a:t>kesehatan</a:t>
            </a:r>
            <a:r>
              <a:rPr lang="en-US" sz="2400" b="1" dirty="0"/>
              <a:t> yang </a:t>
            </a:r>
            <a:r>
              <a:rPr lang="en-US" sz="2400" b="1" dirty="0" err="1"/>
              <a:t>dialami</a:t>
            </a:r>
            <a:r>
              <a:rPr lang="en-US" sz="2400" b="1" dirty="0"/>
              <a:t> </a:t>
            </a:r>
            <a:r>
              <a:rPr lang="en-US" sz="2400" b="1" dirty="0" err="1"/>
              <a:t>oleh</a:t>
            </a:r>
            <a:r>
              <a:rPr lang="en-US" sz="2400" b="1" dirty="0"/>
              <a:t> </a:t>
            </a:r>
            <a:r>
              <a:rPr lang="en-US" sz="2400" b="1" dirty="0" err="1"/>
              <a:t>tenaga</a:t>
            </a:r>
            <a:r>
              <a:rPr lang="en-US" sz="2400" b="1" dirty="0"/>
              <a:t> </a:t>
            </a:r>
            <a:r>
              <a:rPr lang="en-US" sz="2400" b="1" dirty="0" err="1"/>
              <a:t>kerja</a:t>
            </a:r>
            <a:r>
              <a:rPr lang="en-US" sz="2400" b="1" dirty="0"/>
              <a:t> </a:t>
            </a:r>
            <a:r>
              <a:rPr lang="en-US" sz="2400" b="1" dirty="0" err="1"/>
              <a:t>dalam</a:t>
            </a:r>
            <a:r>
              <a:rPr lang="en-US" sz="2400" b="1" dirty="0"/>
              <a:t> </a:t>
            </a:r>
            <a:r>
              <a:rPr lang="en-US" sz="2400" b="1" dirty="0" err="1"/>
              <a:t>melaksanakan</a:t>
            </a:r>
            <a:r>
              <a:rPr lang="en-US" sz="2400" b="1" dirty="0"/>
              <a:t> </a:t>
            </a:r>
            <a:r>
              <a:rPr lang="en-US" sz="2400" b="1" dirty="0" err="1"/>
              <a:t>pekerjaan</a:t>
            </a:r>
            <a:r>
              <a:rPr lang="en-US" sz="2400" b="1" dirty="0"/>
              <a:t>, yang </a:t>
            </a:r>
            <a:r>
              <a:rPr lang="en-US" sz="2400" b="1" dirty="0" err="1"/>
              <a:t>ada</a:t>
            </a:r>
            <a:r>
              <a:rPr lang="en-US" sz="2400" b="1" dirty="0"/>
              <a:t> </a:t>
            </a:r>
            <a:r>
              <a:rPr lang="en-US" sz="2400" b="1" dirty="0" err="1"/>
              <a:t>kemungkinan</a:t>
            </a:r>
            <a:r>
              <a:rPr lang="en-US" sz="2400" b="1" dirty="0"/>
              <a:t> </a:t>
            </a:r>
            <a:r>
              <a:rPr lang="en-US" sz="2400" b="1" dirty="0" err="1"/>
              <a:t>disebabkan</a:t>
            </a:r>
            <a:r>
              <a:rPr lang="en-US" sz="2400" b="1" dirty="0"/>
              <a:t> </a:t>
            </a:r>
            <a:r>
              <a:rPr lang="en-US" sz="2400" b="1" dirty="0" err="1"/>
              <a:t>oleh</a:t>
            </a:r>
            <a:r>
              <a:rPr lang="en-US" sz="2400" b="1" dirty="0"/>
              <a:t> </a:t>
            </a:r>
            <a:r>
              <a:rPr lang="en-US" sz="2400" b="1" dirty="0" err="1"/>
              <a:t>faktor-faktor</a:t>
            </a:r>
            <a:r>
              <a:rPr lang="en-US" sz="2400" b="1" dirty="0"/>
              <a:t> </a:t>
            </a:r>
            <a:r>
              <a:rPr lang="en-US" sz="2400" b="1" dirty="0" err="1"/>
              <a:t>resiko</a:t>
            </a:r>
            <a:r>
              <a:rPr lang="en-US" sz="2400" b="1" dirty="0"/>
              <a:t> </a:t>
            </a:r>
            <a:r>
              <a:rPr lang="en-US" sz="2400" b="1" dirty="0" err="1"/>
              <a:t>bahaya</a:t>
            </a:r>
            <a:r>
              <a:rPr lang="en-US" sz="2400" b="1" dirty="0"/>
              <a:t> yang </a:t>
            </a:r>
            <a:r>
              <a:rPr lang="en-US" sz="2400" b="1" dirty="0" err="1"/>
              <a:t>ada</a:t>
            </a:r>
            <a:r>
              <a:rPr lang="en-US" sz="2400" b="1" dirty="0"/>
              <a:t> </a:t>
            </a:r>
            <a:r>
              <a:rPr lang="en-US" sz="2400" b="1" dirty="0" err="1"/>
              <a:t>ditempat</a:t>
            </a:r>
            <a:r>
              <a:rPr lang="en-US" sz="2400" b="1" dirty="0"/>
              <a:t> </a:t>
            </a:r>
            <a:r>
              <a:rPr lang="en-US" sz="2400" b="1" dirty="0" err="1"/>
              <a:t>kerjanya</a:t>
            </a:r>
            <a:r>
              <a:rPr lang="en-US" sz="2400" b="1" dirty="0"/>
              <a:t> (</a:t>
            </a:r>
            <a:r>
              <a:rPr lang="en-US" sz="2400" b="1" dirty="0" err="1"/>
              <a:t>tidak</a:t>
            </a:r>
            <a:r>
              <a:rPr lang="en-US" sz="2400" b="1" dirty="0"/>
              <a:t> </a:t>
            </a:r>
            <a:r>
              <a:rPr lang="en-US" sz="2400" b="1" dirty="0" err="1"/>
              <a:t>secara</a:t>
            </a:r>
            <a:r>
              <a:rPr lang="en-US" sz="2400" b="1" dirty="0"/>
              <a:t> </a:t>
            </a:r>
            <a:r>
              <a:rPr lang="en-US" sz="2400" b="1" dirty="0" err="1"/>
              <a:t>langsung</a:t>
            </a:r>
            <a:r>
              <a:rPr lang="en-US" sz="2400" b="1" dirty="0"/>
              <a:t>). </a:t>
            </a:r>
            <a:r>
              <a:rPr lang="en-US" sz="2400" b="1" dirty="0" err="1"/>
              <a:t>Penegakan</a:t>
            </a:r>
            <a:r>
              <a:rPr lang="en-US" sz="2400" b="1" dirty="0"/>
              <a:t> </a:t>
            </a:r>
            <a:r>
              <a:rPr lang="en-US" sz="2400" b="1" dirty="0" err="1"/>
              <a:t>Diagnosa</a:t>
            </a:r>
            <a:r>
              <a:rPr lang="en-US" sz="2400" b="1" dirty="0"/>
              <a:t> </a:t>
            </a:r>
            <a:r>
              <a:rPr lang="en-US" sz="2400" b="1" dirty="0" err="1"/>
              <a:t>dan</a:t>
            </a:r>
            <a:r>
              <a:rPr lang="en-US" sz="2400" b="1" dirty="0"/>
              <a:t> </a:t>
            </a:r>
            <a:r>
              <a:rPr lang="en-US" sz="2400" b="1" dirty="0" err="1"/>
              <a:t>Penilaian</a:t>
            </a:r>
            <a:r>
              <a:rPr lang="en-US" sz="2400" b="1" dirty="0"/>
              <a:t> </a:t>
            </a:r>
            <a:r>
              <a:rPr lang="en-US" sz="2400" b="1" dirty="0" err="1"/>
              <a:t>Cacat</a:t>
            </a:r>
            <a:r>
              <a:rPr lang="en-US" sz="2400" b="1" dirty="0"/>
              <a:t> </a:t>
            </a:r>
            <a:r>
              <a:rPr lang="en-US" sz="2400" b="1" dirty="0" err="1"/>
              <a:t>dari</a:t>
            </a:r>
            <a:r>
              <a:rPr lang="en-US" sz="2400" b="1" dirty="0"/>
              <a:t> </a:t>
            </a:r>
            <a:r>
              <a:rPr lang="en-US" sz="2400" b="1" dirty="0" err="1"/>
              <a:t>pada</a:t>
            </a:r>
            <a:r>
              <a:rPr lang="en-US" sz="2400" b="1" dirty="0"/>
              <a:t> </a:t>
            </a:r>
            <a:r>
              <a:rPr lang="en-US" sz="2400" b="1" dirty="0" err="1"/>
              <a:t>gangguan</a:t>
            </a:r>
            <a:r>
              <a:rPr lang="en-US" sz="2400" b="1" dirty="0"/>
              <a:t> </a:t>
            </a:r>
            <a:r>
              <a:rPr lang="en-US" sz="2400" b="1" dirty="0" err="1"/>
              <a:t>kesehatan</a:t>
            </a:r>
            <a:r>
              <a:rPr lang="en-US" sz="2400" b="1" dirty="0"/>
              <a:t> </a:t>
            </a:r>
            <a:r>
              <a:rPr lang="en-US" sz="2400" b="1" dirty="0" err="1"/>
              <a:t>tenaga</a:t>
            </a:r>
            <a:r>
              <a:rPr lang="en-US" sz="2400" b="1" dirty="0"/>
              <a:t> </a:t>
            </a:r>
            <a:r>
              <a:rPr lang="en-US" sz="2400" b="1" dirty="0" err="1"/>
              <a:t>kerja</a:t>
            </a:r>
            <a:r>
              <a:rPr lang="en-US" sz="2400" b="1" dirty="0"/>
              <a:t> yang </a:t>
            </a:r>
            <a:r>
              <a:rPr lang="en-US" sz="2400" b="1" dirty="0" err="1"/>
              <a:t>termasuk</a:t>
            </a:r>
            <a:r>
              <a:rPr lang="en-US" sz="2400" b="1" dirty="0"/>
              <a:t> </a:t>
            </a:r>
            <a:r>
              <a:rPr lang="en-US" sz="2400" b="1" dirty="0" err="1"/>
              <a:t>dalam</a:t>
            </a:r>
            <a:r>
              <a:rPr lang="en-US" sz="2400" b="1" dirty="0"/>
              <a:t> </a:t>
            </a:r>
            <a:r>
              <a:rPr lang="en-US" sz="2400" b="1" dirty="0" err="1"/>
              <a:t>kelompok</a:t>
            </a:r>
            <a:r>
              <a:rPr lang="en-US" sz="2400" b="1" dirty="0"/>
              <a:t> </a:t>
            </a:r>
            <a:r>
              <a:rPr lang="en-US" sz="2400" b="1" dirty="0" err="1"/>
              <a:t>ini</a:t>
            </a:r>
            <a:r>
              <a:rPr lang="en-US" sz="2400" b="1" dirty="0"/>
              <a:t> </a:t>
            </a:r>
            <a:r>
              <a:rPr lang="en-US" sz="2400" b="1" dirty="0" err="1"/>
              <a:t>diatur</a:t>
            </a:r>
            <a:r>
              <a:rPr lang="en-US" sz="2400" b="1" dirty="0"/>
              <a:t> </a:t>
            </a:r>
            <a:r>
              <a:rPr lang="en-US" sz="2400" b="1" dirty="0" err="1"/>
              <a:t>didalam</a:t>
            </a:r>
            <a:r>
              <a:rPr lang="en-US" sz="2400" b="1" dirty="0"/>
              <a:t> </a:t>
            </a:r>
            <a:r>
              <a:rPr lang="en-US" sz="2400" b="1" dirty="0" err="1"/>
              <a:t>Peraturan</a:t>
            </a:r>
            <a:r>
              <a:rPr lang="en-US" sz="2400" b="1" dirty="0"/>
              <a:t> </a:t>
            </a:r>
            <a:r>
              <a:rPr lang="en-US" sz="2400" b="1" dirty="0" err="1"/>
              <a:t>Menteri</a:t>
            </a:r>
            <a:r>
              <a:rPr lang="en-US" sz="2400" b="1" dirty="0"/>
              <a:t> </a:t>
            </a:r>
            <a:r>
              <a:rPr lang="en-US" sz="2400" b="1" dirty="0" err="1"/>
              <a:t>Tenaga</a:t>
            </a:r>
            <a:r>
              <a:rPr lang="en-US" sz="2400" b="1" dirty="0"/>
              <a:t> </a:t>
            </a:r>
            <a:r>
              <a:rPr lang="en-US" sz="2400" b="1" dirty="0" err="1"/>
              <a:t>Kerja</a:t>
            </a:r>
            <a:r>
              <a:rPr lang="en-US" sz="2400" b="1" dirty="0"/>
              <a:t> No. 62 A </a:t>
            </a:r>
            <a:r>
              <a:rPr lang="en-US" sz="2400" b="1" dirty="0" err="1"/>
              <a:t>tahun</a:t>
            </a:r>
            <a:r>
              <a:rPr lang="en-US" sz="2400" b="1" dirty="0"/>
              <a:t> 1992, </a:t>
            </a:r>
            <a:r>
              <a:rPr lang="en-US" sz="2400" b="1" dirty="0" err="1"/>
              <a:t>dimana</a:t>
            </a:r>
            <a:r>
              <a:rPr lang="en-US" sz="2400" b="1" dirty="0"/>
              <a:t> </a:t>
            </a:r>
            <a:r>
              <a:rPr lang="en-US" sz="2400" b="1" dirty="0" err="1"/>
              <a:t>gangguan</a:t>
            </a:r>
            <a:r>
              <a:rPr lang="en-US" sz="2400" b="1" dirty="0"/>
              <a:t> </a:t>
            </a:r>
            <a:r>
              <a:rPr lang="en-US" sz="2400" b="1" dirty="0" err="1"/>
              <a:t>kesehatan</a:t>
            </a:r>
            <a:r>
              <a:rPr lang="en-US" sz="2400" b="1" dirty="0"/>
              <a:t> </a:t>
            </a:r>
            <a:r>
              <a:rPr lang="en-US" sz="2400" b="1" dirty="0" err="1"/>
              <a:t>ini</a:t>
            </a:r>
            <a:r>
              <a:rPr lang="en-US" sz="2400" b="1" dirty="0"/>
              <a:t> </a:t>
            </a:r>
            <a:r>
              <a:rPr lang="en-US" sz="2400" b="1" dirty="0" err="1"/>
              <a:t>dibagi</a:t>
            </a:r>
            <a:r>
              <a:rPr lang="en-US" sz="2400" b="1" dirty="0"/>
              <a:t> </a:t>
            </a:r>
            <a:r>
              <a:rPr lang="en-US" sz="2400" b="1" dirty="0" err="1"/>
              <a:t>dalam</a:t>
            </a:r>
            <a:r>
              <a:rPr lang="en-US" sz="2400" b="1" dirty="0"/>
              <a:t> </a:t>
            </a:r>
            <a:r>
              <a:rPr lang="en-US" sz="2400" b="1" dirty="0" err="1"/>
              <a:t>beberapa</a:t>
            </a:r>
            <a:r>
              <a:rPr lang="en-US" sz="2400" b="1" dirty="0"/>
              <a:t> </a:t>
            </a:r>
            <a:r>
              <a:rPr lang="en-US" sz="2400" b="1" dirty="0" err="1"/>
              <a:t>bidang</a:t>
            </a:r>
            <a:r>
              <a:rPr lang="en-US" sz="2400" b="1" dirty="0"/>
              <a:t>, </a:t>
            </a:r>
            <a:r>
              <a:rPr lang="en-US" sz="2400" b="1" dirty="0" err="1"/>
              <a:t>seperti</a:t>
            </a:r>
            <a:r>
              <a:rPr lang="en-US" sz="2400" b="1" dirty="0"/>
              <a:t>  </a:t>
            </a:r>
          </a:p>
          <a:p>
            <a:pPr eaLnBrk="1" hangingPunct="1"/>
            <a:r>
              <a:rPr lang="en-US" sz="2400" b="1" dirty="0"/>
              <a:t>– </a:t>
            </a:r>
            <a:r>
              <a:rPr lang="en-US" sz="2400" b="1" dirty="0" err="1"/>
              <a:t>Bidang</a:t>
            </a:r>
            <a:r>
              <a:rPr lang="en-US" sz="2400" b="1" dirty="0"/>
              <a:t> </a:t>
            </a:r>
            <a:r>
              <a:rPr lang="en-US" sz="2400" b="1" dirty="0" err="1"/>
              <a:t>Penyakit</a:t>
            </a:r>
            <a:r>
              <a:rPr lang="en-US" sz="2400" b="1" dirty="0"/>
              <a:t> </a:t>
            </a:r>
            <a:r>
              <a:rPr lang="en-US" sz="2400" b="1"/>
              <a:t>Mata, Bidang </a:t>
            </a:r>
            <a:r>
              <a:rPr lang="en-US" sz="2400" b="1" dirty="0" err="1"/>
              <a:t>Penyakit</a:t>
            </a:r>
            <a:r>
              <a:rPr lang="en-US" sz="2400" b="1" dirty="0"/>
              <a:t> THT</a:t>
            </a:r>
          </a:p>
          <a:p>
            <a:pPr eaLnBrk="1" hangingPunct="1"/>
            <a:r>
              <a:rPr lang="en-US" sz="2400" b="1" dirty="0"/>
              <a:t>– </a:t>
            </a:r>
            <a:r>
              <a:rPr lang="en-US" sz="2400" b="1" dirty="0" err="1"/>
              <a:t>Bidang</a:t>
            </a:r>
            <a:r>
              <a:rPr lang="en-US" sz="2400" b="1" dirty="0"/>
              <a:t> </a:t>
            </a:r>
            <a:r>
              <a:rPr lang="en-US" sz="2400" b="1" err="1"/>
              <a:t>Penyakit</a:t>
            </a:r>
            <a:r>
              <a:rPr lang="en-US" sz="2400" b="1"/>
              <a:t> Orthopaedi, Bidang </a:t>
            </a:r>
            <a:r>
              <a:rPr lang="en-US" sz="2400" b="1" dirty="0" err="1"/>
              <a:t>Penyakit</a:t>
            </a:r>
            <a:r>
              <a:rPr lang="en-US" sz="2400" b="1" dirty="0"/>
              <a:t> </a:t>
            </a:r>
            <a:r>
              <a:rPr lang="en-US" sz="2400" b="1" dirty="0" err="1"/>
              <a:t>Dalam</a:t>
            </a:r>
            <a:endParaRPr lang="en-US" sz="2400" b="1" dirty="0"/>
          </a:p>
          <a:p>
            <a:pPr eaLnBrk="1" hangingPunct="1"/>
            <a:r>
              <a:rPr lang="en-US" sz="2400" b="1" dirty="0"/>
              <a:t>– </a:t>
            </a:r>
            <a:r>
              <a:rPr lang="en-US" sz="2400" b="1" dirty="0" err="1"/>
              <a:t>Bidang</a:t>
            </a:r>
            <a:r>
              <a:rPr lang="en-US" sz="2400" b="1" dirty="0"/>
              <a:t> </a:t>
            </a:r>
            <a:r>
              <a:rPr lang="en-US" sz="2400" b="1" err="1"/>
              <a:t>Penyakit</a:t>
            </a:r>
            <a:r>
              <a:rPr lang="en-US" sz="2400" b="1"/>
              <a:t> Paru, Bidang </a:t>
            </a:r>
            <a:r>
              <a:rPr lang="en-US" sz="2400" b="1" dirty="0" err="1"/>
              <a:t>Penyakit</a:t>
            </a:r>
            <a:r>
              <a:rPr lang="en-US" sz="2400" b="1" dirty="0"/>
              <a:t> </a:t>
            </a:r>
            <a:r>
              <a:rPr lang="en-US" sz="2400" b="1" dirty="0" err="1"/>
              <a:t>Akibat</a:t>
            </a:r>
            <a:r>
              <a:rPr lang="en-US" sz="2400" b="1" dirty="0"/>
              <a:t> </a:t>
            </a:r>
            <a:r>
              <a:rPr lang="en-US" sz="2400" b="1" dirty="0" err="1"/>
              <a:t>Radiasi</a:t>
            </a:r>
            <a:endParaRPr lang="en-US" sz="2400" b="1" dirty="0"/>
          </a:p>
          <a:p>
            <a:pPr eaLnBrk="1" hangingPunct="1"/>
            <a:r>
              <a:rPr lang="en-US" sz="2400" b="1" dirty="0"/>
              <a:t>– </a:t>
            </a:r>
            <a:r>
              <a:rPr lang="en-US" sz="2400" b="1" dirty="0" err="1"/>
              <a:t>Bidang</a:t>
            </a:r>
            <a:r>
              <a:rPr lang="en-US" sz="2400" b="1" dirty="0"/>
              <a:t> </a:t>
            </a:r>
            <a:r>
              <a:rPr lang="en-US" sz="2400" b="1" err="1"/>
              <a:t>Penyakit</a:t>
            </a:r>
            <a:r>
              <a:rPr lang="en-US" sz="2400" b="1"/>
              <a:t> Psikiatri, Bidang </a:t>
            </a:r>
            <a:r>
              <a:rPr lang="en-US" sz="2400" b="1" dirty="0" err="1"/>
              <a:t>Penyakit</a:t>
            </a:r>
            <a:r>
              <a:rPr lang="en-US" sz="2400" b="1" dirty="0"/>
              <a:t> </a:t>
            </a:r>
            <a:r>
              <a:rPr lang="en-US" sz="2400" b="1" dirty="0" err="1"/>
              <a:t>Neurologi</a:t>
            </a:r>
            <a:endParaRPr lang="en-US" sz="2400" b="1" dirty="0"/>
          </a:p>
          <a:p>
            <a:pPr eaLnBrk="1" hangingPunct="1"/>
            <a:r>
              <a:rPr lang="en-US" sz="2400" b="1" dirty="0"/>
              <a:t>– </a:t>
            </a:r>
            <a:r>
              <a:rPr lang="en-US" sz="2400" b="1" dirty="0" err="1"/>
              <a:t>Bidang</a:t>
            </a:r>
            <a:r>
              <a:rPr lang="en-US" sz="2400" b="1" dirty="0"/>
              <a:t> </a:t>
            </a:r>
            <a:r>
              <a:rPr lang="en-US" sz="2400" b="1" err="1"/>
              <a:t>Penyakit</a:t>
            </a:r>
            <a:r>
              <a:rPr lang="en-US" sz="2400" b="1"/>
              <a:t> Urologi, Bidang </a:t>
            </a:r>
            <a:r>
              <a:rPr lang="en-US" sz="2400" b="1" dirty="0" err="1"/>
              <a:t>Penyakit</a:t>
            </a:r>
            <a:r>
              <a:rPr lang="en-US" sz="2400" b="1" dirty="0"/>
              <a:t> </a:t>
            </a:r>
            <a:r>
              <a:rPr lang="en-US" sz="2400" b="1" dirty="0" err="1"/>
              <a:t>Kulit</a:t>
            </a:r>
            <a:endParaRPr lang="en-US" sz="2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25B599-4FD7-45C6-AF73-732719D24C6C}"/>
              </a:ext>
            </a:extLst>
          </p:cNvPr>
          <p:cNvPicPr>
            <a:picLocks noChangeAspect="1"/>
          </p:cNvPicPr>
          <p:nvPr/>
        </p:nvPicPr>
        <p:blipFill rotWithShape="1">
          <a:blip r:embed="rId2"/>
          <a:srcRect l="24576" t="8889" r="25424" b="4445"/>
          <a:stretch/>
        </p:blipFill>
        <p:spPr>
          <a:xfrm>
            <a:off x="2362200" y="609600"/>
            <a:ext cx="4495800" cy="5943600"/>
          </a:xfrm>
          <a:prstGeom prst="rect">
            <a:avLst/>
          </a:prstGeom>
        </p:spPr>
      </p:pic>
    </p:spTree>
    <p:extLst>
      <p:ext uri="{BB962C8B-B14F-4D97-AF65-F5344CB8AC3E}">
        <p14:creationId xmlns:p14="http://schemas.microsoft.com/office/powerpoint/2010/main" val="3885761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2" descr="scan0005"/>
          <p:cNvPicPr>
            <a:picLocks noChangeAspect="1" noChangeArrowheads="1"/>
          </p:cNvPicPr>
          <p:nvPr/>
        </p:nvPicPr>
        <p:blipFill>
          <a:blip r:embed="rId2"/>
          <a:srcRect/>
          <a:stretch>
            <a:fillRect/>
          </a:stretch>
        </p:blipFill>
        <p:spPr bwMode="auto">
          <a:xfrm>
            <a:off x="2971800" y="609600"/>
            <a:ext cx="2895600" cy="5562600"/>
          </a:xfrm>
          <a:prstGeom prst="rect">
            <a:avLst/>
          </a:prstGeom>
          <a:noFill/>
          <a:ln w="9525">
            <a:noFill/>
            <a:miter lim="800000"/>
            <a:headEnd/>
            <a:tailEnd/>
          </a:ln>
        </p:spPr>
      </p:pic>
      <p:sp>
        <p:nvSpPr>
          <p:cNvPr id="46084" name="WordArt 5"/>
          <p:cNvSpPr>
            <a:spLocks noChangeArrowheads="1" noChangeShapeType="1" noTextEdit="1"/>
          </p:cNvSpPr>
          <p:nvPr/>
        </p:nvSpPr>
        <p:spPr bwMode="auto">
          <a:xfrm>
            <a:off x="6629400" y="2971800"/>
            <a:ext cx="1600200" cy="2438400"/>
          </a:xfrm>
          <a:prstGeom prst="rect">
            <a:avLst/>
          </a:prstGeom>
        </p:spPr>
        <p:txBody>
          <a:bodyPr wrap="none" fromWordArt="1">
            <a:prstTxWarp prst="textPlain">
              <a:avLst>
                <a:gd name="adj" fmla="val 50000"/>
              </a:avLst>
            </a:prstTxWarp>
          </a:bodyPr>
          <a:lstStyle/>
          <a:p>
            <a:pPr algn="ctr"/>
            <a:endParaRPr lang="en-US" sz="3600" kern="10" dirty="0">
              <a:ln w="9525">
                <a:noFill/>
                <a:round/>
                <a:headEnd/>
                <a:tailEnd/>
              </a:ln>
              <a:solidFill>
                <a:srgbClr val="FF33CC"/>
              </a:solidFill>
              <a:effectLst>
                <a:outerShdw dist="45791" dir="2021404" algn="ctr" rotWithShape="0">
                  <a:srgbClr val="B2B2B2">
                    <a:alpha val="79999"/>
                  </a:srgbClr>
                </a:outerShdw>
              </a:effectLst>
              <a:latin typeface="Times New Roman"/>
              <a:cs typeface="Times New Roman"/>
            </a:endParaRPr>
          </a:p>
          <a:p>
            <a:pPr algn="ctr"/>
            <a:r>
              <a:rPr lang="en-US" sz="3600" kern="10" dirty="0">
                <a:ln w="9525">
                  <a:noFill/>
                  <a:round/>
                  <a:headEnd/>
                  <a:tailEnd/>
                </a:ln>
                <a:solidFill>
                  <a:srgbClr val="FF33CC"/>
                </a:solidFill>
                <a:effectLst>
                  <a:outerShdw dist="45791" dir="2021404" algn="ctr" rotWithShape="0">
                    <a:srgbClr val="B2B2B2">
                      <a:alpha val="79999"/>
                    </a:srgbClr>
                  </a:outerShdw>
                </a:effectLst>
                <a:latin typeface="Times New Roman"/>
                <a:cs typeface="Times New Roman"/>
              </a:rPr>
              <a:t>Thank you</a:t>
            </a:r>
          </a:p>
          <a:p>
            <a:pPr algn="ctr"/>
            <a:r>
              <a:rPr lang="en-US" sz="3600" kern="10" dirty="0">
                <a:ln w="9525">
                  <a:noFill/>
                  <a:round/>
                  <a:headEnd/>
                  <a:tailEnd/>
                </a:ln>
                <a:solidFill>
                  <a:srgbClr val="FF33CC"/>
                </a:solidFill>
                <a:effectLst>
                  <a:outerShdw dist="45791" dir="2021404" algn="ctr" rotWithShape="0">
                    <a:srgbClr val="B2B2B2">
                      <a:alpha val="79999"/>
                    </a:srgbClr>
                  </a:outerShdw>
                </a:effectLst>
                <a:latin typeface="Times New Roman"/>
                <a:cs typeface="Times New Roman"/>
              </a:rPr>
              <a:t>&amp;</a:t>
            </a:r>
          </a:p>
          <a:p>
            <a:pPr algn="ctr"/>
            <a:r>
              <a:rPr lang="en-US" sz="3600" kern="10" dirty="0">
                <a:ln w="9525">
                  <a:noFill/>
                  <a:round/>
                  <a:headEnd/>
                  <a:tailEnd/>
                </a:ln>
                <a:solidFill>
                  <a:srgbClr val="FF33CC"/>
                </a:solidFill>
                <a:effectLst>
                  <a:outerShdw dist="45791" dir="2021404" algn="ctr" rotWithShape="0">
                    <a:srgbClr val="B2B2B2">
                      <a:alpha val="79999"/>
                    </a:srgbClr>
                  </a:outerShdw>
                </a:effectLst>
                <a:latin typeface="Times New Roman"/>
                <a:cs typeface="Times New Roman"/>
              </a:rPr>
              <a:t>good luck</a:t>
            </a:r>
          </a:p>
        </p:txBody>
      </p:sp>
      <p:sp>
        <p:nvSpPr>
          <p:cNvPr id="4" name="Subtitle 2">
            <a:extLst>
              <a:ext uri="{FF2B5EF4-FFF2-40B4-BE49-F238E27FC236}">
                <a16:creationId xmlns:a16="http://schemas.microsoft.com/office/drawing/2014/main" id="{1FC9B5E0-0D73-4C2C-BFF5-655FFABD91D5}"/>
              </a:ext>
            </a:extLst>
          </p:cNvPr>
          <p:cNvSpPr txBox="1">
            <a:spLocks/>
          </p:cNvSpPr>
          <p:nvPr/>
        </p:nvSpPr>
        <p:spPr>
          <a:xfrm>
            <a:off x="1284052" y="5905500"/>
            <a:ext cx="6575895" cy="685800"/>
          </a:xfrm>
          <a:prstGeom prst="rect">
            <a:avLst/>
          </a:prstGeom>
        </p:spPr>
        <p:txBody>
          <a:bodyPr>
            <a:normAutofit fontScale="92500" lnSpcReduction="20000"/>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endParaRPr lang="en-US"/>
          </a:p>
          <a:p>
            <a:r>
              <a:rPr lang="en-US"/>
              <a:t>MATERI  TJIPTO SUWANDI</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a:t>Kapan penetapan dilakukan</a:t>
            </a:r>
          </a:p>
        </p:txBody>
      </p:sp>
      <p:sp>
        <p:nvSpPr>
          <p:cNvPr id="6147" name="Rectangle 3"/>
          <p:cNvSpPr>
            <a:spLocks noGrp="1" noChangeArrowheads="1"/>
          </p:cNvSpPr>
          <p:nvPr>
            <p:ph idx="1"/>
          </p:nvPr>
        </p:nvSpPr>
        <p:spPr>
          <a:xfrm>
            <a:off x="685800" y="1752600"/>
            <a:ext cx="7772400" cy="4195763"/>
          </a:xfrm>
        </p:spPr>
        <p:txBody>
          <a:bodyPr/>
          <a:lstStyle/>
          <a:p>
            <a:pPr eaLnBrk="1" hangingPunct="1">
              <a:lnSpc>
                <a:spcPct val="90000"/>
              </a:lnSpc>
              <a:defRPr/>
            </a:pPr>
            <a:r>
              <a:rPr lang="en-US" sz="2800" b="1"/>
              <a:t>Pengobatan sudah selesai.</a:t>
            </a:r>
          </a:p>
          <a:p>
            <a:pPr eaLnBrk="1" hangingPunct="1">
              <a:lnSpc>
                <a:spcPct val="90000"/>
              </a:lnSpc>
              <a:defRPr/>
            </a:pPr>
            <a:r>
              <a:rPr lang="en-US" sz="2800" b="1"/>
              <a:t>Kondisi klinis sudah stabil dan dianggap tidak bisa menjadi lebih baik lagi.</a:t>
            </a:r>
          </a:p>
          <a:p>
            <a:pPr eaLnBrk="1" hangingPunct="1">
              <a:lnSpc>
                <a:spcPct val="90000"/>
              </a:lnSpc>
              <a:defRPr/>
            </a:pPr>
            <a:r>
              <a:rPr lang="en-US" sz="2800" b="1"/>
              <a:t>Menolak pengobatan dan atas permintaan penderita untuk ditetapkan cacatnya setelah dianggap kondisinya stabil.</a:t>
            </a:r>
          </a:p>
          <a:p>
            <a:pPr eaLnBrk="1" hangingPunct="1">
              <a:lnSpc>
                <a:spcPct val="90000"/>
              </a:lnSpc>
              <a:defRPr/>
            </a:pPr>
            <a:r>
              <a:rPr lang="en-US" sz="2800" b="1"/>
              <a:t>Penetapan hanya 1 kali untuk setiap kejadian kecelakaan yang bisa meliputi satu atau beberapa organ tubuh</a:t>
            </a:r>
          </a:p>
          <a:p>
            <a:pPr eaLnBrk="1" hangingPunct="1">
              <a:lnSpc>
                <a:spcPct val="90000"/>
              </a:lnSpc>
              <a:defRPr/>
            </a:pPr>
            <a:endParaRPr lang="en-US" sz="2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t>Mengapa diperlukan</a:t>
            </a:r>
          </a:p>
        </p:txBody>
      </p:sp>
      <p:sp>
        <p:nvSpPr>
          <p:cNvPr id="7171" name="Rectangle 3"/>
          <p:cNvSpPr>
            <a:spLocks noGrp="1" noChangeArrowheads="1"/>
          </p:cNvSpPr>
          <p:nvPr>
            <p:ph idx="1"/>
          </p:nvPr>
        </p:nvSpPr>
        <p:spPr/>
        <p:txBody>
          <a:bodyPr/>
          <a:lstStyle/>
          <a:p>
            <a:pPr eaLnBrk="1" hangingPunct="1">
              <a:lnSpc>
                <a:spcPct val="90000"/>
              </a:lnSpc>
              <a:defRPr/>
            </a:pPr>
            <a:r>
              <a:rPr lang="en-US"/>
              <a:t>Memenuhi hak penderita sesuai amanah undang undang</a:t>
            </a:r>
          </a:p>
          <a:p>
            <a:pPr eaLnBrk="1" hangingPunct="1">
              <a:lnSpc>
                <a:spcPct val="90000"/>
              </a:lnSpc>
              <a:defRPr/>
            </a:pPr>
            <a:r>
              <a:rPr lang="en-US"/>
              <a:t>Tata cara penetapan cacat tidak atau kurang diperhatikan / dipelajari oleh dokter baik selama proses pendidikan maupun setelah lulus / praktek</a:t>
            </a:r>
          </a:p>
          <a:p>
            <a:pPr eaLnBrk="1" hangingPunct="1">
              <a:lnSpc>
                <a:spcPct val="90000"/>
              </a:lnSpc>
              <a:defRPr/>
            </a:pPr>
            <a:r>
              <a:rPr lang="en-US"/>
              <a:t>Referensi dan atau panduan yang dipakai masih belum secara luas tersosialisasikan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a:t>Bagaimana menetapkan</a:t>
            </a:r>
          </a:p>
        </p:txBody>
      </p:sp>
      <p:sp>
        <p:nvSpPr>
          <p:cNvPr id="8195" name="Rectangle 3"/>
          <p:cNvSpPr>
            <a:spLocks noGrp="1" noChangeArrowheads="1"/>
          </p:cNvSpPr>
          <p:nvPr>
            <p:ph idx="1"/>
          </p:nvPr>
        </p:nvSpPr>
        <p:spPr>
          <a:xfrm>
            <a:off x="0" y="1600200"/>
            <a:ext cx="9144000" cy="4953000"/>
          </a:xfrm>
        </p:spPr>
        <p:txBody>
          <a:bodyPr/>
          <a:lstStyle/>
          <a:p>
            <a:pPr eaLnBrk="1" hangingPunct="1">
              <a:defRPr/>
            </a:pPr>
            <a:r>
              <a:rPr lang="en-US" sz="2400" b="1" dirty="0" err="1"/>
              <a:t>Tidak</a:t>
            </a:r>
            <a:r>
              <a:rPr lang="en-US" sz="2400" b="1" dirty="0"/>
              <a:t> </a:t>
            </a:r>
            <a:r>
              <a:rPr lang="en-US" sz="2400" b="1" dirty="0" err="1"/>
              <a:t>semua</a:t>
            </a:r>
            <a:r>
              <a:rPr lang="en-US" sz="2400" b="1" dirty="0"/>
              <a:t> injury, trauma, </a:t>
            </a:r>
            <a:r>
              <a:rPr lang="en-US" sz="2400" b="1" dirty="0" err="1"/>
              <a:t>atau</a:t>
            </a:r>
            <a:r>
              <a:rPr lang="en-US" sz="2400" b="1" dirty="0"/>
              <a:t> </a:t>
            </a:r>
            <a:r>
              <a:rPr lang="en-US" sz="2400" b="1" dirty="0" err="1"/>
              <a:t>penyakit</a:t>
            </a:r>
            <a:r>
              <a:rPr lang="en-US" sz="2400" b="1" dirty="0"/>
              <a:t> </a:t>
            </a:r>
            <a:r>
              <a:rPr lang="en-US" sz="2400" b="1" dirty="0" err="1"/>
              <a:t>akibat</a:t>
            </a:r>
            <a:r>
              <a:rPr lang="en-US" sz="2400" b="1" dirty="0"/>
              <a:t> </a:t>
            </a:r>
            <a:r>
              <a:rPr lang="en-US" sz="2400" b="1" dirty="0" err="1"/>
              <a:t>kerja</a:t>
            </a:r>
            <a:r>
              <a:rPr lang="en-US" sz="2400" b="1" dirty="0"/>
              <a:t>  </a:t>
            </a:r>
            <a:r>
              <a:rPr lang="en-US" sz="2400" b="1" dirty="0" err="1"/>
              <a:t>setelah</a:t>
            </a:r>
            <a:r>
              <a:rPr lang="en-US" sz="2400" b="1" dirty="0"/>
              <a:t> </a:t>
            </a:r>
            <a:r>
              <a:rPr lang="en-US" sz="2400" b="1" dirty="0" err="1"/>
              <a:t>selesai</a:t>
            </a:r>
            <a:r>
              <a:rPr lang="en-US" sz="2400" b="1" dirty="0"/>
              <a:t> </a:t>
            </a:r>
            <a:r>
              <a:rPr lang="en-US" sz="2400" b="1" dirty="0" err="1"/>
              <a:t>pengobatan</a:t>
            </a:r>
            <a:r>
              <a:rPr lang="en-US" sz="2400" b="1" dirty="0"/>
              <a:t> </a:t>
            </a:r>
            <a:r>
              <a:rPr lang="en-US" sz="2400" b="1" dirty="0" err="1"/>
              <a:t>terdapat</a:t>
            </a:r>
            <a:r>
              <a:rPr lang="en-US" sz="2400" b="1" dirty="0"/>
              <a:t> </a:t>
            </a:r>
            <a:r>
              <a:rPr lang="en-US" sz="2400" b="1" dirty="0" err="1"/>
              <a:t>cacat</a:t>
            </a:r>
            <a:r>
              <a:rPr lang="en-US" sz="2400" b="1" dirty="0"/>
              <a:t>.</a:t>
            </a:r>
          </a:p>
          <a:p>
            <a:pPr eaLnBrk="1" hangingPunct="1">
              <a:defRPr/>
            </a:pPr>
            <a:r>
              <a:rPr lang="en-US" sz="2400" b="1" dirty="0" err="1"/>
              <a:t>Pelaporan</a:t>
            </a:r>
            <a:r>
              <a:rPr lang="en-US" sz="2400" b="1" dirty="0"/>
              <a:t> </a:t>
            </a:r>
            <a:r>
              <a:rPr lang="en-US" sz="2400" b="1" dirty="0" err="1"/>
              <a:t>kecelakaan</a:t>
            </a:r>
            <a:r>
              <a:rPr lang="en-US" sz="2400" b="1" dirty="0"/>
              <a:t> </a:t>
            </a:r>
            <a:r>
              <a:rPr lang="en-US" sz="2400" b="1" dirty="0" err="1"/>
              <a:t>dengan</a:t>
            </a:r>
            <a:r>
              <a:rPr lang="en-US" sz="2400" b="1" dirty="0"/>
              <a:t> </a:t>
            </a:r>
            <a:r>
              <a:rPr lang="en-US" sz="2400" b="1" dirty="0" err="1"/>
              <a:t>mengisi</a:t>
            </a:r>
            <a:r>
              <a:rPr lang="en-US" sz="2400" b="1" dirty="0"/>
              <a:t> form KK4 </a:t>
            </a:r>
            <a:r>
              <a:rPr lang="en-US" sz="2400" b="1" dirty="0" err="1"/>
              <a:t>ditanda</a:t>
            </a:r>
            <a:r>
              <a:rPr lang="en-US" sz="2400" b="1" dirty="0"/>
              <a:t> </a:t>
            </a:r>
            <a:r>
              <a:rPr lang="en-US" sz="2400" b="1" dirty="0" err="1"/>
              <a:t>tangani</a:t>
            </a:r>
            <a:r>
              <a:rPr lang="en-US" sz="2400" b="1" dirty="0"/>
              <a:t> oleh </a:t>
            </a:r>
            <a:r>
              <a:rPr lang="en-US" sz="2400" b="1" dirty="0" err="1"/>
              <a:t>dokter</a:t>
            </a:r>
            <a:r>
              <a:rPr lang="en-US" sz="2400" b="1" dirty="0"/>
              <a:t> </a:t>
            </a:r>
            <a:r>
              <a:rPr lang="en-US" sz="2400" b="1" dirty="0" err="1"/>
              <a:t>pemeriksa</a:t>
            </a:r>
            <a:endParaRPr lang="en-US" sz="2400" b="1" dirty="0"/>
          </a:p>
          <a:p>
            <a:pPr eaLnBrk="1" hangingPunct="1">
              <a:defRPr/>
            </a:pPr>
            <a:r>
              <a:rPr lang="en-US" sz="2400" b="1" dirty="0" err="1"/>
              <a:t>Pelaporan</a:t>
            </a:r>
            <a:r>
              <a:rPr lang="en-US" sz="2400" b="1" dirty="0"/>
              <a:t> </a:t>
            </a:r>
            <a:r>
              <a:rPr lang="en-US" sz="2400" b="1" dirty="0" err="1"/>
              <a:t>Penyakit</a:t>
            </a:r>
            <a:r>
              <a:rPr lang="en-US" sz="2400" b="1" dirty="0"/>
              <a:t> </a:t>
            </a:r>
            <a:r>
              <a:rPr lang="en-US" sz="2400" b="1" dirty="0" err="1"/>
              <a:t>Akibat</a:t>
            </a:r>
            <a:r>
              <a:rPr lang="en-US" sz="2400" b="1" dirty="0"/>
              <a:t> </a:t>
            </a:r>
            <a:r>
              <a:rPr lang="en-US" sz="2400" b="1" dirty="0" err="1"/>
              <a:t>Kerja</a:t>
            </a:r>
            <a:r>
              <a:rPr lang="en-US" sz="2400" b="1" dirty="0"/>
              <a:t> </a:t>
            </a:r>
            <a:r>
              <a:rPr lang="en-US" sz="2400" b="1" dirty="0" err="1"/>
              <a:t>dengan</a:t>
            </a:r>
            <a:r>
              <a:rPr lang="en-US" sz="2400" b="1" dirty="0"/>
              <a:t> </a:t>
            </a:r>
            <a:r>
              <a:rPr lang="en-US" sz="2400" b="1" dirty="0" err="1"/>
              <a:t>mengisi</a:t>
            </a:r>
            <a:r>
              <a:rPr lang="en-US" sz="2400" b="1" dirty="0"/>
              <a:t> form KK5</a:t>
            </a:r>
          </a:p>
          <a:p>
            <a:pPr eaLnBrk="1" hangingPunct="1">
              <a:defRPr/>
            </a:pPr>
            <a:r>
              <a:rPr lang="en-US" sz="2400" b="1" dirty="0" err="1"/>
              <a:t>Prosentasi</a:t>
            </a:r>
            <a:r>
              <a:rPr lang="en-US" sz="2400" b="1" dirty="0"/>
              <a:t> </a:t>
            </a:r>
            <a:r>
              <a:rPr lang="en-US" sz="2400" b="1" dirty="0" err="1"/>
              <a:t>cacat</a:t>
            </a:r>
            <a:r>
              <a:rPr lang="en-US" sz="2400" b="1" dirty="0"/>
              <a:t> </a:t>
            </a:r>
            <a:r>
              <a:rPr lang="en-US" sz="2400" b="1" dirty="0" err="1"/>
              <a:t>ditetapkan</a:t>
            </a:r>
            <a:r>
              <a:rPr lang="en-US" sz="2400" b="1" dirty="0"/>
              <a:t> </a:t>
            </a:r>
            <a:r>
              <a:rPr lang="en-US" sz="2400" b="1" dirty="0" err="1"/>
              <a:t>atas</a:t>
            </a:r>
            <a:r>
              <a:rPr lang="en-US" sz="2400" b="1" dirty="0"/>
              <a:t> </a:t>
            </a:r>
            <a:r>
              <a:rPr lang="en-US" sz="2400" b="1" dirty="0" err="1"/>
              <a:t>dasar</a:t>
            </a:r>
            <a:r>
              <a:rPr lang="en-US" sz="2400" b="1" dirty="0"/>
              <a:t> </a:t>
            </a:r>
            <a:r>
              <a:rPr lang="en-US" sz="2400" b="1" dirty="0" err="1"/>
              <a:t>kriteria</a:t>
            </a:r>
            <a:r>
              <a:rPr lang="en-US" sz="2400" b="1" dirty="0"/>
              <a:t> </a:t>
            </a:r>
            <a:r>
              <a:rPr lang="en-US" sz="2400" b="1" dirty="0" err="1"/>
              <a:t>objektif</a:t>
            </a:r>
            <a:r>
              <a:rPr lang="en-US" sz="2400" b="1" dirty="0"/>
              <a:t> yang </a:t>
            </a:r>
            <a:r>
              <a:rPr lang="en-US" sz="2400" b="1" dirty="0" err="1"/>
              <a:t>telah</a:t>
            </a:r>
            <a:r>
              <a:rPr lang="en-US" sz="2400" b="1" dirty="0"/>
              <a:t> </a:t>
            </a:r>
            <a:r>
              <a:rPr lang="en-US" sz="2400" b="1" dirty="0" err="1"/>
              <a:t>dibuat</a:t>
            </a:r>
            <a:r>
              <a:rPr lang="en-US" sz="2400" b="1" dirty="0"/>
              <a:t> dan professional judgment  </a:t>
            </a:r>
          </a:p>
          <a:p>
            <a:pPr eaLnBrk="1" hangingPunct="1">
              <a:defRPr/>
            </a:pPr>
            <a:r>
              <a:rPr lang="en-US" sz="2400" b="1" dirty="0" err="1"/>
              <a:t>Rujukan</a:t>
            </a:r>
            <a:r>
              <a:rPr lang="en-US" sz="2400" b="1" dirty="0"/>
              <a:t> </a:t>
            </a:r>
            <a:r>
              <a:rPr lang="en-US" sz="2400" b="1" dirty="0" err="1"/>
              <a:t>bisa</a:t>
            </a:r>
            <a:r>
              <a:rPr lang="en-US" sz="2400" b="1" dirty="0"/>
              <a:t> </a:t>
            </a:r>
            <a:r>
              <a:rPr lang="en-US" sz="2400" b="1" dirty="0" err="1"/>
              <a:t>ke</a:t>
            </a:r>
            <a:r>
              <a:rPr lang="en-US" sz="2400" b="1" dirty="0"/>
              <a:t> </a:t>
            </a:r>
            <a:r>
              <a:rPr lang="en-US" sz="2400" b="1" dirty="0" err="1"/>
              <a:t>buku</a:t>
            </a:r>
            <a:r>
              <a:rPr lang="en-US" sz="2400" b="1" dirty="0"/>
              <a:t> </a:t>
            </a:r>
            <a:r>
              <a:rPr lang="en-US" sz="2400" b="1" dirty="0" err="1"/>
              <a:t>panduan</a:t>
            </a:r>
            <a:r>
              <a:rPr lang="en-US" sz="2400" b="1" dirty="0"/>
              <a:t> (DK3N) dan P.P.no: 14/1993 </a:t>
            </a:r>
            <a:r>
              <a:rPr lang="en-US" sz="2400" b="1" dirty="0" err="1"/>
              <a:t>atau</a:t>
            </a:r>
            <a:r>
              <a:rPr lang="en-US" sz="2400" b="1" dirty="0"/>
              <a:t> A.M.A </a:t>
            </a:r>
            <a:r>
              <a:rPr lang="en-US" sz="2400" b="1" dirty="0" err="1"/>
              <a:t>atau</a:t>
            </a:r>
            <a:r>
              <a:rPr lang="en-US" sz="2400" b="1" dirty="0"/>
              <a:t> </a:t>
            </a:r>
            <a:r>
              <a:rPr lang="en-US" sz="2400" b="1" dirty="0" err="1"/>
              <a:t>lainnya</a:t>
            </a:r>
            <a:r>
              <a:rPr lang="en-US" sz="2400" b="1" dirty="0"/>
              <a:t>.</a:t>
            </a:r>
          </a:p>
          <a:p>
            <a:pPr eaLnBrk="1" hangingPunct="1">
              <a:defRPr/>
            </a:pPr>
            <a:r>
              <a:rPr lang="en-US" sz="2400" b="1" dirty="0" err="1"/>
              <a:t>Bersifat</a:t>
            </a:r>
            <a:r>
              <a:rPr lang="en-US" sz="2400" b="1" dirty="0"/>
              <a:t> confidential</a:t>
            </a:r>
          </a:p>
          <a:p>
            <a:pPr eaLnBrk="1" hangingPunct="1">
              <a:buFont typeface="Wingdings" pitchFamily="2" charset="2"/>
              <a:buNone/>
              <a:defRPr/>
            </a:pPr>
            <a:endParaRPr lang="en-US"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a:t>Organ per organ</a:t>
            </a:r>
          </a:p>
        </p:txBody>
      </p:sp>
      <p:sp>
        <p:nvSpPr>
          <p:cNvPr id="9219" name="Rectangle 3"/>
          <p:cNvSpPr>
            <a:spLocks noGrp="1" noChangeArrowheads="1"/>
          </p:cNvSpPr>
          <p:nvPr>
            <p:ph type="body" sz="half" idx="1"/>
          </p:nvPr>
        </p:nvSpPr>
        <p:spPr>
          <a:xfrm>
            <a:off x="0" y="2133600"/>
            <a:ext cx="9144000" cy="4114800"/>
          </a:xfrm>
        </p:spPr>
        <p:txBody>
          <a:bodyPr/>
          <a:lstStyle/>
          <a:p>
            <a:pPr eaLnBrk="1" hangingPunct="1">
              <a:lnSpc>
                <a:spcPct val="90000"/>
              </a:lnSpc>
              <a:defRPr/>
            </a:pPr>
            <a:r>
              <a:rPr lang="en-US" sz="2800" b="1"/>
              <a:t>Jumlah terbanyak adalah kasus orthopedic, mungkin karena tulang dan otot sebagai alat utama untuk bekerja.</a:t>
            </a:r>
          </a:p>
          <a:p>
            <a:pPr eaLnBrk="1" hangingPunct="1">
              <a:lnSpc>
                <a:spcPct val="90000"/>
              </a:lnSpc>
              <a:defRPr/>
            </a:pPr>
            <a:r>
              <a:rPr lang="en-US" sz="2800" b="1"/>
              <a:t>Cacat yang terjadi bisa permanent/menetap total atau sebagian – anatomis</a:t>
            </a:r>
          </a:p>
          <a:p>
            <a:pPr eaLnBrk="1" hangingPunct="1">
              <a:lnSpc>
                <a:spcPct val="90000"/>
              </a:lnSpc>
              <a:defRPr/>
            </a:pPr>
            <a:r>
              <a:rPr lang="en-US" sz="2800" b="1"/>
              <a:t>Cacat fungsi dengan mengukur berapa (%) banyaknya  fungsi organ tubuh yang kurang dibanding dengan sebelumnya atau dengan ketentuan normal pada umumnya.</a:t>
            </a:r>
          </a:p>
          <a:p>
            <a:pPr eaLnBrk="1" hangingPunct="1">
              <a:lnSpc>
                <a:spcPct val="90000"/>
              </a:lnSpc>
              <a:buFont typeface="Wingdings" pitchFamily="2" charset="2"/>
              <a:buNone/>
              <a:defRPr/>
            </a:pPr>
            <a:endParaRPr lang="en-US" sz="2800" b="1"/>
          </a:p>
        </p:txBody>
      </p:sp>
      <p:pic>
        <p:nvPicPr>
          <p:cNvPr id="11268" name="Picture 4"/>
          <p:cNvPicPr>
            <a:picLocks noGrp="1" noChangeAspect="1" noChangeArrowheads="1"/>
          </p:cNvPicPr>
          <p:nvPr>
            <p:ph sz="half" idx="2"/>
          </p:nvPr>
        </p:nvPicPr>
        <p:blipFill>
          <a:blip r:embed="rId2">
            <a:clrChange>
              <a:clrFrom>
                <a:srgbClr val="FFFFFF"/>
              </a:clrFrom>
              <a:clrTo>
                <a:srgbClr val="FFFFFF">
                  <a:alpha val="0"/>
                </a:srgbClr>
              </a:clrTo>
            </a:clrChange>
          </a:blip>
          <a:srcRect/>
          <a:stretch>
            <a:fillRect/>
          </a:stretch>
        </p:blipFill>
        <p:spPr>
          <a:xfrm>
            <a:off x="6705600" y="381000"/>
            <a:ext cx="1752600" cy="1600200"/>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749FF-0340-4F14-8151-0ECB962BE36E}"/>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A26CD70A-4BF9-4AA7-ADAD-5DC7DD59E793}"/>
              </a:ext>
            </a:extLst>
          </p:cNvPr>
          <p:cNvSpPr>
            <a:spLocks noGrp="1"/>
          </p:cNvSpPr>
          <p:nvPr>
            <p:ph type="body" sz="half" idx="1"/>
          </p:nvPr>
        </p:nvSpPr>
        <p:spPr>
          <a:xfrm>
            <a:off x="-728663" y="574523"/>
            <a:ext cx="5680668" cy="5695853"/>
          </a:xfrm>
        </p:spPr>
        <p:txBody>
          <a:bodyPr/>
          <a:lstStyle/>
          <a:p>
            <a:endParaRPr lang="en-ID" dirty="0"/>
          </a:p>
        </p:txBody>
      </p:sp>
      <p:sp>
        <p:nvSpPr>
          <p:cNvPr id="4" name="Content Placeholder 3">
            <a:extLst>
              <a:ext uri="{FF2B5EF4-FFF2-40B4-BE49-F238E27FC236}">
                <a16:creationId xmlns:a16="http://schemas.microsoft.com/office/drawing/2014/main" id="{C0058C5E-233D-4FCD-A4F3-670979F2CDEF}"/>
              </a:ext>
            </a:extLst>
          </p:cNvPr>
          <p:cNvSpPr>
            <a:spLocks noGrp="1"/>
          </p:cNvSpPr>
          <p:nvPr>
            <p:ph sz="half" idx="2"/>
          </p:nvPr>
        </p:nvSpPr>
        <p:spPr/>
        <p:txBody>
          <a:bodyPr/>
          <a:lstStyle/>
          <a:p>
            <a:endParaRPr lang="en-ID" dirty="0"/>
          </a:p>
        </p:txBody>
      </p:sp>
      <p:pic>
        <p:nvPicPr>
          <p:cNvPr id="2050" name="Picture 2">
            <a:extLst>
              <a:ext uri="{FF2B5EF4-FFF2-40B4-BE49-F238E27FC236}">
                <a16:creationId xmlns:a16="http://schemas.microsoft.com/office/drawing/2014/main" id="{C5AD8B8D-4206-4143-9823-C493FDE41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078"/>
            <a:ext cx="6096000" cy="685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140247"/>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279</TotalTime>
  <Words>3233</Words>
  <Application>Microsoft Office PowerPoint</Application>
  <PresentationFormat>On-screen Show (4:3)</PresentationFormat>
  <Paragraphs>331</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Narrow</vt:lpstr>
      <vt:lpstr>Corbel</vt:lpstr>
      <vt:lpstr>Tahoma</vt:lpstr>
      <vt:lpstr>Times New Roman</vt:lpstr>
      <vt:lpstr>Wingdings</vt:lpstr>
      <vt:lpstr>Basis</vt:lpstr>
      <vt:lpstr>PENILAIAN CACAT KARENA KECELAKAAN KERJA</vt:lpstr>
      <vt:lpstr>PENGERTIAN CACAT</vt:lpstr>
      <vt:lpstr>Penetapan dan penilaian cacat</vt:lpstr>
      <vt:lpstr>Siapa yang menetapkan</vt:lpstr>
      <vt:lpstr>Kapan penetapan dilakukan</vt:lpstr>
      <vt:lpstr>Mengapa diperlukan</vt:lpstr>
      <vt:lpstr>Bagaimana menetapkan</vt:lpstr>
      <vt:lpstr>Organ per organ</vt:lpstr>
      <vt:lpstr>PowerPoint Presentation</vt:lpstr>
      <vt:lpstr>T.H.T</vt:lpstr>
      <vt:lpstr>Diagnosis cacat dengar</vt:lpstr>
      <vt:lpstr>Tingkat cacat dengar</vt:lpstr>
      <vt:lpstr>   NIHL</vt:lpstr>
      <vt:lpstr>PowerPoint Presentation</vt:lpstr>
      <vt:lpstr>Kasus </vt:lpstr>
      <vt:lpstr>Hubungan Paparan &amp; Px</vt:lpstr>
      <vt:lpstr>Cara Menegakkan Dx?</vt:lpstr>
      <vt:lpstr>Kompensasinya??? (Lampiran III PP RI no 44/2015)</vt:lpstr>
      <vt:lpstr>It’s Really Pretty Simple….. WEAR THIS NOW  OR  THIS LATER</vt:lpstr>
      <vt:lpstr>Kapan Pekerja Gunakan Alat Dibawah Ini?</vt:lpstr>
      <vt:lpstr>Cacat       Penglihatan</vt:lpstr>
      <vt:lpstr>Penentuan cacat penglihatan</vt:lpstr>
      <vt:lpstr>Beberapa organ</vt:lpstr>
      <vt:lpstr>CACAT PADA PARU</vt:lpstr>
      <vt:lpstr>URAIAN CACAT</vt:lpstr>
      <vt:lpstr>PowerPoint Presentation</vt:lpstr>
      <vt:lpstr>PowerPoint Presentation</vt:lpstr>
      <vt:lpstr>PENILAIAN CACAT</vt:lpstr>
      <vt:lpstr>PowerPoint Presentation</vt:lpstr>
      <vt:lpstr>PowerPoint Presentation</vt:lpstr>
      <vt:lpstr>Jantung &amp; pembuluh darah</vt:lpstr>
      <vt:lpstr>PowerPoint Presentation</vt:lpstr>
      <vt:lpstr>PowerPoint Presentation</vt:lpstr>
      <vt:lpstr>Functional Classification (New York Heart Association)</vt:lpstr>
      <vt:lpstr>Penyakit Akibat Kerja yang selanjutnya disingkat PAK (Occupational Disease) yaitu penyakit yang disebabkan oleh pekerjaan atau lingkungan kerja yang dalam Peraturan Presiden Nomor 7 Tahun 2019</vt:lpstr>
      <vt:lpstr>PowerPoint Presentation</vt:lpstr>
      <vt:lpstr>PowerPoint Presentation</vt:lpstr>
      <vt:lpstr>LAMPIRAN KEPUTUSAN PRESIDEN REPUBLIK INDONESIA NOMOR 22 TAHUN 1993 TENTANG PENYAKIT YANG TIMBUL KARENA HUBUNGAN KERJA</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PENILAIAN CACAT KARENA KECELAKAAN KERJA</dc:title>
  <dc:creator>axioo</dc:creator>
  <cp:lastModifiedBy>dhyanpsp@gmail.com</cp:lastModifiedBy>
  <cp:revision>23</cp:revision>
  <dcterms:created xsi:type="dcterms:W3CDTF">2012-11-14T11:33:45Z</dcterms:created>
  <dcterms:modified xsi:type="dcterms:W3CDTF">2020-05-31T14:44:03Z</dcterms:modified>
</cp:coreProperties>
</file>