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3" r:id="rId1"/>
  </p:sldMasterIdLst>
  <p:notesMasterIdLst>
    <p:notesMasterId r:id="rId23"/>
  </p:notesMasterIdLst>
  <p:sldIdLst>
    <p:sldId id="256" r:id="rId2"/>
    <p:sldId id="275" r:id="rId3"/>
    <p:sldId id="257" r:id="rId4"/>
    <p:sldId id="276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78D1F-1D4C-4DAC-B3BD-CA296C4ACBE5}" type="datetimeFigureOut">
              <a:rPr lang="id-ID" smtClean="0"/>
              <a:t>12/03/2020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EBB9C-99C1-4CB2-8EC8-83709D5678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837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4319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222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594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756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1245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895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566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095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19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82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430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286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60855" y="2286000"/>
            <a:ext cx="5622290" cy="1403350"/>
            <a:chOff x="1813051" y="1870201"/>
            <a:chExt cx="5622290" cy="1403350"/>
          </a:xfrm>
        </p:grpSpPr>
        <p:sp>
          <p:nvSpPr>
            <p:cNvPr id="3" name="object 3"/>
            <p:cNvSpPr/>
            <p:nvPr/>
          </p:nvSpPr>
          <p:spPr>
            <a:xfrm>
              <a:off x="1813051" y="1870201"/>
              <a:ext cx="5622290" cy="11706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71927" y="3024377"/>
              <a:ext cx="4304538" cy="2491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880952"/>
              </p:ext>
            </p:extLst>
          </p:nvPr>
        </p:nvGraphicFramePr>
        <p:xfrm>
          <a:off x="286131" y="2500502"/>
          <a:ext cx="8286750" cy="33733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06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Usaha/Tindakan</a:t>
                      </a:r>
                      <a:r>
                        <a:rPr sz="24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Hygiene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Usaha/Tindakan</a:t>
                      </a:r>
                      <a:r>
                        <a:rPr sz="24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Sanitasi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9">
                <a:tc>
                  <a:txBody>
                    <a:bodyPr/>
                    <a:lstStyle/>
                    <a:p>
                      <a:pPr marL="411480" indent="-343535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411480" algn="l"/>
                          <a:tab pos="412115" algn="l"/>
                        </a:tabLst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minum air yang</a:t>
                      </a:r>
                      <a:r>
                        <a:rPr sz="24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direbus.</a:t>
                      </a:r>
                      <a:endParaRPr sz="2400" dirty="0">
                        <a:latin typeface="Arial"/>
                        <a:cs typeface="Arial"/>
                      </a:endParaRPr>
                    </a:p>
                    <a:p>
                      <a:pPr marL="411480" marR="408940" indent="-342900">
                        <a:lnSpc>
                          <a:spcPct val="114999"/>
                        </a:lnSpc>
                        <a:buFont typeface="Symbol"/>
                        <a:buChar char=""/>
                        <a:tabLst>
                          <a:tab pos="411480" algn="l"/>
                          <a:tab pos="412115" algn="l"/>
                        </a:tabLst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pengawasan kesegaran ataupun  mutu</a:t>
                      </a:r>
                      <a:r>
                        <a:rPr sz="2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daging.</a:t>
                      </a:r>
                      <a:endParaRPr sz="2400" dirty="0">
                        <a:latin typeface="Arial"/>
                        <a:cs typeface="Arial"/>
                      </a:endParaRPr>
                    </a:p>
                    <a:p>
                      <a:pPr marL="411480" marR="1183640" indent="-342900">
                        <a:lnSpc>
                          <a:spcPct val="114999"/>
                        </a:lnSpc>
                        <a:buFont typeface="Symbol"/>
                        <a:buChar char=""/>
                        <a:tabLst>
                          <a:tab pos="411480" algn="l"/>
                          <a:tab pos="412115" algn="l"/>
                        </a:tabLst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mencuci tangan sebelum  memegang</a:t>
                      </a:r>
                      <a:r>
                        <a:rPr sz="24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makanan.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10845" indent="-343535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410845" algn="l"/>
                          <a:tab pos="411480" algn="l"/>
                        </a:tabLst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pembuatan sumur yang</a:t>
                      </a:r>
                      <a:r>
                        <a:rPr sz="2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memenuhi</a:t>
                      </a:r>
                      <a:endParaRPr sz="2400" dirty="0">
                        <a:latin typeface="Arial"/>
                        <a:cs typeface="Arial"/>
                      </a:endParaRPr>
                    </a:p>
                    <a:p>
                      <a:pPr marL="4108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syarat</a:t>
                      </a:r>
                      <a:r>
                        <a:rPr sz="2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kesehatan.</a:t>
                      </a:r>
                      <a:endParaRPr sz="2400" dirty="0">
                        <a:latin typeface="Arial"/>
                        <a:cs typeface="Arial"/>
                      </a:endParaRPr>
                    </a:p>
                    <a:p>
                      <a:pPr marL="410845" marR="232410" indent="-342900">
                        <a:lnSpc>
                          <a:spcPct val="114999"/>
                        </a:lnSpc>
                        <a:buFont typeface="Symbol"/>
                        <a:buChar char=""/>
                        <a:tabLst>
                          <a:tab pos="410845" algn="l"/>
                          <a:tab pos="411480" algn="l"/>
                        </a:tabLst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pengawasan kebersihan peralatan  makan.</a:t>
                      </a:r>
                      <a:endParaRPr sz="2400" dirty="0">
                        <a:latin typeface="Arial"/>
                        <a:cs typeface="Arial"/>
                      </a:endParaRPr>
                    </a:p>
                    <a:p>
                      <a:pPr marL="410845" indent="-343535">
                        <a:lnSpc>
                          <a:spcPct val="100000"/>
                        </a:lnSpc>
                        <a:spcBef>
                          <a:spcPts val="325"/>
                        </a:spcBef>
                        <a:buFont typeface="Symbol"/>
                        <a:buChar char=""/>
                        <a:tabLst>
                          <a:tab pos="410845" algn="l"/>
                          <a:tab pos="411480" algn="l"/>
                          <a:tab pos="1895475" algn="l"/>
                        </a:tabLst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pengawasan	pengotoran</a:t>
                      </a:r>
                      <a:r>
                        <a:rPr sz="24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makanan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85800" y="1676400"/>
            <a:ext cx="820762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PERBEDAAN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ANTARA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"HYGIENE"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24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"SANITASI":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862" y="1608836"/>
            <a:ext cx="56546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3545" algn="l"/>
              </a:tabLst>
            </a:pPr>
            <a:r>
              <a:rPr sz="1800" spc="100" dirty="0">
                <a:solidFill>
                  <a:srgbClr val="F9F9F9"/>
                </a:solidFill>
                <a:latin typeface="Aroania"/>
                <a:cs typeface="Aroania"/>
              </a:rPr>
              <a:t>☒	</a:t>
            </a:r>
            <a:r>
              <a:rPr sz="2800" b="1" dirty="0">
                <a:latin typeface="Palladio Uralic"/>
                <a:cs typeface="Palladio Uralic"/>
              </a:rPr>
              <a:t>Definisi Kesehatan</a:t>
            </a:r>
            <a:r>
              <a:rPr sz="2800" b="1" spc="-110" dirty="0">
                <a:latin typeface="Palladio Uralic"/>
                <a:cs typeface="Palladio Uralic"/>
              </a:rPr>
              <a:t> </a:t>
            </a:r>
            <a:r>
              <a:rPr sz="2800" b="1" dirty="0">
                <a:latin typeface="Palladio Uralic"/>
                <a:cs typeface="Palladio Uralic"/>
              </a:rPr>
              <a:t>Lingkungan</a:t>
            </a:r>
            <a:endParaRPr sz="2800">
              <a:latin typeface="Palladio Uralic"/>
              <a:cs typeface="Palladio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1917" y="2109470"/>
            <a:ext cx="746252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260350" indent="-283845" algn="just">
              <a:lnSpc>
                <a:spcPct val="100000"/>
              </a:lnSpc>
              <a:spcBef>
                <a:spcPts val="100"/>
              </a:spcBef>
              <a:buSzPct val="79166"/>
              <a:buFont typeface="Aroania"/>
              <a:buChar char="▪"/>
              <a:tabLst>
                <a:tab pos="295910" algn="l"/>
                <a:tab pos="296545" algn="l"/>
              </a:tabLst>
            </a:pPr>
            <a:r>
              <a:rPr sz="2400" spc="-5" dirty="0">
                <a:latin typeface="Palladio Uralic"/>
                <a:cs typeface="Palladio Uralic"/>
              </a:rPr>
              <a:t>WHO: </a:t>
            </a:r>
            <a:r>
              <a:rPr sz="2400" i="1" spc="-5" dirty="0">
                <a:latin typeface="Palladio Uralic"/>
                <a:cs typeface="Palladio Uralic"/>
              </a:rPr>
              <a:t>environmental </a:t>
            </a:r>
            <a:r>
              <a:rPr sz="2400" i="1" dirty="0">
                <a:latin typeface="Palladio Uralic"/>
                <a:cs typeface="Palladio Uralic"/>
              </a:rPr>
              <a:t>health addresses </a:t>
            </a:r>
            <a:r>
              <a:rPr sz="2400" i="1" spc="-5" dirty="0">
                <a:latin typeface="Palladio Uralic"/>
                <a:cs typeface="Palladio Uralic"/>
              </a:rPr>
              <a:t>all </a:t>
            </a:r>
            <a:r>
              <a:rPr sz="2400" i="1" dirty="0">
                <a:latin typeface="Palladio Uralic"/>
                <a:cs typeface="Palladio Uralic"/>
              </a:rPr>
              <a:t>the physical,  </a:t>
            </a:r>
            <a:r>
              <a:rPr sz="2400" i="1" spc="-5" dirty="0">
                <a:latin typeface="Palladio Uralic"/>
                <a:cs typeface="Palladio Uralic"/>
              </a:rPr>
              <a:t>chemical, </a:t>
            </a:r>
            <a:r>
              <a:rPr sz="2400" i="1" dirty="0">
                <a:latin typeface="Palladio Uralic"/>
                <a:cs typeface="Palladio Uralic"/>
              </a:rPr>
              <a:t>and </a:t>
            </a:r>
            <a:r>
              <a:rPr sz="2400" i="1" spc="-5" dirty="0">
                <a:latin typeface="Palladio Uralic"/>
                <a:cs typeface="Palladio Uralic"/>
              </a:rPr>
              <a:t>biological </a:t>
            </a:r>
            <a:r>
              <a:rPr sz="2400" i="1" dirty="0">
                <a:latin typeface="Palladio Uralic"/>
                <a:cs typeface="Palladio Uralic"/>
              </a:rPr>
              <a:t>factors </a:t>
            </a:r>
            <a:r>
              <a:rPr sz="2400" i="1" spc="-5" dirty="0">
                <a:latin typeface="Palladio Uralic"/>
                <a:cs typeface="Palladio Uralic"/>
              </a:rPr>
              <a:t>external to a </a:t>
            </a:r>
            <a:r>
              <a:rPr sz="2400" i="1" dirty="0">
                <a:latin typeface="Palladio Uralic"/>
                <a:cs typeface="Palladio Uralic"/>
              </a:rPr>
              <a:t>person, and  </a:t>
            </a:r>
            <a:r>
              <a:rPr sz="2400" i="1" spc="-5" dirty="0">
                <a:latin typeface="Palladio Uralic"/>
                <a:cs typeface="Palladio Uralic"/>
              </a:rPr>
              <a:t>all </a:t>
            </a:r>
            <a:r>
              <a:rPr sz="2400" i="1" dirty="0">
                <a:latin typeface="Palladio Uralic"/>
                <a:cs typeface="Palladio Uralic"/>
              </a:rPr>
              <a:t>the </a:t>
            </a:r>
            <a:r>
              <a:rPr sz="2400" i="1" spc="-5" dirty="0">
                <a:latin typeface="Palladio Uralic"/>
                <a:cs typeface="Palladio Uralic"/>
              </a:rPr>
              <a:t>related </a:t>
            </a:r>
            <a:r>
              <a:rPr sz="2400" i="1" dirty="0">
                <a:latin typeface="Palladio Uralic"/>
                <a:cs typeface="Palladio Uralic"/>
              </a:rPr>
              <a:t>factors impac-ting behaviours. It  encompasses the assessment and </a:t>
            </a:r>
            <a:r>
              <a:rPr sz="2400" i="1" spc="-5" dirty="0">
                <a:latin typeface="Palladio Uralic"/>
                <a:cs typeface="Palladio Uralic"/>
              </a:rPr>
              <a:t>control of</a:t>
            </a:r>
            <a:r>
              <a:rPr sz="2400" i="1" spc="-70" dirty="0">
                <a:latin typeface="Palladio Uralic"/>
                <a:cs typeface="Palladio Uralic"/>
              </a:rPr>
              <a:t> </a:t>
            </a:r>
            <a:r>
              <a:rPr sz="2400" i="1" dirty="0">
                <a:latin typeface="Palladio Uralic"/>
                <a:cs typeface="Palladio Uralic"/>
              </a:rPr>
              <a:t>those</a:t>
            </a:r>
            <a:endParaRPr sz="2400" dirty="0">
              <a:latin typeface="Palladio Uralic"/>
              <a:cs typeface="Palladio Uralic"/>
            </a:endParaRPr>
          </a:p>
          <a:p>
            <a:pPr marL="295910" marR="5080" algn="just">
              <a:lnSpc>
                <a:spcPts val="2880"/>
              </a:lnSpc>
              <a:spcBef>
                <a:spcPts val="85"/>
              </a:spcBef>
            </a:pPr>
            <a:r>
              <a:rPr sz="2400" i="1" spc="-5" dirty="0">
                <a:latin typeface="Palladio Uralic"/>
                <a:cs typeface="Palladio Uralic"/>
              </a:rPr>
              <a:t>envi-ronmental </a:t>
            </a:r>
            <a:r>
              <a:rPr sz="2400" i="1" dirty="0">
                <a:latin typeface="Palladio Uralic"/>
                <a:cs typeface="Palladio Uralic"/>
              </a:rPr>
              <a:t>factors </a:t>
            </a:r>
            <a:r>
              <a:rPr sz="2400" i="1" spc="-5" dirty="0">
                <a:latin typeface="Palladio Uralic"/>
                <a:cs typeface="Palladio Uralic"/>
              </a:rPr>
              <a:t>that can potentially </a:t>
            </a:r>
            <a:r>
              <a:rPr sz="2400" i="1" dirty="0">
                <a:latin typeface="Palladio Uralic"/>
                <a:cs typeface="Palladio Uralic"/>
              </a:rPr>
              <a:t>affect </a:t>
            </a:r>
            <a:r>
              <a:rPr sz="2400" i="1" spc="-5" dirty="0">
                <a:latin typeface="Palladio Uralic"/>
                <a:cs typeface="Palladio Uralic"/>
              </a:rPr>
              <a:t>health. It  </a:t>
            </a:r>
            <a:r>
              <a:rPr sz="2400" i="1" dirty="0">
                <a:latin typeface="Palladio Uralic"/>
                <a:cs typeface="Palladio Uralic"/>
              </a:rPr>
              <a:t>is targeted towards preventing disease and</a:t>
            </a:r>
            <a:r>
              <a:rPr sz="2400" i="1" spc="-55" dirty="0">
                <a:latin typeface="Palladio Uralic"/>
                <a:cs typeface="Palladio Uralic"/>
              </a:rPr>
              <a:t> </a:t>
            </a:r>
            <a:r>
              <a:rPr sz="2400" i="1" spc="-5" dirty="0">
                <a:latin typeface="Palladio Uralic"/>
                <a:cs typeface="Palladio Uralic"/>
              </a:rPr>
              <a:t>creating</a:t>
            </a:r>
            <a:endParaRPr sz="2400" dirty="0">
              <a:latin typeface="Palladio Uralic"/>
              <a:cs typeface="Palladio Uralic"/>
            </a:endParaRPr>
          </a:p>
          <a:p>
            <a:pPr marL="295910" algn="just">
              <a:lnSpc>
                <a:spcPts val="2790"/>
              </a:lnSpc>
            </a:pPr>
            <a:r>
              <a:rPr sz="2400" i="1" dirty="0">
                <a:latin typeface="Palladio Uralic"/>
                <a:cs typeface="Palladio Uralic"/>
              </a:rPr>
              <a:t>health-supportive</a:t>
            </a:r>
            <a:r>
              <a:rPr sz="2400" i="1" spc="-15" dirty="0">
                <a:latin typeface="Palladio Uralic"/>
                <a:cs typeface="Palladio Uralic"/>
              </a:rPr>
              <a:t> </a:t>
            </a:r>
            <a:r>
              <a:rPr sz="2400" i="1" spc="-5" dirty="0">
                <a:latin typeface="Palladio Uralic"/>
                <a:cs typeface="Palladio Uralic"/>
              </a:rPr>
              <a:t>environments</a:t>
            </a:r>
            <a:endParaRPr sz="2400" dirty="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862" y="1607311"/>
            <a:ext cx="7788909" cy="43223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3545" marR="5080" indent="-411480" algn="just">
              <a:lnSpc>
                <a:spcPct val="99900"/>
              </a:lnSpc>
              <a:spcBef>
                <a:spcPts val="105"/>
              </a:spcBef>
              <a:tabLst>
                <a:tab pos="423545" algn="l"/>
              </a:tabLst>
            </a:pPr>
            <a:r>
              <a:rPr sz="2400" spc="100" dirty="0">
                <a:solidFill>
                  <a:srgbClr val="F9F9F9"/>
                </a:solidFill>
                <a:latin typeface="Aroania"/>
                <a:cs typeface="Aroania"/>
              </a:rPr>
              <a:t>☒	</a:t>
            </a:r>
            <a:r>
              <a:rPr sz="2800" dirty="0">
                <a:latin typeface="Palladio Uralic"/>
                <a:cs typeface="Palladio Uralic"/>
              </a:rPr>
              <a:t>Deklarasi Helsinki (WHO Regional </a:t>
            </a:r>
            <a:r>
              <a:rPr sz="2800" spc="-5" dirty="0">
                <a:latin typeface="Palladio Uralic"/>
                <a:cs typeface="Palladio Uralic"/>
              </a:rPr>
              <a:t>Office </a:t>
            </a:r>
            <a:r>
              <a:rPr sz="2800" dirty="0">
                <a:latin typeface="Palladio Uralic"/>
                <a:cs typeface="Palladio Uralic"/>
              </a:rPr>
              <a:t>for  Europe): </a:t>
            </a:r>
            <a:r>
              <a:rPr sz="2800" i="1" spc="-5" dirty="0">
                <a:latin typeface="Palladio Uralic"/>
                <a:cs typeface="Palladio Uralic"/>
              </a:rPr>
              <a:t>environmental </a:t>
            </a:r>
            <a:r>
              <a:rPr sz="2800" i="1" dirty="0">
                <a:latin typeface="Palladio Uralic"/>
                <a:cs typeface="Palladio Uralic"/>
              </a:rPr>
              <a:t>health </a:t>
            </a:r>
            <a:r>
              <a:rPr sz="2800" i="1" spc="-5" dirty="0">
                <a:latin typeface="Palladio Uralic"/>
                <a:cs typeface="Palladio Uralic"/>
              </a:rPr>
              <a:t>comprises </a:t>
            </a:r>
            <a:r>
              <a:rPr sz="2800" i="1" dirty="0">
                <a:latin typeface="Palladio Uralic"/>
                <a:cs typeface="Palladio Uralic"/>
              </a:rPr>
              <a:t>those  aspects of human health including quality of life  that are determined by the physical, biological,  </a:t>
            </a:r>
            <a:r>
              <a:rPr sz="2800" i="1" spc="-5" dirty="0">
                <a:latin typeface="Palladio Uralic"/>
                <a:cs typeface="Palladio Uralic"/>
              </a:rPr>
              <a:t>social </a:t>
            </a:r>
            <a:r>
              <a:rPr sz="2800" i="1" dirty="0">
                <a:latin typeface="Palladio Uralic"/>
                <a:cs typeface="Palladio Uralic"/>
              </a:rPr>
              <a:t>and psychosocial factors in the </a:t>
            </a:r>
            <a:r>
              <a:rPr sz="2800" i="1" spc="-5" dirty="0">
                <a:latin typeface="Palladio Uralic"/>
                <a:cs typeface="Palladio Uralic"/>
              </a:rPr>
              <a:t>environment.  </a:t>
            </a:r>
            <a:r>
              <a:rPr sz="2800" i="1" dirty="0">
                <a:latin typeface="Palladio Uralic"/>
                <a:cs typeface="Palladio Uralic"/>
              </a:rPr>
              <a:t>It also </a:t>
            </a:r>
            <a:r>
              <a:rPr sz="2800" i="1" spc="-5" dirty="0">
                <a:latin typeface="Palladio Uralic"/>
                <a:cs typeface="Palladio Uralic"/>
              </a:rPr>
              <a:t>refers </a:t>
            </a:r>
            <a:r>
              <a:rPr sz="2800" i="1" dirty="0">
                <a:latin typeface="Palladio Uralic"/>
                <a:cs typeface="Palladio Uralic"/>
              </a:rPr>
              <a:t>to the theory and practice of assessing,  </a:t>
            </a:r>
            <a:r>
              <a:rPr sz="2800" i="1" spc="-5" dirty="0">
                <a:latin typeface="Palladio Uralic"/>
                <a:cs typeface="Palladio Uralic"/>
              </a:rPr>
              <a:t>correcting, controlling </a:t>
            </a:r>
            <a:r>
              <a:rPr sz="2800" i="1" dirty="0">
                <a:latin typeface="Palladio Uralic"/>
                <a:cs typeface="Palladio Uralic"/>
              </a:rPr>
              <a:t>and preventing those</a:t>
            </a:r>
            <a:r>
              <a:rPr sz="2800" i="1" spc="-160" dirty="0">
                <a:latin typeface="Palladio Uralic"/>
                <a:cs typeface="Palladio Uralic"/>
              </a:rPr>
              <a:t> </a:t>
            </a:r>
            <a:r>
              <a:rPr sz="2800" i="1" dirty="0">
                <a:latin typeface="Palladio Uralic"/>
                <a:cs typeface="Palladio Uralic"/>
              </a:rPr>
              <a:t>factors  in the </a:t>
            </a:r>
            <a:r>
              <a:rPr sz="2800" i="1" spc="-5" dirty="0">
                <a:latin typeface="Palladio Uralic"/>
                <a:cs typeface="Palladio Uralic"/>
              </a:rPr>
              <a:t>environment </a:t>
            </a:r>
            <a:r>
              <a:rPr sz="2800" i="1" dirty="0">
                <a:latin typeface="Palladio Uralic"/>
                <a:cs typeface="Palladio Uralic"/>
              </a:rPr>
              <a:t>that </a:t>
            </a:r>
            <a:r>
              <a:rPr sz="2800" i="1" spc="-5" dirty="0">
                <a:latin typeface="Palladio Uralic"/>
                <a:cs typeface="Palladio Uralic"/>
              </a:rPr>
              <a:t>can </a:t>
            </a:r>
            <a:r>
              <a:rPr sz="2800" i="1" dirty="0">
                <a:latin typeface="Palladio Uralic"/>
                <a:cs typeface="Palladio Uralic"/>
              </a:rPr>
              <a:t>potentially affect  adversely the health of present and future  generations</a:t>
            </a:r>
            <a:endParaRPr sz="2800" dirty="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1520" y="2038350"/>
            <a:ext cx="7680960" cy="137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1009" marR="5080" indent="-411480">
              <a:lnSpc>
                <a:spcPct val="100000"/>
              </a:lnSpc>
              <a:spcBef>
                <a:spcPts val="100"/>
              </a:spcBef>
              <a:tabLst>
                <a:tab pos="461009" algn="l"/>
              </a:tabLst>
            </a:pPr>
            <a:r>
              <a:rPr sz="1800" spc="100" dirty="0">
                <a:solidFill>
                  <a:srgbClr val="F9F9F9"/>
                </a:solidFill>
                <a:latin typeface="Aroania"/>
                <a:cs typeface="Aroania"/>
              </a:rPr>
              <a:t>☒	</a:t>
            </a:r>
            <a:r>
              <a:rPr sz="2800" dirty="0"/>
              <a:t>Soekidjo </a:t>
            </a:r>
            <a:r>
              <a:rPr sz="2800" spc="-5" dirty="0"/>
              <a:t>Notoatmodjo: </a:t>
            </a:r>
            <a:r>
              <a:rPr sz="2800" i="1" dirty="0">
                <a:latin typeface="Palladio Uralic"/>
                <a:cs typeface="Palladio Uralic"/>
              </a:rPr>
              <a:t>kesehatan lingkungan  pada hakekatnya adalah </a:t>
            </a:r>
            <a:r>
              <a:rPr sz="2800" i="1" spc="-5" dirty="0">
                <a:latin typeface="Palladio Uralic"/>
                <a:cs typeface="Palladio Uralic"/>
              </a:rPr>
              <a:t>suatu </a:t>
            </a:r>
            <a:r>
              <a:rPr sz="2800" i="1" dirty="0">
                <a:latin typeface="Palladio Uralic"/>
                <a:cs typeface="Palladio Uralic"/>
              </a:rPr>
              <a:t>kondisi atau keadaan  lingkungan yang optimum sehingga berpengaruh  positif terhadap terwujudnya status kesehatan</a:t>
            </a:r>
            <a:r>
              <a:rPr sz="2800" i="1" spc="-180" dirty="0">
                <a:latin typeface="Palladio Uralic"/>
                <a:cs typeface="Palladio Uralic"/>
              </a:rPr>
              <a:t> </a:t>
            </a:r>
            <a:r>
              <a:rPr sz="2800" i="1" dirty="0">
                <a:latin typeface="Palladio Uralic"/>
                <a:cs typeface="Palladio Uralic"/>
              </a:rPr>
              <a:t>yang  optimum</a:t>
            </a:r>
            <a:r>
              <a:rPr sz="2800" i="1" spc="-30" dirty="0">
                <a:latin typeface="Palladio Uralic"/>
                <a:cs typeface="Palladio Uralic"/>
              </a:rPr>
              <a:t> </a:t>
            </a:r>
            <a:r>
              <a:rPr sz="2800" i="1" dirty="0">
                <a:latin typeface="Palladio Uralic"/>
                <a:cs typeface="Palladio Uralic"/>
              </a:rPr>
              <a:t>pula.</a:t>
            </a:r>
            <a:endParaRPr sz="2800" dirty="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376579"/>
            <a:ext cx="7852409" cy="4104842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424180" marR="167640" indent="-411480" algn="just">
              <a:lnSpc>
                <a:spcPts val="2500"/>
              </a:lnSpc>
              <a:spcBef>
                <a:spcPts val="695"/>
              </a:spcBef>
              <a:tabLst>
                <a:tab pos="423545" algn="l"/>
              </a:tabLst>
            </a:pPr>
            <a:r>
              <a:rPr sz="2800" spc="75" dirty="0">
                <a:latin typeface="Aroania"/>
                <a:cs typeface="Aroania"/>
              </a:rPr>
              <a:t>☒	</a:t>
            </a:r>
            <a:r>
              <a:rPr sz="2800" spc="-5" dirty="0">
                <a:latin typeface="Palladio Uralic"/>
                <a:cs typeface="Palladio Uralic"/>
              </a:rPr>
              <a:t>ilmu kesehatan lingkungan berkisar pada usaha  manusia </a:t>
            </a:r>
            <a:r>
              <a:rPr sz="2800" b="1" spc="-5" dirty="0">
                <a:latin typeface="Palladio Uralic"/>
                <a:cs typeface="Palladio Uralic"/>
              </a:rPr>
              <a:t>mengelola lingkungan </a:t>
            </a:r>
            <a:r>
              <a:rPr sz="2800" spc="-5" dirty="0">
                <a:latin typeface="Palladio Uralic"/>
                <a:cs typeface="Palladio Uralic"/>
              </a:rPr>
              <a:t>sedemikian rupa,  </a:t>
            </a:r>
            <a:r>
              <a:rPr sz="2800" b="1" spc="-5" dirty="0">
                <a:latin typeface="Palladio Uralic"/>
                <a:cs typeface="Palladio Uralic"/>
              </a:rPr>
              <a:t>sehingga derajat kesehatan </a:t>
            </a:r>
            <a:r>
              <a:rPr sz="2800" spc="-5" dirty="0">
                <a:latin typeface="Palladio Uralic"/>
                <a:cs typeface="Palladio Uralic"/>
              </a:rPr>
              <a:t>manusia dapat lebih  </a:t>
            </a:r>
            <a:r>
              <a:rPr sz="2800" b="1" spc="-5" dirty="0">
                <a:latin typeface="Palladio Uralic"/>
                <a:cs typeface="Palladio Uralic"/>
              </a:rPr>
              <a:t>ditingkatkan</a:t>
            </a:r>
            <a:endParaRPr sz="2800" b="1" dirty="0">
              <a:latin typeface="Palladio Uralic"/>
              <a:cs typeface="Palladio Uralic"/>
            </a:endParaRPr>
          </a:p>
          <a:p>
            <a:pPr marL="424180" marR="5080" indent="-411480" algn="just">
              <a:lnSpc>
                <a:spcPts val="2500"/>
              </a:lnSpc>
              <a:spcBef>
                <a:spcPts val="610"/>
              </a:spcBef>
              <a:tabLst>
                <a:tab pos="423545" algn="l"/>
              </a:tabLst>
            </a:pPr>
            <a:r>
              <a:rPr sz="2800" spc="75" dirty="0">
                <a:latin typeface="Aroania"/>
                <a:cs typeface="Aroania"/>
              </a:rPr>
              <a:t>☒	</a:t>
            </a:r>
            <a:r>
              <a:rPr sz="2800" spc="-5" dirty="0" err="1">
                <a:latin typeface="Palladio Uralic"/>
                <a:cs typeface="Palladio Uralic"/>
              </a:rPr>
              <a:t>ilmu</a:t>
            </a:r>
            <a:r>
              <a:rPr lang="id-ID" sz="2800" spc="-5" dirty="0">
                <a:latin typeface="Palladio Uralic"/>
                <a:cs typeface="Palladio Uralic"/>
              </a:rPr>
              <a:t> </a:t>
            </a:r>
            <a:r>
              <a:rPr sz="2800" spc="-10" dirty="0" err="1">
                <a:latin typeface="Palladio Uralic"/>
                <a:cs typeface="Palladio Uralic"/>
              </a:rPr>
              <a:t>kesehatan</a:t>
            </a:r>
            <a:r>
              <a:rPr sz="2800" spc="-10" dirty="0">
                <a:latin typeface="Palladio Uralic"/>
                <a:cs typeface="Palladio Uralic"/>
              </a:rPr>
              <a:t> </a:t>
            </a:r>
            <a:r>
              <a:rPr sz="2800" spc="-5" dirty="0" err="1">
                <a:latin typeface="Palladio Uralic"/>
                <a:cs typeface="Palladio Uralic"/>
              </a:rPr>
              <a:t>lingkungan</a:t>
            </a:r>
            <a:r>
              <a:rPr lang="id-ID" sz="2800" spc="-5" dirty="0">
                <a:latin typeface="Palladio Uralic"/>
                <a:cs typeface="Palladio Uralic"/>
              </a:rPr>
              <a:t> </a:t>
            </a:r>
            <a:r>
              <a:rPr sz="2800" spc="-5" dirty="0" err="1">
                <a:latin typeface="Palladio Uralic"/>
                <a:cs typeface="Palladio Uralic"/>
              </a:rPr>
              <a:t>menitikberatkan</a:t>
            </a:r>
            <a:r>
              <a:rPr sz="2800" spc="-5" dirty="0">
                <a:latin typeface="Palladio Uralic"/>
                <a:cs typeface="Palladio Uralic"/>
              </a:rPr>
              <a:t>  </a:t>
            </a:r>
            <a:r>
              <a:rPr sz="2800" spc="-10" dirty="0">
                <a:latin typeface="Palladio Uralic"/>
                <a:cs typeface="Palladio Uralic"/>
              </a:rPr>
              <a:t>perhatiannya </a:t>
            </a:r>
            <a:r>
              <a:rPr sz="2800" spc="-5" dirty="0">
                <a:latin typeface="Palladio Uralic"/>
                <a:cs typeface="Palladio Uralic"/>
              </a:rPr>
              <a:t>pada </a:t>
            </a:r>
            <a:r>
              <a:rPr sz="2800" b="1" spc="-5" dirty="0">
                <a:latin typeface="Palladio Uralic"/>
                <a:cs typeface="Palladio Uralic"/>
              </a:rPr>
              <a:t>perencanaan,  pengorganisasian, pengarahan, pengawasan,  </a:t>
            </a:r>
            <a:r>
              <a:rPr sz="2800" b="1" spc="-5" dirty="0" err="1">
                <a:latin typeface="Palladio Uralic"/>
                <a:cs typeface="Palladio Uralic"/>
              </a:rPr>
              <a:t>pengkoordinasian</a:t>
            </a:r>
            <a:r>
              <a:rPr lang="id-ID" sz="2800" b="1" spc="-5" dirty="0">
                <a:latin typeface="Palladio Uralic"/>
                <a:cs typeface="Palladio Uralic"/>
              </a:rPr>
              <a:t>, </a:t>
            </a:r>
            <a:r>
              <a:rPr sz="2800" b="1" spc="-5" dirty="0">
                <a:latin typeface="Palladio Uralic"/>
                <a:cs typeface="Palladio Uralic"/>
              </a:rPr>
              <a:t>dan penilaian</a:t>
            </a:r>
            <a:r>
              <a:rPr sz="2800" spc="-5" dirty="0">
                <a:latin typeface="Palladio Uralic"/>
                <a:cs typeface="Palladio Uralic"/>
              </a:rPr>
              <a:t> dari semua faktor  yang ada pada lingkungan fisik </a:t>
            </a:r>
            <a:r>
              <a:rPr sz="2800" spc="-5" dirty="0" err="1">
                <a:latin typeface="Palladio Uralic"/>
                <a:cs typeface="Palladio Uralic"/>
              </a:rPr>
              <a:t>manusia</a:t>
            </a:r>
            <a:r>
              <a:rPr sz="2800" spc="-5" dirty="0">
                <a:latin typeface="Palladio Uralic"/>
                <a:cs typeface="Palladio Uralic"/>
              </a:rPr>
              <a:t> </a:t>
            </a:r>
            <a:r>
              <a:rPr lang="id-ID" sz="2800" spc="-5" dirty="0">
                <a:latin typeface="Palladio Uralic"/>
                <a:cs typeface="Palladio Uralic"/>
                <a:sym typeface="Wingdings" panose="05000000000000000000" pitchFamily="2" charset="2"/>
              </a:rPr>
              <a:t> </a:t>
            </a:r>
            <a:r>
              <a:rPr sz="2800" spc="-5" dirty="0" err="1">
                <a:latin typeface="Palladio Uralic"/>
                <a:cs typeface="Palladio Uralic"/>
              </a:rPr>
              <a:t>berhubungan</a:t>
            </a:r>
            <a:r>
              <a:rPr lang="id-ID" sz="2800" spc="-5" dirty="0">
                <a:latin typeface="Palladio Uralic"/>
                <a:cs typeface="Palladio Uralic"/>
              </a:rPr>
              <a:t> dg </a:t>
            </a:r>
            <a:r>
              <a:rPr sz="2800" spc="-5" dirty="0" err="1">
                <a:latin typeface="Palladio Uralic"/>
                <a:cs typeface="Palladio Uralic"/>
              </a:rPr>
              <a:t>perkembangan</a:t>
            </a:r>
            <a:r>
              <a:rPr sz="2800" spc="-5" dirty="0">
                <a:latin typeface="Palladio Uralic"/>
                <a:cs typeface="Palladio Uralic"/>
              </a:rPr>
              <a:t> fisik, kesehatan ataupun  kelangsungan </a:t>
            </a:r>
            <a:r>
              <a:rPr sz="2800" spc="-5" dirty="0" err="1">
                <a:latin typeface="Palladio Uralic"/>
                <a:cs typeface="Palladio Uralic"/>
              </a:rPr>
              <a:t>hidup</a:t>
            </a:r>
            <a:r>
              <a:rPr sz="2800" spc="-5" dirty="0">
                <a:latin typeface="Palladio Uralic"/>
                <a:cs typeface="Palladio Uralic"/>
              </a:rPr>
              <a:t> </a:t>
            </a:r>
            <a:r>
              <a:rPr sz="2800" spc="-5" dirty="0" err="1">
                <a:latin typeface="Palladio Uralic"/>
                <a:cs typeface="Palladio Uralic"/>
              </a:rPr>
              <a:t>manusia</a:t>
            </a:r>
            <a:r>
              <a:rPr lang="id-ID" sz="2800" spc="-5" dirty="0">
                <a:latin typeface="Palladio Uralic"/>
                <a:cs typeface="Palladio Uralic"/>
              </a:rPr>
              <a:t> --&gt; </a:t>
            </a:r>
            <a:r>
              <a:rPr sz="2800" spc="-5" dirty="0" err="1">
                <a:latin typeface="Palladio Uralic"/>
                <a:cs typeface="Palladio Uralic"/>
              </a:rPr>
              <a:t>derajat</a:t>
            </a:r>
            <a:r>
              <a:rPr sz="2800" spc="-5" dirty="0">
                <a:latin typeface="Palladio Uralic"/>
                <a:cs typeface="Palladio Uralic"/>
              </a:rPr>
              <a:t> </a:t>
            </a:r>
            <a:r>
              <a:rPr sz="2800" spc="-10" dirty="0">
                <a:latin typeface="Palladio Uralic"/>
                <a:cs typeface="Palladio Uralic"/>
              </a:rPr>
              <a:t>kesehatan </a:t>
            </a:r>
            <a:r>
              <a:rPr sz="2800" spc="-5" dirty="0">
                <a:latin typeface="Palladio Uralic"/>
                <a:cs typeface="Palladio Uralic"/>
              </a:rPr>
              <a:t>dapat lebih  ditingkatkan.</a:t>
            </a:r>
            <a:endParaRPr sz="2800" dirty="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52400" y="580497"/>
            <a:ext cx="9296400" cy="1495794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461009" marR="5080" indent="-411480" algn="just">
              <a:lnSpc>
                <a:spcPts val="2810"/>
              </a:lnSpc>
              <a:spcBef>
                <a:spcPts val="450"/>
              </a:spcBef>
              <a:tabLst>
                <a:tab pos="461009" algn="l"/>
              </a:tabLst>
            </a:pPr>
            <a:r>
              <a:rPr sz="1700" spc="75" dirty="0">
                <a:solidFill>
                  <a:srgbClr val="F9F9F9"/>
                </a:solidFill>
                <a:latin typeface="Aroania"/>
                <a:cs typeface="Aroania"/>
              </a:rPr>
              <a:t>☒</a:t>
            </a:r>
            <a:r>
              <a:rPr sz="2800" spc="75" dirty="0">
                <a:solidFill>
                  <a:srgbClr val="F9F9F9"/>
                </a:solidFill>
                <a:latin typeface="Aroania"/>
                <a:cs typeface="Aroania"/>
              </a:rPr>
              <a:t>	</a:t>
            </a:r>
            <a:r>
              <a:rPr lang="id-ID" sz="28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800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uang</a:t>
            </a:r>
            <a:r>
              <a:rPr sz="28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5" dirty="0"/>
              <a:t>lingkup kesehatan lingkungan sebagaimana  yang dikemukakan oleh WHO, maka sebenarnya  secara umum dapat dikelompokkan jadi beberapa  hal</a:t>
            </a:r>
            <a:r>
              <a:rPr sz="2800" spc="-10" dirty="0"/>
              <a:t> </a:t>
            </a:r>
            <a:r>
              <a:rPr sz="2800" spc="-5" dirty="0"/>
              <a:t>yakni:</a:t>
            </a:r>
            <a:endParaRPr sz="2800" dirty="0">
              <a:latin typeface="Aroania"/>
              <a:cs typeface="Aroan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2332258"/>
            <a:ext cx="8267700" cy="3503523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360"/>
              </a:spcBef>
              <a:buSzPct val="79545"/>
              <a:buAutoNum type="arabicPeriod"/>
              <a:tabLst>
                <a:tab pos="526415" algn="l"/>
                <a:tab pos="527050" algn="l"/>
              </a:tabLst>
            </a:pPr>
            <a:r>
              <a:rPr sz="2800" dirty="0">
                <a:latin typeface="Palladio Uralic"/>
                <a:cs typeface="Palladio Uralic"/>
              </a:rPr>
              <a:t>Masalah</a:t>
            </a:r>
            <a:r>
              <a:rPr sz="2800" spc="-30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air.</a:t>
            </a:r>
          </a:p>
          <a:p>
            <a:pPr marL="527050" marR="5080" indent="-514350">
              <a:lnSpc>
                <a:spcPts val="2380"/>
              </a:lnSpc>
              <a:spcBef>
                <a:spcPts val="560"/>
              </a:spcBef>
              <a:buSzPct val="79545"/>
              <a:buAutoNum type="arabicPeriod"/>
              <a:tabLst>
                <a:tab pos="526415" algn="l"/>
                <a:tab pos="527050" algn="l"/>
              </a:tabLst>
            </a:pPr>
            <a:r>
              <a:rPr sz="2800" dirty="0">
                <a:latin typeface="Palladio Uralic"/>
                <a:cs typeface="Palladio Uralic"/>
              </a:rPr>
              <a:t>Masalah barang/benda sisa/bekas seperti air</a:t>
            </a:r>
            <a:r>
              <a:rPr sz="2800" spc="-160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limbah,  sampah,</a:t>
            </a:r>
            <a:r>
              <a:rPr sz="2800" spc="-30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tinja.</a:t>
            </a:r>
          </a:p>
          <a:p>
            <a:pPr marL="527050" indent="-514350">
              <a:lnSpc>
                <a:spcPct val="100000"/>
              </a:lnSpc>
              <a:spcBef>
                <a:spcPts val="225"/>
              </a:spcBef>
              <a:buSzPct val="79545"/>
              <a:buAutoNum type="arabicPeriod"/>
              <a:tabLst>
                <a:tab pos="526415" algn="l"/>
                <a:tab pos="527050" algn="l"/>
              </a:tabLst>
            </a:pPr>
            <a:r>
              <a:rPr sz="2800" dirty="0">
                <a:latin typeface="Palladio Uralic"/>
                <a:cs typeface="Palladio Uralic"/>
              </a:rPr>
              <a:t>Masalah makanan dan</a:t>
            </a:r>
            <a:r>
              <a:rPr sz="2800" spc="-80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minuman.</a:t>
            </a:r>
          </a:p>
          <a:p>
            <a:pPr marL="527050" indent="-514350">
              <a:lnSpc>
                <a:spcPct val="100000"/>
              </a:lnSpc>
              <a:spcBef>
                <a:spcPts val="265"/>
              </a:spcBef>
              <a:buSzPct val="79545"/>
              <a:buAutoNum type="arabicPeriod"/>
              <a:tabLst>
                <a:tab pos="526415" algn="l"/>
                <a:tab pos="527050" algn="l"/>
              </a:tabLst>
            </a:pPr>
            <a:r>
              <a:rPr sz="2800" dirty="0">
                <a:latin typeface="Palladio Uralic"/>
                <a:cs typeface="Palladio Uralic"/>
              </a:rPr>
              <a:t>Masalah </a:t>
            </a:r>
            <a:r>
              <a:rPr sz="2800" i="1" dirty="0">
                <a:latin typeface="Palladio Uralic"/>
                <a:cs typeface="Palladio Uralic"/>
              </a:rPr>
              <a:t>perumahan </a:t>
            </a:r>
            <a:r>
              <a:rPr sz="2800" dirty="0">
                <a:latin typeface="Palladio Uralic"/>
                <a:cs typeface="Palladio Uralic"/>
              </a:rPr>
              <a:t>dan</a:t>
            </a:r>
            <a:r>
              <a:rPr sz="2800" spc="-75" dirty="0">
                <a:latin typeface="Palladio Uralic"/>
                <a:cs typeface="Palladio Uralic"/>
              </a:rPr>
              <a:t> </a:t>
            </a:r>
            <a:r>
              <a:rPr sz="2800" spc="-5" dirty="0">
                <a:latin typeface="Palladio Uralic"/>
                <a:cs typeface="Palladio Uralic"/>
              </a:rPr>
              <a:t>bangunan.</a:t>
            </a:r>
            <a:endParaRPr sz="2800" dirty="0">
              <a:latin typeface="Palladio Uralic"/>
              <a:cs typeface="Palladio Uralic"/>
            </a:endParaRPr>
          </a:p>
          <a:p>
            <a:pPr marL="527050" indent="-514350">
              <a:lnSpc>
                <a:spcPct val="100000"/>
              </a:lnSpc>
              <a:spcBef>
                <a:spcPts val="265"/>
              </a:spcBef>
              <a:buSzPct val="79545"/>
              <a:buAutoNum type="arabicPeriod"/>
              <a:tabLst>
                <a:tab pos="526415" algn="l"/>
                <a:tab pos="527050" algn="l"/>
              </a:tabLst>
            </a:pPr>
            <a:r>
              <a:rPr sz="2800" dirty="0">
                <a:latin typeface="Palladio Uralic"/>
                <a:cs typeface="Palladio Uralic"/>
              </a:rPr>
              <a:t>Masalah pencemaran terhadap udara, </a:t>
            </a:r>
            <a:r>
              <a:rPr sz="2800" spc="-5" dirty="0">
                <a:latin typeface="Palladio Uralic"/>
                <a:cs typeface="Palladio Uralic"/>
              </a:rPr>
              <a:t>tan </a:t>
            </a:r>
            <a:r>
              <a:rPr sz="2800" dirty="0">
                <a:latin typeface="Palladio Uralic"/>
                <a:cs typeface="Palladio Uralic"/>
              </a:rPr>
              <a:t>ah dan</a:t>
            </a:r>
            <a:r>
              <a:rPr sz="2800" spc="-180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air.</a:t>
            </a:r>
          </a:p>
          <a:p>
            <a:pPr marL="527050" indent="-514350">
              <a:lnSpc>
                <a:spcPct val="100000"/>
              </a:lnSpc>
              <a:spcBef>
                <a:spcPts val="265"/>
              </a:spcBef>
              <a:buSzPct val="79545"/>
              <a:buAutoNum type="arabicPeriod"/>
              <a:tabLst>
                <a:tab pos="526415" algn="l"/>
                <a:tab pos="527050" algn="l"/>
              </a:tabLst>
            </a:pPr>
            <a:r>
              <a:rPr sz="2800" dirty="0">
                <a:latin typeface="Palladio Uralic"/>
                <a:cs typeface="Palladio Uralic"/>
              </a:rPr>
              <a:t>Masalah pengawasan arthropoda </a:t>
            </a:r>
            <a:r>
              <a:rPr sz="2800" spc="-5" dirty="0">
                <a:latin typeface="Palladio Uralic"/>
                <a:cs typeface="Palladio Uralic"/>
              </a:rPr>
              <a:t>dan</a:t>
            </a:r>
            <a:r>
              <a:rPr sz="2800" spc="-95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rodentia.</a:t>
            </a:r>
          </a:p>
          <a:p>
            <a:pPr marL="527050" indent="-514350">
              <a:lnSpc>
                <a:spcPct val="100000"/>
              </a:lnSpc>
              <a:spcBef>
                <a:spcPts val="260"/>
              </a:spcBef>
              <a:buSzPct val="79545"/>
              <a:buAutoNum type="arabicPeriod"/>
              <a:tabLst>
                <a:tab pos="526415" algn="l"/>
                <a:tab pos="527050" algn="l"/>
              </a:tabLst>
            </a:pPr>
            <a:r>
              <a:rPr sz="2800" dirty="0">
                <a:latin typeface="Palladio Uralic"/>
                <a:cs typeface="Palladio Uralic"/>
              </a:rPr>
              <a:t>Masalah kesehatan</a:t>
            </a:r>
            <a:r>
              <a:rPr sz="2800" spc="-70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kerja.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862" y="1607311"/>
            <a:ext cx="7880984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3545" marR="5080" indent="-411480" algn="just">
              <a:lnSpc>
                <a:spcPct val="100000"/>
              </a:lnSpc>
              <a:spcBef>
                <a:spcPts val="100"/>
              </a:spcBef>
              <a:tabLst>
                <a:tab pos="423545" algn="l"/>
              </a:tabLst>
            </a:pPr>
            <a:r>
              <a:rPr sz="1800" spc="100" dirty="0">
                <a:solidFill>
                  <a:srgbClr val="F9F9F9"/>
                </a:solidFill>
                <a:latin typeface="Aroania"/>
                <a:cs typeface="Aroania"/>
              </a:rPr>
              <a:t>☒	</a:t>
            </a:r>
            <a:r>
              <a:rPr sz="2800" dirty="0">
                <a:latin typeface="Palladio Uralic"/>
                <a:cs typeface="Palladio Uralic"/>
              </a:rPr>
              <a:t>tujuan dari ilmu kesehatan lingkungan ialah  </a:t>
            </a:r>
            <a:r>
              <a:rPr sz="2800" spc="-5" dirty="0">
                <a:latin typeface="Palladio Uralic"/>
                <a:cs typeface="Palladio Uralic"/>
              </a:rPr>
              <a:t>terciptanya keadaan yang </a:t>
            </a:r>
            <a:r>
              <a:rPr sz="2800" dirty="0">
                <a:latin typeface="Palladio Uralic"/>
                <a:cs typeface="Palladio Uralic"/>
              </a:rPr>
              <a:t>serasi sempurna</a:t>
            </a:r>
            <a:r>
              <a:rPr sz="2800" spc="-145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dari  semua faktor yang ada di-lingkungan fisik  manusia, sehingga perkembangan fisik  manusia dapat diuntungkan, kesehatan serta  kelangsungan hidup manusia dapat dipelihara  dan</a:t>
            </a:r>
            <a:r>
              <a:rPr sz="2800" spc="-25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ditingkatkan.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701" y="1607311"/>
            <a:ext cx="7733665" cy="3951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213995" indent="-514350" algn="just">
              <a:lnSpc>
                <a:spcPct val="100000"/>
              </a:lnSpc>
              <a:spcBef>
                <a:spcPts val="100"/>
              </a:spcBef>
              <a:buClr>
                <a:srgbClr val="F9F9F9"/>
              </a:buClr>
              <a:buSzPct val="64285"/>
              <a:buAutoNum type="arabicPeriod"/>
              <a:tabLst>
                <a:tab pos="526415" algn="l"/>
                <a:tab pos="527050" algn="l"/>
              </a:tabLst>
            </a:pPr>
            <a:r>
              <a:rPr sz="2800" dirty="0">
                <a:latin typeface="Palladio Uralic"/>
                <a:cs typeface="Palladio Uralic"/>
              </a:rPr>
              <a:t>melakukan koreksi, yakni memperkecil</a:t>
            </a:r>
            <a:r>
              <a:rPr sz="2800" spc="-155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atau  memodifikasi terjadinya </a:t>
            </a:r>
            <a:r>
              <a:rPr sz="2800" spc="-5" dirty="0">
                <a:latin typeface="Palladio Uralic"/>
                <a:cs typeface="Palladio Uralic"/>
              </a:rPr>
              <a:t>bahaya </a:t>
            </a:r>
            <a:r>
              <a:rPr sz="2800" dirty="0">
                <a:latin typeface="Palladio Uralic"/>
                <a:cs typeface="Palladio Uralic"/>
              </a:rPr>
              <a:t>dari  lingkungan terhadap kesehatan </a:t>
            </a:r>
            <a:r>
              <a:rPr sz="2800" spc="-5" dirty="0">
                <a:latin typeface="Palladio Uralic"/>
                <a:cs typeface="Palladio Uralic"/>
              </a:rPr>
              <a:t>dan  kesejahteraan hidup</a:t>
            </a:r>
            <a:r>
              <a:rPr sz="2800" spc="-55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manusia;</a:t>
            </a:r>
          </a:p>
          <a:p>
            <a:pPr marL="527050" marR="5080" indent="-514350" algn="just">
              <a:lnSpc>
                <a:spcPct val="100000"/>
              </a:lnSpc>
              <a:spcBef>
                <a:spcPts val="675"/>
              </a:spcBef>
              <a:buClr>
                <a:srgbClr val="F9F9F9"/>
              </a:buClr>
              <a:buSzPct val="64285"/>
              <a:buAutoNum type="arabicPeriod"/>
              <a:tabLst>
                <a:tab pos="526415" algn="l"/>
                <a:tab pos="527050" algn="l"/>
              </a:tabLst>
            </a:pPr>
            <a:r>
              <a:rPr sz="2800" dirty="0">
                <a:latin typeface="Palladio Uralic"/>
                <a:cs typeface="Palladio Uralic"/>
              </a:rPr>
              <a:t>melakukan </a:t>
            </a:r>
            <a:r>
              <a:rPr sz="2800" spc="-5" dirty="0">
                <a:latin typeface="Palladio Uralic"/>
                <a:cs typeface="Palladio Uralic"/>
              </a:rPr>
              <a:t>pencegahan, </a:t>
            </a:r>
            <a:r>
              <a:rPr sz="2800" dirty="0">
                <a:latin typeface="Palladio Uralic"/>
                <a:cs typeface="Palladio Uralic"/>
              </a:rPr>
              <a:t>dalam arti  mengefisienkan </a:t>
            </a:r>
            <a:r>
              <a:rPr sz="2800" spc="-5" dirty="0">
                <a:latin typeface="Palladio Uralic"/>
                <a:cs typeface="Palladio Uralic"/>
              </a:rPr>
              <a:t>pengaturan </a:t>
            </a:r>
            <a:r>
              <a:rPr sz="2800" dirty="0">
                <a:latin typeface="Palladio Uralic"/>
                <a:cs typeface="Palladio Uralic"/>
              </a:rPr>
              <a:t>sumber-sumber  lingkungan untuk meningkatkan kesehatan  dan kesejahteraan </a:t>
            </a:r>
            <a:r>
              <a:rPr sz="2800" spc="-5" dirty="0">
                <a:latin typeface="Palladio Uralic"/>
                <a:cs typeface="Palladio Uralic"/>
              </a:rPr>
              <a:t>hidup </a:t>
            </a:r>
            <a:r>
              <a:rPr sz="2800" dirty="0">
                <a:latin typeface="Palladio Uralic"/>
                <a:cs typeface="Palladio Uralic"/>
              </a:rPr>
              <a:t>manusia serta</a:t>
            </a:r>
            <a:r>
              <a:rPr sz="2800" spc="-170" dirty="0">
                <a:latin typeface="Palladio Uralic"/>
                <a:cs typeface="Palladio Uralic"/>
              </a:rPr>
              <a:t> </a:t>
            </a:r>
            <a:r>
              <a:rPr sz="2800" spc="-5" dirty="0">
                <a:latin typeface="Palladio Uralic"/>
                <a:cs typeface="Palladio Uralic"/>
              </a:rPr>
              <a:t>untuk  </a:t>
            </a:r>
            <a:r>
              <a:rPr sz="2800" dirty="0">
                <a:latin typeface="Palladio Uralic"/>
                <a:cs typeface="Palladio Uralic"/>
              </a:rPr>
              <a:t>menghindarkannya </a:t>
            </a:r>
            <a:r>
              <a:rPr sz="2800" spc="-5" dirty="0">
                <a:latin typeface="Palladio Uralic"/>
                <a:cs typeface="Palladio Uralic"/>
              </a:rPr>
              <a:t>dari</a:t>
            </a:r>
            <a:r>
              <a:rPr sz="2800" spc="-45" dirty="0">
                <a:latin typeface="Palladio Uralic"/>
                <a:cs typeface="Palladio Uralic"/>
              </a:rPr>
              <a:t> </a:t>
            </a:r>
            <a:r>
              <a:rPr sz="2800" dirty="0">
                <a:latin typeface="Palladio Uralic"/>
                <a:cs typeface="Palladio Uralic"/>
              </a:rPr>
              <a:t>bahaya.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862" y="1607311"/>
            <a:ext cx="7697470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3545" marR="5080" indent="-411480">
              <a:lnSpc>
                <a:spcPct val="100000"/>
              </a:lnSpc>
              <a:spcBef>
                <a:spcPts val="100"/>
              </a:spcBef>
              <a:tabLst>
                <a:tab pos="423545" algn="l"/>
              </a:tabLst>
            </a:pPr>
            <a:r>
              <a:rPr sz="1800" spc="100" dirty="0">
                <a:solidFill>
                  <a:srgbClr val="F9F9F9"/>
                </a:solidFill>
                <a:latin typeface="Aroania"/>
                <a:cs typeface="Aroania"/>
              </a:rPr>
              <a:t>☒	</a:t>
            </a:r>
            <a:r>
              <a:rPr sz="2800" dirty="0"/>
              <a:t>Pengaruh </a:t>
            </a:r>
            <a:r>
              <a:rPr sz="2800" spc="-5" dirty="0"/>
              <a:t>yang </a:t>
            </a:r>
            <a:r>
              <a:rPr sz="2800" dirty="0"/>
              <a:t>ditimbulkannya berkisar</a:t>
            </a:r>
            <a:r>
              <a:rPr sz="2800" spc="-155" dirty="0"/>
              <a:t> </a:t>
            </a:r>
            <a:r>
              <a:rPr sz="2800" dirty="0"/>
              <a:t>pada  tiga hal</a:t>
            </a:r>
            <a:r>
              <a:rPr sz="2800" spc="-35" dirty="0"/>
              <a:t> </a:t>
            </a:r>
            <a:r>
              <a:rPr sz="2800" dirty="0"/>
              <a:t>yakni:</a:t>
            </a:r>
            <a:endParaRPr sz="2800">
              <a:latin typeface="Aroania"/>
              <a:cs typeface="Aroan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1917" y="2464562"/>
            <a:ext cx="7045325" cy="20739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675"/>
              </a:spcBef>
              <a:buSzPct val="79166"/>
              <a:buFont typeface="Aroania"/>
              <a:buChar char="▪"/>
              <a:tabLst>
                <a:tab pos="295910" algn="l"/>
                <a:tab pos="296545" algn="l"/>
              </a:tabLst>
            </a:pPr>
            <a:r>
              <a:rPr sz="2400" spc="-5" dirty="0">
                <a:latin typeface="Palladio Uralic"/>
                <a:cs typeface="Palladio Uralic"/>
              </a:rPr>
              <a:t>terhadap kesehatan</a:t>
            </a:r>
            <a:r>
              <a:rPr sz="2400" spc="-10" dirty="0">
                <a:latin typeface="Palladio Uralic"/>
                <a:cs typeface="Palladio Uralic"/>
              </a:rPr>
              <a:t> </a:t>
            </a:r>
            <a:r>
              <a:rPr sz="2400" dirty="0">
                <a:latin typeface="Palladio Uralic"/>
                <a:cs typeface="Palladio Uralic"/>
              </a:rPr>
              <a:t>manusia;</a:t>
            </a:r>
          </a:p>
          <a:p>
            <a:pPr marL="295910" marR="894715" indent="-283845">
              <a:lnSpc>
                <a:spcPct val="100000"/>
              </a:lnSpc>
              <a:spcBef>
                <a:spcPts val="575"/>
              </a:spcBef>
              <a:buSzPct val="79166"/>
              <a:buFont typeface="Aroania"/>
              <a:buChar char="▪"/>
              <a:tabLst>
                <a:tab pos="295910" algn="l"/>
                <a:tab pos="296545" algn="l"/>
              </a:tabLst>
            </a:pPr>
            <a:r>
              <a:rPr sz="2400" spc="-5" dirty="0">
                <a:latin typeface="Palladio Uralic"/>
                <a:cs typeface="Palladio Uralic"/>
              </a:rPr>
              <a:t>terhadap </a:t>
            </a:r>
            <a:r>
              <a:rPr sz="2400" dirty="0">
                <a:latin typeface="Palladio Uralic"/>
                <a:cs typeface="Palladio Uralic"/>
              </a:rPr>
              <a:t>estetika, </a:t>
            </a:r>
            <a:r>
              <a:rPr sz="2400" spc="-5" dirty="0">
                <a:latin typeface="Palladio Uralic"/>
                <a:cs typeface="Palladio Uralic"/>
              </a:rPr>
              <a:t>kenikmatan </a:t>
            </a:r>
            <a:r>
              <a:rPr sz="2400" dirty="0">
                <a:latin typeface="Palladio Uralic"/>
                <a:cs typeface="Palladio Uralic"/>
              </a:rPr>
              <a:t>dan efisiensi  </a:t>
            </a:r>
            <a:r>
              <a:rPr sz="2400" spc="-5" dirty="0">
                <a:latin typeface="Palladio Uralic"/>
                <a:cs typeface="Palladio Uralic"/>
              </a:rPr>
              <a:t>kehidupan </a:t>
            </a:r>
            <a:r>
              <a:rPr sz="2400" dirty="0">
                <a:latin typeface="Palladio Uralic"/>
                <a:cs typeface="Palladio Uralic"/>
              </a:rPr>
              <a:t>ma-nusia;</a:t>
            </a:r>
          </a:p>
          <a:p>
            <a:pPr marL="295910" marR="5080" indent="-283845">
              <a:lnSpc>
                <a:spcPct val="100000"/>
              </a:lnSpc>
              <a:spcBef>
                <a:spcPts val="575"/>
              </a:spcBef>
              <a:buSzPct val="79166"/>
              <a:buFont typeface="Aroania"/>
              <a:buChar char="▪"/>
              <a:tabLst>
                <a:tab pos="295910" algn="l"/>
                <a:tab pos="296545" algn="l"/>
              </a:tabLst>
            </a:pPr>
            <a:r>
              <a:rPr sz="2400" spc="-5" dirty="0">
                <a:latin typeface="Palladio Uralic"/>
                <a:cs typeface="Palladio Uralic"/>
              </a:rPr>
              <a:t>terhadap keseimbangan ekologi dan </a:t>
            </a:r>
            <a:r>
              <a:rPr sz="2400" dirty="0">
                <a:latin typeface="Palladio Uralic"/>
                <a:cs typeface="Palladio Uralic"/>
              </a:rPr>
              <a:t>sumber daya  </a:t>
            </a:r>
            <a:r>
              <a:rPr sz="2400" spc="-10" dirty="0">
                <a:latin typeface="Palladio Uralic"/>
                <a:cs typeface="Palladio Uralic"/>
              </a:rPr>
              <a:t>alam.</a:t>
            </a:r>
            <a:endParaRPr sz="2400" dirty="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863636"/>
            <a:ext cx="8318500" cy="1134926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424180" marR="5080" indent="-411480">
              <a:lnSpc>
                <a:spcPts val="2810"/>
              </a:lnSpc>
              <a:spcBef>
                <a:spcPts val="450"/>
              </a:spcBef>
              <a:tabLst>
                <a:tab pos="423545" algn="l"/>
              </a:tabLst>
            </a:pPr>
            <a:r>
              <a:rPr sz="2400" spc="75" dirty="0">
                <a:solidFill>
                  <a:srgbClr val="F9F9F9"/>
                </a:solidFill>
                <a:latin typeface="Aroania"/>
                <a:cs typeface="Aroania"/>
              </a:rPr>
              <a:t>☒	</a:t>
            </a:r>
            <a:r>
              <a:rPr sz="2400" spc="-5" dirty="0"/>
              <a:t>pengaruh lingkungan terhadap kesehatan  manusia, maka akibat yang dimunculkannya  secara umum dapat dibedakan atas dua macam  yakni:</a:t>
            </a:r>
            <a:endParaRPr sz="2400" dirty="0">
              <a:latin typeface="Aroania"/>
              <a:cs typeface="Aroan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366" y="2187955"/>
            <a:ext cx="7687309" cy="3500317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71475" marR="306070" indent="-359410" algn="just">
              <a:lnSpc>
                <a:spcPts val="2380"/>
              </a:lnSpc>
              <a:spcBef>
                <a:spcPts val="395"/>
              </a:spcBef>
              <a:buSzPct val="79545"/>
              <a:buAutoNum type="arabicPeriod"/>
              <a:tabLst>
                <a:tab pos="371475" algn="l"/>
                <a:tab pos="372110" algn="l"/>
              </a:tabLst>
            </a:pPr>
            <a:r>
              <a:rPr sz="2400" dirty="0">
                <a:latin typeface="Palladio Uralic"/>
                <a:cs typeface="Palladio Uralic"/>
              </a:rPr>
              <a:t>akibat atau masalah yang ditimbulkannya segera</a:t>
            </a:r>
            <a:r>
              <a:rPr sz="2400" spc="-195" dirty="0">
                <a:latin typeface="Palladio Uralic"/>
                <a:cs typeface="Palladio Uralic"/>
              </a:rPr>
              <a:t> </a:t>
            </a:r>
            <a:r>
              <a:rPr sz="2400" spc="-5" dirty="0">
                <a:latin typeface="Palladio Uralic"/>
                <a:cs typeface="Palladio Uralic"/>
              </a:rPr>
              <a:t>terjadi,  </a:t>
            </a:r>
            <a:r>
              <a:rPr sz="2400" dirty="0">
                <a:latin typeface="Palladio Uralic"/>
                <a:cs typeface="Palladio Uralic"/>
              </a:rPr>
              <a:t>artinya begitu faktor lingkungan yang tidak  menguntungkan tersebut hadir atau </a:t>
            </a:r>
            <a:r>
              <a:rPr sz="2400" spc="-5" dirty="0">
                <a:latin typeface="Palladio Uralic"/>
                <a:cs typeface="Palladio Uralic"/>
              </a:rPr>
              <a:t>tidak </a:t>
            </a:r>
            <a:r>
              <a:rPr sz="2400" dirty="0">
                <a:latin typeface="Palladio Uralic"/>
                <a:cs typeface="Palladio Uralic"/>
              </a:rPr>
              <a:t>hadir dalam  </a:t>
            </a:r>
            <a:r>
              <a:rPr sz="2400" spc="-5" dirty="0">
                <a:latin typeface="Palladio Uralic"/>
                <a:cs typeface="Palladio Uralic"/>
              </a:rPr>
              <a:t>kehidupan, </a:t>
            </a:r>
            <a:r>
              <a:rPr sz="2400" dirty="0">
                <a:latin typeface="Palladio Uralic"/>
                <a:cs typeface="Palladio Uralic"/>
              </a:rPr>
              <a:t>maka akan </a:t>
            </a:r>
            <a:r>
              <a:rPr sz="2400" spc="-5" dirty="0">
                <a:latin typeface="Palladio Uralic"/>
                <a:cs typeface="Palladio Uralic"/>
              </a:rPr>
              <a:t>timbullah</a:t>
            </a:r>
            <a:r>
              <a:rPr sz="2400" spc="-100" dirty="0">
                <a:latin typeface="Palladio Uralic"/>
                <a:cs typeface="Palladio Uralic"/>
              </a:rPr>
              <a:t> </a:t>
            </a:r>
            <a:r>
              <a:rPr sz="2400" dirty="0">
                <a:latin typeface="Palladio Uralic"/>
                <a:cs typeface="Palladio Uralic"/>
              </a:rPr>
              <a:t>penyakit;</a:t>
            </a:r>
          </a:p>
          <a:p>
            <a:pPr marL="371475" marR="5080" indent="-359410" algn="just">
              <a:lnSpc>
                <a:spcPts val="2380"/>
              </a:lnSpc>
              <a:spcBef>
                <a:spcPts val="515"/>
              </a:spcBef>
              <a:buSzPct val="79545"/>
              <a:buAutoNum type="arabicPeriod"/>
              <a:tabLst>
                <a:tab pos="371475" algn="l"/>
                <a:tab pos="372110" algn="l"/>
              </a:tabLst>
            </a:pPr>
            <a:r>
              <a:rPr sz="2400" dirty="0">
                <a:latin typeface="Palladio Uralic"/>
                <a:cs typeface="Palladio Uralic"/>
              </a:rPr>
              <a:t>akibat atau masalah yang ditimbulkannya terjadi secara  lambat laun, artinya terdapat tenggang waktu antara hadir  atau tidak hadirnya faktor lingkungan yang tidak  </a:t>
            </a:r>
            <a:r>
              <a:rPr sz="2400" spc="-5" dirty="0">
                <a:latin typeface="Palladio Uralic"/>
                <a:cs typeface="Palladio Uralic"/>
              </a:rPr>
              <a:t>menguntungkan dengan munculnya penyakit. Untuk yang  </a:t>
            </a:r>
            <a:r>
              <a:rPr sz="2400" dirty="0">
                <a:latin typeface="Palladio Uralic"/>
                <a:cs typeface="Palladio Uralic"/>
              </a:rPr>
              <a:t>terakhir ini, dua syarat haruslah terpenuhi yakni</a:t>
            </a:r>
            <a:r>
              <a:rPr sz="2400" spc="-185" dirty="0">
                <a:latin typeface="Palladio Uralic"/>
                <a:cs typeface="Palladio Uralic"/>
              </a:rPr>
              <a:t> </a:t>
            </a:r>
            <a:r>
              <a:rPr sz="2400" dirty="0">
                <a:latin typeface="Palladio Uralic"/>
                <a:cs typeface="Palladio Uralic"/>
              </a:rPr>
              <a:t>pengaruh  tersebut ber-langsung secara terus-menerus serta terdapat  sifat akumulatif </a:t>
            </a:r>
            <a:r>
              <a:rPr sz="2400" spc="-5" dirty="0">
                <a:latin typeface="Palladio Uralic"/>
                <a:cs typeface="Palladio Uralic"/>
              </a:rPr>
              <a:t>di</a:t>
            </a:r>
            <a:r>
              <a:rPr sz="2400" spc="-55" dirty="0">
                <a:latin typeface="Palladio Uralic"/>
                <a:cs typeface="Palladio Uralic"/>
              </a:rPr>
              <a:t> </a:t>
            </a:r>
            <a:r>
              <a:rPr sz="2400" dirty="0">
                <a:latin typeface="Palladio Uralic"/>
                <a:cs typeface="Palladio Uralic"/>
              </a:rPr>
              <a:t>dalamnya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0161-91C8-4CF7-89A8-FB92AF5B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1FFA18-55F7-421F-A94D-050AC82FC33B}"/>
              </a:ext>
            </a:extLst>
          </p:cNvPr>
          <p:cNvSpPr/>
          <p:nvPr/>
        </p:nvSpPr>
        <p:spPr>
          <a:xfrm>
            <a:off x="750570" y="1328394"/>
            <a:ext cx="7680960" cy="1676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SEBUTKAN DEFINISI SEHAT ??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5BC6B9C-CE49-4BBB-AE08-FF3018B4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570" y="3577551"/>
            <a:ext cx="7680325" cy="25325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800" i="1" spc="-5" dirty="0">
                <a:latin typeface="Palladio Uralic"/>
                <a:cs typeface="Palladio Uralic"/>
              </a:rPr>
              <a:t>“a state of complete physical, </a:t>
            </a:r>
            <a:r>
              <a:rPr lang="en-US" sz="2800" i="1" dirty="0">
                <a:latin typeface="Palladio Uralic"/>
                <a:cs typeface="Palladio Uralic"/>
              </a:rPr>
              <a:t>mental and </a:t>
            </a:r>
            <a:r>
              <a:rPr lang="en-US" sz="2800" i="1" spc="-5" dirty="0">
                <a:latin typeface="Palladio Uralic"/>
                <a:cs typeface="Palladio Uralic"/>
              </a:rPr>
              <a:t>social well-being  </a:t>
            </a:r>
            <a:r>
              <a:rPr lang="en-US" sz="2800" i="1" dirty="0">
                <a:latin typeface="Palladio Uralic"/>
                <a:cs typeface="Palladio Uralic"/>
              </a:rPr>
              <a:t>and </a:t>
            </a:r>
            <a:r>
              <a:rPr lang="en-US" sz="2800" i="1" spc="-5" dirty="0">
                <a:latin typeface="Palladio Uralic"/>
                <a:cs typeface="Palladio Uralic"/>
              </a:rPr>
              <a:t>not </a:t>
            </a:r>
            <a:r>
              <a:rPr lang="en-US" sz="2800" i="1" dirty="0" err="1">
                <a:latin typeface="Palladio Uralic"/>
                <a:cs typeface="Palladio Uralic"/>
              </a:rPr>
              <a:t>merety</a:t>
            </a:r>
            <a:r>
              <a:rPr lang="en-US" sz="2800" i="1" dirty="0">
                <a:latin typeface="Palladio Uralic"/>
                <a:cs typeface="Palladio Uralic"/>
              </a:rPr>
              <a:t> the absence </a:t>
            </a:r>
            <a:r>
              <a:rPr lang="en-US" sz="2800" i="1" spc="-5" dirty="0">
                <a:latin typeface="Palladio Uralic"/>
                <a:cs typeface="Palladio Uralic"/>
              </a:rPr>
              <a:t>of </a:t>
            </a:r>
            <a:r>
              <a:rPr lang="en-US" sz="2800" i="1" dirty="0">
                <a:latin typeface="Palladio Uralic"/>
                <a:cs typeface="Palladio Uralic"/>
              </a:rPr>
              <a:t>disease or </a:t>
            </a:r>
            <a:r>
              <a:rPr lang="en-US" sz="2800" i="1" spc="-5" dirty="0">
                <a:latin typeface="Palladio Uralic"/>
                <a:cs typeface="Palladio Uralic"/>
              </a:rPr>
              <a:t>infirmity</a:t>
            </a:r>
            <a:r>
              <a:rPr lang="en-US" sz="2800" spc="-5" dirty="0">
                <a:latin typeface="Palladio Uralic"/>
                <a:cs typeface="Palladio Uralic"/>
              </a:rPr>
              <a:t>”,</a:t>
            </a:r>
            <a:endParaRPr lang="id-ID" sz="2800" spc="-5" dirty="0">
              <a:latin typeface="Palladio Uralic"/>
              <a:cs typeface="Palladio Uralic"/>
            </a:endParaRPr>
          </a:p>
          <a:p>
            <a:pPr marL="0" indent="0" algn="ctr">
              <a:buNone/>
            </a:pPr>
            <a:r>
              <a:rPr lang="id-ID" sz="2800" spc="-5" dirty="0">
                <a:latin typeface="Palladio Uralic"/>
                <a:cs typeface="Palladio Uralic"/>
              </a:rPr>
              <a:t>(</a:t>
            </a:r>
            <a:r>
              <a:rPr lang="en-US" sz="2800" spc="-80" dirty="0">
                <a:latin typeface="Palladio Uralic"/>
                <a:cs typeface="Palladio Uralic"/>
              </a:rPr>
              <a:t> </a:t>
            </a:r>
            <a:r>
              <a:rPr lang="en-US" sz="2800" dirty="0">
                <a:latin typeface="Palladio Uralic"/>
                <a:cs typeface="Palladio Uralic"/>
              </a:rPr>
              <a:t>WHO</a:t>
            </a:r>
            <a:r>
              <a:rPr lang="id-ID" sz="2800" dirty="0">
                <a:latin typeface="Palladio Uralic"/>
                <a:cs typeface="Palladio Uralic"/>
              </a:rPr>
              <a:t>,1948</a:t>
            </a:r>
            <a:r>
              <a:rPr lang="id-ID" dirty="0">
                <a:latin typeface="Palladio Uralic"/>
                <a:cs typeface="Palladio Uralic"/>
              </a:rPr>
              <a:t>)</a:t>
            </a:r>
            <a:endParaRPr lang="en-US" dirty="0">
              <a:latin typeface="Palladio Uralic"/>
              <a:cs typeface="Palladio Uralic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9718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1905000"/>
            <a:ext cx="6400800" cy="2304477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423545" algn="l"/>
              </a:tabLst>
            </a:pPr>
            <a:r>
              <a:rPr sz="2400" dirty="0" err="1">
                <a:latin typeface="Myriad Pro Light" panose="020B0603030403020204" pitchFamily="34" charset="0"/>
                <a:cs typeface="Palladio Uralic"/>
              </a:rPr>
              <a:t>Paradigma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 Kesehatan</a:t>
            </a:r>
            <a:r>
              <a:rPr sz="2400" spc="-130" dirty="0">
                <a:latin typeface="Myriad Pro Light" panose="020B0603030403020204" pitchFamily="34" charset="0"/>
                <a:cs typeface="Palladio Uralic"/>
              </a:rPr>
              <a:t> 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Lingkungan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423545" algn="l"/>
              </a:tabLst>
            </a:pPr>
            <a:r>
              <a:rPr sz="2400" dirty="0" err="1">
                <a:latin typeface="Myriad Pro Light" panose="020B0603030403020204" pitchFamily="34" charset="0"/>
                <a:cs typeface="Palladio Uralic"/>
              </a:rPr>
              <a:t>Simpul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 1</a:t>
            </a:r>
            <a:r>
              <a:rPr sz="2400" spc="-40" dirty="0">
                <a:latin typeface="Myriad Pro Light" panose="020B0603030403020204" pitchFamily="34" charset="0"/>
                <a:cs typeface="Palladio Uralic"/>
              </a:rPr>
              <a:t> 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(</a:t>
            </a:r>
            <a:r>
              <a:rPr sz="2400" dirty="0" err="1">
                <a:latin typeface="Myriad Pro Light" panose="020B0603030403020204" pitchFamily="34" charset="0"/>
                <a:cs typeface="Palladio Uralic"/>
              </a:rPr>
              <a:t>sumber</a:t>
            </a:r>
            <a:r>
              <a:rPr lang="id-ID" sz="2400" dirty="0">
                <a:latin typeface="Myriad Pro Light" panose="020B0603030403020204" pitchFamily="34" charset="0"/>
                <a:cs typeface="Palladio Uralic"/>
              </a:rPr>
              <a:t> </a:t>
            </a:r>
            <a:r>
              <a:rPr sz="2400" dirty="0" err="1">
                <a:latin typeface="Myriad Pro Light" panose="020B0603030403020204" pitchFamily="34" charset="0"/>
                <a:cs typeface="Palladio Uralic"/>
              </a:rPr>
              <a:t>penyakit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):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23545" algn="l"/>
              </a:tabLst>
            </a:pPr>
            <a:r>
              <a:rPr sz="2400" dirty="0" err="1">
                <a:latin typeface="Myriad Pro Light" panose="020B0603030403020204" pitchFamily="34" charset="0"/>
                <a:cs typeface="Palladio Uralic"/>
              </a:rPr>
              <a:t>Simpul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 2 (komponen</a:t>
            </a:r>
            <a:r>
              <a:rPr sz="2400" spc="-110" dirty="0">
                <a:latin typeface="Myriad Pro Light" panose="020B0603030403020204" pitchFamily="34" charset="0"/>
                <a:cs typeface="Palladio Uralic"/>
              </a:rPr>
              <a:t> </a:t>
            </a:r>
            <a:r>
              <a:rPr sz="2400" dirty="0" err="1">
                <a:latin typeface="Myriad Pro Light" panose="020B0603030403020204" pitchFamily="34" charset="0"/>
                <a:cs typeface="Palladio Uralic"/>
              </a:rPr>
              <a:t>lingkungan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):</a:t>
            </a:r>
            <a:endParaRPr lang="id-ID" sz="2400" dirty="0">
              <a:latin typeface="Myriad Pro Light" panose="020B0603030403020204" pitchFamily="34" charset="0"/>
              <a:cs typeface="Palladio Uralic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23545" algn="l"/>
              </a:tabLst>
            </a:pPr>
            <a:r>
              <a:rPr sz="2400" dirty="0" err="1">
                <a:latin typeface="Myriad Pro Light" panose="020B0603030403020204" pitchFamily="34" charset="0"/>
                <a:cs typeface="Palladio Uralic"/>
              </a:rPr>
              <a:t>Simpul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 3</a:t>
            </a:r>
            <a:r>
              <a:rPr sz="2400" spc="-35" dirty="0">
                <a:latin typeface="Myriad Pro Light" panose="020B0603030403020204" pitchFamily="34" charset="0"/>
                <a:cs typeface="Palladio Uralic"/>
              </a:rPr>
              <a:t> 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(</a:t>
            </a:r>
            <a:r>
              <a:rPr sz="2400" dirty="0" err="1">
                <a:latin typeface="Myriad Pro Light" panose="020B0603030403020204" pitchFamily="34" charset="0"/>
                <a:cs typeface="Palladio Uralic"/>
              </a:rPr>
              <a:t>penduduk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):</a:t>
            </a:r>
            <a:endParaRPr lang="id-ID" sz="2400" dirty="0">
              <a:latin typeface="Myriad Pro Light" panose="020B0603030403020204" pitchFamily="34" charset="0"/>
              <a:cs typeface="Palladio Uralic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23545" algn="l"/>
              </a:tabLst>
            </a:pPr>
            <a:r>
              <a:rPr sz="2400" dirty="0" err="1">
                <a:latin typeface="Myriad Pro Light" panose="020B0603030403020204" pitchFamily="34" charset="0"/>
                <a:cs typeface="Palladio Uralic"/>
              </a:rPr>
              <a:t>Simpul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 4</a:t>
            </a:r>
            <a:r>
              <a:rPr sz="2400" spc="-35" dirty="0">
                <a:latin typeface="Myriad Pro Light" panose="020B0603030403020204" pitchFamily="34" charset="0"/>
                <a:cs typeface="Palladio Uralic"/>
              </a:rPr>
              <a:t> </a:t>
            </a:r>
            <a:r>
              <a:rPr sz="2400" dirty="0">
                <a:latin typeface="Myriad Pro Light" panose="020B0603030403020204" pitchFamily="34" charset="0"/>
                <a:cs typeface="Palladio Uralic"/>
              </a:rPr>
              <a:t>(sakit/sehat):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00" y="870433"/>
            <a:ext cx="8458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3545" algn="l"/>
              </a:tabLst>
            </a:pPr>
            <a:r>
              <a:rPr sz="2800" dirty="0" err="1"/>
              <a:t>Beberapa</a:t>
            </a:r>
            <a:r>
              <a:rPr sz="2800" dirty="0"/>
              <a:t> prinsip pengendalian</a:t>
            </a:r>
            <a:r>
              <a:rPr sz="2800" spc="-145" dirty="0"/>
              <a:t> </a:t>
            </a:r>
            <a:r>
              <a:rPr sz="2800" dirty="0"/>
              <a:t>lingkungan</a:t>
            </a:r>
            <a:endParaRPr sz="2800" dirty="0">
              <a:latin typeface="Aroania"/>
              <a:cs typeface="Aroan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57200" y="1463040"/>
            <a:ext cx="7680960" cy="4100481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675"/>
              </a:spcBef>
              <a:buSzPct val="79166"/>
              <a:buFont typeface="Aroania"/>
              <a:buChar char="▪"/>
              <a:tabLst>
                <a:tab pos="295910" algn="l"/>
                <a:tab pos="296545" algn="l"/>
              </a:tabLst>
            </a:pPr>
            <a:r>
              <a:rPr sz="2500" spc="-5" dirty="0">
                <a:latin typeface="Adobe Garamond Pro" panose="02020502060506020403" pitchFamily="18" charset="0"/>
              </a:rPr>
              <a:t>Isolasi</a:t>
            </a:r>
          </a:p>
          <a:p>
            <a:pPr marL="295910" indent="-283845">
              <a:lnSpc>
                <a:spcPct val="100000"/>
              </a:lnSpc>
              <a:spcBef>
                <a:spcPts val="575"/>
              </a:spcBef>
              <a:buSzPct val="79166"/>
              <a:buFont typeface="Aroania"/>
              <a:buChar char="▪"/>
              <a:tabLst>
                <a:tab pos="295910" algn="l"/>
                <a:tab pos="296545" algn="l"/>
              </a:tabLst>
            </a:pPr>
            <a:r>
              <a:rPr sz="2500" spc="-5" dirty="0">
                <a:latin typeface="Adobe Garamond Pro" panose="02020502060506020403" pitchFamily="18" charset="0"/>
              </a:rPr>
              <a:t>Subtitusi</a:t>
            </a:r>
            <a:r>
              <a:rPr sz="2500" dirty="0">
                <a:latin typeface="Adobe Garamond Pro" panose="02020502060506020403" pitchFamily="18" charset="0"/>
              </a:rPr>
              <a:t> </a:t>
            </a:r>
            <a:r>
              <a:rPr sz="2500" spc="-5" dirty="0">
                <a:latin typeface="Adobe Garamond Pro" panose="02020502060506020403" pitchFamily="18" charset="0"/>
              </a:rPr>
              <a:t>(mengganti)</a:t>
            </a:r>
          </a:p>
          <a:p>
            <a:pPr marL="295910" indent="-283845">
              <a:lnSpc>
                <a:spcPct val="100000"/>
              </a:lnSpc>
              <a:spcBef>
                <a:spcPts val="575"/>
              </a:spcBef>
              <a:buSzPct val="79166"/>
              <a:buFont typeface="Aroania"/>
              <a:buChar char="▪"/>
              <a:tabLst>
                <a:tab pos="295910" algn="l"/>
                <a:tab pos="296545" algn="l"/>
              </a:tabLst>
            </a:pPr>
            <a:r>
              <a:rPr sz="2500" spc="-5" dirty="0">
                <a:latin typeface="Adobe Garamond Pro" panose="02020502060506020403" pitchFamily="18" charset="0"/>
              </a:rPr>
              <a:t>Shielding</a:t>
            </a:r>
            <a:r>
              <a:rPr sz="2500" spc="-10" dirty="0">
                <a:latin typeface="Adobe Garamond Pro" panose="02020502060506020403" pitchFamily="18" charset="0"/>
              </a:rPr>
              <a:t> </a:t>
            </a:r>
            <a:r>
              <a:rPr sz="2500" spc="-5" dirty="0">
                <a:latin typeface="Adobe Garamond Pro" panose="02020502060506020403" pitchFamily="18" charset="0"/>
              </a:rPr>
              <a:t>(perlindungan)</a:t>
            </a:r>
          </a:p>
          <a:p>
            <a:pPr marL="295910" indent="-283845">
              <a:lnSpc>
                <a:spcPct val="100000"/>
              </a:lnSpc>
              <a:spcBef>
                <a:spcPts val="575"/>
              </a:spcBef>
              <a:buSzPct val="79166"/>
              <a:buFont typeface="Aroania"/>
              <a:buChar char="▪"/>
              <a:tabLst>
                <a:tab pos="295910" algn="l"/>
                <a:tab pos="296545" algn="l"/>
              </a:tabLst>
            </a:pPr>
            <a:r>
              <a:rPr sz="2500" dirty="0">
                <a:latin typeface="Adobe Garamond Pro" panose="02020502060506020403" pitchFamily="18" charset="0"/>
              </a:rPr>
              <a:t>Treatment</a:t>
            </a:r>
            <a:r>
              <a:rPr sz="2500" spc="10" dirty="0">
                <a:latin typeface="Adobe Garamond Pro" panose="02020502060506020403" pitchFamily="18" charset="0"/>
              </a:rPr>
              <a:t> </a:t>
            </a:r>
            <a:r>
              <a:rPr sz="2500" spc="-5" dirty="0">
                <a:latin typeface="Adobe Garamond Pro" panose="02020502060506020403" pitchFamily="18" charset="0"/>
              </a:rPr>
              <a:t>(perlakuan)</a:t>
            </a:r>
          </a:p>
          <a:p>
            <a:pPr marL="561340" lvl="1" indent="-228600">
              <a:lnSpc>
                <a:spcPct val="100000"/>
              </a:lnSpc>
              <a:spcBef>
                <a:spcPts val="545"/>
              </a:spcBef>
              <a:buSzPct val="93181"/>
              <a:buFont typeface="Wingdings"/>
              <a:buChar char=""/>
              <a:tabLst>
                <a:tab pos="561340" algn="l"/>
              </a:tabLst>
            </a:pPr>
            <a:r>
              <a:rPr sz="2500" spc="-5" dirty="0">
                <a:latin typeface="Adobe Garamond Pro" panose="02020502060506020403" pitchFamily="18" charset="0"/>
                <a:cs typeface="Palladio Uralic"/>
              </a:rPr>
              <a:t>Distruction</a:t>
            </a:r>
            <a:r>
              <a:rPr sz="2500" spc="-80" dirty="0">
                <a:latin typeface="Adobe Garamond Pro" panose="02020502060506020403" pitchFamily="18" charset="0"/>
                <a:cs typeface="Palladio Uralic"/>
              </a:rPr>
              <a:t> </a:t>
            </a:r>
            <a:r>
              <a:rPr sz="2500" spc="-5" dirty="0">
                <a:latin typeface="Adobe Garamond Pro" panose="02020502060506020403" pitchFamily="18" charset="0"/>
                <a:cs typeface="Palladio Uralic"/>
              </a:rPr>
              <a:t>(menghancurkan)</a:t>
            </a:r>
            <a:endParaRPr sz="2500" dirty="0">
              <a:latin typeface="Adobe Garamond Pro" panose="02020502060506020403" pitchFamily="18" charset="0"/>
              <a:cs typeface="Palladio Uralic"/>
            </a:endParaRPr>
          </a:p>
          <a:p>
            <a:pPr marL="561340" lvl="1" indent="-228600">
              <a:lnSpc>
                <a:spcPct val="100000"/>
              </a:lnSpc>
              <a:spcBef>
                <a:spcPts val="525"/>
              </a:spcBef>
              <a:buSzPct val="93181"/>
              <a:buFont typeface="Wingdings"/>
              <a:buChar char=""/>
              <a:tabLst>
                <a:tab pos="561340" algn="l"/>
              </a:tabLst>
            </a:pPr>
            <a:r>
              <a:rPr sz="2500" spc="-5" dirty="0">
                <a:latin typeface="Adobe Garamond Pro" panose="02020502060506020403" pitchFamily="18" charset="0"/>
                <a:cs typeface="Palladio Uralic"/>
              </a:rPr>
              <a:t>Conversion</a:t>
            </a:r>
            <a:r>
              <a:rPr sz="2500" spc="-35" dirty="0">
                <a:latin typeface="Adobe Garamond Pro" panose="02020502060506020403" pitchFamily="18" charset="0"/>
                <a:cs typeface="Palladio Uralic"/>
              </a:rPr>
              <a:t> </a:t>
            </a:r>
            <a:r>
              <a:rPr sz="2500" spc="-5" dirty="0">
                <a:latin typeface="Adobe Garamond Pro" panose="02020502060506020403" pitchFamily="18" charset="0"/>
                <a:cs typeface="Palladio Uralic"/>
              </a:rPr>
              <a:t>(mengubah)</a:t>
            </a:r>
            <a:endParaRPr sz="2500" dirty="0">
              <a:latin typeface="Adobe Garamond Pro" panose="02020502060506020403" pitchFamily="18" charset="0"/>
              <a:cs typeface="Palladio Uralic"/>
            </a:endParaRPr>
          </a:p>
          <a:p>
            <a:pPr marL="561340" lvl="1" indent="-228600">
              <a:lnSpc>
                <a:spcPct val="100000"/>
              </a:lnSpc>
              <a:spcBef>
                <a:spcPts val="530"/>
              </a:spcBef>
              <a:buSzPct val="93181"/>
              <a:buFont typeface="Wingdings"/>
              <a:buChar char=""/>
              <a:tabLst>
                <a:tab pos="561340" algn="l"/>
              </a:tabLst>
            </a:pPr>
            <a:r>
              <a:rPr sz="2500" dirty="0">
                <a:latin typeface="Adobe Garamond Pro" panose="02020502060506020403" pitchFamily="18" charset="0"/>
                <a:cs typeface="Palladio Uralic"/>
              </a:rPr>
              <a:t>Removal</a:t>
            </a:r>
            <a:r>
              <a:rPr sz="2500" spc="-40" dirty="0">
                <a:latin typeface="Adobe Garamond Pro" panose="02020502060506020403" pitchFamily="18" charset="0"/>
                <a:cs typeface="Palladio Uralic"/>
              </a:rPr>
              <a:t> </a:t>
            </a:r>
            <a:r>
              <a:rPr sz="2500" dirty="0">
                <a:latin typeface="Adobe Garamond Pro" panose="02020502060506020403" pitchFamily="18" charset="0"/>
                <a:cs typeface="Palladio Uralic"/>
              </a:rPr>
              <a:t>(pembersihan)</a:t>
            </a:r>
          </a:p>
          <a:p>
            <a:pPr marL="561340" lvl="1" indent="-228600">
              <a:lnSpc>
                <a:spcPct val="100000"/>
              </a:lnSpc>
              <a:spcBef>
                <a:spcPts val="530"/>
              </a:spcBef>
              <a:buSzPct val="93181"/>
              <a:buFont typeface="Wingdings"/>
              <a:buChar char=""/>
              <a:tabLst>
                <a:tab pos="561340" algn="l"/>
              </a:tabLst>
            </a:pPr>
            <a:r>
              <a:rPr sz="2500" spc="-5" dirty="0">
                <a:latin typeface="Adobe Garamond Pro" panose="02020502060506020403" pitchFamily="18" charset="0"/>
                <a:cs typeface="Palladio Uralic"/>
              </a:rPr>
              <a:t>Inhibition</a:t>
            </a:r>
            <a:r>
              <a:rPr sz="2500" spc="-45" dirty="0">
                <a:latin typeface="Adobe Garamond Pro" panose="02020502060506020403" pitchFamily="18" charset="0"/>
                <a:cs typeface="Palladio Uralic"/>
              </a:rPr>
              <a:t> </a:t>
            </a:r>
            <a:r>
              <a:rPr sz="2500" spc="-5" dirty="0">
                <a:latin typeface="Adobe Garamond Pro" panose="02020502060506020403" pitchFamily="18" charset="0"/>
                <a:cs typeface="Palladio Uralic"/>
              </a:rPr>
              <a:t>(penghambatan)</a:t>
            </a:r>
            <a:endParaRPr sz="2500" dirty="0">
              <a:latin typeface="Adobe Garamond Pro" panose="02020502060506020403" pitchFamily="18" charset="0"/>
              <a:cs typeface="Palladio Uralic"/>
            </a:endParaRPr>
          </a:p>
          <a:p>
            <a:pPr marL="561340" lvl="1" indent="-228600">
              <a:lnSpc>
                <a:spcPct val="100000"/>
              </a:lnSpc>
              <a:spcBef>
                <a:spcPts val="525"/>
              </a:spcBef>
              <a:buSzPct val="93181"/>
              <a:buFont typeface="Wingdings"/>
              <a:buChar char=""/>
              <a:tabLst>
                <a:tab pos="561340" algn="l"/>
              </a:tabLst>
            </a:pPr>
            <a:r>
              <a:rPr sz="2500" spc="-5" dirty="0">
                <a:latin typeface="Adobe Garamond Pro" panose="02020502060506020403" pitchFamily="18" charset="0"/>
                <a:cs typeface="Palladio Uralic"/>
              </a:rPr>
              <a:t>Prevention</a:t>
            </a:r>
            <a:r>
              <a:rPr sz="2500" spc="-40" dirty="0">
                <a:latin typeface="Adobe Garamond Pro" panose="02020502060506020403" pitchFamily="18" charset="0"/>
                <a:cs typeface="Palladio Uralic"/>
              </a:rPr>
              <a:t> </a:t>
            </a:r>
            <a:r>
              <a:rPr sz="2500" spc="-5" dirty="0">
                <a:latin typeface="Adobe Garamond Pro" panose="02020502060506020403" pitchFamily="18" charset="0"/>
                <a:cs typeface="Palladio Uralic"/>
              </a:rPr>
              <a:t>(pencegahan)</a:t>
            </a:r>
            <a:endParaRPr sz="2500" dirty="0">
              <a:latin typeface="Adobe Garamond Pro" panose="02020502060506020403" pitchFamily="18" charset="0"/>
              <a:cs typeface="Palladio Ural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1295400"/>
            <a:ext cx="763193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3545" algn="l"/>
              </a:tabLst>
            </a:pPr>
            <a:r>
              <a:rPr sz="2800" dirty="0" err="1"/>
              <a:t>Apa</a:t>
            </a:r>
            <a:r>
              <a:rPr sz="2800" dirty="0"/>
              <a:t> </a:t>
            </a:r>
            <a:r>
              <a:rPr sz="2800" spc="-5" dirty="0"/>
              <a:t>yang </a:t>
            </a:r>
            <a:r>
              <a:rPr sz="2800" dirty="0"/>
              <a:t>dimaksud </a:t>
            </a:r>
            <a:r>
              <a:rPr sz="2800" dirty="0" err="1"/>
              <a:t>dengan</a:t>
            </a:r>
            <a:r>
              <a:rPr sz="2800" dirty="0"/>
              <a:t> </a:t>
            </a:r>
            <a:r>
              <a:rPr sz="2800" spc="-5" dirty="0" err="1"/>
              <a:t>sehat</a:t>
            </a:r>
            <a:r>
              <a:rPr sz="2800" spc="-145" dirty="0"/>
              <a:t> </a:t>
            </a:r>
            <a:r>
              <a:rPr sz="2800" dirty="0"/>
              <a:t>?</a:t>
            </a:r>
            <a:endParaRPr sz="2800" dirty="0">
              <a:latin typeface="Aroania"/>
              <a:cs typeface="Aroan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2464118"/>
            <a:ext cx="7469505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37465" indent="-283845" algn="just">
              <a:lnSpc>
                <a:spcPct val="100000"/>
              </a:lnSpc>
              <a:spcBef>
                <a:spcPts val="590"/>
              </a:spcBef>
              <a:buSzPct val="79166"/>
              <a:buFont typeface="Aroania"/>
              <a:buChar char="▪"/>
              <a:tabLst>
                <a:tab pos="295910" algn="l"/>
                <a:tab pos="296545" algn="l"/>
              </a:tabLst>
            </a:pPr>
            <a:r>
              <a:rPr sz="2500" spc="-5" dirty="0" err="1">
                <a:latin typeface="Palladio Uralic"/>
                <a:cs typeface="Palladio Uralic"/>
              </a:rPr>
              <a:t>Kesehatan</a:t>
            </a:r>
            <a:r>
              <a:rPr sz="2500" spc="-5" dirty="0">
                <a:latin typeface="Palladio Uralic"/>
                <a:cs typeface="Palladio Uralic"/>
              </a:rPr>
              <a:t> </a:t>
            </a:r>
            <a:r>
              <a:rPr sz="2500" dirty="0">
                <a:latin typeface="Palladio Uralic"/>
                <a:cs typeface="Palladio Uralic"/>
              </a:rPr>
              <a:t>adalah </a:t>
            </a:r>
            <a:r>
              <a:rPr sz="2500" spc="-5" dirty="0">
                <a:latin typeface="Palladio Uralic"/>
                <a:cs typeface="Palladio Uralic"/>
              </a:rPr>
              <a:t>keadaan </a:t>
            </a:r>
            <a:r>
              <a:rPr sz="2500" dirty="0">
                <a:latin typeface="Palladio Uralic"/>
                <a:cs typeface="Palladio Uralic"/>
              </a:rPr>
              <a:t>sejahtera dari </a:t>
            </a:r>
            <a:r>
              <a:rPr sz="2500" spc="-5" dirty="0">
                <a:latin typeface="Palladio Uralic"/>
                <a:cs typeface="Palladio Uralic"/>
              </a:rPr>
              <a:t>badan, </a:t>
            </a:r>
            <a:r>
              <a:rPr sz="2500" dirty="0">
                <a:latin typeface="Palladio Uralic"/>
                <a:cs typeface="Palladio Uralic"/>
              </a:rPr>
              <a:t>jiwa  dan </a:t>
            </a:r>
            <a:r>
              <a:rPr sz="2500" spc="-5" dirty="0">
                <a:latin typeface="Palladio Uralic"/>
                <a:cs typeface="Palladio Uralic"/>
              </a:rPr>
              <a:t>sosial yang </a:t>
            </a:r>
            <a:r>
              <a:rPr sz="2500" dirty="0">
                <a:latin typeface="Palladio Uralic"/>
                <a:cs typeface="Palladio Uralic"/>
              </a:rPr>
              <a:t>memungkinkan </a:t>
            </a:r>
            <a:r>
              <a:rPr sz="2500" spc="-5" dirty="0">
                <a:latin typeface="Palladio Uralic"/>
                <a:cs typeface="Palladio Uralic"/>
              </a:rPr>
              <a:t>hidup produktif  secara sosial </a:t>
            </a:r>
            <a:r>
              <a:rPr sz="2500" dirty="0">
                <a:latin typeface="Palladio Uralic"/>
                <a:cs typeface="Palladio Uralic"/>
              </a:rPr>
              <a:t>dan </a:t>
            </a:r>
            <a:r>
              <a:rPr sz="2500" spc="-5" dirty="0">
                <a:latin typeface="Palladio Uralic"/>
                <a:cs typeface="Palladio Uralic"/>
              </a:rPr>
              <a:t>ekonomi. </a:t>
            </a:r>
            <a:r>
              <a:rPr lang="id-ID" sz="2500" spc="-5" dirty="0">
                <a:latin typeface="Palladio Uralic"/>
                <a:cs typeface="Palladio Uralic"/>
              </a:rPr>
              <a:t> (</a:t>
            </a:r>
            <a:r>
              <a:rPr sz="2500" spc="-5" dirty="0">
                <a:latin typeface="Palladio Uralic"/>
                <a:cs typeface="Palladio Uralic"/>
              </a:rPr>
              <a:t>UU</a:t>
            </a:r>
            <a:r>
              <a:rPr sz="2500" spc="-15" dirty="0">
                <a:latin typeface="Palladio Uralic"/>
                <a:cs typeface="Palladio Uralic"/>
              </a:rPr>
              <a:t> </a:t>
            </a:r>
            <a:r>
              <a:rPr sz="2500" spc="-5" dirty="0">
                <a:latin typeface="Palladio Uralic"/>
                <a:cs typeface="Palladio Uralic"/>
              </a:rPr>
              <a:t>No.23,1992</a:t>
            </a:r>
            <a:r>
              <a:rPr lang="id-ID" sz="2500" spc="-5" dirty="0">
                <a:latin typeface="Palladio Uralic"/>
                <a:cs typeface="Palladio Uralic"/>
              </a:rPr>
              <a:t>)</a:t>
            </a:r>
          </a:p>
          <a:p>
            <a:pPr marL="295910" marR="37465" indent="-283845" algn="just">
              <a:lnSpc>
                <a:spcPct val="100000"/>
              </a:lnSpc>
              <a:spcBef>
                <a:spcPts val="590"/>
              </a:spcBef>
              <a:buSzPct val="79166"/>
              <a:buFont typeface="Aroania"/>
              <a:buChar char="▪"/>
              <a:tabLst>
                <a:tab pos="295910" algn="l"/>
                <a:tab pos="296545" algn="l"/>
              </a:tabLst>
            </a:pPr>
            <a:r>
              <a:rPr lang="id-ID" sz="2500" spc="-5" dirty="0">
                <a:latin typeface="Palladio Uralic"/>
                <a:cs typeface="Palladio Uralic"/>
              </a:rPr>
              <a:t>Keadaan sehat, baik secara fisik, mental, spiritual maupun sosial yang memungkinkan setiap orang untuk hidup produktif secara sosial dan ekonomis. (UU Kesehatan No. 36 Tahun 2009)</a:t>
            </a:r>
            <a:endParaRPr sz="2500" dirty="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0161-91C8-4CF7-89A8-FB92AF5B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1FFA18-55F7-421F-A94D-050AC82FC33B}"/>
              </a:ext>
            </a:extLst>
          </p:cNvPr>
          <p:cNvSpPr/>
          <p:nvPr/>
        </p:nvSpPr>
        <p:spPr>
          <a:xfrm>
            <a:off x="731520" y="2387574"/>
            <a:ext cx="7680960" cy="1676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SEBUTKAN DEFINISI SAKIT ??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30F50B-CAA6-4931-B20C-91ED350C1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139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1A360-5309-4AB9-92D8-7E426C82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EC2B1-0FA9-4DA3-9B74-F0DB7947E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76400"/>
            <a:ext cx="7680960" cy="435864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Rectangle: Top Corners Snipped 3">
            <a:extLst>
              <a:ext uri="{FF2B5EF4-FFF2-40B4-BE49-F238E27FC236}">
                <a16:creationId xmlns:a16="http://schemas.microsoft.com/office/drawing/2014/main" id="{C68ABCA5-4089-4ECE-9AE5-4F3F14B9CEAC}"/>
              </a:ext>
            </a:extLst>
          </p:cNvPr>
          <p:cNvSpPr/>
          <p:nvPr/>
        </p:nvSpPr>
        <p:spPr>
          <a:xfrm>
            <a:off x="838200" y="1565910"/>
            <a:ext cx="7680960" cy="372618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500" dirty="0">
                <a:solidFill>
                  <a:schemeClr val="tx1"/>
                </a:solidFill>
                <a:latin typeface="Palladio Uralic"/>
                <a:cs typeface="Palladio Uralic"/>
              </a:rPr>
              <a:t>Keadaan yang  </a:t>
            </a:r>
            <a:r>
              <a:rPr lang="id-ID" sz="2500" b="1" dirty="0">
                <a:solidFill>
                  <a:schemeClr val="tx1"/>
                </a:solidFill>
                <a:latin typeface="Palladio Uralic"/>
                <a:cs typeface="Palladio Uralic"/>
              </a:rPr>
              <a:t>tidak nyaman </a:t>
            </a:r>
            <a:r>
              <a:rPr lang="id-ID" sz="2500" dirty="0">
                <a:solidFill>
                  <a:schemeClr val="tx1"/>
                </a:solidFill>
                <a:latin typeface="Palladio Uralic"/>
                <a:cs typeface="Palladio Uralic"/>
              </a:rPr>
              <a:t>(discomfort), keadaan di mana</a:t>
            </a:r>
            <a:r>
              <a:rPr lang="id-ID" sz="2500" spc="-160" dirty="0">
                <a:solidFill>
                  <a:schemeClr val="tx1"/>
                </a:solidFill>
                <a:latin typeface="Palladio Uralic"/>
                <a:cs typeface="Palladio Uralic"/>
              </a:rPr>
              <a:t> </a:t>
            </a:r>
            <a:r>
              <a:rPr lang="id-ID" sz="2500" dirty="0">
                <a:solidFill>
                  <a:schemeClr val="tx1"/>
                </a:solidFill>
                <a:latin typeface="Palladio Uralic"/>
                <a:cs typeface="Palladio Uralic"/>
              </a:rPr>
              <a:t>kesehatan  </a:t>
            </a:r>
            <a:r>
              <a:rPr lang="id-ID" sz="2500" b="1" dirty="0">
                <a:solidFill>
                  <a:schemeClr val="tx1"/>
                </a:solidFill>
                <a:latin typeface="Palladio Uralic"/>
                <a:cs typeface="Palladio Uralic"/>
              </a:rPr>
              <a:t>badan terganggu secara nyata</a:t>
            </a:r>
            <a:r>
              <a:rPr lang="id-ID" sz="2500" dirty="0">
                <a:solidFill>
                  <a:schemeClr val="tx1"/>
                </a:solidFill>
                <a:latin typeface="Palladio Uralic"/>
                <a:cs typeface="Palladio Uralic"/>
              </a:rPr>
              <a:t>, penyimpangan dari  keadaan sehat, </a:t>
            </a:r>
            <a:r>
              <a:rPr lang="id-ID" sz="2500" b="1" dirty="0">
                <a:solidFill>
                  <a:schemeClr val="tx1"/>
                </a:solidFill>
                <a:latin typeface="Palladio Uralic"/>
                <a:cs typeface="Palladio Uralic"/>
              </a:rPr>
              <a:t>perubahan dalam badan manusia  sehingga </a:t>
            </a:r>
            <a:r>
              <a:rPr lang="id-ID" sz="2500" b="1" spc="-5" dirty="0">
                <a:solidFill>
                  <a:schemeClr val="tx1"/>
                </a:solidFill>
                <a:latin typeface="Palladio Uralic"/>
                <a:cs typeface="Palladio Uralic"/>
              </a:rPr>
              <a:t>penampilan </a:t>
            </a:r>
            <a:r>
              <a:rPr lang="id-ID" sz="2500" b="1" dirty="0">
                <a:solidFill>
                  <a:schemeClr val="tx1"/>
                </a:solidFill>
                <a:latin typeface="Palladio Uralic"/>
                <a:cs typeface="Palladio Uralic"/>
              </a:rPr>
              <a:t>dari fungsi-fungsi vitalnya  terganggu nutrisi, kimia, </a:t>
            </a:r>
            <a:r>
              <a:rPr lang="id-ID" sz="2500" b="1" spc="-5" dirty="0">
                <a:solidFill>
                  <a:schemeClr val="tx1"/>
                </a:solidFill>
                <a:latin typeface="Palladio Uralic"/>
                <a:cs typeface="Palladio Uralic"/>
              </a:rPr>
              <a:t>biologi </a:t>
            </a:r>
            <a:r>
              <a:rPr lang="id-ID" sz="2500" b="1" dirty="0">
                <a:solidFill>
                  <a:schemeClr val="tx1"/>
                </a:solidFill>
                <a:latin typeface="Palladio Uralic"/>
                <a:cs typeface="Palladio Uralic"/>
              </a:rPr>
              <a:t>dan</a:t>
            </a:r>
            <a:r>
              <a:rPr lang="id-ID" sz="2500" b="1" spc="-130" dirty="0">
                <a:solidFill>
                  <a:schemeClr val="tx1"/>
                </a:solidFill>
                <a:latin typeface="Palladio Uralic"/>
                <a:cs typeface="Palladio Uralic"/>
              </a:rPr>
              <a:t> </a:t>
            </a:r>
            <a:r>
              <a:rPr lang="id-ID" sz="2500" b="1" dirty="0">
                <a:solidFill>
                  <a:schemeClr val="tx1"/>
                </a:solidFill>
                <a:latin typeface="Palladio Uralic"/>
                <a:cs typeface="Palladio Uralic"/>
              </a:rPr>
              <a:t>psikologi</a:t>
            </a:r>
            <a:r>
              <a:rPr lang="id-ID" sz="2400" b="1" dirty="0">
                <a:latin typeface="Palladio Uralic"/>
                <a:cs typeface="Palladio Uralic"/>
              </a:rPr>
              <a:t>.</a:t>
            </a:r>
          </a:p>
          <a:p>
            <a:pPr algn="just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198114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2785" y="1200547"/>
            <a:ext cx="2895600" cy="669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Palladio Uralic"/>
                <a:cs typeface="Palladio Uralic"/>
              </a:rPr>
              <a:t>Host</a:t>
            </a:r>
            <a:endParaRPr sz="2400" dirty="0">
              <a:latin typeface="Palladio Uralic"/>
              <a:cs typeface="Palladio Uralic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1800" dirty="0"/>
              <a:t>(pejamu/induk</a:t>
            </a:r>
            <a:r>
              <a:rPr sz="1800" spc="-60" dirty="0"/>
              <a:t> </a:t>
            </a:r>
            <a:r>
              <a:rPr sz="1800" spc="-5" dirty="0"/>
              <a:t>semang)</a:t>
            </a:r>
            <a:endParaRPr sz="1800" dirty="0"/>
          </a:p>
        </p:txBody>
      </p:sp>
      <p:sp>
        <p:nvSpPr>
          <p:cNvPr id="3" name="object 3"/>
          <p:cNvSpPr txBox="1"/>
          <p:nvPr/>
        </p:nvSpPr>
        <p:spPr>
          <a:xfrm>
            <a:off x="1499523" y="3526532"/>
            <a:ext cx="2111375" cy="669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Palladio Uralic"/>
                <a:cs typeface="Palladio Uralic"/>
              </a:rPr>
              <a:t>Agent</a:t>
            </a:r>
            <a:endParaRPr sz="2400" dirty="0">
              <a:latin typeface="Palladio Uralic"/>
              <a:cs typeface="Palladio Uralic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1800" dirty="0">
                <a:latin typeface="Palladio Uralic"/>
                <a:cs typeface="Palladio Uralic"/>
              </a:rPr>
              <a:t>(Penyebab</a:t>
            </a:r>
            <a:r>
              <a:rPr sz="1800" spc="-55" dirty="0">
                <a:latin typeface="Palladio Uralic"/>
                <a:cs typeface="Palladio Uralic"/>
              </a:rPr>
              <a:t> </a:t>
            </a:r>
            <a:r>
              <a:rPr sz="1800" spc="-5" dirty="0">
                <a:latin typeface="Palladio Uralic"/>
                <a:cs typeface="Palladio Uralic"/>
              </a:rPr>
              <a:t>Penyakit)</a:t>
            </a:r>
            <a:endParaRPr sz="1800" dirty="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64682" y="3526532"/>
            <a:ext cx="1853564" cy="669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Palladio Uralic"/>
                <a:cs typeface="Palladio Uralic"/>
              </a:rPr>
              <a:t>Environment</a:t>
            </a:r>
            <a:endParaRPr sz="2400" dirty="0">
              <a:latin typeface="Palladio Uralic"/>
              <a:cs typeface="Palladio Uralic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1800" dirty="0">
                <a:latin typeface="Palladio Uralic"/>
                <a:cs typeface="Palladio Uralic"/>
              </a:rPr>
              <a:t>(Lingkungan)</a:t>
            </a:r>
          </a:p>
        </p:txBody>
      </p:sp>
      <p:sp>
        <p:nvSpPr>
          <p:cNvPr id="5" name="object 5"/>
          <p:cNvSpPr/>
          <p:nvPr/>
        </p:nvSpPr>
        <p:spPr>
          <a:xfrm>
            <a:off x="3046990" y="1871221"/>
            <a:ext cx="2647189" cy="1838192"/>
          </a:xfrm>
          <a:custGeom>
            <a:avLst/>
            <a:gdLst/>
            <a:ahLst/>
            <a:cxnLst/>
            <a:rect l="l" t="t" r="r" b="b"/>
            <a:pathLst>
              <a:path w="3335020" h="1670050">
                <a:moveTo>
                  <a:pt x="3334512" y="1657350"/>
                </a:moveTo>
                <a:lnTo>
                  <a:pt x="3333750" y="1651254"/>
                </a:lnTo>
                <a:lnTo>
                  <a:pt x="3329940" y="1648206"/>
                </a:lnTo>
                <a:lnTo>
                  <a:pt x="1671828" y="0"/>
                </a:lnTo>
                <a:lnTo>
                  <a:pt x="1663446" y="0"/>
                </a:lnTo>
                <a:lnTo>
                  <a:pt x="1524" y="1651254"/>
                </a:lnTo>
                <a:lnTo>
                  <a:pt x="0" y="1657350"/>
                </a:lnTo>
                <a:lnTo>
                  <a:pt x="2286" y="1661922"/>
                </a:lnTo>
                <a:lnTo>
                  <a:pt x="3810" y="1666494"/>
                </a:lnTo>
                <a:lnTo>
                  <a:pt x="8382" y="1669542"/>
                </a:lnTo>
                <a:lnTo>
                  <a:pt x="13716" y="1669542"/>
                </a:lnTo>
                <a:lnTo>
                  <a:pt x="13716" y="1644396"/>
                </a:lnTo>
                <a:lnTo>
                  <a:pt x="44334" y="1644396"/>
                </a:lnTo>
                <a:lnTo>
                  <a:pt x="1658874" y="40272"/>
                </a:lnTo>
                <a:lnTo>
                  <a:pt x="1658874" y="22860"/>
                </a:lnTo>
                <a:lnTo>
                  <a:pt x="1676400" y="22860"/>
                </a:lnTo>
                <a:lnTo>
                  <a:pt x="1676400" y="40272"/>
                </a:lnTo>
                <a:lnTo>
                  <a:pt x="3290939" y="1644396"/>
                </a:lnTo>
                <a:lnTo>
                  <a:pt x="3320796" y="1644396"/>
                </a:lnTo>
                <a:lnTo>
                  <a:pt x="3320796" y="1669542"/>
                </a:lnTo>
                <a:lnTo>
                  <a:pt x="3326129" y="1669542"/>
                </a:lnTo>
                <a:lnTo>
                  <a:pt x="3330702" y="1666494"/>
                </a:lnTo>
                <a:lnTo>
                  <a:pt x="3332988" y="1661922"/>
                </a:lnTo>
                <a:lnTo>
                  <a:pt x="3334512" y="1657350"/>
                </a:lnTo>
                <a:close/>
              </a:path>
              <a:path w="3335020" h="1670050">
                <a:moveTo>
                  <a:pt x="44334" y="1644396"/>
                </a:moveTo>
                <a:lnTo>
                  <a:pt x="13716" y="1644396"/>
                </a:lnTo>
                <a:lnTo>
                  <a:pt x="22860" y="1665732"/>
                </a:lnTo>
                <a:lnTo>
                  <a:pt x="44334" y="1644396"/>
                </a:lnTo>
                <a:close/>
              </a:path>
              <a:path w="3335020" h="1670050">
                <a:moveTo>
                  <a:pt x="3320796" y="1669542"/>
                </a:moveTo>
                <a:lnTo>
                  <a:pt x="3320796" y="1644396"/>
                </a:lnTo>
                <a:lnTo>
                  <a:pt x="3312414" y="1665732"/>
                </a:lnTo>
                <a:lnTo>
                  <a:pt x="3290939" y="1644396"/>
                </a:lnTo>
                <a:lnTo>
                  <a:pt x="44334" y="1644396"/>
                </a:lnTo>
                <a:lnTo>
                  <a:pt x="22860" y="1665732"/>
                </a:lnTo>
                <a:lnTo>
                  <a:pt x="13716" y="1644396"/>
                </a:lnTo>
                <a:lnTo>
                  <a:pt x="13716" y="1669542"/>
                </a:lnTo>
                <a:lnTo>
                  <a:pt x="3320796" y="1669542"/>
                </a:lnTo>
                <a:close/>
              </a:path>
              <a:path w="3335020" h="1670050">
                <a:moveTo>
                  <a:pt x="1676400" y="22860"/>
                </a:moveTo>
                <a:lnTo>
                  <a:pt x="1658874" y="22860"/>
                </a:lnTo>
                <a:lnTo>
                  <a:pt x="1667637" y="31566"/>
                </a:lnTo>
                <a:lnTo>
                  <a:pt x="1676400" y="22860"/>
                </a:lnTo>
                <a:close/>
              </a:path>
              <a:path w="3335020" h="1670050">
                <a:moveTo>
                  <a:pt x="1667637" y="31566"/>
                </a:moveTo>
                <a:lnTo>
                  <a:pt x="1658874" y="22860"/>
                </a:lnTo>
                <a:lnTo>
                  <a:pt x="1658874" y="40272"/>
                </a:lnTo>
                <a:lnTo>
                  <a:pt x="1667637" y="31566"/>
                </a:lnTo>
                <a:close/>
              </a:path>
              <a:path w="3335020" h="1670050">
                <a:moveTo>
                  <a:pt x="1676400" y="40272"/>
                </a:moveTo>
                <a:lnTo>
                  <a:pt x="1676400" y="22860"/>
                </a:lnTo>
                <a:lnTo>
                  <a:pt x="1667637" y="31566"/>
                </a:lnTo>
                <a:lnTo>
                  <a:pt x="1676400" y="40272"/>
                </a:lnTo>
                <a:close/>
              </a:path>
              <a:path w="3335020" h="1670050">
                <a:moveTo>
                  <a:pt x="3320796" y="1644396"/>
                </a:moveTo>
                <a:lnTo>
                  <a:pt x="3290939" y="1644396"/>
                </a:lnTo>
                <a:lnTo>
                  <a:pt x="3312414" y="1665732"/>
                </a:lnTo>
                <a:lnTo>
                  <a:pt x="3320796" y="1644396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5086" y="4416067"/>
            <a:ext cx="8404114" cy="18973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lang="id-ID" sz="2000" spc="-5" dirty="0">
                <a:latin typeface="Palladio Uralic"/>
                <a:cs typeface="Palladio Uralic"/>
              </a:rPr>
              <a:t>T</a:t>
            </a:r>
            <a:r>
              <a:rPr sz="2000" spc="-5" dirty="0" err="1">
                <a:latin typeface="Palladio Uralic"/>
                <a:cs typeface="Palladio Uralic"/>
              </a:rPr>
              <a:t>imbulnya</a:t>
            </a:r>
            <a:r>
              <a:rPr sz="2000" spc="-5" dirty="0">
                <a:latin typeface="Palladio Uralic"/>
                <a:cs typeface="Palladio Uralic"/>
              </a:rPr>
              <a:t> penyakit yang menyebutkan </a:t>
            </a:r>
            <a:r>
              <a:rPr sz="2000" spc="-10" dirty="0">
                <a:latin typeface="Palladio Uralic"/>
                <a:cs typeface="Palladio Uralic"/>
              </a:rPr>
              <a:t>bahwa </a:t>
            </a:r>
            <a:r>
              <a:rPr sz="2000" spc="-5" dirty="0">
                <a:latin typeface="Palladio Uralic"/>
                <a:cs typeface="Palladio Uralic"/>
              </a:rPr>
              <a:t>kondisi  kesehatan seseorang tergantung sekali dari ada atau tidaknya  suatu proses yang dinamis hubungan timbal balik dari tiga  faktor </a:t>
            </a:r>
            <a:r>
              <a:rPr sz="2000" spc="-5" dirty="0" err="1">
                <a:latin typeface="Palladio Uralic"/>
                <a:cs typeface="Palladio Uralic"/>
              </a:rPr>
              <a:t>yakni</a:t>
            </a:r>
            <a:r>
              <a:rPr sz="2000" spc="-5" dirty="0">
                <a:latin typeface="Palladio Uralic"/>
                <a:cs typeface="Palladio Uralic"/>
              </a:rPr>
              <a:t>:</a:t>
            </a:r>
            <a:endParaRPr lang="id-ID" sz="2000" spc="-5" dirty="0">
              <a:latin typeface="Palladio Uralic"/>
              <a:cs typeface="Palladio Uralic"/>
            </a:endParaRPr>
          </a:p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Palladio Uralic"/>
                <a:cs typeface="Palladio Uralic"/>
              </a:rPr>
              <a:t> 1) Faktor lingkungan (environment), </a:t>
            </a:r>
            <a:endParaRPr lang="id-ID" sz="2000" spc="-5" dirty="0">
              <a:latin typeface="Palladio Uralic"/>
              <a:cs typeface="Palladio Uralic"/>
            </a:endParaRPr>
          </a:p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Palladio Uralic"/>
                <a:cs typeface="Palladio Uralic"/>
              </a:rPr>
              <a:t>2) Pejamu  (host) </a:t>
            </a:r>
            <a:endParaRPr lang="id-ID" sz="2000" spc="-5" dirty="0">
              <a:latin typeface="Palladio Uralic"/>
              <a:cs typeface="Palladio Uralic"/>
            </a:endParaRPr>
          </a:p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Palladio Uralic"/>
                <a:cs typeface="Palladio Uralic"/>
              </a:rPr>
              <a:t>3) Bibit penyakit</a:t>
            </a:r>
            <a:r>
              <a:rPr sz="2000" spc="15" dirty="0">
                <a:latin typeface="Palladio Uralic"/>
                <a:cs typeface="Palladio Uralic"/>
              </a:rPr>
              <a:t> </a:t>
            </a:r>
            <a:r>
              <a:rPr sz="2000" spc="-5" dirty="0">
                <a:latin typeface="Palladio Uralic"/>
                <a:cs typeface="Palladio Uralic"/>
              </a:rPr>
              <a:t>(agent).</a:t>
            </a:r>
            <a:endParaRPr sz="2000" dirty="0">
              <a:latin typeface="Palladio Uralic"/>
              <a:cs typeface="Palladio Uralic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0A48AE-29FE-4147-8252-B886F557CDEF}"/>
              </a:ext>
            </a:extLst>
          </p:cNvPr>
          <p:cNvSpPr txBox="1"/>
          <p:nvPr/>
        </p:nvSpPr>
        <p:spPr>
          <a:xfrm>
            <a:off x="997966" y="293425"/>
            <a:ext cx="7148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/>
              <a:t>SEGITIGA EPIDEMIOLOGI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862" y="1390138"/>
            <a:ext cx="7503795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2275" marR="5080" indent="34925" algn="just">
              <a:lnSpc>
                <a:spcPct val="100000"/>
              </a:lnSpc>
              <a:spcBef>
                <a:spcPts val="100"/>
              </a:spcBef>
              <a:tabLst>
                <a:tab pos="423545" algn="l"/>
              </a:tabLst>
            </a:pPr>
            <a:r>
              <a:rPr sz="2800" spc="-5" dirty="0" err="1"/>
              <a:t>Konsep</a:t>
            </a:r>
            <a:r>
              <a:rPr sz="2800" spc="-5" dirty="0"/>
              <a:t> </a:t>
            </a:r>
            <a:r>
              <a:rPr sz="2800" dirty="0"/>
              <a:t>status </a:t>
            </a:r>
            <a:r>
              <a:rPr sz="2800" spc="-5" dirty="0"/>
              <a:t>kesehatan </a:t>
            </a:r>
            <a:r>
              <a:rPr sz="2800" dirty="0"/>
              <a:t>seperti </a:t>
            </a:r>
            <a:r>
              <a:rPr sz="2800" spc="-5" dirty="0"/>
              <a:t>yang  </a:t>
            </a:r>
            <a:r>
              <a:rPr sz="2800" dirty="0"/>
              <a:t>dikemukakan oleh H. L. Blum </a:t>
            </a:r>
            <a:r>
              <a:rPr sz="2800" spc="-5" dirty="0"/>
              <a:t>bahwa </a:t>
            </a:r>
            <a:r>
              <a:rPr sz="2800" dirty="0"/>
              <a:t>ada  </a:t>
            </a:r>
            <a:r>
              <a:rPr sz="2800" b="1" spc="-5" dirty="0"/>
              <a:t>empat faktor</a:t>
            </a:r>
            <a:r>
              <a:rPr sz="2800" spc="-5" dirty="0"/>
              <a:t> yang berpengaruh positif  terhadap </a:t>
            </a:r>
            <a:r>
              <a:rPr sz="2800" dirty="0"/>
              <a:t>status </a:t>
            </a:r>
            <a:r>
              <a:rPr sz="2800" b="1" spc="-5" dirty="0"/>
              <a:t>kesehatan </a:t>
            </a:r>
            <a:r>
              <a:rPr sz="2800" b="1" dirty="0"/>
              <a:t>seseorang adalah</a:t>
            </a:r>
            <a:r>
              <a:rPr sz="2800" b="1" spc="-170" dirty="0"/>
              <a:t> </a:t>
            </a:r>
            <a:r>
              <a:rPr sz="2800" b="1" dirty="0"/>
              <a:t>:</a:t>
            </a:r>
            <a:endParaRPr sz="2800" b="1" dirty="0">
              <a:latin typeface="Aroania"/>
              <a:cs typeface="Aroan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199" y="3810000"/>
            <a:ext cx="6958457" cy="17811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41630" indent="-329565">
              <a:lnSpc>
                <a:spcPct val="100000"/>
              </a:lnSpc>
              <a:spcBef>
                <a:spcPts val="675"/>
              </a:spcBef>
              <a:buAutoNum type="arabicParenR"/>
              <a:tabLst>
                <a:tab pos="342265" algn="l"/>
              </a:tabLst>
            </a:pPr>
            <a:r>
              <a:rPr sz="2400" spc="-5" dirty="0">
                <a:latin typeface="Palladio Uralic"/>
                <a:cs typeface="Palladio Uralic"/>
              </a:rPr>
              <a:t>Faktor</a:t>
            </a:r>
            <a:r>
              <a:rPr sz="2400" spc="10" dirty="0">
                <a:latin typeface="Palladio Uralic"/>
                <a:cs typeface="Palladio Uralic"/>
              </a:rPr>
              <a:t> </a:t>
            </a:r>
            <a:r>
              <a:rPr sz="2400" spc="-5" dirty="0">
                <a:latin typeface="Palladio Uralic"/>
                <a:cs typeface="Palladio Uralic"/>
              </a:rPr>
              <a:t>Keturunan,</a:t>
            </a:r>
            <a:endParaRPr sz="2400" dirty="0">
              <a:latin typeface="Palladio Uralic"/>
              <a:cs typeface="Palladio Uralic"/>
            </a:endParaRPr>
          </a:p>
          <a:p>
            <a:pPr marL="342265" indent="-330200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342900" algn="l"/>
              </a:tabLst>
            </a:pPr>
            <a:r>
              <a:rPr sz="2400" spc="-5" dirty="0">
                <a:latin typeface="Palladio Uralic"/>
                <a:cs typeface="Palladio Uralic"/>
              </a:rPr>
              <a:t>Faktor </a:t>
            </a:r>
            <a:r>
              <a:rPr sz="2400" dirty="0">
                <a:latin typeface="Palladio Uralic"/>
                <a:cs typeface="Palladio Uralic"/>
              </a:rPr>
              <a:t>Pelayanan</a:t>
            </a:r>
            <a:r>
              <a:rPr sz="2400" spc="-65" dirty="0">
                <a:latin typeface="Palladio Uralic"/>
                <a:cs typeface="Palladio Uralic"/>
              </a:rPr>
              <a:t> </a:t>
            </a:r>
            <a:r>
              <a:rPr sz="2400" spc="-5" dirty="0">
                <a:latin typeface="Palladio Uralic"/>
                <a:cs typeface="Palladio Uralic"/>
              </a:rPr>
              <a:t>Kesehatan,</a:t>
            </a:r>
            <a:endParaRPr sz="2400" dirty="0">
              <a:latin typeface="Palladio Uralic"/>
              <a:cs typeface="Palladio Uralic"/>
            </a:endParaRPr>
          </a:p>
          <a:p>
            <a:pPr marL="341630" indent="-329565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342265" algn="l"/>
              </a:tabLst>
            </a:pPr>
            <a:r>
              <a:rPr sz="2400" spc="-5" dirty="0">
                <a:latin typeface="Palladio Uralic"/>
                <a:cs typeface="Palladio Uralic"/>
              </a:rPr>
              <a:t>Faktor Perilaku,</a:t>
            </a:r>
            <a:r>
              <a:rPr sz="2400" spc="10" dirty="0">
                <a:latin typeface="Palladio Uralic"/>
                <a:cs typeface="Palladio Uralic"/>
              </a:rPr>
              <a:t> </a:t>
            </a:r>
            <a:r>
              <a:rPr sz="2400" dirty="0">
                <a:latin typeface="Palladio Uralic"/>
                <a:cs typeface="Palladio Uralic"/>
              </a:rPr>
              <a:t>dan</a:t>
            </a:r>
          </a:p>
          <a:p>
            <a:pPr marL="341630" indent="-329565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342265" algn="l"/>
              </a:tabLst>
            </a:pPr>
            <a:r>
              <a:rPr sz="2400" spc="-5" dirty="0">
                <a:latin typeface="Palladio Uralic"/>
                <a:cs typeface="Palladio Uralic"/>
              </a:rPr>
              <a:t>Lingkungan.</a:t>
            </a:r>
            <a:endParaRPr sz="2400" dirty="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6036" y="457200"/>
            <a:ext cx="8051927" cy="3791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07617" y="4658359"/>
            <a:ext cx="6967220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latin typeface="Palladio Uralic"/>
                <a:cs typeface="Palladio Uralic"/>
              </a:rPr>
              <a:t>Status kesehatan akan tercapai optimal apabila keempat  faktor tersebut positif mempengaruhi secara optimal. Apabila  salah satu faktor tidak optimal, status kesehatan akan  bergeser ke arah di bawah</a:t>
            </a:r>
            <a:r>
              <a:rPr sz="2400" spc="20" dirty="0">
                <a:latin typeface="Palladio Uralic"/>
                <a:cs typeface="Palladio Uralic"/>
              </a:rPr>
              <a:t> </a:t>
            </a:r>
            <a:r>
              <a:rPr sz="2400" spc="-5" dirty="0">
                <a:latin typeface="Palladio Uralic"/>
                <a:cs typeface="Palladio Uralic"/>
              </a:rPr>
              <a:t>optimal</a:t>
            </a:r>
            <a:endParaRPr sz="2400" dirty="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533400"/>
            <a:ext cx="63373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3545" algn="l"/>
              </a:tabLst>
            </a:pPr>
            <a:r>
              <a:rPr sz="1700" spc="75" dirty="0">
                <a:solidFill>
                  <a:srgbClr val="F9F9F9"/>
                </a:solidFill>
                <a:latin typeface="Aroania"/>
                <a:cs typeface="Aroania"/>
              </a:rPr>
              <a:t>☒	</a:t>
            </a:r>
            <a:r>
              <a:rPr spc="-5" dirty="0"/>
              <a:t>Hygiene dan sanitasi</a:t>
            </a:r>
            <a:endParaRPr sz="1700" dirty="0">
              <a:latin typeface="Aroania"/>
              <a:cs typeface="Aroania"/>
            </a:endParaRPr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5C66025D-283B-4E66-9B90-ABAC995C9A2C}"/>
              </a:ext>
            </a:extLst>
          </p:cNvPr>
          <p:cNvSpPr/>
          <p:nvPr/>
        </p:nvSpPr>
        <p:spPr>
          <a:xfrm>
            <a:off x="152400" y="1409700"/>
            <a:ext cx="4191000" cy="50673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Palladio Uralic"/>
                <a:cs typeface="Palladio Uralic"/>
              </a:rPr>
              <a:t>hygiene : usaha kesehatan masyarakat yang  mempelajari </a:t>
            </a:r>
            <a:r>
              <a:rPr lang="id-ID" b="1" spc="-5" dirty="0">
                <a:latin typeface="Palladio Uralic"/>
                <a:cs typeface="Palladio Uralic"/>
              </a:rPr>
              <a:t>pengaruh kondisi </a:t>
            </a:r>
            <a:r>
              <a:rPr lang="id-ID" b="1" dirty="0">
                <a:latin typeface="Palladio Uralic"/>
                <a:cs typeface="Palladio Uralic"/>
              </a:rPr>
              <a:t>lingkungan </a:t>
            </a:r>
            <a:r>
              <a:rPr lang="id-ID" b="1" spc="-5" dirty="0">
                <a:latin typeface="Palladio Uralic"/>
                <a:cs typeface="Palladio Uralic"/>
              </a:rPr>
              <a:t>terhadap  kesehatan </a:t>
            </a:r>
            <a:r>
              <a:rPr lang="id-ID" b="1" dirty="0">
                <a:latin typeface="Palladio Uralic"/>
                <a:cs typeface="Palladio Uralic"/>
              </a:rPr>
              <a:t>manusia, </a:t>
            </a:r>
            <a:r>
              <a:rPr lang="id-ID" spc="-5" dirty="0">
                <a:latin typeface="Palladio Uralic"/>
                <a:cs typeface="Palladio Uralic"/>
              </a:rPr>
              <a:t>upaya </a:t>
            </a:r>
            <a:r>
              <a:rPr lang="id-ID" dirty="0">
                <a:latin typeface="Palladio Uralic"/>
                <a:cs typeface="Palladio Uralic"/>
              </a:rPr>
              <a:t>mencegah timbulnya</a:t>
            </a:r>
            <a:r>
              <a:rPr lang="id-ID" spc="-160" dirty="0">
                <a:latin typeface="Palladio Uralic"/>
                <a:cs typeface="Palladio Uralic"/>
              </a:rPr>
              <a:t> </a:t>
            </a:r>
            <a:r>
              <a:rPr lang="id-ID" spc="-5" dirty="0">
                <a:latin typeface="Palladio Uralic"/>
                <a:cs typeface="Palladio Uralic"/>
              </a:rPr>
              <a:t>penyakit  </a:t>
            </a:r>
            <a:r>
              <a:rPr lang="id-ID" dirty="0">
                <a:latin typeface="Palladio Uralic"/>
                <a:cs typeface="Palladio Uralic"/>
              </a:rPr>
              <a:t>karena pengaruh lingkungan kesehatan tersebut, serta  membuat </a:t>
            </a:r>
            <a:r>
              <a:rPr lang="id-ID" spc="-5" dirty="0">
                <a:latin typeface="Palladio Uralic"/>
                <a:cs typeface="Palladio Uralic"/>
              </a:rPr>
              <a:t>kondisi </a:t>
            </a:r>
            <a:r>
              <a:rPr lang="id-ID" dirty="0">
                <a:latin typeface="Palladio Uralic"/>
                <a:cs typeface="Palladio Uralic"/>
              </a:rPr>
              <a:t>lingkungan sedemikian rupa sehingga  </a:t>
            </a:r>
            <a:r>
              <a:rPr lang="id-ID" spc="-5" dirty="0">
                <a:latin typeface="Palladio Uralic"/>
                <a:cs typeface="Palladio Uralic"/>
              </a:rPr>
              <a:t>terjamin pemeliharaan</a:t>
            </a:r>
            <a:r>
              <a:rPr lang="id-ID" spc="-65" dirty="0">
                <a:latin typeface="Palladio Uralic"/>
                <a:cs typeface="Palladio Uralic"/>
              </a:rPr>
              <a:t> </a:t>
            </a:r>
            <a:r>
              <a:rPr lang="id-ID" spc="-5" dirty="0">
                <a:latin typeface="Palladio Uralic"/>
                <a:cs typeface="Palladio Uralic"/>
              </a:rPr>
              <a:t>kesehatan</a:t>
            </a:r>
            <a:endParaRPr lang="id-ID" dirty="0">
              <a:latin typeface="Palladio Uralic"/>
              <a:cs typeface="Palladio Uralic"/>
            </a:endParaRPr>
          </a:p>
          <a:p>
            <a:pPr algn="ctr"/>
            <a:endParaRPr lang="id-ID" dirty="0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87FB49D6-927D-45EA-A8F0-E94E68089712}"/>
              </a:ext>
            </a:extLst>
          </p:cNvPr>
          <p:cNvSpPr/>
          <p:nvPr/>
        </p:nvSpPr>
        <p:spPr>
          <a:xfrm>
            <a:off x="4572000" y="1409700"/>
            <a:ext cx="4191000" cy="50673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Palladio Uralic"/>
                <a:cs typeface="Palladio Uralic"/>
              </a:rPr>
              <a:t>sanitasi usaha kesehatan masyarakat yang  menitikberatkan pada pengawasan terhadap berbagai  </a:t>
            </a:r>
            <a:r>
              <a:rPr lang="id-ID" spc="-5" dirty="0">
                <a:latin typeface="Palladio Uralic"/>
                <a:cs typeface="Palladio Uralic"/>
              </a:rPr>
              <a:t>faktor lingkungan yang </a:t>
            </a:r>
            <a:r>
              <a:rPr lang="id-ID" dirty="0">
                <a:latin typeface="Palladio Uralic"/>
                <a:cs typeface="Palladio Uralic"/>
              </a:rPr>
              <a:t>mempengaruhi </a:t>
            </a:r>
            <a:r>
              <a:rPr lang="id-ID" spc="-5" dirty="0">
                <a:latin typeface="Palladio Uralic"/>
                <a:cs typeface="Palladio Uralic"/>
              </a:rPr>
              <a:t>atau</a:t>
            </a:r>
            <a:r>
              <a:rPr lang="id-ID" spc="-120" dirty="0">
                <a:latin typeface="Palladio Uralic"/>
                <a:cs typeface="Palladio Uralic"/>
              </a:rPr>
              <a:t> </a:t>
            </a:r>
            <a:r>
              <a:rPr lang="id-ID" dirty="0">
                <a:latin typeface="Palladio Uralic"/>
                <a:cs typeface="Palladio Uralic"/>
              </a:rPr>
              <a:t>mungkin  mempengaruhi derajat </a:t>
            </a:r>
            <a:r>
              <a:rPr lang="id-ID" spc="-5" dirty="0">
                <a:latin typeface="Palladio Uralic"/>
                <a:cs typeface="Palladio Uralic"/>
              </a:rPr>
              <a:t>kesehatan </a:t>
            </a:r>
            <a:r>
              <a:rPr lang="id-ID" dirty="0">
                <a:latin typeface="Palladio Uralic"/>
                <a:cs typeface="Palladio Uralic"/>
              </a:rPr>
              <a:t>manusia. Jadi lebih mengutamakan </a:t>
            </a:r>
            <a:r>
              <a:rPr lang="id-ID" spc="-5" dirty="0">
                <a:latin typeface="Palladio Uralic"/>
                <a:cs typeface="Palladio Uralic"/>
              </a:rPr>
              <a:t>usaha </a:t>
            </a:r>
            <a:r>
              <a:rPr lang="id-ID" dirty="0">
                <a:latin typeface="Palladio Uralic"/>
                <a:cs typeface="Palladio Uralic"/>
              </a:rPr>
              <a:t>pencegahan terhadap pelbagai  faktor lingkungan, sedemikian rupa sehingga  </a:t>
            </a:r>
            <a:r>
              <a:rPr lang="id-ID" spc="-5" dirty="0">
                <a:latin typeface="Palladio Uralic"/>
                <a:cs typeface="Palladio Uralic"/>
              </a:rPr>
              <a:t>munculnya </a:t>
            </a:r>
            <a:r>
              <a:rPr lang="id-ID" dirty="0">
                <a:latin typeface="Palladio Uralic"/>
                <a:cs typeface="Palladio Uralic"/>
              </a:rPr>
              <a:t>penyakit dapat</a:t>
            </a:r>
            <a:r>
              <a:rPr lang="id-ID" spc="-70" dirty="0">
                <a:latin typeface="Palladio Uralic"/>
                <a:cs typeface="Palladio Uralic"/>
              </a:rPr>
              <a:t> </a:t>
            </a:r>
            <a:r>
              <a:rPr lang="id-ID" dirty="0">
                <a:latin typeface="Palladio Uralic"/>
                <a:cs typeface="Palladio Uralic"/>
              </a:rPr>
              <a:t>dihindari.</a:t>
            </a:r>
          </a:p>
          <a:p>
            <a:pPr algn="ctr"/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1761</TotalTime>
  <Words>971</Words>
  <Application>Microsoft Office PowerPoint</Application>
  <PresentationFormat>On-screen Show (4:3)</PresentationFormat>
  <Paragraphs>79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Adobe Garamond Pro</vt:lpstr>
      <vt:lpstr>Arial</vt:lpstr>
      <vt:lpstr>Aroania</vt:lpstr>
      <vt:lpstr>Calibri</vt:lpstr>
      <vt:lpstr>Century Gothic</vt:lpstr>
      <vt:lpstr>Garamond</vt:lpstr>
      <vt:lpstr>Myriad Pro Light</vt:lpstr>
      <vt:lpstr>Palladio Uralic</vt:lpstr>
      <vt:lpstr>Symbol</vt:lpstr>
      <vt:lpstr>Wingdings</vt:lpstr>
      <vt:lpstr>Savon</vt:lpstr>
      <vt:lpstr>PowerPoint Presentation</vt:lpstr>
      <vt:lpstr>PowerPoint Presentation</vt:lpstr>
      <vt:lpstr>Apa yang dimaksud dengan sehat ?</vt:lpstr>
      <vt:lpstr>PowerPoint Presentation</vt:lpstr>
      <vt:lpstr>PowerPoint Presentation</vt:lpstr>
      <vt:lpstr>Host (pejamu/induk semang)</vt:lpstr>
      <vt:lpstr>Konsep status kesehatan seperti yang  dikemukakan oleh H. L. Blum bahwa ada  empat faktor yang berpengaruh positif  terhadap status kesehatan seseorang adalah :</vt:lpstr>
      <vt:lpstr>PowerPoint Presentation</vt:lpstr>
      <vt:lpstr>☒ Hygiene dan sanitasi</vt:lpstr>
      <vt:lpstr>PowerPoint Presentation</vt:lpstr>
      <vt:lpstr>☒ Definisi Kesehatan Lingkungan</vt:lpstr>
      <vt:lpstr>PowerPoint Presentation</vt:lpstr>
      <vt:lpstr>☒ Soekidjo Notoatmodjo: kesehatan lingkungan  pada hakekatnya adalah suatu kondisi atau keadaan  lingkungan yang optimum sehingga berpengaruh  positif terhadap terwujudnya status kesehatan yang  optimum pula.</vt:lpstr>
      <vt:lpstr>PowerPoint Presentation</vt:lpstr>
      <vt:lpstr>☒ Ruang lingkup kesehatan lingkungan sebagaimana  yang dikemukakan oleh WHO, maka sebenarnya  secara umum dapat dikelompokkan jadi beberapa  hal yakni:</vt:lpstr>
      <vt:lpstr>PowerPoint Presentation</vt:lpstr>
      <vt:lpstr>PowerPoint Presentation</vt:lpstr>
      <vt:lpstr>☒ Pengaruh yang ditimbulkannya berkisar pada  tiga hal yakni:</vt:lpstr>
      <vt:lpstr>☒ pengaruh lingkungan terhadap kesehatan  manusia, maka akibat yang dimunculkannya  secara umum dapat dibedakan atas dua macam  yakni:</vt:lpstr>
      <vt:lpstr>PowerPoint Presentation</vt:lpstr>
      <vt:lpstr>Beberapa prinsip pengendalian lingkungan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Kesehatan Lingkungan</dc:title>
  <dc:creator>ASUS</dc:creator>
  <cp:lastModifiedBy>DhyanPuspita</cp:lastModifiedBy>
  <cp:revision>42</cp:revision>
  <dcterms:created xsi:type="dcterms:W3CDTF">2020-03-08T13:56:27Z</dcterms:created>
  <dcterms:modified xsi:type="dcterms:W3CDTF">2020-03-13T07:46:40Z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2018-03-12T00:00:00Z</vt:filetime>
  </property>
  <property fmtid="{D5CDD505-2E9C-101B-9397-08002B2CF9AE}" pid="3" name="Creator">
    <vt:lpwstr>Acrobat PDFMaker 8.1 for PowerPoint</vt:lpwstr>
  </property>
  <property fmtid="{D5CDD505-2E9C-101B-9397-08002B2CF9AE}" pid="4" name="LastSaved">
    <vt:filetime>2020-03-08T00:00:00Z</vt:filetime>
  </property>
</Properties>
</file>