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2" r:id="rId5"/>
    <p:sldId id="257" r:id="rId6"/>
    <p:sldId id="275" r:id="rId7"/>
    <p:sldId id="276" r:id="rId8"/>
    <p:sldId id="283" r:id="rId9"/>
    <p:sldId id="284" r:id="rId10"/>
    <p:sldId id="297" r:id="rId11"/>
    <p:sldId id="285" r:id="rId12"/>
    <p:sldId id="286" r:id="rId13"/>
    <p:sldId id="293" r:id="rId14"/>
    <p:sldId id="294" r:id="rId15"/>
    <p:sldId id="295" r:id="rId16"/>
    <p:sldId id="296" r:id="rId17"/>
    <p:sldId id="261" r:id="rId18"/>
    <p:sldId id="287" r:id="rId19"/>
    <p:sldId id="292" r:id="rId20"/>
    <p:sldId id="288" r:id="rId21"/>
    <p:sldId id="262" r:id="rId22"/>
    <p:sldId id="289" r:id="rId23"/>
    <p:sldId id="265" r:id="rId24"/>
    <p:sldId id="263" r:id="rId25"/>
    <p:sldId id="264" r:id="rId26"/>
    <p:sldId id="290" r:id="rId27"/>
    <p:sldId id="266" r:id="rId28"/>
    <p:sldId id="267" r:id="rId29"/>
    <p:sldId id="273" r:id="rId30"/>
    <p:sldId id="268" r:id="rId31"/>
    <p:sldId id="269" r:id="rId32"/>
    <p:sldId id="270" r:id="rId33"/>
    <p:sldId id="271" r:id="rId34"/>
    <p:sldId id="291" r:id="rId35"/>
    <p:sldId id="281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E01-DB5C-41C5-9095-5CC18A68D5CA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2365-C3C6-4F07-BFDE-931996E79C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E01-DB5C-41C5-9095-5CC18A68D5CA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2365-C3C6-4F07-BFDE-931996E79C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E01-DB5C-41C5-9095-5CC18A68D5CA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2365-C3C6-4F07-BFDE-931996E79C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E01-DB5C-41C5-9095-5CC18A68D5CA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2365-C3C6-4F07-BFDE-931996E79C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E01-DB5C-41C5-9095-5CC18A68D5CA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2365-C3C6-4F07-BFDE-931996E79C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E01-DB5C-41C5-9095-5CC18A68D5CA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2365-C3C6-4F07-BFDE-931996E79C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E01-DB5C-41C5-9095-5CC18A68D5CA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2365-C3C6-4F07-BFDE-931996E79C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E01-DB5C-41C5-9095-5CC18A68D5CA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2365-C3C6-4F07-BFDE-931996E79C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E01-DB5C-41C5-9095-5CC18A68D5CA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2365-C3C6-4F07-BFDE-931996E79C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E01-DB5C-41C5-9095-5CC18A68D5CA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2365-C3C6-4F07-BFDE-931996E79C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E01-DB5C-41C5-9095-5CC18A68D5CA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2365-C3C6-4F07-BFDE-931996E79C0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18E01-DB5C-41C5-9095-5CC18A68D5CA}" type="datetimeFigureOut">
              <a:rPr lang="id-ID" smtClean="0"/>
              <a:pPr/>
              <a:t>27/03/2018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2365-C3C6-4F07-BFDE-931996E79C0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nvironmentalchemistry.files.wordpress.com/2013/03/lokasi-pengambilan-contoh-air-limbah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7772400" cy="1470025"/>
          </a:xfrm>
        </p:spPr>
        <p:txBody>
          <a:bodyPr/>
          <a:lstStyle/>
          <a:p>
            <a:r>
              <a:rPr lang="id-ID" dirty="0" smtClean="0"/>
              <a:t>BAKU MUTU LINGKUNGAN</a:t>
            </a:r>
            <a:endParaRPr lang="id-ID" dirty="0"/>
          </a:p>
        </p:txBody>
      </p:sp>
      <p:pic>
        <p:nvPicPr>
          <p:cNvPr id="7" name="Picture 6" descr="Cemaran Ud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291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  <a:latin typeface="Arial Black" pitchFamily="34" charset="0"/>
              </a:rPr>
              <a:t>BAKU MUTU LINGKUNGAN</a:t>
            </a:r>
            <a:endParaRPr lang="id-ID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Lokasi Pengambilan Contoh Air Limbah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pencemaran-dan-baku-mutu-lingkungan-4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pencemaran-dan-baku-mutu-lingkungan-4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d-ID" dirty="0" smtClean="0"/>
              <a:t>Fungsi Baku Mutu Lingkungan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id-ID" dirty="0" smtClean="0"/>
              <a:t>Merupakan </a:t>
            </a:r>
            <a:r>
              <a:rPr lang="id-ID" dirty="0" smtClean="0"/>
              <a:t>tingkat mutu </a:t>
            </a:r>
            <a:r>
              <a:rPr lang="id-ID" dirty="0" smtClean="0"/>
              <a:t>lingkungan (air, tanah, udara) </a:t>
            </a:r>
            <a:r>
              <a:rPr lang="id-ID" dirty="0" smtClean="0"/>
              <a:t>yang diinginkan bagi suatu </a:t>
            </a:r>
            <a:r>
              <a:rPr lang="id-ID" dirty="0" smtClean="0"/>
              <a:t>peruntukan</a:t>
            </a:r>
            <a:endParaRPr lang="id-ID" dirty="0" smtClean="0"/>
          </a:p>
          <a:p>
            <a:r>
              <a:rPr lang="id-ID" dirty="0" smtClean="0"/>
              <a:t>Merupakan </a:t>
            </a:r>
            <a:r>
              <a:rPr lang="id-ID" dirty="0" smtClean="0"/>
              <a:t>arahan serta pedoman bagi langkah-langkah pengendalian </a:t>
            </a:r>
            <a:r>
              <a:rPr lang="id-ID" dirty="0" smtClean="0"/>
              <a:t>pencemaran lingkungan </a:t>
            </a:r>
            <a:r>
              <a:rPr lang="id-ID" dirty="0" smtClean="0"/>
              <a:t>(air, tanah, udara)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d-ID" dirty="0" smtClean="0"/>
              <a:t>Langkah-Langkah Menyusun BML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Identifikasi </a:t>
            </a:r>
            <a:r>
              <a:rPr lang="id-ID" dirty="0" smtClean="0"/>
              <a:t>penggunaan sumberdaya atau media ambien yang harus dilindungi; </a:t>
            </a:r>
          </a:p>
          <a:p>
            <a:r>
              <a:rPr lang="id-ID" dirty="0" smtClean="0"/>
              <a:t>Merumuskan </a:t>
            </a:r>
            <a:r>
              <a:rPr lang="id-ID" dirty="0" smtClean="0"/>
              <a:t>formulasi kriteria dengan menggunakan kumpulan dan pengolahan </a:t>
            </a:r>
            <a:r>
              <a:rPr lang="id-ID" dirty="0" smtClean="0"/>
              <a:t>informasi </a:t>
            </a:r>
            <a:r>
              <a:rPr lang="id-ID" dirty="0" smtClean="0"/>
              <a:t>ilmiah; </a:t>
            </a:r>
          </a:p>
          <a:p>
            <a:r>
              <a:rPr lang="id-ID" dirty="0" smtClean="0"/>
              <a:t>Merumuskan </a:t>
            </a:r>
            <a:r>
              <a:rPr lang="id-ID" dirty="0" smtClean="0"/>
              <a:t>baku mutu ambien dari hasil penyusunan kriteria</a:t>
            </a:r>
            <a:r>
              <a:rPr lang="id-ID" dirty="0" smtClean="0"/>
              <a:t>;</a:t>
            </a:r>
          </a:p>
          <a:p>
            <a:r>
              <a:rPr lang="id-ID" dirty="0" smtClean="0"/>
              <a:t>Merumuskan </a:t>
            </a:r>
            <a:r>
              <a:rPr lang="id-ID" dirty="0" smtClean="0"/>
              <a:t>baku mutu limbah yang boleh dilepas ke dalam lingkungan; </a:t>
            </a:r>
          </a:p>
          <a:p>
            <a:r>
              <a:rPr lang="id-ID" dirty="0" smtClean="0"/>
              <a:t>Membentuk </a:t>
            </a:r>
            <a:r>
              <a:rPr lang="id-ID" dirty="0" smtClean="0"/>
              <a:t>program pemantauan dan pengumpulan berbagai informasi guna </a:t>
            </a:r>
            <a:r>
              <a:rPr lang="id-ID" dirty="0" smtClean="0"/>
              <a:t>penyempurnaan </a:t>
            </a:r>
            <a:r>
              <a:rPr lang="id-ID" dirty="0" smtClean="0"/>
              <a:t>atau perbaikan data dan juga sebagai umpan batik.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85828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6" y="428604"/>
            <a:ext cx="8858280" cy="60016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id-ID" sz="2400" dirty="0" smtClean="0"/>
              <a:t>Jika suatu sumber air atau badan air diperuntukkan sebagai Golongan A, maka </a:t>
            </a:r>
            <a:r>
              <a:rPr lang="id-ID" sz="2400" dirty="0" smtClean="0"/>
              <a:t>sama  </a:t>
            </a:r>
            <a:r>
              <a:rPr lang="id-ID" sz="2400" dirty="0" smtClean="0"/>
              <a:t>sekali dilarang membuang Iimbah ke dalam badan air tersebut.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id-ID" sz="2400" dirty="0" smtClean="0"/>
              <a:t>Jika </a:t>
            </a:r>
            <a:r>
              <a:rPr lang="id-ID" sz="2400" dirty="0" smtClean="0"/>
              <a:t>suatu </a:t>
            </a:r>
            <a:r>
              <a:rPr lang="id-ID" sz="2400" dirty="0" smtClean="0"/>
              <a:t>sumber </a:t>
            </a:r>
            <a:r>
              <a:rPr lang="id-ID" sz="2400" dirty="0" smtClean="0"/>
              <a:t>air </a:t>
            </a:r>
            <a:r>
              <a:rPr lang="id-ID" sz="2400" dirty="0" smtClean="0"/>
              <a:t>diperuntukkan sebagai </a:t>
            </a:r>
            <a:r>
              <a:rPr lang="id-ID" sz="2400" dirty="0" smtClean="0"/>
              <a:t>Golongan B, maka limbah yang boleh dibuang ke </a:t>
            </a:r>
            <a:r>
              <a:rPr lang="id-ID" sz="2400" dirty="0" smtClean="0"/>
              <a:t>dalamnya </a:t>
            </a:r>
            <a:r>
              <a:rPr lang="id-ID" sz="2400" dirty="0" smtClean="0"/>
              <a:t>harus memenuhi baku mutu limbah I.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id-ID" sz="2400" dirty="0" smtClean="0"/>
              <a:t>Jika </a:t>
            </a:r>
            <a:r>
              <a:rPr lang="id-ID" sz="2400" dirty="0" smtClean="0"/>
              <a:t>suatu sumber air diperuntukkan </a:t>
            </a:r>
            <a:r>
              <a:rPr lang="id-ID" sz="2400" dirty="0" smtClean="0"/>
              <a:t>sebagai </a:t>
            </a:r>
            <a:r>
              <a:rPr lang="id-ID" sz="2400" dirty="0" smtClean="0"/>
              <a:t>Golongan C, maka Iimbah yang boleh dibuang ke dalamnya harus memenuhi </a:t>
            </a:r>
            <a:r>
              <a:rPr lang="id-ID" sz="2400" dirty="0" smtClean="0"/>
              <a:t>baku </a:t>
            </a:r>
            <a:r>
              <a:rPr lang="id-ID" sz="2400" dirty="0" smtClean="0"/>
              <a:t>mutu limbah II.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id-ID" sz="2400" dirty="0" smtClean="0"/>
              <a:t>Jika suatu sumber air diperuntukkan sebagai Golongan </a:t>
            </a:r>
            <a:r>
              <a:rPr lang="id-ID" sz="2400" dirty="0" smtClean="0"/>
              <a:t>D, </a:t>
            </a:r>
            <a:r>
              <a:rPr lang="id-ID" sz="2400" dirty="0" smtClean="0"/>
              <a:t>maka Iimbah yang boleh dibuang ke dalamnya harus memenuhi baku mutu limbah </a:t>
            </a:r>
            <a:r>
              <a:rPr lang="id-ID" sz="2400" dirty="0" smtClean="0"/>
              <a:t>III</a:t>
            </a:r>
            <a:r>
              <a:rPr lang="id-ID" sz="2400" dirty="0" smtClean="0"/>
              <a:t>. </a:t>
            </a:r>
          </a:p>
          <a:p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Baku Mutu 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Batas </a:t>
            </a:r>
            <a:r>
              <a:rPr lang="en-US" dirty="0" err="1" smtClean="0"/>
              <a:t>kadar</a:t>
            </a:r>
            <a:r>
              <a:rPr lang="en-US" dirty="0" smtClean="0"/>
              <a:t> yang </a:t>
            </a:r>
            <a:r>
              <a:rPr lang="en-US" dirty="0" err="1" smtClean="0"/>
              <a:t>diperbolehkan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pencemar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air, </a:t>
            </a:r>
            <a:r>
              <a:rPr lang="en-US" dirty="0" err="1" smtClean="0"/>
              <a:t>na</a:t>
            </a:r>
            <a:r>
              <a:rPr lang="id-ID" dirty="0" smtClean="0"/>
              <a:t>m</a:t>
            </a:r>
            <a:r>
              <a:rPr lang="en-US" dirty="0" smtClean="0"/>
              <a:t>un air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id-ID" dirty="0" smtClean="0"/>
              <a:t>p</a:t>
            </a:r>
            <a:r>
              <a:rPr lang="en-US" dirty="0" err="1" smtClean="0"/>
              <a:t>eruntukannya</a:t>
            </a:r>
            <a:r>
              <a:rPr lang="en-US" dirty="0" smtClean="0"/>
              <a:t>.	</a:t>
            </a:r>
          </a:p>
          <a:p>
            <a:endParaRPr lang="id-ID" dirty="0"/>
          </a:p>
        </p:txBody>
      </p:sp>
      <p:pic>
        <p:nvPicPr>
          <p:cNvPr id="4" name="Picture 3" descr="Air Pertan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884"/>
            <a:ext cx="2847975" cy="2143117"/>
          </a:xfrm>
          <a:prstGeom prst="rect">
            <a:avLst/>
          </a:prstGeom>
        </p:spPr>
      </p:pic>
      <p:pic>
        <p:nvPicPr>
          <p:cNvPr id="5" name="Picture 4" descr="Air Min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714875"/>
            <a:ext cx="2143125" cy="21431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929066"/>
            <a:ext cx="414337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54" y="17244"/>
            <a:ext cx="3143240" cy="26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4296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pencemaran-dan-baku-mutu-lingkungan-1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id-ID" dirty="0" smtClean="0"/>
              <a:t>BAKU MUTU AIR</a:t>
            </a:r>
            <a:endParaRPr lang="id-ID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786058"/>
            <a:ext cx="6572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6267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464347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Baku Mutu Limbah Cair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3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A</a:t>
            </a:r>
            <a:r>
              <a:rPr lang="en-US" dirty="0" err="1" smtClean="0"/>
              <a:t>dalah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yang </a:t>
            </a:r>
            <a:r>
              <a:rPr lang="en-US" dirty="0" err="1" smtClean="0"/>
              <a:t>diperbolehkan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pencemar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dibuang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air,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dilampauinya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air.</a:t>
            </a:r>
          </a:p>
          <a:p>
            <a:endParaRPr lang="id-ID" dirty="0"/>
          </a:p>
        </p:txBody>
      </p:sp>
      <p:pic>
        <p:nvPicPr>
          <p:cNvPr id="4" name="Picture 3" descr="Sung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857628"/>
            <a:ext cx="4429124" cy="3032974"/>
          </a:xfrm>
          <a:prstGeom prst="rect">
            <a:avLst/>
          </a:prstGeom>
        </p:spPr>
      </p:pic>
      <p:pic>
        <p:nvPicPr>
          <p:cNvPr id="5" name="Picture 4" descr="Limbah indust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29066"/>
            <a:ext cx="4640221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id-ID" sz="3600" dirty="0" smtClean="0"/>
              <a:t>Baku Mutu Limbah Cair</a:t>
            </a:r>
            <a:endParaRPr lang="id-ID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31" y="1071546"/>
            <a:ext cx="4600569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50556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522347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604"/>
            <a:ext cx="44291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Baku </a:t>
            </a:r>
            <a:r>
              <a:rPr lang="id-ID" dirty="0" smtClean="0"/>
              <a:t>M</a:t>
            </a:r>
            <a:r>
              <a:rPr lang="en-US" dirty="0" err="1" smtClean="0"/>
              <a:t>utu</a:t>
            </a:r>
            <a:r>
              <a:rPr lang="en-US" dirty="0" smtClean="0"/>
              <a:t> </a:t>
            </a:r>
            <a:r>
              <a:rPr lang="id-ID" dirty="0" smtClean="0"/>
              <a:t>A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id-ID" dirty="0" smtClean="0"/>
              <a:t>L</a:t>
            </a:r>
            <a:r>
              <a:rPr lang="en-US" dirty="0" err="1" smtClean="0"/>
              <a:t>aut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32" y="1885952"/>
            <a:ext cx="3757610" cy="4900634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id-ID" dirty="0" smtClean="0"/>
              <a:t>B</a:t>
            </a:r>
            <a:r>
              <a:rPr lang="en-US" dirty="0" err="1" smtClean="0"/>
              <a:t>atas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, </a:t>
            </a:r>
            <a:r>
              <a:rPr lang="en-US" dirty="0" err="1" smtClean="0"/>
              <a:t>zat</a:t>
            </a:r>
            <a:r>
              <a:rPr lang="en-US" dirty="0" smtClean="0"/>
              <a:t>,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lain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pencemar</a:t>
            </a:r>
            <a:r>
              <a:rPr lang="en-US" dirty="0" smtClean="0"/>
              <a:t> yang </a:t>
            </a:r>
            <a:r>
              <a:rPr lang="en-US" dirty="0" err="1" smtClean="0"/>
              <a:t>ditenggang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 </a:t>
            </a:r>
            <a:r>
              <a:rPr lang="en-US" dirty="0" err="1" smtClean="0"/>
              <a:t>laut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30"/>
            <a:ext cx="4505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ir La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214818"/>
            <a:ext cx="4929190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496"/>
            <a:ext cx="4286248" cy="17145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Baku </a:t>
            </a:r>
            <a:r>
              <a:rPr lang="id-ID" sz="2800" dirty="0" smtClean="0"/>
              <a:t>M</a:t>
            </a:r>
            <a:r>
              <a:rPr lang="en-US" sz="2800" dirty="0" err="1" smtClean="0"/>
              <a:t>utu</a:t>
            </a:r>
            <a:r>
              <a:rPr lang="en-US" sz="2800" dirty="0" smtClean="0"/>
              <a:t> </a:t>
            </a:r>
            <a:r>
              <a:rPr lang="id-ID" sz="2800" dirty="0" smtClean="0"/>
              <a:t>U</a:t>
            </a:r>
            <a:r>
              <a:rPr lang="en-US" sz="2800" dirty="0" err="1" smtClean="0"/>
              <a:t>dara</a:t>
            </a:r>
            <a:r>
              <a:rPr lang="en-US" sz="2800" dirty="0" smtClean="0"/>
              <a:t> </a:t>
            </a:r>
            <a:r>
              <a:rPr lang="id-ID" sz="2800" dirty="0" smtClean="0"/>
              <a:t>A</a:t>
            </a:r>
            <a:r>
              <a:rPr lang="en-US" sz="2800" dirty="0" err="1" smtClean="0"/>
              <a:t>mbien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00572"/>
            <a:ext cx="9144000" cy="225742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id-ID" dirty="0" smtClean="0"/>
              <a:t>	B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yang </a:t>
            </a:r>
            <a:r>
              <a:rPr lang="en-US" dirty="0" err="1" smtClean="0"/>
              <a:t>diperbolehkan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pencemar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, </a:t>
            </a:r>
            <a:r>
              <a:rPr lang="en-US" dirty="0" err="1" smtClean="0"/>
              <a:t>tumbuh-tumbuhan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643182"/>
            <a:ext cx="485775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pencemaran-dan-baku-mutu-lingkungan-14-638.jpg"/>
          <p:cNvPicPr>
            <a:picLocks noChangeAspect="1"/>
          </p:cNvPicPr>
          <p:nvPr/>
        </p:nvPicPr>
        <p:blipFill>
          <a:blip r:embed="rId3"/>
          <a:srcRect t="13987" b="29645"/>
          <a:stretch>
            <a:fillRect/>
          </a:stretch>
        </p:blipFill>
        <p:spPr>
          <a:xfrm>
            <a:off x="0" y="0"/>
            <a:ext cx="9144000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Baku </a:t>
            </a:r>
            <a:r>
              <a:rPr lang="id-ID" dirty="0" smtClean="0"/>
              <a:t>M</a:t>
            </a:r>
            <a:r>
              <a:rPr lang="en-US" dirty="0" err="1" smtClean="0"/>
              <a:t>utu</a:t>
            </a:r>
            <a:r>
              <a:rPr lang="en-US" dirty="0" smtClean="0"/>
              <a:t> </a:t>
            </a:r>
            <a:r>
              <a:rPr lang="id-ID" dirty="0" smtClean="0"/>
              <a:t>U</a:t>
            </a:r>
            <a:r>
              <a:rPr lang="en-US" dirty="0" err="1" smtClean="0"/>
              <a:t>dara</a:t>
            </a:r>
            <a:r>
              <a:rPr lang="en-US" dirty="0" smtClean="0"/>
              <a:t> </a:t>
            </a:r>
            <a:r>
              <a:rPr lang="id-ID" dirty="0" smtClean="0"/>
              <a:t>E</a:t>
            </a:r>
            <a:r>
              <a:rPr lang="en-US" dirty="0" err="1" smtClean="0"/>
              <a:t>misi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6" y="1600200"/>
            <a:ext cx="3257544" cy="4525963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B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yang </a:t>
            </a:r>
            <a:r>
              <a:rPr lang="en-US" dirty="0" err="1" smtClean="0"/>
              <a:t>diperbolehkan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pencemar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dilampauinya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ambien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4" name="Picture 3" descr="pencemaran-dan-baku-mutu-lingkunga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5214974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  <a:solidFill>
            <a:schemeClr val="bg2"/>
          </a:solidFill>
        </p:spPr>
        <p:txBody>
          <a:bodyPr/>
          <a:lstStyle/>
          <a:p>
            <a:r>
              <a:rPr lang="id-ID" dirty="0" smtClean="0"/>
              <a:t>BAKU MUTU UDARA EMISI</a:t>
            </a: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72" y="1500174"/>
          <a:ext cx="8286808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32"/>
                <a:gridCol w="37147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>
                          <a:solidFill>
                            <a:srgbClr val="FF0000"/>
                          </a:solidFill>
                        </a:rPr>
                        <a:t>Sistem</a:t>
                      </a:r>
                      <a:r>
                        <a:rPr lang="id-ID" sz="2800" b="1" baseline="0" dirty="0" smtClean="0">
                          <a:solidFill>
                            <a:srgbClr val="FF0000"/>
                          </a:solidFill>
                        </a:rPr>
                        <a:t> Udara</a:t>
                      </a:r>
                      <a:r>
                        <a:rPr lang="id-ID" sz="2800" b="1" dirty="0" smtClean="0">
                          <a:solidFill>
                            <a:srgbClr val="FF0000"/>
                          </a:solidFill>
                        </a:rPr>
                        <a:t> Emisi</a:t>
                      </a:r>
                      <a:endParaRPr lang="id-ID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b="1" dirty="0" smtClean="0">
                          <a:solidFill>
                            <a:srgbClr val="FF0000"/>
                          </a:solidFill>
                        </a:rPr>
                        <a:t>Baku Mutu</a:t>
                      </a:r>
                      <a:endParaRPr lang="id-ID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AMBANG BATAS EMISI GAS BUANG  KENDARAAN BERMOTOR  </a:t>
                      </a:r>
                    </a:p>
                    <a:p>
                      <a:r>
                        <a:rPr lang="id-ID" dirty="0" smtClean="0"/>
                        <a:t>TIPE BARU DAN KENDARAAN BERMOTOR  </a:t>
                      </a:r>
                    </a:p>
                    <a:p>
                      <a:r>
                        <a:rPr lang="id-ID" dirty="0" smtClean="0"/>
                        <a:t>YANG SEDANG DIPRODUKSI (CURRENT PRODUCTION) </a:t>
                      </a:r>
                    </a:p>
                    <a:p>
                      <a:r>
                        <a:rPr lang="id-ID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PERATURAN MENTERI NEGARA LINGKUNGAN HIDUP</a:t>
                      </a:r>
                    </a:p>
                    <a:p>
                      <a:r>
                        <a:rPr lang="id-ID" dirty="0" smtClean="0"/>
                        <a:t>141 TAHUN 2003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AMBANG BATAS EMISI GAS BUANG</a:t>
                      </a:r>
                    </a:p>
                    <a:p>
                      <a:r>
                        <a:rPr lang="id-ID" dirty="0" smtClean="0"/>
                        <a:t>KENDARAAN BERMOTOR LAMA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PERATURAN MENTERI NEGARA LINGKUNGAN HIDUP</a:t>
                      </a:r>
                    </a:p>
                    <a:p>
                      <a:r>
                        <a:rPr lang="id-ID" dirty="0" smtClean="0"/>
                        <a:t>NOMOR 05 TAHUN 2006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BAKU MUTU EMISI SUMBER TIDAK BERGERAK BAGI KETEL UAP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PERATURAN MENTERI NEGARA LINGKUNGAN HIDUP</a:t>
                      </a:r>
                    </a:p>
                    <a:p>
                      <a:r>
                        <a:rPr lang="id-ID" dirty="0" smtClean="0"/>
                        <a:t>NOMOR 07 TAHUN 2007</a:t>
                      </a:r>
                    </a:p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Manfaat Penentuan BML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pengontrolan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lingk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buangan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yang </a:t>
            </a:r>
            <a:r>
              <a:rPr lang="en-US" dirty="0" err="1" smtClean="0"/>
              <a:t>diizinkan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dibuang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media </a:t>
            </a:r>
            <a:r>
              <a:rPr lang="en-US" dirty="0" err="1" smtClean="0"/>
              <a:t>lingk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Penerapan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,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lingk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dg </a:t>
            </a:r>
            <a:r>
              <a:rPr lang="en-US" dirty="0" err="1" smtClean="0"/>
              <a:t>mudah</a:t>
            </a:r>
            <a:r>
              <a:rPr lang="en-US" dirty="0" smtClean="0"/>
              <a:t>, </a:t>
            </a:r>
            <a:r>
              <a:rPr lang="en-US" dirty="0" err="1" smtClean="0"/>
              <a:t>krn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dg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pembinaan</a:t>
            </a:r>
            <a:r>
              <a:rPr lang="en-US" dirty="0" smtClean="0"/>
              <a:t> </a:t>
            </a:r>
            <a:r>
              <a:rPr lang="en-US" dirty="0" err="1" smtClean="0"/>
              <a:t>lingk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dg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lingk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328863"/>
            <a:ext cx="6429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pencemaran-dan-baku-mutu-lingkungan-1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5970"/>
            <a:ext cx="9051505" cy="6883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Contoh BML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250" y="3182144"/>
            <a:ext cx="4381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43050"/>
            <a:ext cx="83582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607" y="127590"/>
            <a:ext cx="8665100" cy="64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d-ID" dirty="0" smtClean="0"/>
              <a:t>Anwar Daun. Analisis Kualitas Lingkungan. Penerbit Ombak. Yogyakarta. 2011.</a:t>
            </a:r>
          </a:p>
          <a:p>
            <a:r>
              <a:rPr lang="id-ID" dirty="0" smtClean="0"/>
              <a:t>Gambar: https://www.slideshare.net/melanesia/pencemaran-dan-baku-mutu-lingkungan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 descr="pencemaran-dan-baku-mutu-lingkungan-3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Baku Mutu Lingkungan (BML) Hidup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Ukuran batas atau kadar </a:t>
            </a:r>
            <a:r>
              <a:rPr lang="id-ID" dirty="0" smtClean="0"/>
              <a:t>mahluk hidup, zat, energi atau komponen yang ada atau harus ada dan/atau </a:t>
            </a:r>
            <a:r>
              <a:rPr lang="id-ID" dirty="0" smtClean="0">
                <a:solidFill>
                  <a:srgbClr val="FF0000"/>
                </a:solidFill>
              </a:rPr>
              <a:t>unsur pencemar yang ditenggang keberadaannya</a:t>
            </a:r>
            <a:r>
              <a:rPr lang="id-ID" dirty="0" smtClean="0"/>
              <a:t> dalam </a:t>
            </a:r>
            <a:r>
              <a:rPr lang="id-ID" dirty="0" smtClean="0">
                <a:solidFill>
                  <a:srgbClr val="FF0000"/>
                </a:solidFill>
              </a:rPr>
              <a:t>suatu sumber daya</a:t>
            </a:r>
            <a:r>
              <a:rPr lang="id-ID" dirty="0" smtClean="0"/>
              <a:t> tertentu sebagai </a:t>
            </a:r>
            <a:r>
              <a:rPr lang="id-ID" dirty="0" smtClean="0">
                <a:solidFill>
                  <a:srgbClr val="FF0000"/>
                </a:solidFill>
              </a:rPr>
              <a:t>unsur lingkungan hidup </a:t>
            </a:r>
            <a:r>
              <a:rPr lang="id-ID" dirty="0" smtClean="0"/>
              <a:t>(UU No 32 Tahun 2009)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60" y="4857760"/>
            <a:ext cx="6381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sz="3600" dirty="0" smtClean="0"/>
              <a:t>Kriteria Baku Kerusakan Lingkungan Hidup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Ukuran batas perubahan sifat fisik, kimia, dan/atau hayati lingkungan hidup yang dapat ditenggang oleh lingkungan hidup untuk dapat tetap melestarikan fungsinya. </a:t>
            </a:r>
            <a:endParaRPr lang="id-ID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60" y="4857760"/>
            <a:ext cx="6381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Nilai Ambang Batas / NAB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Kemampuan lingkungan</a:t>
            </a:r>
            <a:r>
              <a:rPr lang="id-ID" dirty="0" smtClean="0"/>
              <a:t> diistilahkan dengan daya dukung lingkungan =  daya toleransi dan daya tenggang = </a:t>
            </a:r>
            <a:r>
              <a:rPr lang="id-ID" i="1" dirty="0" smtClean="0">
                <a:solidFill>
                  <a:srgbClr val="FF0000"/>
                </a:solidFill>
              </a:rPr>
              <a:t>carrying capacity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Batas tertinggi (maksimum) dan batas terendah (minimum) </a:t>
            </a:r>
            <a:r>
              <a:rPr lang="id-ID" dirty="0" smtClean="0"/>
              <a:t>dari kandungan zat-zat, mahluk hidup, atau komponen-komponen lain </a:t>
            </a:r>
            <a:r>
              <a:rPr lang="id-ID" dirty="0" smtClean="0">
                <a:solidFill>
                  <a:srgbClr val="FF0000"/>
                </a:solidFill>
              </a:rPr>
              <a:t>yang diperbolehkan</a:t>
            </a:r>
            <a:r>
              <a:rPr lang="id-ID" dirty="0" smtClean="0"/>
              <a:t> dalam setiap </a:t>
            </a:r>
            <a:r>
              <a:rPr lang="id-ID" dirty="0" smtClean="0">
                <a:solidFill>
                  <a:srgbClr val="FF0000"/>
                </a:solidFill>
              </a:rPr>
              <a:t>interaksi yang berkenaan dengan lingkungan</a:t>
            </a:r>
            <a:r>
              <a:rPr lang="id-ID" dirty="0" smtClean="0"/>
              <a:t>, khususnya yang </a:t>
            </a:r>
            <a:r>
              <a:rPr lang="id-ID" dirty="0" smtClean="0">
                <a:solidFill>
                  <a:srgbClr val="FF0000"/>
                </a:solidFill>
              </a:rPr>
              <a:t>berpotensi mempengaruhi kualitas tata lingkungan hidup </a:t>
            </a:r>
            <a:r>
              <a:rPr lang="id-ID" dirty="0" smtClean="0"/>
              <a:t>atau ekologi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pencemaran-dan-baku-mutu-lingkungan-4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56" y="0"/>
            <a:ext cx="9146656" cy="68130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pencemaran-dan-baku-mutu-lingkungan-4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655</Words>
  <Application>Microsoft Office PowerPoint</Application>
  <PresentationFormat>On-screen Show (4:3)</PresentationFormat>
  <Paragraphs>65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BAKU MUTU LINGKUNGAN</vt:lpstr>
      <vt:lpstr>Slide 2</vt:lpstr>
      <vt:lpstr>Slide 3</vt:lpstr>
      <vt:lpstr>Slide 4</vt:lpstr>
      <vt:lpstr>Baku Mutu Lingkungan (BML) Hidup</vt:lpstr>
      <vt:lpstr>Kriteria Baku Kerusakan Lingkungan Hidup</vt:lpstr>
      <vt:lpstr>Nilai Ambang Batas / NAB</vt:lpstr>
      <vt:lpstr>Slide 8</vt:lpstr>
      <vt:lpstr>Slide 9</vt:lpstr>
      <vt:lpstr>Slide 10</vt:lpstr>
      <vt:lpstr>Slide 11</vt:lpstr>
      <vt:lpstr>Slide 12</vt:lpstr>
      <vt:lpstr>Fungsi Baku Mutu Lingkungan</vt:lpstr>
      <vt:lpstr>Langkah-Langkah Menyusun BML</vt:lpstr>
      <vt:lpstr>Slide 15</vt:lpstr>
      <vt:lpstr>Slide 16</vt:lpstr>
      <vt:lpstr>Baku Mutu Air</vt:lpstr>
      <vt:lpstr>Slide 18</vt:lpstr>
      <vt:lpstr>Slide 19</vt:lpstr>
      <vt:lpstr>BAKU MUTU AIR</vt:lpstr>
      <vt:lpstr>Baku Mutu Limbah Cair</vt:lpstr>
      <vt:lpstr>Baku Mutu Limbah Cair</vt:lpstr>
      <vt:lpstr>Baku Mutu Air Laut</vt:lpstr>
      <vt:lpstr>Baku Mutu Udara Ambien</vt:lpstr>
      <vt:lpstr>Baku Mutu Udara Emisi</vt:lpstr>
      <vt:lpstr>BAKU MUTU UDARA EMISI</vt:lpstr>
      <vt:lpstr>Manfaat Penentuan BML </vt:lpstr>
      <vt:lpstr>Penerapan</vt:lpstr>
      <vt:lpstr>CONTOH</vt:lpstr>
      <vt:lpstr>Contoh BML</vt:lpstr>
      <vt:lpstr>Slide 31</vt:lpstr>
      <vt:lpstr>Slide 32</vt:lpstr>
      <vt:lpstr>Slide 33</vt:lpstr>
      <vt:lpstr>Slide 34</vt:lpstr>
      <vt:lpstr>Referensi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BAKU MUTU LINGKUNGAN</dc:title>
  <dc:creator>FKMDN</dc:creator>
  <cp:lastModifiedBy>FKMDN</cp:lastModifiedBy>
  <cp:revision>20</cp:revision>
  <dcterms:created xsi:type="dcterms:W3CDTF">2016-03-18T09:22:52Z</dcterms:created>
  <dcterms:modified xsi:type="dcterms:W3CDTF">2018-03-27T03:32:44Z</dcterms:modified>
</cp:coreProperties>
</file>