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0" r:id="rId4"/>
    <p:sldId id="257" r:id="rId5"/>
    <p:sldId id="269" r:id="rId6"/>
    <p:sldId id="271" r:id="rId7"/>
    <p:sldId id="27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2" r:id="rId17"/>
    <p:sldId id="273" r:id="rId18"/>
    <p:sldId id="267" r:id="rId19"/>
    <p:sldId id="274" r:id="rId20"/>
    <p:sldId id="266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54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0E504-9CD1-4293-A804-47FDB2FD58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2501725-C314-4C65-8047-C2E66C3DE7CE}">
      <dgm:prSet phldrT="[Text]"/>
      <dgm:spPr/>
      <dgm:t>
        <a:bodyPr/>
        <a:lstStyle/>
        <a:p>
          <a:r>
            <a:rPr lang="id-ID" dirty="0"/>
            <a:t>Pertanian</a:t>
          </a:r>
        </a:p>
      </dgm:t>
    </dgm:pt>
    <dgm:pt modelId="{DC5FC59B-C14B-4F34-9C6E-8ED2B2AA967C}" type="parTrans" cxnId="{CA9E742A-282F-4D7D-A5DA-3A98135A3128}">
      <dgm:prSet/>
      <dgm:spPr/>
      <dgm:t>
        <a:bodyPr/>
        <a:lstStyle/>
        <a:p>
          <a:endParaRPr lang="id-ID"/>
        </a:p>
      </dgm:t>
    </dgm:pt>
    <dgm:pt modelId="{729F6D34-3A04-45AB-9868-D3FCF7C25248}" type="sibTrans" cxnId="{CA9E742A-282F-4D7D-A5DA-3A98135A3128}">
      <dgm:prSet/>
      <dgm:spPr/>
      <dgm:t>
        <a:bodyPr/>
        <a:lstStyle/>
        <a:p>
          <a:endParaRPr lang="id-ID"/>
        </a:p>
      </dgm:t>
    </dgm:pt>
    <dgm:pt modelId="{C707A602-17C7-4C0D-86E0-F645BAB7D082}">
      <dgm:prSet phldrT="[Text]"/>
      <dgm:spPr/>
      <dgm:t>
        <a:bodyPr/>
        <a:lstStyle/>
        <a:p>
          <a:r>
            <a:rPr lang="id-ID" dirty="0"/>
            <a:t>Nelayan</a:t>
          </a:r>
        </a:p>
      </dgm:t>
    </dgm:pt>
    <dgm:pt modelId="{8B9DE4B6-1A62-4E64-AE5C-FFDF14464F72}" type="parTrans" cxnId="{3D5CEEB7-DBCB-4B91-83DB-5837E57D96F2}">
      <dgm:prSet/>
      <dgm:spPr/>
      <dgm:t>
        <a:bodyPr/>
        <a:lstStyle/>
        <a:p>
          <a:endParaRPr lang="id-ID"/>
        </a:p>
      </dgm:t>
    </dgm:pt>
    <dgm:pt modelId="{8F04EF7C-930E-4110-ABE4-5A6D21C37CF9}" type="sibTrans" cxnId="{3D5CEEB7-DBCB-4B91-83DB-5837E57D96F2}">
      <dgm:prSet/>
      <dgm:spPr/>
      <dgm:t>
        <a:bodyPr/>
        <a:lstStyle/>
        <a:p>
          <a:endParaRPr lang="id-ID"/>
        </a:p>
      </dgm:t>
    </dgm:pt>
    <dgm:pt modelId="{FE3A679E-0E50-459E-96FD-BEACC668320C}">
      <dgm:prSet phldrT="[Text]"/>
      <dgm:spPr/>
      <dgm:t>
        <a:bodyPr/>
        <a:lstStyle/>
        <a:p>
          <a:r>
            <a:rPr lang="id-ID" dirty="0"/>
            <a:t>Transportasi</a:t>
          </a:r>
        </a:p>
      </dgm:t>
    </dgm:pt>
    <dgm:pt modelId="{25C05C8F-67B6-4096-8734-63CE8DB0C237}" type="parTrans" cxnId="{3F555F31-4892-4459-8FCA-811A6DA6A02D}">
      <dgm:prSet/>
      <dgm:spPr/>
      <dgm:t>
        <a:bodyPr/>
        <a:lstStyle/>
        <a:p>
          <a:endParaRPr lang="id-ID"/>
        </a:p>
      </dgm:t>
    </dgm:pt>
    <dgm:pt modelId="{075E8FE9-DA4A-44FB-989B-B824833A5B64}" type="sibTrans" cxnId="{3F555F31-4892-4459-8FCA-811A6DA6A02D}">
      <dgm:prSet/>
      <dgm:spPr/>
      <dgm:t>
        <a:bodyPr/>
        <a:lstStyle/>
        <a:p>
          <a:endParaRPr lang="id-ID"/>
        </a:p>
      </dgm:t>
    </dgm:pt>
    <dgm:pt modelId="{000A7622-375F-475E-8C66-8234381D79CD}">
      <dgm:prSet phldrT="[Text]"/>
      <dgm:spPr/>
      <dgm:t>
        <a:bodyPr/>
        <a:lstStyle/>
        <a:p>
          <a:r>
            <a:rPr lang="id-ID" dirty="0"/>
            <a:t>Logam</a:t>
          </a:r>
        </a:p>
      </dgm:t>
    </dgm:pt>
    <dgm:pt modelId="{58E186F7-A3B3-4F70-9ADB-A934ECD73CFB}" type="parTrans" cxnId="{4460723D-33DA-40AD-80CE-DBBA1BF2AD82}">
      <dgm:prSet/>
      <dgm:spPr/>
      <dgm:t>
        <a:bodyPr/>
        <a:lstStyle/>
        <a:p>
          <a:endParaRPr lang="id-ID"/>
        </a:p>
      </dgm:t>
    </dgm:pt>
    <dgm:pt modelId="{B6F01347-1D3E-4A11-8EB2-792DD829CB70}" type="sibTrans" cxnId="{4460723D-33DA-40AD-80CE-DBBA1BF2AD82}">
      <dgm:prSet/>
      <dgm:spPr/>
      <dgm:t>
        <a:bodyPr/>
        <a:lstStyle/>
        <a:p>
          <a:endParaRPr lang="id-ID"/>
        </a:p>
      </dgm:t>
    </dgm:pt>
    <dgm:pt modelId="{D8F05B15-9183-47C0-AE7F-35FD5D30317F}">
      <dgm:prSet phldrT="[Text]"/>
      <dgm:spPr/>
      <dgm:t>
        <a:bodyPr/>
        <a:lstStyle/>
        <a:p>
          <a:r>
            <a:rPr lang="id-ID" dirty="0"/>
            <a:t>Mini Facturing</a:t>
          </a:r>
        </a:p>
      </dgm:t>
    </dgm:pt>
    <dgm:pt modelId="{660C59D4-FE57-46C1-BDD9-52F8333406E8}" type="parTrans" cxnId="{236A0FD9-07E1-4597-8B29-CB35C0C8CD2B}">
      <dgm:prSet/>
      <dgm:spPr/>
      <dgm:t>
        <a:bodyPr/>
        <a:lstStyle/>
        <a:p>
          <a:endParaRPr lang="id-ID"/>
        </a:p>
      </dgm:t>
    </dgm:pt>
    <dgm:pt modelId="{BB88B8BF-F961-4FF5-9849-2185A28EEFAF}" type="sibTrans" cxnId="{236A0FD9-07E1-4597-8B29-CB35C0C8CD2B}">
      <dgm:prSet/>
      <dgm:spPr/>
      <dgm:t>
        <a:bodyPr/>
        <a:lstStyle/>
        <a:p>
          <a:endParaRPr lang="id-ID"/>
        </a:p>
      </dgm:t>
    </dgm:pt>
    <dgm:pt modelId="{868DA435-B554-44BB-9D14-2AD23E4EED04}">
      <dgm:prSet phldrT="[Text]"/>
      <dgm:spPr/>
      <dgm:t>
        <a:bodyPr/>
        <a:lstStyle/>
        <a:p>
          <a:r>
            <a:rPr lang="id-ID" dirty="0"/>
            <a:t>Jasa</a:t>
          </a:r>
        </a:p>
      </dgm:t>
    </dgm:pt>
    <dgm:pt modelId="{0E3662F7-A674-43E3-85B2-F50A587B9CA3}" type="parTrans" cxnId="{026C4D5F-800D-4630-819F-3923AC3949CE}">
      <dgm:prSet/>
      <dgm:spPr/>
      <dgm:t>
        <a:bodyPr/>
        <a:lstStyle/>
        <a:p>
          <a:endParaRPr lang="id-ID"/>
        </a:p>
      </dgm:t>
    </dgm:pt>
    <dgm:pt modelId="{8A8F61C8-B442-41CF-9F38-897534A95644}" type="sibTrans" cxnId="{026C4D5F-800D-4630-819F-3923AC3949CE}">
      <dgm:prSet/>
      <dgm:spPr/>
      <dgm:t>
        <a:bodyPr/>
        <a:lstStyle/>
        <a:p>
          <a:endParaRPr lang="id-ID"/>
        </a:p>
      </dgm:t>
    </dgm:pt>
    <dgm:pt modelId="{5A7D41F4-90A6-42F7-81AE-F191D124CACE}" type="pres">
      <dgm:prSet presAssocID="{3980E504-9CD1-4293-A804-47FDB2FD58EE}" presName="diagram" presStyleCnt="0">
        <dgm:presLayoutVars>
          <dgm:dir/>
          <dgm:resizeHandles val="exact"/>
        </dgm:presLayoutVars>
      </dgm:prSet>
      <dgm:spPr/>
    </dgm:pt>
    <dgm:pt modelId="{B7FE74EF-4D59-4E92-96E3-2F2AAA91F804}" type="pres">
      <dgm:prSet presAssocID="{22501725-C314-4C65-8047-C2E66C3DE7CE}" presName="node" presStyleLbl="node1" presStyleIdx="0" presStyleCnt="6" custLinFactNeighborX="11843" custLinFactNeighborY="-4897">
        <dgm:presLayoutVars>
          <dgm:bulletEnabled val="1"/>
        </dgm:presLayoutVars>
      </dgm:prSet>
      <dgm:spPr/>
    </dgm:pt>
    <dgm:pt modelId="{97E3D274-2FBC-4FA5-BE02-6D130BBD7B1B}" type="pres">
      <dgm:prSet presAssocID="{729F6D34-3A04-45AB-9868-D3FCF7C25248}" presName="sibTrans" presStyleCnt="0"/>
      <dgm:spPr/>
    </dgm:pt>
    <dgm:pt modelId="{50D792C4-1128-49A8-82C0-B0D8ED20E439}" type="pres">
      <dgm:prSet presAssocID="{C707A602-17C7-4C0D-86E0-F645BAB7D082}" presName="node" presStyleLbl="node1" presStyleIdx="1" presStyleCnt="6" custLinFactX="10825" custLinFactY="16581" custLinFactNeighborX="100000" custLinFactNeighborY="100000">
        <dgm:presLayoutVars>
          <dgm:bulletEnabled val="1"/>
        </dgm:presLayoutVars>
      </dgm:prSet>
      <dgm:spPr/>
    </dgm:pt>
    <dgm:pt modelId="{4343AA38-4696-440A-8487-323C761485C9}" type="pres">
      <dgm:prSet presAssocID="{8F04EF7C-930E-4110-ABE4-5A6D21C37CF9}" presName="sibTrans" presStyleCnt="0"/>
      <dgm:spPr/>
    </dgm:pt>
    <dgm:pt modelId="{21ACF5CC-C635-4752-B7AE-C636795B5C89}" type="pres">
      <dgm:prSet presAssocID="{FE3A679E-0E50-459E-96FD-BEACC668320C}" presName="node" presStyleLbl="node1" presStyleIdx="2" presStyleCnt="6" custLinFactNeighborX="825" custLinFactNeighborY="-4897">
        <dgm:presLayoutVars>
          <dgm:bulletEnabled val="1"/>
        </dgm:presLayoutVars>
      </dgm:prSet>
      <dgm:spPr/>
    </dgm:pt>
    <dgm:pt modelId="{B07A9E5A-BE0D-4177-98DD-754EF58FAD4E}" type="pres">
      <dgm:prSet presAssocID="{075E8FE9-DA4A-44FB-989B-B824833A5B64}" presName="sibTrans" presStyleCnt="0"/>
      <dgm:spPr/>
    </dgm:pt>
    <dgm:pt modelId="{8E44EE88-BB97-477B-9EA0-95698C3C4E28}" type="pres">
      <dgm:prSet presAssocID="{000A7622-375F-475E-8C66-8234381D79CD}" presName="node" presStyleLbl="node1" presStyleIdx="3" presStyleCnt="6" custLinFactNeighborX="10295" custLinFactNeighborY="-86">
        <dgm:presLayoutVars>
          <dgm:bulletEnabled val="1"/>
        </dgm:presLayoutVars>
      </dgm:prSet>
      <dgm:spPr/>
    </dgm:pt>
    <dgm:pt modelId="{B32E0B8C-42D9-41C9-B819-E8B6F5059156}" type="pres">
      <dgm:prSet presAssocID="{B6F01347-1D3E-4A11-8EB2-792DD829CB70}" presName="sibTrans" presStyleCnt="0"/>
      <dgm:spPr/>
    </dgm:pt>
    <dgm:pt modelId="{17EF84B7-F1AA-41AE-AA86-188D52C870E9}" type="pres">
      <dgm:prSet presAssocID="{D8F05B15-9183-47C0-AE7F-35FD5D30317F}" presName="node" presStyleLbl="node1" presStyleIdx="4" presStyleCnt="6" custLinFactNeighborX="2165" custLinFactNeighborY="77093">
        <dgm:presLayoutVars>
          <dgm:bulletEnabled val="1"/>
        </dgm:presLayoutVars>
      </dgm:prSet>
      <dgm:spPr/>
    </dgm:pt>
    <dgm:pt modelId="{CAF9D0DB-0B3F-49BB-94FD-A1E42E952DA1}" type="pres">
      <dgm:prSet presAssocID="{BB88B8BF-F961-4FF5-9849-2185A28EEFAF}" presName="sibTrans" presStyleCnt="0"/>
      <dgm:spPr/>
    </dgm:pt>
    <dgm:pt modelId="{45355834-E112-4FD5-9352-E68FCA65A0F1}" type="pres">
      <dgm:prSet presAssocID="{868DA435-B554-44BB-9D14-2AD23E4EED04}" presName="node" presStyleLbl="node1" presStyleIdx="5" presStyleCnt="6" custLinFactX="-1237" custLinFactY="-71564" custLinFactNeighborX="-100000" custLinFactNeighborY="-100000">
        <dgm:presLayoutVars>
          <dgm:bulletEnabled val="1"/>
        </dgm:presLayoutVars>
      </dgm:prSet>
      <dgm:spPr/>
    </dgm:pt>
  </dgm:ptLst>
  <dgm:cxnLst>
    <dgm:cxn modelId="{36D29613-BA5C-4CD6-A51C-613BC614C9FF}" type="presOf" srcId="{FE3A679E-0E50-459E-96FD-BEACC668320C}" destId="{21ACF5CC-C635-4752-B7AE-C636795B5C89}" srcOrd="0" destOrd="0" presId="urn:microsoft.com/office/officeart/2005/8/layout/default"/>
    <dgm:cxn modelId="{CA9E742A-282F-4D7D-A5DA-3A98135A3128}" srcId="{3980E504-9CD1-4293-A804-47FDB2FD58EE}" destId="{22501725-C314-4C65-8047-C2E66C3DE7CE}" srcOrd="0" destOrd="0" parTransId="{DC5FC59B-C14B-4F34-9C6E-8ED2B2AA967C}" sibTransId="{729F6D34-3A04-45AB-9868-D3FCF7C25248}"/>
    <dgm:cxn modelId="{3F555F31-4892-4459-8FCA-811A6DA6A02D}" srcId="{3980E504-9CD1-4293-A804-47FDB2FD58EE}" destId="{FE3A679E-0E50-459E-96FD-BEACC668320C}" srcOrd="2" destOrd="0" parTransId="{25C05C8F-67B6-4096-8734-63CE8DB0C237}" sibTransId="{075E8FE9-DA4A-44FB-989B-B824833A5B64}"/>
    <dgm:cxn modelId="{4460723D-33DA-40AD-80CE-DBBA1BF2AD82}" srcId="{3980E504-9CD1-4293-A804-47FDB2FD58EE}" destId="{000A7622-375F-475E-8C66-8234381D79CD}" srcOrd="3" destOrd="0" parTransId="{58E186F7-A3B3-4F70-9ADB-A934ECD73CFB}" sibTransId="{B6F01347-1D3E-4A11-8EB2-792DD829CB70}"/>
    <dgm:cxn modelId="{026C4D5F-800D-4630-819F-3923AC3949CE}" srcId="{3980E504-9CD1-4293-A804-47FDB2FD58EE}" destId="{868DA435-B554-44BB-9D14-2AD23E4EED04}" srcOrd="5" destOrd="0" parTransId="{0E3662F7-A674-43E3-85B2-F50A587B9CA3}" sibTransId="{8A8F61C8-B442-41CF-9F38-897534A95644}"/>
    <dgm:cxn modelId="{00474E48-1F6E-4529-99D2-88685173823B}" type="presOf" srcId="{3980E504-9CD1-4293-A804-47FDB2FD58EE}" destId="{5A7D41F4-90A6-42F7-81AE-F191D124CACE}" srcOrd="0" destOrd="0" presId="urn:microsoft.com/office/officeart/2005/8/layout/default"/>
    <dgm:cxn modelId="{C22C7775-B6B1-4DD1-9C62-63D62BE136E2}" type="presOf" srcId="{868DA435-B554-44BB-9D14-2AD23E4EED04}" destId="{45355834-E112-4FD5-9352-E68FCA65A0F1}" srcOrd="0" destOrd="0" presId="urn:microsoft.com/office/officeart/2005/8/layout/default"/>
    <dgm:cxn modelId="{68EB5656-25EE-44E0-9D56-AA6935C4B0F3}" type="presOf" srcId="{C707A602-17C7-4C0D-86E0-F645BAB7D082}" destId="{50D792C4-1128-49A8-82C0-B0D8ED20E439}" srcOrd="0" destOrd="0" presId="urn:microsoft.com/office/officeart/2005/8/layout/default"/>
    <dgm:cxn modelId="{3D5CEEB7-DBCB-4B91-83DB-5837E57D96F2}" srcId="{3980E504-9CD1-4293-A804-47FDB2FD58EE}" destId="{C707A602-17C7-4C0D-86E0-F645BAB7D082}" srcOrd="1" destOrd="0" parTransId="{8B9DE4B6-1A62-4E64-AE5C-FFDF14464F72}" sibTransId="{8F04EF7C-930E-4110-ABE4-5A6D21C37CF9}"/>
    <dgm:cxn modelId="{EE39C8BC-A5F6-4D94-910A-B262004135CB}" type="presOf" srcId="{000A7622-375F-475E-8C66-8234381D79CD}" destId="{8E44EE88-BB97-477B-9EA0-95698C3C4E28}" srcOrd="0" destOrd="0" presId="urn:microsoft.com/office/officeart/2005/8/layout/default"/>
    <dgm:cxn modelId="{CEB174D2-0809-42E8-86A4-E0BA149FD732}" type="presOf" srcId="{22501725-C314-4C65-8047-C2E66C3DE7CE}" destId="{B7FE74EF-4D59-4E92-96E3-2F2AAA91F804}" srcOrd="0" destOrd="0" presId="urn:microsoft.com/office/officeart/2005/8/layout/default"/>
    <dgm:cxn modelId="{236A0FD9-07E1-4597-8B29-CB35C0C8CD2B}" srcId="{3980E504-9CD1-4293-A804-47FDB2FD58EE}" destId="{D8F05B15-9183-47C0-AE7F-35FD5D30317F}" srcOrd="4" destOrd="0" parTransId="{660C59D4-FE57-46C1-BDD9-52F8333406E8}" sibTransId="{BB88B8BF-F961-4FF5-9849-2185A28EEFAF}"/>
    <dgm:cxn modelId="{6C44C3FE-8A90-4297-8D57-433C15AB54C6}" type="presOf" srcId="{D8F05B15-9183-47C0-AE7F-35FD5D30317F}" destId="{17EF84B7-F1AA-41AE-AA86-188D52C870E9}" srcOrd="0" destOrd="0" presId="urn:microsoft.com/office/officeart/2005/8/layout/default"/>
    <dgm:cxn modelId="{6490676B-F435-45E2-A5EC-6CF2CD4C244E}" type="presParOf" srcId="{5A7D41F4-90A6-42F7-81AE-F191D124CACE}" destId="{B7FE74EF-4D59-4E92-96E3-2F2AAA91F804}" srcOrd="0" destOrd="0" presId="urn:microsoft.com/office/officeart/2005/8/layout/default"/>
    <dgm:cxn modelId="{7104EFC8-FF44-4537-BFB4-C4A3017A2DAC}" type="presParOf" srcId="{5A7D41F4-90A6-42F7-81AE-F191D124CACE}" destId="{97E3D274-2FBC-4FA5-BE02-6D130BBD7B1B}" srcOrd="1" destOrd="0" presId="urn:microsoft.com/office/officeart/2005/8/layout/default"/>
    <dgm:cxn modelId="{09FEEA38-CCF3-4A9F-868E-B9EDDBED2077}" type="presParOf" srcId="{5A7D41F4-90A6-42F7-81AE-F191D124CACE}" destId="{50D792C4-1128-49A8-82C0-B0D8ED20E439}" srcOrd="2" destOrd="0" presId="urn:microsoft.com/office/officeart/2005/8/layout/default"/>
    <dgm:cxn modelId="{CAB2508C-BEA5-4104-BAD7-58FACE57BF00}" type="presParOf" srcId="{5A7D41F4-90A6-42F7-81AE-F191D124CACE}" destId="{4343AA38-4696-440A-8487-323C761485C9}" srcOrd="3" destOrd="0" presId="urn:microsoft.com/office/officeart/2005/8/layout/default"/>
    <dgm:cxn modelId="{495D777B-FEE6-4F97-9D73-ED7D740CEFD6}" type="presParOf" srcId="{5A7D41F4-90A6-42F7-81AE-F191D124CACE}" destId="{21ACF5CC-C635-4752-B7AE-C636795B5C89}" srcOrd="4" destOrd="0" presId="urn:microsoft.com/office/officeart/2005/8/layout/default"/>
    <dgm:cxn modelId="{45C69A37-4747-41E7-AD00-AAE89ED7F73B}" type="presParOf" srcId="{5A7D41F4-90A6-42F7-81AE-F191D124CACE}" destId="{B07A9E5A-BE0D-4177-98DD-754EF58FAD4E}" srcOrd="5" destOrd="0" presId="urn:microsoft.com/office/officeart/2005/8/layout/default"/>
    <dgm:cxn modelId="{7157191F-5AFD-4174-97F8-E33BF9B4A60F}" type="presParOf" srcId="{5A7D41F4-90A6-42F7-81AE-F191D124CACE}" destId="{8E44EE88-BB97-477B-9EA0-95698C3C4E28}" srcOrd="6" destOrd="0" presId="urn:microsoft.com/office/officeart/2005/8/layout/default"/>
    <dgm:cxn modelId="{7F4035FA-51F3-418B-B1BE-2372107D7D74}" type="presParOf" srcId="{5A7D41F4-90A6-42F7-81AE-F191D124CACE}" destId="{B32E0B8C-42D9-41C9-B819-E8B6F5059156}" srcOrd="7" destOrd="0" presId="urn:microsoft.com/office/officeart/2005/8/layout/default"/>
    <dgm:cxn modelId="{C453DE41-7A06-48EC-9085-BBD9562319DA}" type="presParOf" srcId="{5A7D41F4-90A6-42F7-81AE-F191D124CACE}" destId="{17EF84B7-F1AA-41AE-AA86-188D52C870E9}" srcOrd="8" destOrd="0" presId="urn:microsoft.com/office/officeart/2005/8/layout/default"/>
    <dgm:cxn modelId="{22966DFA-97BB-4C9D-9256-02FB56AFC16E}" type="presParOf" srcId="{5A7D41F4-90A6-42F7-81AE-F191D124CACE}" destId="{CAF9D0DB-0B3F-49BB-94FD-A1E42E952DA1}" srcOrd="9" destOrd="0" presId="urn:microsoft.com/office/officeart/2005/8/layout/default"/>
    <dgm:cxn modelId="{A962DB5E-5C86-4C5E-9832-7BB275154A0B}" type="presParOf" srcId="{5A7D41F4-90A6-42F7-81AE-F191D124CACE}" destId="{45355834-E112-4FD5-9352-E68FCA65A0F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E74EF-4D59-4E92-96E3-2F2AAA91F804}">
      <dsp:nvSpPr>
        <dsp:cNvPr id="0" name=""/>
        <dsp:cNvSpPr/>
      </dsp:nvSpPr>
      <dsp:spPr>
        <a:xfrm>
          <a:off x="273551" y="678654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Pertanian</a:t>
          </a:r>
        </a:p>
      </dsp:txBody>
      <dsp:txXfrm>
        <a:off x="273551" y="678654"/>
        <a:ext cx="2309812" cy="1385887"/>
      </dsp:txXfrm>
    </dsp:sp>
    <dsp:sp modelId="{50D792C4-1128-49A8-82C0-B0D8ED20E439}">
      <dsp:nvSpPr>
        <dsp:cNvPr id="0" name=""/>
        <dsp:cNvSpPr/>
      </dsp:nvSpPr>
      <dsp:spPr>
        <a:xfrm>
          <a:off x="5081587" y="2362203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Nelayan</a:t>
          </a:r>
        </a:p>
      </dsp:txBody>
      <dsp:txXfrm>
        <a:off x="5081587" y="2362203"/>
        <a:ext cx="2309812" cy="1385887"/>
      </dsp:txXfrm>
    </dsp:sp>
    <dsp:sp modelId="{21ACF5CC-C635-4752-B7AE-C636795B5C89}">
      <dsp:nvSpPr>
        <dsp:cNvPr id="0" name=""/>
        <dsp:cNvSpPr/>
      </dsp:nvSpPr>
      <dsp:spPr>
        <a:xfrm>
          <a:off x="5081587" y="678654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Transportasi</a:t>
          </a:r>
        </a:p>
      </dsp:txBody>
      <dsp:txXfrm>
        <a:off x="5081587" y="678654"/>
        <a:ext cx="2309812" cy="1385887"/>
      </dsp:txXfrm>
    </dsp:sp>
    <dsp:sp modelId="{8E44EE88-BB97-477B-9EA0-95698C3C4E28}">
      <dsp:nvSpPr>
        <dsp:cNvPr id="0" name=""/>
        <dsp:cNvSpPr/>
      </dsp:nvSpPr>
      <dsp:spPr>
        <a:xfrm>
          <a:off x="237795" y="2362198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Logam</a:t>
          </a:r>
        </a:p>
      </dsp:txBody>
      <dsp:txXfrm>
        <a:off x="237795" y="2362198"/>
        <a:ext cx="2309812" cy="1385887"/>
      </dsp:txXfrm>
    </dsp:sp>
    <dsp:sp modelId="{17EF84B7-F1AA-41AE-AA86-188D52C870E9}">
      <dsp:nvSpPr>
        <dsp:cNvPr id="0" name=""/>
        <dsp:cNvSpPr/>
      </dsp:nvSpPr>
      <dsp:spPr>
        <a:xfrm>
          <a:off x="2590801" y="3109912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Mini Facturing</a:t>
          </a:r>
        </a:p>
      </dsp:txBody>
      <dsp:txXfrm>
        <a:off x="2590801" y="3109912"/>
        <a:ext cx="2309812" cy="1385887"/>
      </dsp:txXfrm>
    </dsp:sp>
    <dsp:sp modelId="{45355834-E112-4FD5-9352-E68FCA65A0F1}">
      <dsp:nvSpPr>
        <dsp:cNvPr id="0" name=""/>
        <dsp:cNvSpPr/>
      </dsp:nvSpPr>
      <dsp:spPr>
        <a:xfrm>
          <a:off x="2743202" y="0"/>
          <a:ext cx="2309812" cy="1385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Jasa</a:t>
          </a:r>
        </a:p>
      </dsp:txBody>
      <dsp:txXfrm>
        <a:off x="2743202" y="0"/>
        <a:ext cx="2309812" cy="1385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7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6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27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9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3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CD1CCDC-F808-4167-89D9-0F37834CCE5A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56954C7-EF58-4E07-BEFA-61AC105D4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INFORMAL SECTOR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OCCUPATIONAL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01040"/>
          </a:xfrm>
        </p:spPr>
        <p:txBody>
          <a:bodyPr/>
          <a:lstStyle/>
          <a:p>
            <a:r>
              <a:rPr lang="en-US" dirty="0" err="1"/>
              <a:t>Perikanan</a:t>
            </a:r>
            <a:r>
              <a:rPr lang="en-US" dirty="0"/>
              <a:t> - </a:t>
            </a:r>
            <a:r>
              <a:rPr lang="en-US" dirty="0" err="1"/>
              <a:t>Nelayan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3331"/>
            <a:ext cx="8610600" cy="4842669"/>
          </a:xfrm>
        </p:spPr>
        <p:txBody>
          <a:bodyPr>
            <a:normAutofit/>
          </a:bodyPr>
          <a:lstStyle/>
          <a:p>
            <a:r>
              <a:rPr lang="en-US" sz="2000" dirty="0" err="1"/>
              <a:t>Lokasi</a:t>
            </a:r>
            <a:r>
              <a:rPr lang="en-US" sz="2000" dirty="0"/>
              <a:t> :  </a:t>
            </a:r>
            <a:r>
              <a:rPr lang="en-US" sz="2000" dirty="0" err="1"/>
              <a:t>darat</a:t>
            </a:r>
            <a:r>
              <a:rPr lang="en-US" sz="2000" dirty="0"/>
              <a:t> (</a:t>
            </a:r>
            <a:r>
              <a:rPr lang="en-US" sz="2000" dirty="0" err="1"/>
              <a:t>kolam-empang</a:t>
            </a:r>
            <a:r>
              <a:rPr lang="en-US" sz="2000" dirty="0"/>
              <a:t>), </a:t>
            </a:r>
            <a:r>
              <a:rPr lang="en-US" sz="2000" dirty="0" err="1"/>
              <a:t>laut</a:t>
            </a:r>
            <a:endParaRPr lang="en-US" sz="2000" dirty="0"/>
          </a:p>
          <a:p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lahan</a:t>
            </a:r>
            <a:r>
              <a:rPr lang="en-US" sz="2000" dirty="0"/>
              <a:t> ; M2 – </a:t>
            </a:r>
            <a:r>
              <a:rPr lang="en-US" sz="2000" dirty="0" err="1"/>
              <a:t>lautan</a:t>
            </a:r>
            <a:r>
              <a:rPr lang="en-US" sz="2000" dirty="0"/>
              <a:t> (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pekerja</a:t>
            </a:r>
            <a:r>
              <a:rPr lang="en-US" sz="2000" dirty="0"/>
              <a:t> : </a:t>
            </a:r>
            <a:r>
              <a:rPr lang="en-US" sz="2000" dirty="0" err="1"/>
              <a:t>satu</a:t>
            </a:r>
            <a:r>
              <a:rPr lang="en-US" sz="2000" dirty="0"/>
              <a:t> – </a:t>
            </a:r>
            <a:r>
              <a:rPr lang="en-US" sz="2000" dirty="0" err="1"/>
              <a:t>puluhan</a:t>
            </a:r>
            <a:endParaRPr lang="en-US" sz="2000" dirty="0"/>
          </a:p>
          <a:p>
            <a:r>
              <a:rPr lang="en-US" sz="2000" dirty="0"/>
              <a:t>Jam </a:t>
            </a:r>
            <a:r>
              <a:rPr lang="en-US" sz="2000" dirty="0" err="1"/>
              <a:t>kerja</a:t>
            </a:r>
            <a:r>
              <a:rPr lang="en-US" sz="2000" dirty="0"/>
              <a:t> :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endParaRPr lang="en-US" sz="2000" dirty="0"/>
          </a:p>
          <a:p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r>
              <a:rPr lang="en-US" sz="2000" dirty="0"/>
              <a:t> : </a:t>
            </a:r>
            <a:r>
              <a:rPr lang="en-US" sz="2000" dirty="0" err="1"/>
              <a:t>biologis</a:t>
            </a:r>
            <a:r>
              <a:rPr lang="en-US" sz="2000" dirty="0"/>
              <a:t> (</a:t>
            </a:r>
            <a:r>
              <a:rPr lang="en-US" sz="2000" dirty="0" err="1"/>
              <a:t>binatang</a:t>
            </a:r>
            <a:r>
              <a:rPr lang="en-US" sz="2000" dirty="0"/>
              <a:t> 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air),  </a:t>
            </a:r>
            <a:r>
              <a:rPr lang="en-US" sz="2000" dirty="0" err="1"/>
              <a:t>panas</a:t>
            </a:r>
            <a:r>
              <a:rPr lang="en-US" sz="2000" dirty="0"/>
              <a:t>, </a:t>
            </a:r>
            <a:r>
              <a:rPr lang="en-US" sz="2000" dirty="0" err="1"/>
              <a:t>angin</a:t>
            </a:r>
            <a:r>
              <a:rPr lang="en-US" sz="2000" dirty="0"/>
              <a:t>,  </a:t>
            </a:r>
            <a:r>
              <a:rPr lang="en-US" sz="2000" dirty="0" err="1"/>
              <a:t>gelombang</a:t>
            </a:r>
            <a:r>
              <a:rPr lang="en-US" sz="2000" dirty="0"/>
              <a:t>. </a:t>
            </a:r>
            <a:r>
              <a:rPr lang="en-US" sz="2000" dirty="0" err="1"/>
              <a:t>Hyperbarik</a:t>
            </a:r>
            <a:endParaRPr lang="en-US" sz="2000" dirty="0"/>
          </a:p>
          <a:p>
            <a:r>
              <a:rPr lang="en-US" sz="2000" dirty="0" err="1"/>
              <a:t>Penyakit</a:t>
            </a:r>
            <a:r>
              <a:rPr lang="en-US" sz="2000" dirty="0"/>
              <a:t> : </a:t>
            </a:r>
            <a:endParaRPr lang="id-ID" sz="2000" dirty="0"/>
          </a:p>
          <a:p>
            <a:r>
              <a:rPr lang="en-US" sz="2000" dirty="0" err="1"/>
              <a:t>sengatan</a:t>
            </a:r>
            <a:r>
              <a:rPr lang="en-US" sz="2000" dirty="0"/>
              <a:t>/</a:t>
            </a:r>
            <a:r>
              <a:rPr lang="en-US" sz="2000" dirty="0" err="1"/>
              <a:t>gigitan</a:t>
            </a:r>
            <a:r>
              <a:rPr lang="en-US" sz="2000" dirty="0"/>
              <a:t> </a:t>
            </a:r>
            <a:r>
              <a:rPr lang="en-US" sz="2000" dirty="0" err="1"/>
              <a:t>ikan</a:t>
            </a:r>
            <a:r>
              <a:rPr lang="en-US" sz="2000" dirty="0"/>
              <a:t>, </a:t>
            </a:r>
            <a:endParaRPr lang="id-ID" sz="2000" dirty="0"/>
          </a:p>
          <a:p>
            <a:r>
              <a:rPr lang="en-US" sz="2000" dirty="0"/>
              <a:t>Caisson –disease, </a:t>
            </a:r>
            <a:endParaRPr lang="id-ID" sz="2000" dirty="0"/>
          </a:p>
          <a:p>
            <a:r>
              <a:rPr lang="en-US" sz="2000" dirty="0"/>
              <a:t>pterygium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6146" name="Picture 2" descr="Nelayan Indonesia Bisa Kaya Raya, Ini yang harus Dilakukan Pemerintah">
            <a:extLst>
              <a:ext uri="{FF2B5EF4-FFF2-40B4-BE49-F238E27FC236}">
                <a16:creationId xmlns:a16="http://schemas.microsoft.com/office/drawing/2014/main" id="{985B779A-9EF5-46CF-9050-B9847243B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3810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610600" cy="701040"/>
          </a:xfrm>
        </p:spPr>
        <p:txBody>
          <a:bodyPr/>
          <a:lstStyle/>
          <a:p>
            <a:r>
              <a:rPr lang="en-US" dirty="0"/>
              <a:t>Transportation 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447800"/>
            <a:ext cx="8382000" cy="5181681"/>
          </a:xfrm>
        </p:spPr>
        <p:txBody>
          <a:bodyPr>
            <a:normAutofit/>
          </a:bodyPr>
          <a:lstStyle/>
          <a:p>
            <a:r>
              <a:rPr lang="en-US" sz="2000" dirty="0" err="1"/>
              <a:t>Lokasi</a:t>
            </a:r>
            <a:r>
              <a:rPr lang="en-US" sz="2000" dirty="0"/>
              <a:t> : </a:t>
            </a:r>
            <a:r>
              <a:rPr lang="en-US" sz="2000" dirty="0" err="1"/>
              <a:t>daratan</a:t>
            </a:r>
            <a:r>
              <a:rPr lang="en-US" sz="2000" dirty="0"/>
              <a:t>, </a:t>
            </a:r>
            <a:r>
              <a:rPr lang="en-US" sz="2000" dirty="0" err="1"/>
              <a:t>sungai</a:t>
            </a:r>
            <a:endParaRPr lang="en-US" sz="2000" dirty="0"/>
          </a:p>
          <a:p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tempuh</a:t>
            </a:r>
            <a:r>
              <a:rPr lang="en-US" sz="2000" dirty="0"/>
              <a:t> : &lt; 10 Km</a:t>
            </a:r>
          </a:p>
          <a:p>
            <a:r>
              <a:rPr lang="en-US" sz="2000" dirty="0" err="1"/>
              <a:t>Pekerja</a:t>
            </a:r>
            <a:r>
              <a:rPr lang="en-US" sz="2000" dirty="0"/>
              <a:t> : </a:t>
            </a:r>
            <a:r>
              <a:rPr lang="en-US" sz="2000" dirty="0" err="1"/>
              <a:t>individu</a:t>
            </a:r>
            <a:endParaRPr lang="en-US" sz="2000" dirty="0"/>
          </a:p>
          <a:p>
            <a:r>
              <a:rPr lang="en-US" sz="2000" dirty="0"/>
              <a:t>Jam </a:t>
            </a:r>
            <a:r>
              <a:rPr lang="en-US" sz="2000" dirty="0" err="1"/>
              <a:t>kerja</a:t>
            </a:r>
            <a:r>
              <a:rPr lang="en-US" sz="2000" dirty="0"/>
              <a:t> :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endParaRPr lang="en-US" sz="2000" dirty="0"/>
          </a:p>
          <a:p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r>
              <a:rPr lang="en-US" sz="2000" dirty="0"/>
              <a:t>: </a:t>
            </a:r>
            <a:r>
              <a:rPr lang="en-US" sz="2000" dirty="0" err="1"/>
              <a:t>kecelakaan</a:t>
            </a:r>
            <a:r>
              <a:rPr lang="en-US" sz="2000" dirty="0"/>
              <a:t>, </a:t>
            </a:r>
            <a:r>
              <a:rPr lang="en-US" sz="2000" dirty="0" err="1"/>
              <a:t>kekerasan</a:t>
            </a:r>
            <a:r>
              <a:rPr lang="en-US" sz="2000" dirty="0"/>
              <a:t>, </a:t>
            </a:r>
            <a:r>
              <a:rPr lang="en-US" sz="2000" dirty="0" err="1"/>
              <a:t>ergonomi</a:t>
            </a:r>
            <a:endParaRPr lang="en-US" sz="2000" dirty="0"/>
          </a:p>
          <a:p>
            <a:r>
              <a:rPr lang="en-US" sz="2000" dirty="0" err="1"/>
              <a:t>Penyakit</a:t>
            </a:r>
            <a:r>
              <a:rPr lang="en-US" sz="2000" dirty="0"/>
              <a:t> :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Otot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Tulang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(</a:t>
            </a:r>
            <a:r>
              <a:rPr lang="en-US" sz="2000" dirty="0" err="1"/>
              <a:t>Gotrak</a:t>
            </a:r>
            <a:r>
              <a:rPr lang="en-US" sz="2000" dirty="0"/>
              <a:t> – MSDS), Accident Injury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170" name="Picture 2" descr="Keuntungan Rental Mobil dengan Jasa Supir - BKRentCar">
            <a:extLst>
              <a:ext uri="{FF2B5EF4-FFF2-40B4-BE49-F238E27FC236}">
                <a16:creationId xmlns:a16="http://schemas.microsoft.com/office/drawing/2014/main" id="{7242241C-5708-4E07-9B1F-0321A39E7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188" y="4346932"/>
            <a:ext cx="3657600" cy="251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/>
          <a:lstStyle/>
          <a:p>
            <a:r>
              <a:rPr lang="en-US" dirty="0" err="1"/>
              <a:t>Penjahit</a:t>
            </a:r>
            <a:r>
              <a:rPr lang="en-US" dirty="0"/>
              <a:t> (Garment)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420177"/>
            <a:ext cx="8382000" cy="4892040"/>
          </a:xfrm>
        </p:spPr>
        <p:txBody>
          <a:bodyPr>
            <a:normAutofit/>
          </a:bodyPr>
          <a:lstStyle/>
          <a:p>
            <a:r>
              <a:rPr lang="en-US" sz="2000" dirty="0" err="1"/>
              <a:t>Lokasi</a:t>
            </a:r>
            <a:r>
              <a:rPr lang="en-US" sz="2000" dirty="0"/>
              <a:t> : home industry</a:t>
            </a:r>
          </a:p>
          <a:p>
            <a:r>
              <a:rPr lang="en-US" sz="2000" dirty="0" err="1"/>
              <a:t>Pekerja</a:t>
            </a:r>
            <a:r>
              <a:rPr lang="en-US" sz="2000" dirty="0"/>
              <a:t> :  1-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endParaRPr lang="en-US" sz="2000" dirty="0"/>
          </a:p>
          <a:p>
            <a:r>
              <a:rPr lang="en-US" sz="2000" dirty="0"/>
              <a:t>Jam </a:t>
            </a:r>
            <a:r>
              <a:rPr lang="en-US" sz="2000" dirty="0" err="1"/>
              <a:t>kerja</a:t>
            </a:r>
            <a:r>
              <a:rPr lang="en-US" sz="2000" dirty="0"/>
              <a:t> :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endParaRPr lang="en-US" sz="2000" dirty="0"/>
          </a:p>
          <a:p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r>
              <a:rPr lang="en-US" sz="2000" dirty="0"/>
              <a:t> :  </a:t>
            </a:r>
            <a:r>
              <a:rPr lang="en-US" sz="2000" dirty="0" err="1"/>
              <a:t>penerangan</a:t>
            </a:r>
            <a:r>
              <a:rPr lang="en-US" sz="2000" dirty="0"/>
              <a:t> (</a:t>
            </a:r>
            <a:r>
              <a:rPr lang="en-US" sz="2000" dirty="0" err="1"/>
              <a:t>cahaya</a:t>
            </a:r>
            <a:r>
              <a:rPr lang="en-US" sz="2000" dirty="0"/>
              <a:t>), </a:t>
            </a:r>
            <a:r>
              <a:rPr lang="en-US" sz="2000" dirty="0" err="1"/>
              <a:t>ergonomi</a:t>
            </a:r>
            <a:r>
              <a:rPr lang="en-US" sz="2000" dirty="0"/>
              <a:t>, injury (</a:t>
            </a:r>
            <a:r>
              <a:rPr lang="en-US" sz="2000" dirty="0" err="1"/>
              <a:t>tertusuk</a:t>
            </a:r>
            <a:r>
              <a:rPr lang="en-US" sz="2000" dirty="0"/>
              <a:t> </a:t>
            </a:r>
            <a:r>
              <a:rPr lang="en-US" sz="2000" dirty="0" err="1"/>
              <a:t>jarum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Penyakit</a:t>
            </a:r>
            <a:r>
              <a:rPr lang="en-US" sz="2000" dirty="0"/>
              <a:t>: </a:t>
            </a:r>
            <a:r>
              <a:rPr lang="en-US" sz="2000" dirty="0" err="1"/>
              <a:t>Otot</a:t>
            </a:r>
            <a:r>
              <a:rPr lang="en-US" sz="2000" dirty="0"/>
              <a:t>- </a:t>
            </a:r>
            <a:r>
              <a:rPr lang="en-US" sz="2000" dirty="0" err="1"/>
              <a:t>tulang</a:t>
            </a:r>
            <a:r>
              <a:rPr lang="en-US" sz="2000" dirty="0"/>
              <a:t> (MSDS)</a:t>
            </a: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8194" name="Picture 2" descr="Jangan Salah Paham ! Inilah Bedanya Penjahit, Konveksi dan Garmen">
            <a:extLst>
              <a:ext uri="{FF2B5EF4-FFF2-40B4-BE49-F238E27FC236}">
                <a16:creationId xmlns:a16="http://schemas.microsoft.com/office/drawing/2014/main" id="{EE1AAFD2-FD4D-4A65-A73C-182AD3232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107" y="4290119"/>
            <a:ext cx="3896228" cy="25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29640"/>
          </a:xfrm>
        </p:spPr>
        <p:txBody>
          <a:bodyPr/>
          <a:lstStyle/>
          <a:p>
            <a:r>
              <a:rPr lang="en-US" dirty="0" err="1"/>
              <a:t>Pengrajin</a:t>
            </a:r>
            <a:r>
              <a:rPr lang="en-US" dirty="0"/>
              <a:t> (Manufacturer)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5181600"/>
          </a:xfrm>
        </p:spPr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: home industry</a:t>
            </a:r>
          </a:p>
          <a:p>
            <a:r>
              <a:rPr lang="en-US" dirty="0" err="1"/>
              <a:t>Pekerja</a:t>
            </a:r>
            <a:r>
              <a:rPr lang="en-US" dirty="0"/>
              <a:t> ; 1-beberapa </a:t>
            </a:r>
            <a:r>
              <a:rPr lang="en-US" dirty="0" err="1"/>
              <a:t>orang</a:t>
            </a:r>
            <a:endParaRPr lang="en-US" dirty="0"/>
          </a:p>
          <a:p>
            <a:r>
              <a:rPr lang="en-US" dirty="0"/>
              <a:t>Jam </a:t>
            </a:r>
            <a:r>
              <a:rPr lang="en-US" dirty="0" err="1"/>
              <a:t>kerja</a:t>
            </a:r>
            <a:r>
              <a:rPr lang="en-US" dirty="0"/>
              <a:t> 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:  </a:t>
            </a:r>
            <a:r>
              <a:rPr lang="en-US" dirty="0" err="1"/>
              <a:t>ergonomi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(</a:t>
            </a:r>
            <a:r>
              <a:rPr lang="en-US" dirty="0" err="1"/>
              <a:t>tergantung</a:t>
            </a:r>
            <a:r>
              <a:rPr lang="en-US" dirty="0"/>
              <a:t>), </a:t>
            </a:r>
            <a:r>
              <a:rPr lang="en-US" dirty="0" err="1"/>
              <a:t>penerangan</a:t>
            </a:r>
            <a:endParaRPr lang="en-US" dirty="0"/>
          </a:p>
          <a:p>
            <a:r>
              <a:rPr lang="en-US" dirty="0" err="1"/>
              <a:t>Penyakit</a:t>
            </a:r>
            <a:r>
              <a:rPr lang="en-US" dirty="0"/>
              <a:t> : MSDS,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visus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Pelatihan Keterampilan Home Industri - Berdesa">
            <a:extLst>
              <a:ext uri="{FF2B5EF4-FFF2-40B4-BE49-F238E27FC236}">
                <a16:creationId xmlns:a16="http://schemas.microsoft.com/office/drawing/2014/main" id="{EBBA862A-64A0-41FB-920A-EB45DE3D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24" y="4197220"/>
            <a:ext cx="405911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/>
          <a:lstStyle/>
          <a:p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id-ID" dirty="0"/>
              <a:t>M</a:t>
            </a:r>
            <a:r>
              <a:rPr lang="en-US" dirty="0" err="1"/>
              <a:t>akanan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505339"/>
            <a:ext cx="8382000" cy="5334000"/>
          </a:xfrm>
        </p:spPr>
        <p:txBody>
          <a:bodyPr/>
          <a:lstStyle/>
          <a:p>
            <a:r>
              <a:rPr lang="en-US" dirty="0" err="1"/>
              <a:t>Lokasi</a:t>
            </a:r>
            <a:r>
              <a:rPr lang="en-US" dirty="0"/>
              <a:t> ; home industry</a:t>
            </a:r>
          </a:p>
          <a:p>
            <a:r>
              <a:rPr lang="en-US" dirty="0" err="1"/>
              <a:t>Pekerja</a:t>
            </a:r>
            <a:r>
              <a:rPr lang="en-US" dirty="0"/>
              <a:t> :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(&lt;10)</a:t>
            </a:r>
          </a:p>
          <a:p>
            <a:r>
              <a:rPr lang="en-US" dirty="0"/>
              <a:t>Jam </a:t>
            </a:r>
            <a:r>
              <a:rPr lang="en-US" dirty="0" err="1"/>
              <a:t>kerja</a:t>
            </a:r>
            <a:r>
              <a:rPr lang="en-US" dirty="0"/>
              <a:t> : </a:t>
            </a:r>
            <a:r>
              <a:rPr lang="en-US" dirty="0" err="1"/>
              <a:t>pagi</a:t>
            </a:r>
            <a:r>
              <a:rPr lang="en-US" dirty="0"/>
              <a:t> – </a:t>
            </a:r>
            <a:r>
              <a:rPr lang="en-US" dirty="0" err="1"/>
              <a:t>malam</a:t>
            </a:r>
            <a:r>
              <a:rPr lang="en-US" dirty="0"/>
              <a:t> (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)</a:t>
            </a:r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: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ledakan</a:t>
            </a:r>
            <a:r>
              <a:rPr lang="en-US" dirty="0"/>
              <a:t>, </a:t>
            </a:r>
            <a:r>
              <a:rPr lang="en-US" dirty="0" err="1"/>
              <a:t>kimia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), </a:t>
            </a:r>
            <a:r>
              <a:rPr lang="en-US" dirty="0" err="1"/>
              <a:t>kebersihan</a:t>
            </a:r>
            <a:r>
              <a:rPr lang="en-US" dirty="0"/>
              <a:t>, </a:t>
            </a:r>
            <a:r>
              <a:rPr lang="en-US" dirty="0" err="1"/>
              <a:t>ergonomi</a:t>
            </a:r>
            <a:r>
              <a:rPr lang="en-US" dirty="0"/>
              <a:t>, </a:t>
            </a:r>
            <a:r>
              <a:rPr lang="en-US" dirty="0" err="1"/>
              <a:t>tersayat</a:t>
            </a:r>
            <a:r>
              <a:rPr lang="en-US" dirty="0"/>
              <a:t>/injury.</a:t>
            </a:r>
          </a:p>
          <a:p>
            <a:r>
              <a:rPr lang="en-US" dirty="0" err="1"/>
              <a:t>Penyakit</a:t>
            </a:r>
            <a:r>
              <a:rPr lang="en-US" dirty="0"/>
              <a:t> : Hepatitis A, MSDS, injury</a:t>
            </a:r>
          </a:p>
          <a:p>
            <a:endParaRPr lang="en-US" dirty="0"/>
          </a:p>
        </p:txBody>
      </p:sp>
      <p:pic>
        <p:nvPicPr>
          <p:cNvPr id="10242" name="Picture 2" descr="Home Industri Kue Rumahan Masih Sangat Diminati MasyarakatSUARA ...">
            <a:extLst>
              <a:ext uri="{FF2B5EF4-FFF2-40B4-BE49-F238E27FC236}">
                <a16:creationId xmlns:a16="http://schemas.microsoft.com/office/drawing/2014/main" id="{B59ADC59-0A7C-446F-934F-502AC6DD3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4114801" cy="272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29640"/>
          </a:xfrm>
        </p:spPr>
        <p:txBody>
          <a:bodyPr>
            <a:normAutofit/>
          </a:bodyPr>
          <a:lstStyle/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Manufaktur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684" cy="4351337"/>
          </a:xfrm>
        </p:spPr>
        <p:txBody>
          <a:bodyPr>
            <a:normAutofit/>
          </a:bodyPr>
          <a:lstStyle/>
          <a:p>
            <a:r>
              <a:rPr lang="en-US" sz="2400" dirty="0" err="1"/>
              <a:t>Lokasi</a:t>
            </a:r>
            <a:r>
              <a:rPr lang="en-US" sz="2400" dirty="0"/>
              <a:t> ; home industry</a:t>
            </a:r>
          </a:p>
          <a:p>
            <a:r>
              <a:rPr lang="en-US" sz="2400" dirty="0" err="1"/>
              <a:t>Pekerja</a:t>
            </a:r>
            <a:r>
              <a:rPr lang="en-US" sz="2400" dirty="0"/>
              <a:t> : &lt;10 </a:t>
            </a:r>
            <a:r>
              <a:rPr lang="en-US" sz="2400" dirty="0" err="1"/>
              <a:t>orang</a:t>
            </a:r>
            <a:endParaRPr lang="en-US" sz="2400" dirty="0"/>
          </a:p>
          <a:p>
            <a:r>
              <a:rPr lang="en-US" sz="2400" dirty="0"/>
              <a:t>Jam </a:t>
            </a:r>
            <a:r>
              <a:rPr lang="en-US" sz="2400" dirty="0" err="1"/>
              <a:t>kerja</a:t>
            </a:r>
            <a:r>
              <a:rPr lang="en-US" sz="2400" dirty="0"/>
              <a:t> : </a:t>
            </a:r>
            <a:r>
              <a:rPr lang="en-US" sz="2400" dirty="0" err="1"/>
              <a:t>siang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endParaRPr lang="en-US" sz="2400" dirty="0"/>
          </a:p>
          <a:p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bahaya</a:t>
            </a:r>
            <a:r>
              <a:rPr lang="en-US" sz="2400" dirty="0"/>
              <a:t> :  </a:t>
            </a:r>
            <a:r>
              <a:rPr lang="en-US" sz="2400" dirty="0" err="1"/>
              <a:t>ergonomi</a:t>
            </a:r>
            <a:r>
              <a:rPr lang="en-US" sz="2400" dirty="0"/>
              <a:t>,  </a:t>
            </a:r>
            <a:r>
              <a:rPr lang="en-US" sz="2400" dirty="0" err="1"/>
              <a:t>tertimpa</a:t>
            </a:r>
            <a:r>
              <a:rPr lang="en-US" sz="2400" dirty="0"/>
              <a:t>, </a:t>
            </a:r>
            <a:r>
              <a:rPr lang="en-US" sz="2400" dirty="0" err="1"/>
              <a:t>ledakan</a:t>
            </a:r>
            <a:r>
              <a:rPr lang="en-US" sz="2400" dirty="0"/>
              <a:t>, injury.</a:t>
            </a:r>
          </a:p>
          <a:p>
            <a:r>
              <a:rPr lang="en-US" sz="2400" dirty="0" err="1"/>
              <a:t>Penyakit</a:t>
            </a:r>
            <a:r>
              <a:rPr lang="en-US" sz="2400" dirty="0"/>
              <a:t>: </a:t>
            </a:r>
            <a:r>
              <a:rPr lang="en-US" sz="2400" dirty="0" err="1"/>
              <a:t>terbakar</a:t>
            </a:r>
            <a:r>
              <a:rPr lang="en-US" sz="2400" dirty="0"/>
              <a:t>, MSDS, </a:t>
            </a:r>
            <a:r>
              <a:rPr lang="en-US" sz="2400" dirty="0" err="1"/>
              <a:t>visus</a:t>
            </a:r>
            <a:endParaRPr lang="en-US" sz="2400" dirty="0"/>
          </a:p>
        </p:txBody>
      </p:sp>
      <p:pic>
        <p:nvPicPr>
          <p:cNvPr id="11266" name="Picture 2" descr="Melihat Home Industri Pengrajin Logam di Jalan Setia - Warta Kota">
            <a:extLst>
              <a:ext uri="{FF2B5EF4-FFF2-40B4-BE49-F238E27FC236}">
                <a16:creationId xmlns:a16="http://schemas.microsoft.com/office/drawing/2014/main" id="{689BCDEC-CADB-4BCB-9B34-E8B4BBB2B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73108"/>
            <a:ext cx="3581400" cy="248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6A03F-F20B-4E1A-99EE-D30753B87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269480" cy="777240"/>
          </a:xfrm>
        </p:spPr>
        <p:txBody>
          <a:bodyPr/>
          <a:lstStyle/>
          <a:p>
            <a:r>
              <a:rPr lang="id-ID" dirty="0"/>
              <a:t>Dasar Hukum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8A60E-75FF-4170-90AB-47F8710EB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98" y="1012060"/>
            <a:ext cx="7682484" cy="5376069"/>
          </a:xfrm>
        </p:spPr>
        <p:txBody>
          <a:bodyPr>
            <a:noAutofit/>
          </a:bodyPr>
          <a:lstStyle/>
          <a:p>
            <a:pPr algn="just"/>
            <a:r>
              <a:rPr lang="id-ID" sz="2000" dirty="0"/>
              <a:t>Konsep kesehatan kerja sekarang ini semakin berkembang, bukan sekedar kesehatan pada sektor industri saja namun juga mengarah kepada upaya kesehatan untuk semua orang dalam melakukan pekerjaannya (</a:t>
            </a:r>
            <a:r>
              <a:rPr lang="id-ID" sz="2000" i="1" dirty="0"/>
              <a:t>total health of all at work</a:t>
            </a:r>
            <a:r>
              <a:rPr lang="id-ID" sz="2000" dirty="0"/>
              <a:t>). </a:t>
            </a:r>
          </a:p>
          <a:p>
            <a:r>
              <a:rPr lang="id-ID" sz="2000" dirty="0"/>
              <a:t>Hal ini sesuai dengan yang dinyatakan dalam Undang undang No.36 tahun 2009 Bab XII tentang Upaya Kesehatan Kerja, Pasal 164: </a:t>
            </a:r>
          </a:p>
          <a:p>
            <a:pPr marL="354013" indent="-182563"/>
            <a:r>
              <a:rPr lang="id-ID" sz="2000" dirty="0"/>
              <a:t>1. Upaya kesehatan kerja ditujukan untuk melindung pekerja agar hidup sehat dan terbebas dari gangguan kesehatan serta pengaruh buruk yang diakibatkan oleh pekerjaan. </a:t>
            </a:r>
          </a:p>
          <a:p>
            <a:pPr marL="354013" indent="-182563"/>
            <a:r>
              <a:rPr lang="sv-SE" sz="2000" dirty="0"/>
              <a:t>2. Upaya kesehatan kerja sebagaimana dimaksud pada ayat (1) meliputi pekerja di sektor formal dan informal </a:t>
            </a:r>
          </a:p>
          <a:p>
            <a:pPr marL="354013" indent="-182563"/>
            <a:r>
              <a:rPr lang="id-ID" sz="2000" dirty="0"/>
              <a:t>3. Upaya kesehatan kerja sebagaimana dimaksud pada ayat (1) berlaku bagi setiap orang selain pekerja yang berada di lingkungan tempat kerja. </a:t>
            </a:r>
          </a:p>
          <a:p>
            <a:pPr algn="just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645032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BF65-E835-4275-A6D0-A830EDFCA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16" y="762000"/>
            <a:ext cx="7848600" cy="617538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Dasar Hukum Penyelenggaraan Kesker Sektor Informal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3C7C-B4CB-491F-8172-8C04E669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6" y="1524000"/>
            <a:ext cx="7675984" cy="4964907"/>
          </a:xfrm>
        </p:spPr>
        <p:txBody>
          <a:bodyPr>
            <a:normAutofit/>
          </a:bodyPr>
          <a:lstStyle/>
          <a:p>
            <a:pPr algn="just"/>
            <a:r>
              <a:rPr lang="id-ID" sz="2000" dirty="0"/>
              <a:t>Tenaga kerja dari bahaya/ kecelakaan dan penyakit akibat kerja maupun lingkungan kerja dapat mengacu pada Undang Undang No. 13 tahun 2003 tentang Ketenagakerjaan khususnya</a:t>
            </a:r>
            <a:r>
              <a:rPr lang="id-ID" sz="2000" dirty="0">
                <a:sym typeface="Wingdings" panose="05000000000000000000" pitchFamily="2" charset="2"/>
              </a:rPr>
              <a:t></a:t>
            </a:r>
            <a:r>
              <a:rPr lang="id-ID" sz="2000" dirty="0"/>
              <a:t>alinea 5 tentang Keselamatan dan Kesehatan Kerja, pasal 86 dan pasal 87. </a:t>
            </a:r>
          </a:p>
          <a:p>
            <a:pPr algn="just"/>
            <a:r>
              <a:rPr lang="id-ID" sz="2000" dirty="0"/>
              <a:t>Pasal 86 ayat 1 disebutkan bahwa Setiap Pekerja/ Buruh mempunyai Hak untuk memperoleh perlindungan atas Keselamatan dan Kesehatan Kerja. Pasal 86 ayat 2 menyebutkan bahwa untuk melindungi keselamatan Pekerja guna mewujudkan produktivitas kerja yang optimal diselenggarakan Upaya Keselamatan dan Kesehatan Kerja (Sholihah, Setyaningrum, 2014). </a:t>
            </a:r>
          </a:p>
        </p:txBody>
      </p:sp>
    </p:spTree>
    <p:extLst>
      <p:ext uri="{BB962C8B-B14F-4D97-AF65-F5344CB8AC3E}">
        <p14:creationId xmlns:p14="http://schemas.microsoft.com/office/powerpoint/2010/main" val="78195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UPAYA KESEHATAN 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1"/>
            <a:ext cx="8063484" cy="4351337"/>
          </a:xfrm>
        </p:spPr>
        <p:txBody>
          <a:bodyPr>
            <a:normAutofit/>
          </a:bodyPr>
          <a:lstStyle/>
          <a:p>
            <a:pPr algn="just"/>
            <a:r>
              <a:rPr lang="id-ID" sz="2000" dirty="0"/>
              <a:t>Penyelenggaraan </a:t>
            </a:r>
            <a:r>
              <a:rPr lang="id-ID" sz="2000" b="1" dirty="0"/>
              <a:t>Upaya Kesehatan Kerja (UKK) merupakan strategi pengembangan kesehatan kerja sektor informal di Indonesia yang meliputi pelayanan promotif, preventif, kuratif dan rehabilitatif</a:t>
            </a:r>
            <a:r>
              <a:rPr lang="id-ID" sz="2000" dirty="0"/>
              <a:t>. </a:t>
            </a:r>
          </a:p>
          <a:p>
            <a:pPr algn="just"/>
            <a:r>
              <a:rPr lang="id-ID" sz="2000" dirty="0"/>
              <a:t>UKK merupakan bentuk pemberdayaan masyarakat di kelompok pekerja informal untuk melindungi pekerja agar hidup sehat dan terbebas dari gangguan kesehatan serta pengaruh buruk yang diakibatkan pekerjaan (Kemenkes, 2012). </a:t>
            </a:r>
          </a:p>
        </p:txBody>
      </p:sp>
    </p:spTree>
    <p:extLst>
      <p:ext uri="{BB962C8B-B14F-4D97-AF65-F5344CB8AC3E}">
        <p14:creationId xmlns:p14="http://schemas.microsoft.com/office/powerpoint/2010/main" val="2269206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UPAYA KESEHATAN 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Salah satu fungsi Puskesmas di daerah industri</a:t>
            </a:r>
          </a:p>
          <a:p>
            <a:r>
              <a:rPr lang="id-ID" dirty="0"/>
              <a:t>PIC ; Pembimbing Kesehatan Kerja</a:t>
            </a:r>
          </a:p>
          <a:p>
            <a:r>
              <a:rPr lang="id-ID" dirty="0"/>
              <a:t>Program : tergantung macam industri / pekerjaan</a:t>
            </a:r>
          </a:p>
          <a:p>
            <a:r>
              <a:rPr lang="id-ID" dirty="0"/>
              <a:t>Sifat program ; preventif, promotif dan kuratif</a:t>
            </a:r>
          </a:p>
          <a:p>
            <a:r>
              <a:rPr lang="id-ID" dirty="0"/>
              <a:t>Anggaran ; puskesmas (pemerintah)</a:t>
            </a:r>
          </a:p>
          <a:p>
            <a:r>
              <a:rPr lang="id-ID" dirty="0"/>
              <a:t>Network ; intra puskesmas dan extra puskesmas</a:t>
            </a:r>
          </a:p>
        </p:txBody>
      </p:sp>
    </p:spTree>
    <p:extLst>
      <p:ext uri="{BB962C8B-B14F-4D97-AF65-F5344CB8AC3E}">
        <p14:creationId xmlns:p14="http://schemas.microsoft.com/office/powerpoint/2010/main" val="53180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BEBE-7B51-4376-A653-99E17B83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269480" cy="62484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Latar Belakang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33D9-9F7E-48F7-AF74-83CA1746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7848600" cy="5334000"/>
          </a:xfrm>
        </p:spPr>
        <p:txBody>
          <a:bodyPr>
            <a:normAutofit/>
          </a:bodyPr>
          <a:lstStyle/>
          <a:p>
            <a:pPr algn="just"/>
            <a:r>
              <a:rPr lang="id-ID" sz="2000" dirty="0"/>
              <a:t>ILO menyebutkan bahwa , Februari 2014, 46,4 persen dari pekerja bekerja di sektor perekonomian formal, sementara 53,6 persen sisanya bekerja di sektor informal (ILO,2014)</a:t>
            </a:r>
          </a:p>
          <a:p>
            <a:pPr algn="just"/>
            <a:r>
              <a:rPr lang="id-ID" sz="2000" dirty="0"/>
              <a:t>Badan pusat statistik menyebutkan sebagian besar (62,17%) angkatan kerja di Indonesia bekerja di sektor informal.</a:t>
            </a:r>
          </a:p>
          <a:p>
            <a:pPr algn="just"/>
            <a:endParaRPr lang="id-ID" sz="2000" dirty="0"/>
          </a:p>
          <a:p>
            <a:pPr marL="0" indent="0" algn="just">
              <a:buNone/>
            </a:pPr>
            <a:endParaRPr lang="id-ID" sz="2000" dirty="0"/>
          </a:p>
          <a:p>
            <a:pPr algn="just"/>
            <a:r>
              <a:rPr lang="id-ID" sz="2000" dirty="0"/>
              <a:t>Walaupun sudah ada kemajuan pesat, masih banyak pekerjaan di Indonesia yang bersifat informal, sehingga perlindungan bagi pekerja masih terbilang kecil.</a:t>
            </a:r>
          </a:p>
          <a:p>
            <a:pPr algn="just"/>
            <a:r>
              <a:rPr lang="id-ID" sz="2000" dirty="0"/>
              <a:t>Kondisi tenaga kerja sektor informal masih memprihatinkan karena masih belum banyak tersentuh oleh program pemerintah khususnya masalah kesehatan kerja.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7173AA1-9F88-4300-8424-0EAFCD2648E2}"/>
              </a:ext>
            </a:extLst>
          </p:cNvPr>
          <p:cNvSpPr/>
          <p:nvPr/>
        </p:nvSpPr>
        <p:spPr>
          <a:xfrm>
            <a:off x="3276600" y="3124200"/>
            <a:ext cx="2057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IRONI?</a:t>
            </a:r>
          </a:p>
        </p:txBody>
      </p:sp>
    </p:spTree>
    <p:extLst>
      <p:ext uri="{BB962C8B-B14F-4D97-AF65-F5344CB8AC3E}">
        <p14:creationId xmlns:p14="http://schemas.microsoft.com/office/powerpoint/2010/main" val="1063126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29640"/>
          </a:xfrm>
        </p:spPr>
        <p:txBody>
          <a:bodyPr/>
          <a:lstStyle/>
          <a:p>
            <a:r>
              <a:rPr lang="en-US" dirty="0" err="1"/>
              <a:t>Pengorganisasian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663440"/>
          </a:xfrm>
        </p:spPr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( </a:t>
            </a:r>
            <a:r>
              <a:rPr lang="en-US" dirty="0" err="1"/>
              <a:t>Kemenkes</a:t>
            </a:r>
            <a:r>
              <a:rPr lang="en-US" dirty="0"/>
              <a:t> – </a:t>
            </a:r>
            <a:r>
              <a:rPr lang="en-US" dirty="0" err="1"/>
              <a:t>Kemenaker</a:t>
            </a:r>
            <a:r>
              <a:rPr lang="en-US" dirty="0"/>
              <a:t>)</a:t>
            </a:r>
          </a:p>
          <a:p>
            <a:r>
              <a:rPr lang="en-US" dirty="0" err="1"/>
              <a:t>Puskesmas</a:t>
            </a:r>
            <a:r>
              <a:rPr lang="en-US" dirty="0"/>
              <a:t> (</a:t>
            </a:r>
            <a:r>
              <a:rPr lang="en-US" dirty="0" err="1"/>
              <a:t>Kemenkes</a:t>
            </a:r>
            <a:r>
              <a:rPr lang="en-US" dirty="0"/>
              <a:t>) :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Kemenaker</a:t>
            </a:r>
            <a:r>
              <a:rPr lang="en-US" dirty="0"/>
              <a:t> : </a:t>
            </a:r>
            <a:r>
              <a:rPr lang="en-US" dirty="0" err="1"/>
              <a:t>Pengawas</a:t>
            </a:r>
            <a:r>
              <a:rPr lang="en-US" dirty="0"/>
              <a:t> K3</a:t>
            </a:r>
          </a:p>
          <a:p>
            <a:r>
              <a:rPr lang="en-US" dirty="0"/>
              <a:t>Program ; </a:t>
            </a:r>
            <a:r>
              <a:rPr lang="en-US" dirty="0" err="1"/>
              <a:t>penyuluhan</a:t>
            </a:r>
            <a:r>
              <a:rPr lang="en-US" dirty="0"/>
              <a:t> –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Pengobatan</a:t>
            </a:r>
            <a:r>
              <a:rPr lang="en-US" dirty="0"/>
              <a:t> ; </a:t>
            </a:r>
            <a:r>
              <a:rPr lang="en-US" dirty="0" err="1"/>
              <a:t>Puskesmas</a:t>
            </a:r>
            <a:r>
              <a:rPr lang="en-US" dirty="0"/>
              <a:t> (BPJS –KES)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eeklysafety on Twitter: &quot;New quote of the week! #MondayMotivation ...">
            <a:extLst>
              <a:ext uri="{FF2B5EF4-FFF2-40B4-BE49-F238E27FC236}">
                <a16:creationId xmlns:a16="http://schemas.microsoft.com/office/drawing/2014/main" id="{0BB4DD24-FB48-4D5B-BB98-2FED2CFEF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69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E0ED-D23E-4717-878A-6D915B0A1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302" y="5257800"/>
            <a:ext cx="5835396" cy="922338"/>
          </a:xfrm>
        </p:spPr>
        <p:txBody>
          <a:bodyPr>
            <a:noAutofit/>
          </a:bodyPr>
          <a:lstStyle/>
          <a:p>
            <a:r>
              <a:rPr lang="id-ID" sz="4800" dirty="0"/>
              <a:t>Memprihatinkan?</a:t>
            </a:r>
          </a:p>
        </p:txBody>
      </p:sp>
      <p:pic>
        <p:nvPicPr>
          <p:cNvPr id="1026" name="Picture 2" descr="Hari Buruh, Nasib Pekerja Informal Mengambang | GEOTIMES">
            <a:extLst>
              <a:ext uri="{FF2B5EF4-FFF2-40B4-BE49-F238E27FC236}">
                <a16:creationId xmlns:a16="http://schemas.microsoft.com/office/drawing/2014/main" id="{84CF1106-7623-4A54-B42D-F8CCF78C9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2086"/>
            <a:ext cx="4267200" cy="34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iri dan Contoh Sektor Usaha Informal | Tugas Sekolah">
            <a:extLst>
              <a:ext uri="{FF2B5EF4-FFF2-40B4-BE49-F238E27FC236}">
                <a16:creationId xmlns:a16="http://schemas.microsoft.com/office/drawing/2014/main" id="{B75E7E45-4D8D-4572-9440-9276A8E8D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1" y="1219200"/>
            <a:ext cx="412413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25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132499"/>
            <a:ext cx="7269480" cy="801804"/>
          </a:xfrm>
        </p:spPr>
        <p:txBody>
          <a:bodyPr/>
          <a:lstStyle/>
          <a:p>
            <a:pPr algn="ctr"/>
            <a:r>
              <a:rPr lang="en-US" dirty="0"/>
              <a:t>PENGERTIAN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7772400" cy="44577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Informal sector  </a:t>
            </a:r>
            <a:r>
              <a:rPr lang="en-US" sz="2500" dirty="0" err="1"/>
              <a:t>diartikan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yang </a:t>
            </a:r>
            <a:r>
              <a:rPr lang="en-US" sz="2500" dirty="0" err="1"/>
              <a:t>dilakukan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orang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yang </a:t>
            </a:r>
            <a:r>
              <a:rPr lang="en-US" sz="2500" dirty="0" err="1"/>
              <a:t>menghasilkan</a:t>
            </a:r>
            <a:r>
              <a:rPr lang="en-US" sz="2500" dirty="0"/>
              <a:t>  </a:t>
            </a:r>
            <a:r>
              <a:rPr lang="en-US" sz="2500" dirty="0" err="1"/>
              <a:t>produk</a:t>
            </a:r>
            <a:r>
              <a:rPr lang="en-US" sz="2500" dirty="0"/>
              <a:t> yang </a:t>
            </a:r>
            <a:r>
              <a:rPr lang="en-US" sz="2500" dirty="0" err="1"/>
              <a:t>mempunyai</a:t>
            </a:r>
            <a:r>
              <a:rPr lang="en-US" sz="2500" dirty="0"/>
              <a:t> 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ekonomis</a:t>
            </a:r>
            <a:r>
              <a:rPr lang="en-US" sz="2500" dirty="0"/>
              <a:t> yang </a:t>
            </a:r>
            <a:r>
              <a:rPr lang="en-US" sz="2500" dirty="0" err="1"/>
              <a:t>pengawasan</a:t>
            </a:r>
            <a:r>
              <a:rPr lang="en-US" sz="2500" dirty="0"/>
              <a:t> K3 </a:t>
            </a:r>
            <a:r>
              <a:rPr lang="en-US" sz="2500" dirty="0" err="1"/>
              <a:t>diluar</a:t>
            </a:r>
            <a:r>
              <a:rPr lang="en-US" sz="2500" dirty="0"/>
              <a:t> </a:t>
            </a:r>
            <a:r>
              <a:rPr lang="en-US" sz="2500" dirty="0" err="1"/>
              <a:t>jangkauan</a:t>
            </a:r>
            <a:r>
              <a:rPr lang="en-US" sz="2500" dirty="0"/>
              <a:t> </a:t>
            </a:r>
            <a:r>
              <a:rPr lang="en-US" sz="2500" dirty="0" err="1"/>
              <a:t>pemerintah</a:t>
            </a:r>
            <a:r>
              <a:rPr lang="en-US" sz="2500" dirty="0"/>
              <a:t>.</a:t>
            </a:r>
          </a:p>
          <a:p>
            <a:r>
              <a:rPr lang="en-US" sz="2500" dirty="0" err="1"/>
              <a:t>Usahanya</a:t>
            </a:r>
            <a:r>
              <a:rPr lang="en-US" sz="2500" dirty="0"/>
              <a:t> </a:t>
            </a:r>
            <a:r>
              <a:rPr lang="en-US" sz="2500" dirty="0" err="1"/>
              <a:t>biasanya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ijin</a:t>
            </a:r>
            <a:r>
              <a:rPr lang="en-US" sz="2500" dirty="0"/>
              <a:t> </a:t>
            </a:r>
            <a:r>
              <a:rPr lang="en-US" sz="2500" dirty="0" err="1"/>
              <a:t>resmi</a:t>
            </a:r>
            <a:r>
              <a:rPr lang="en-US" sz="2500" dirty="0"/>
              <a:t>  dan </a:t>
            </a:r>
            <a:r>
              <a:rPr lang="en-US" sz="2500" dirty="0" err="1"/>
              <a:t>tumbuh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 </a:t>
            </a:r>
            <a:r>
              <a:rPr lang="en-US" sz="2500" dirty="0" err="1"/>
              <a:t>seiring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permintaan</a:t>
            </a:r>
            <a:r>
              <a:rPr lang="en-US" sz="2500" dirty="0"/>
              <a:t> pasar</a:t>
            </a:r>
            <a:endParaRPr lang="id-ID" sz="2500" dirty="0"/>
          </a:p>
          <a:p>
            <a:r>
              <a:rPr lang="en-US" sz="2500" dirty="0" err="1"/>
              <a:t>Contoh</a:t>
            </a:r>
            <a:r>
              <a:rPr lang="en-US" sz="2500" dirty="0"/>
              <a:t>; </a:t>
            </a:r>
            <a:r>
              <a:rPr lang="en-US" sz="2500" dirty="0" err="1"/>
              <a:t>petani</a:t>
            </a:r>
            <a:r>
              <a:rPr lang="en-US" sz="2500" dirty="0"/>
              <a:t>, </a:t>
            </a:r>
            <a:r>
              <a:rPr lang="en-US" sz="2500" dirty="0" err="1"/>
              <a:t>nelayan</a:t>
            </a:r>
            <a:r>
              <a:rPr lang="en-US" sz="2500" dirty="0"/>
              <a:t>, </a:t>
            </a:r>
            <a:r>
              <a:rPr lang="en-US" sz="2500" dirty="0" err="1"/>
              <a:t>transportasi</a:t>
            </a:r>
            <a:r>
              <a:rPr lang="en-US" sz="2500" dirty="0"/>
              <a:t> (</a:t>
            </a:r>
            <a:r>
              <a:rPr lang="en-US" sz="2500" dirty="0" err="1"/>
              <a:t>becak</a:t>
            </a:r>
            <a:r>
              <a:rPr lang="en-US" sz="2500" dirty="0"/>
              <a:t>, ojek), </a:t>
            </a:r>
            <a:r>
              <a:rPr lang="en-US" sz="2500" dirty="0" err="1"/>
              <a:t>jualan</a:t>
            </a:r>
            <a:r>
              <a:rPr lang="en-US" sz="2500" dirty="0"/>
              <a:t> kaki lima, </a:t>
            </a:r>
            <a:r>
              <a:rPr lang="en-US" sz="2500" dirty="0" err="1"/>
              <a:t>dll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endParaRPr lang="en-US" sz="2500" dirty="0"/>
          </a:p>
        </p:txBody>
      </p:sp>
      <p:pic>
        <p:nvPicPr>
          <p:cNvPr id="2050" name="Picture 2" descr="Fuji Xerox | Health &amp; Safety">
            <a:extLst>
              <a:ext uri="{FF2B5EF4-FFF2-40B4-BE49-F238E27FC236}">
                <a16:creationId xmlns:a16="http://schemas.microsoft.com/office/drawing/2014/main" id="{CF023B66-058D-49CF-A4BB-DE594ED7F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"/>
            <a:ext cx="3276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E1AC-9DDF-4694-8F4C-30A5F7F7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52" y="228600"/>
            <a:ext cx="7269480" cy="777240"/>
          </a:xfrm>
        </p:spPr>
        <p:txBody>
          <a:bodyPr/>
          <a:lstStyle/>
          <a:p>
            <a:r>
              <a:rPr lang="id-ID" dirty="0"/>
              <a:t>Karakteristik Sektor Informal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FB54-CC45-45CE-959F-EA71F4C87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23" y="1253331"/>
            <a:ext cx="7834884" cy="4351337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/>
              <a:t>Sektor informal mempunyai karakteristik mudah dimasuki, bersandar pada sumber daya lokal, usaha milik sendiri, skala usahanya kecil, padat karya, keahliannya diperoleh bukan dari pendidikan formal dan tidak terkena langsung regulasi. </a:t>
            </a:r>
          </a:p>
          <a:p>
            <a:pPr algn="just"/>
            <a:r>
              <a:rPr lang="id-ID" sz="2400" dirty="0"/>
              <a:t>Sektor informal bersifat tidak terorganisasi (unorganized), tidak teratur (unregulated) dan legal tetapi tidak terdaftar (unregistered) </a:t>
            </a:r>
            <a:r>
              <a:rPr lang="id-ID" sz="2400" dirty="0">
                <a:sym typeface="Wingdings" panose="05000000000000000000" pitchFamily="2" charset="2"/>
              </a:rPr>
              <a:t> </a:t>
            </a:r>
            <a:r>
              <a:rPr lang="id-ID" sz="2400" dirty="0"/>
              <a:t>namun memiliki peran besar di negara-negara berkembang termasuk Indonesia dalam menopang perekonomian dan pengurangan pengangguran. (Pearce Neil, 2012)</a:t>
            </a:r>
          </a:p>
          <a:p>
            <a:pPr algn="just"/>
            <a:endParaRPr lang="id-ID" sz="2400" dirty="0"/>
          </a:p>
        </p:txBody>
      </p:sp>
      <p:pic>
        <p:nvPicPr>
          <p:cNvPr id="3074" name="Picture 2" descr="Pengertian Sektor Informal | hestanto personal website">
            <a:extLst>
              <a:ext uri="{FF2B5EF4-FFF2-40B4-BE49-F238E27FC236}">
                <a16:creationId xmlns:a16="http://schemas.microsoft.com/office/drawing/2014/main" id="{90AAA221-22DE-49FD-9628-29087405D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209397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27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D0450-ABCA-4C87-9FC6-4CAA62D3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7606284" cy="624840"/>
          </a:xfrm>
        </p:spPr>
        <p:txBody>
          <a:bodyPr>
            <a:normAutofit fontScale="90000"/>
          </a:bodyPr>
          <a:lstStyle/>
          <a:p>
            <a:r>
              <a:rPr lang="id-ID" dirty="0"/>
              <a:t>Peran K3 Sektor Informal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351F-9DE0-419A-A115-299A6095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7758684" cy="5486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dirty="0"/>
              <a:t>Sistem Manajemen K3 mensyaratkan adanya peran serta tanggung jawab seluruh individu untuk menjalankan program K3 di lingkungannya.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d-ID" sz="20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dirty="0"/>
              <a:t>Hal ini mengindikasikan bahwa seluruh pihak dalam lingkungan kerja wajib secara bersama-sama dalam melakukan K3. Tidak hanya pemimpin usaha melainkan dari aspek paling bawah yaitu pekerja itu sendiri hingga direktur utama maupun pemegang saham dalam industry tersebut.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d-ID" sz="20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dirty="0"/>
              <a:t>Pekerja sektor informal juga berhak mendapat perlindungan agar terhindar dari penyakit akibat kerja atau terjadinya kecelakaan kerja, karena disetiap tempat kerja terdapat bahaya/resiko yang dapat menyebabkan gangguan kesehatan dan kecelakaan yang berakibat kecacatan dan kematian </a:t>
            </a:r>
          </a:p>
        </p:txBody>
      </p:sp>
    </p:spTree>
    <p:extLst>
      <p:ext uri="{BB962C8B-B14F-4D97-AF65-F5344CB8AC3E}">
        <p14:creationId xmlns:p14="http://schemas.microsoft.com/office/powerpoint/2010/main" val="708022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30CDB-83DC-4A2D-A767-7787EF52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9201"/>
            <a:ext cx="7269480" cy="700722"/>
          </a:xfrm>
        </p:spPr>
        <p:txBody>
          <a:bodyPr/>
          <a:lstStyle/>
          <a:p>
            <a:pPr algn="ctr"/>
            <a:r>
              <a:rPr lang="id-ID" dirty="0"/>
              <a:t>Faktanya....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A096-5821-461E-A343-3C6C0E7EA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" y="1676400"/>
            <a:ext cx="7924800" cy="4351337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Angka kecelakaan kerja yang terjadi di Indonesia terus meningkat setiap tahun. Penyebab kecelakaan kerja selain bahaya (</a:t>
            </a:r>
            <a:r>
              <a:rPr lang="id-ID" sz="2400" i="1" dirty="0"/>
              <a:t>hazard</a:t>
            </a:r>
            <a:r>
              <a:rPr lang="id-ID" sz="2400" dirty="0"/>
              <a:t>) yang berasal dari bahan dan lingkungan kerja, pekerja informal juga tidak memiliki kesadaran akan bahaya di lingkungan kerja yang tidak aman (</a:t>
            </a:r>
            <a:r>
              <a:rPr lang="id-ID" sz="2400" i="1" dirty="0"/>
              <a:t>unsafe environment). </a:t>
            </a:r>
          </a:p>
          <a:p>
            <a:pPr algn="just"/>
            <a:r>
              <a:rPr lang="id-ID" sz="2400" dirty="0"/>
              <a:t>Hal ini disebabkan karena kurangnya pengetahuan (</a:t>
            </a:r>
            <a:r>
              <a:rPr lang="id-ID" sz="2400" i="1" dirty="0"/>
              <a:t>health literacy</a:t>
            </a:r>
            <a:r>
              <a:rPr lang="id-ID" sz="2400" dirty="0"/>
              <a:t>) tentang metode kerja, lingkungan kerja yang memenuhi standar kesehatan dan keamanan bekerja (Kemenkes RI, 2012). </a:t>
            </a:r>
          </a:p>
        </p:txBody>
      </p:sp>
    </p:spTree>
    <p:extLst>
      <p:ext uri="{BB962C8B-B14F-4D97-AF65-F5344CB8AC3E}">
        <p14:creationId xmlns:p14="http://schemas.microsoft.com/office/powerpoint/2010/main" val="108484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58" y="705498"/>
            <a:ext cx="7834884" cy="853440"/>
          </a:xfrm>
        </p:spPr>
        <p:txBody>
          <a:bodyPr>
            <a:normAutofit/>
          </a:bodyPr>
          <a:lstStyle/>
          <a:p>
            <a:r>
              <a:rPr lang="en-US" sz="3600" dirty="0" err="1"/>
              <a:t>Pengelompokan</a:t>
            </a:r>
            <a:r>
              <a:rPr lang="id-ID" sz="3600" dirty="0"/>
              <a:t> Sektor Informal??</a:t>
            </a:r>
            <a:endParaRPr lang="en-US" sz="36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963935D-5458-46CC-B5ED-B552E3B38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122208"/>
              </p:ext>
            </p:extLst>
          </p:nvPr>
        </p:nvGraphicFramePr>
        <p:xfrm>
          <a:off x="381000" y="2057400"/>
          <a:ext cx="7391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Pengertian Sektor Informal | hestanto personal website">
            <a:extLst>
              <a:ext uri="{FF2B5EF4-FFF2-40B4-BE49-F238E27FC236}">
                <a16:creationId xmlns:a16="http://schemas.microsoft.com/office/drawing/2014/main" id="{4D72FAD2-D7D2-4A0F-8915-19E088C4D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1971514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94233"/>
            <a:ext cx="7269480" cy="776922"/>
          </a:xfrm>
        </p:spPr>
        <p:txBody>
          <a:bodyPr/>
          <a:lstStyle/>
          <a:p>
            <a:r>
              <a:rPr lang="en-US" dirty="0" err="1"/>
              <a:t>Pertanian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421879" cy="4351337"/>
          </a:xfrm>
        </p:spPr>
        <p:txBody>
          <a:bodyPr>
            <a:noAutofit/>
          </a:bodyPr>
          <a:lstStyle/>
          <a:p>
            <a:r>
              <a:rPr lang="en-US" sz="2000" dirty="0" err="1"/>
              <a:t>Lokasi</a:t>
            </a:r>
            <a:r>
              <a:rPr lang="en-US" sz="2000" dirty="0"/>
              <a:t> : </a:t>
            </a:r>
            <a:r>
              <a:rPr lang="en-US" sz="2000" dirty="0" err="1"/>
              <a:t>dataran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--</a:t>
            </a:r>
            <a:r>
              <a:rPr lang="en-US" sz="2000" dirty="0">
                <a:sym typeface="Wingdings" pitchFamily="2" charset="2"/>
              </a:rPr>
              <a:t>  </a:t>
            </a:r>
            <a:r>
              <a:rPr lang="en-US" sz="2000" dirty="0" err="1">
                <a:sym typeface="Wingdings" pitchFamily="2" charset="2"/>
              </a:rPr>
              <a:t>tinggi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 dirty="0" err="1">
                <a:sym typeface="Wingdings" pitchFamily="2" charset="2"/>
              </a:rPr>
              <a:t>Luas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lahan</a:t>
            </a:r>
            <a:r>
              <a:rPr lang="en-US" sz="2000" dirty="0">
                <a:sym typeface="Wingdings" pitchFamily="2" charset="2"/>
              </a:rPr>
              <a:t> : M2 -- Ha</a:t>
            </a:r>
          </a:p>
          <a:p>
            <a:r>
              <a:rPr lang="en-US" sz="2000" dirty="0" err="1">
                <a:sym typeface="Wingdings" pitchFamily="2" charset="2"/>
              </a:rPr>
              <a:t>Jumlah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pekerja</a:t>
            </a:r>
            <a:r>
              <a:rPr lang="en-US" sz="2000" dirty="0">
                <a:sym typeface="Wingdings" pitchFamily="2" charset="2"/>
              </a:rPr>
              <a:t> :  </a:t>
            </a:r>
            <a:r>
              <a:rPr lang="en-US" sz="2000" dirty="0" err="1">
                <a:sym typeface="Wingdings" pitchFamily="2" charset="2"/>
              </a:rPr>
              <a:t>keluarga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puluhan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orang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Jam </a:t>
            </a:r>
            <a:r>
              <a:rPr lang="en-US" sz="2000" dirty="0" err="1">
                <a:sym typeface="Wingdings" pitchFamily="2" charset="2"/>
              </a:rPr>
              <a:t>kerja</a:t>
            </a:r>
            <a:r>
              <a:rPr lang="en-US" sz="2000" dirty="0">
                <a:sym typeface="Wingdings" pitchFamily="2" charset="2"/>
              </a:rPr>
              <a:t> : </a:t>
            </a:r>
            <a:r>
              <a:rPr lang="en-US" sz="2000" dirty="0" err="1">
                <a:sym typeface="Wingdings" pitchFamily="2" charset="2"/>
              </a:rPr>
              <a:t>setiap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saat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 dirty="0" err="1">
                <a:sym typeface="Wingdings" pitchFamily="2" charset="2"/>
              </a:rPr>
              <a:t>Faktor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bahaya</a:t>
            </a:r>
            <a:r>
              <a:rPr lang="en-US" sz="2000" dirty="0">
                <a:sym typeface="Wingdings" pitchFamily="2" charset="2"/>
              </a:rPr>
              <a:t> : Kimia (</a:t>
            </a:r>
            <a:r>
              <a:rPr lang="en-US" sz="2000" dirty="0" err="1">
                <a:sym typeface="Wingdings" pitchFamily="2" charset="2"/>
              </a:rPr>
              <a:t>pesticida</a:t>
            </a:r>
            <a:r>
              <a:rPr lang="en-US" sz="2000" dirty="0">
                <a:sym typeface="Wingdings" pitchFamily="2" charset="2"/>
              </a:rPr>
              <a:t>), </a:t>
            </a:r>
            <a:r>
              <a:rPr lang="en-US" sz="2000" dirty="0" err="1">
                <a:sym typeface="Wingdings" pitchFamily="2" charset="2"/>
              </a:rPr>
              <a:t>biologis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dirty="0" err="1">
                <a:sym typeface="Wingdings" pitchFamily="2" charset="2"/>
              </a:rPr>
              <a:t>tikus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ular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babi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hutan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dll</a:t>
            </a:r>
            <a:r>
              <a:rPr lang="en-US" sz="2000" dirty="0">
                <a:sym typeface="Wingdings" pitchFamily="2" charset="2"/>
              </a:rPr>
              <a:t>.), </a:t>
            </a:r>
            <a:r>
              <a:rPr lang="en-US" sz="2000" dirty="0" err="1">
                <a:sym typeface="Wingdings" pitchFamily="2" charset="2"/>
              </a:rPr>
              <a:t>ergonomi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dirty="0" err="1">
                <a:sym typeface="Wingdings" pitchFamily="2" charset="2"/>
              </a:rPr>
              <a:t>cangkul</a:t>
            </a:r>
            <a:r>
              <a:rPr lang="en-US" sz="2000" dirty="0">
                <a:sym typeface="Wingdings" pitchFamily="2" charset="2"/>
              </a:rPr>
              <a:t>), </a:t>
            </a:r>
            <a:r>
              <a:rPr lang="en-US" sz="2000" dirty="0" err="1">
                <a:sym typeface="Wingdings" pitchFamily="2" charset="2"/>
              </a:rPr>
              <a:t>panas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mth</a:t>
            </a:r>
            <a:r>
              <a:rPr lang="en-US" sz="2000" dirty="0">
                <a:sym typeface="Wingdings" pitchFamily="2" charset="2"/>
              </a:rPr>
              <a:t>., </a:t>
            </a:r>
            <a:r>
              <a:rPr lang="en-US" sz="2000" dirty="0" err="1">
                <a:sym typeface="Wingdings" pitchFamily="2" charset="2"/>
              </a:rPr>
              <a:t>angin</a:t>
            </a:r>
            <a:r>
              <a:rPr lang="en-US" sz="2000" dirty="0">
                <a:sym typeface="Wingdings" pitchFamily="2" charset="2"/>
              </a:rPr>
              <a:t>. </a:t>
            </a:r>
            <a:endParaRPr lang="id-ID" sz="2000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r>
              <a:rPr lang="en-US" sz="2000" dirty="0" err="1">
                <a:sym typeface="Wingdings" pitchFamily="2" charset="2"/>
              </a:rPr>
              <a:t>Penyakit</a:t>
            </a:r>
            <a:r>
              <a:rPr lang="en-US" sz="2000" dirty="0">
                <a:sym typeface="Wingdings" pitchFamily="2" charset="2"/>
              </a:rPr>
              <a:t> : </a:t>
            </a:r>
            <a:endParaRPr lang="id-ID" sz="2000" dirty="0">
              <a:sym typeface="Wingdings" pitchFamily="2" charset="2"/>
            </a:endParaRPr>
          </a:p>
          <a:p>
            <a:r>
              <a:rPr lang="en-US" sz="2000" dirty="0" err="1">
                <a:sym typeface="Wingdings" pitchFamily="2" charset="2"/>
              </a:rPr>
              <a:t>intoksikasi</a:t>
            </a:r>
            <a:r>
              <a:rPr lang="en-US" sz="2000" dirty="0">
                <a:sym typeface="Wingdings" pitchFamily="2" charset="2"/>
              </a:rPr>
              <a:t>,  </a:t>
            </a:r>
            <a:endParaRPr lang="id-ID" sz="20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Byssinosis, </a:t>
            </a:r>
            <a:endParaRPr lang="id-ID" sz="2000" dirty="0">
              <a:sym typeface="Wingdings" pitchFamily="2" charset="2"/>
            </a:endParaRPr>
          </a:p>
          <a:p>
            <a:r>
              <a:rPr lang="en-US" sz="2000" dirty="0" err="1">
                <a:sym typeface="Wingdings" pitchFamily="2" charset="2"/>
              </a:rPr>
              <a:t>Tabakosis</a:t>
            </a:r>
            <a:endParaRPr lang="en-US" sz="2000" dirty="0"/>
          </a:p>
        </p:txBody>
      </p:sp>
      <p:pic>
        <p:nvPicPr>
          <p:cNvPr id="5122" name="Picture 2" descr="Kembangkan Pertanian, Pemerintah Aceh Serahkan Bantuan Traktor ke ...">
            <a:extLst>
              <a:ext uri="{FF2B5EF4-FFF2-40B4-BE49-F238E27FC236}">
                <a16:creationId xmlns:a16="http://schemas.microsoft.com/office/drawing/2014/main" id="{0961E029-6599-4EEC-8856-06F9CA8EE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6031"/>
            <a:ext cx="3429000" cy="259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224</TotalTime>
  <Words>1121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Schoolbook</vt:lpstr>
      <vt:lpstr>Wingdings 2</vt:lpstr>
      <vt:lpstr>View</vt:lpstr>
      <vt:lpstr>INFORMAL SECTOR</vt:lpstr>
      <vt:lpstr>Latar Belakang</vt:lpstr>
      <vt:lpstr>PowerPoint Presentation</vt:lpstr>
      <vt:lpstr>PENGERTIAN</vt:lpstr>
      <vt:lpstr>Karakteristik Sektor Informal</vt:lpstr>
      <vt:lpstr>Peran K3 Sektor Informal ?</vt:lpstr>
      <vt:lpstr>Faktanya....</vt:lpstr>
      <vt:lpstr>Pengelompokan Sektor Informal??</vt:lpstr>
      <vt:lpstr>Pertanian</vt:lpstr>
      <vt:lpstr>Perikanan - Nelayan</vt:lpstr>
      <vt:lpstr>Transportation local</vt:lpstr>
      <vt:lpstr>Penjahit (Garment)</vt:lpstr>
      <vt:lpstr>Pengrajin (Manufacturer)</vt:lpstr>
      <vt:lpstr>Penjual Makanan</vt:lpstr>
      <vt:lpstr>Pekerja Logam Manufaktur</vt:lpstr>
      <vt:lpstr>Dasar Hukum</vt:lpstr>
      <vt:lpstr>Dasar Hukum Penyelenggaraan Kesker Sektor Informal</vt:lpstr>
      <vt:lpstr>UPAYA KESEHATAN KERJA</vt:lpstr>
      <vt:lpstr>UPAYA KESEHATAN KERJA</vt:lpstr>
      <vt:lpstr>Pengorganisasian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SECTOR</dc:title>
  <dc:creator>axioo</dc:creator>
  <cp:lastModifiedBy>DhyanPuspita</cp:lastModifiedBy>
  <cp:revision>52</cp:revision>
  <dcterms:created xsi:type="dcterms:W3CDTF">2015-03-29T15:03:50Z</dcterms:created>
  <dcterms:modified xsi:type="dcterms:W3CDTF">2020-03-29T17:08:48Z</dcterms:modified>
</cp:coreProperties>
</file>