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32"/>
  </p:notesMasterIdLst>
  <p:sldIdLst>
    <p:sldId id="298" r:id="rId2"/>
    <p:sldId id="267" r:id="rId3"/>
    <p:sldId id="257" r:id="rId4"/>
    <p:sldId id="259" r:id="rId5"/>
    <p:sldId id="268" r:id="rId6"/>
    <p:sldId id="278" r:id="rId7"/>
    <p:sldId id="269" r:id="rId8"/>
    <p:sldId id="290" r:id="rId9"/>
    <p:sldId id="281" r:id="rId10"/>
    <p:sldId id="279" r:id="rId11"/>
    <p:sldId id="274" r:id="rId12"/>
    <p:sldId id="275" r:id="rId13"/>
    <p:sldId id="276" r:id="rId14"/>
    <p:sldId id="277" r:id="rId15"/>
    <p:sldId id="295" r:id="rId16"/>
    <p:sldId id="280" r:id="rId17"/>
    <p:sldId id="262" r:id="rId18"/>
    <p:sldId id="264" r:id="rId19"/>
    <p:sldId id="282" r:id="rId20"/>
    <p:sldId id="265" r:id="rId21"/>
    <p:sldId id="297" r:id="rId22"/>
    <p:sldId id="283" r:id="rId23"/>
    <p:sldId id="284" r:id="rId24"/>
    <p:sldId id="287" r:id="rId25"/>
    <p:sldId id="291" r:id="rId26"/>
    <p:sldId id="292" r:id="rId27"/>
    <p:sldId id="285" r:id="rId28"/>
    <p:sldId id="293" r:id="rId29"/>
    <p:sldId id="296" r:id="rId30"/>
    <p:sldId id="26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C0553-A913-418D-95C0-44A3F2A258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6CBF05-52A8-47CE-92A0-FEDBD5BA573E}">
      <dgm:prSet/>
      <dgm:spPr/>
      <dgm:t>
        <a:bodyPr/>
        <a:lstStyle/>
        <a:p>
          <a:pPr rtl="0"/>
          <a:r>
            <a:rPr lang="en-US" b="1" dirty="0" err="1"/>
            <a:t>Contoh</a:t>
          </a:r>
          <a:r>
            <a:rPr lang="en-US" b="1" dirty="0"/>
            <a:t> </a:t>
          </a:r>
          <a:r>
            <a:rPr lang="en-US" b="1" dirty="0" err="1"/>
            <a:t>bahan</a:t>
          </a:r>
          <a:r>
            <a:rPr lang="en-US" b="1" dirty="0"/>
            <a:t> </a:t>
          </a:r>
          <a:r>
            <a:rPr lang="en-US" b="1" dirty="0" err="1"/>
            <a:t>berbahaya</a:t>
          </a:r>
          <a:r>
            <a:rPr lang="en-US" b="1" dirty="0"/>
            <a:t> </a:t>
          </a:r>
          <a:r>
            <a:rPr lang="en-US" b="1" dirty="0" err="1"/>
            <a:t>pencemar</a:t>
          </a:r>
          <a:r>
            <a:rPr lang="en-US" b="1" dirty="0"/>
            <a:t> </a:t>
          </a:r>
          <a:r>
            <a:rPr lang="en-US" b="1" dirty="0" err="1"/>
            <a:t>tanah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akibatnya</a:t>
          </a:r>
          <a:r>
            <a:rPr lang="en-US" b="1" dirty="0"/>
            <a:t> </a:t>
          </a:r>
          <a:r>
            <a:rPr lang="en-US" b="1" dirty="0" err="1"/>
            <a:t>pada</a:t>
          </a:r>
          <a:r>
            <a:rPr lang="en-US" b="1" dirty="0"/>
            <a:t> </a:t>
          </a:r>
          <a:r>
            <a:rPr lang="en-US" b="1" dirty="0" err="1"/>
            <a:t>kesehatan</a:t>
          </a:r>
          <a:r>
            <a:rPr lang="en-US" b="1" dirty="0"/>
            <a:t> </a:t>
          </a:r>
          <a:r>
            <a:rPr lang="en-US" b="1" dirty="0" err="1"/>
            <a:t>manusia</a:t>
          </a:r>
          <a:r>
            <a:rPr lang="en-US" b="1" dirty="0"/>
            <a:t>:</a:t>
          </a:r>
          <a:endParaRPr lang="en-US" dirty="0"/>
        </a:p>
      </dgm:t>
    </dgm:pt>
    <dgm:pt modelId="{31FB6497-4C67-48B9-99B9-B5BE7C161B21}" type="parTrans" cxnId="{1C38218D-EAC9-4A76-8E88-A967420DDB1C}">
      <dgm:prSet/>
      <dgm:spPr/>
      <dgm:t>
        <a:bodyPr/>
        <a:lstStyle/>
        <a:p>
          <a:endParaRPr lang="en-US"/>
        </a:p>
      </dgm:t>
    </dgm:pt>
    <dgm:pt modelId="{24082720-82CC-4552-A669-7CE36E63C156}" type="sibTrans" cxnId="{1C38218D-EAC9-4A76-8E88-A967420DDB1C}">
      <dgm:prSet/>
      <dgm:spPr/>
      <dgm:t>
        <a:bodyPr/>
        <a:lstStyle/>
        <a:p>
          <a:endParaRPr lang="en-US"/>
        </a:p>
      </dgm:t>
    </dgm:pt>
    <dgm:pt modelId="{B54CFC9A-E762-49D5-B5C4-82746BD77BDA}">
      <dgm:prSet/>
      <dgm:spPr/>
      <dgm:t>
        <a:bodyPr/>
        <a:lstStyle/>
        <a:p>
          <a:pPr algn="l" rtl="0"/>
          <a:r>
            <a:rPr lang="en-US" b="1" dirty="0" err="1"/>
            <a:t>Krom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pestisida</a:t>
          </a:r>
          <a:r>
            <a:rPr lang="en-US" b="1" dirty="0"/>
            <a:t>: </a:t>
          </a:r>
          <a:r>
            <a:rPr lang="en-US" b="1" dirty="0" err="1"/>
            <a:t>bahan</a:t>
          </a:r>
          <a:r>
            <a:rPr lang="en-US" b="1" dirty="0"/>
            <a:t> </a:t>
          </a:r>
          <a:r>
            <a:rPr lang="en-US" b="1" dirty="0" err="1"/>
            <a:t>karsinogenik</a:t>
          </a:r>
          <a:endParaRPr lang="en-US" b="1" dirty="0"/>
        </a:p>
      </dgm:t>
    </dgm:pt>
    <dgm:pt modelId="{15EF53B8-084B-48F1-8DB0-57B1A06401E0}" type="parTrans" cxnId="{B9C55F30-B22D-4ED8-A411-F0054D237D67}">
      <dgm:prSet/>
      <dgm:spPr/>
      <dgm:t>
        <a:bodyPr/>
        <a:lstStyle/>
        <a:p>
          <a:endParaRPr lang="en-US"/>
        </a:p>
      </dgm:t>
    </dgm:pt>
    <dgm:pt modelId="{7CD6AD9E-56FF-4E05-8AE9-6257F46DB4EE}" type="sibTrans" cxnId="{B9C55F30-B22D-4ED8-A411-F0054D237D67}">
      <dgm:prSet/>
      <dgm:spPr/>
      <dgm:t>
        <a:bodyPr/>
        <a:lstStyle/>
        <a:p>
          <a:endParaRPr lang="en-US"/>
        </a:p>
      </dgm:t>
    </dgm:pt>
    <dgm:pt modelId="{D5EEFFA5-41DB-4D78-86A1-6D913953DD67}">
      <dgm:prSet/>
      <dgm:spPr/>
      <dgm:t>
        <a:bodyPr/>
        <a:lstStyle/>
        <a:p>
          <a:pPr algn="just" rtl="0"/>
          <a:r>
            <a:rPr lang="en-US" b="1" dirty="0" err="1"/>
            <a:t>Timbal</a:t>
          </a:r>
          <a:r>
            <a:rPr lang="en-US" b="1" dirty="0"/>
            <a:t>: </a:t>
          </a:r>
          <a:r>
            <a:rPr lang="en-US" b="1" dirty="0" err="1"/>
            <a:t>merusak</a:t>
          </a:r>
          <a:r>
            <a:rPr lang="en-US" b="1" dirty="0"/>
            <a:t> </a:t>
          </a:r>
          <a:r>
            <a:rPr lang="en-US" b="1" dirty="0" err="1"/>
            <a:t>otak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ginjal</a:t>
          </a:r>
          <a:r>
            <a:rPr lang="en-US" b="1" dirty="0"/>
            <a:t> </a:t>
          </a:r>
          <a:r>
            <a:rPr lang="en-US" b="1" dirty="0" err="1"/>
            <a:t>terutama</a:t>
          </a:r>
          <a:r>
            <a:rPr lang="en-US" b="1" dirty="0"/>
            <a:t> </a:t>
          </a:r>
          <a:r>
            <a:rPr lang="en-US" b="1" dirty="0" err="1"/>
            <a:t>anak-anak</a:t>
          </a:r>
          <a:endParaRPr lang="en-US" b="1" dirty="0"/>
        </a:p>
      </dgm:t>
    </dgm:pt>
    <dgm:pt modelId="{C408C7AC-0C2B-40FD-90C9-01DB13C04E82}" type="parTrans" cxnId="{92DCF816-7F28-4981-9353-98BF57DBFFDD}">
      <dgm:prSet/>
      <dgm:spPr/>
      <dgm:t>
        <a:bodyPr/>
        <a:lstStyle/>
        <a:p>
          <a:endParaRPr lang="en-US"/>
        </a:p>
      </dgm:t>
    </dgm:pt>
    <dgm:pt modelId="{7F9CAB9B-ABFB-4B95-9345-82E0E277A1B4}" type="sibTrans" cxnId="{92DCF816-7F28-4981-9353-98BF57DBFFDD}">
      <dgm:prSet/>
      <dgm:spPr/>
      <dgm:t>
        <a:bodyPr/>
        <a:lstStyle/>
        <a:p>
          <a:endParaRPr lang="en-US"/>
        </a:p>
      </dgm:t>
    </dgm:pt>
    <dgm:pt modelId="{5C45EF15-B655-44BD-82FB-B881BDD65513}">
      <dgm:prSet/>
      <dgm:spPr/>
      <dgm:t>
        <a:bodyPr/>
        <a:lstStyle/>
        <a:p>
          <a:pPr algn="l" rtl="0"/>
          <a:r>
            <a:rPr lang="en-US" b="1" dirty="0" err="1"/>
            <a:t>Merkuri</a:t>
          </a:r>
          <a:r>
            <a:rPr lang="en-US" b="1" dirty="0"/>
            <a:t>: </a:t>
          </a:r>
          <a:r>
            <a:rPr lang="en-US" b="1" dirty="0" err="1"/>
            <a:t>kerusakan</a:t>
          </a:r>
          <a:r>
            <a:rPr lang="en-US" b="1" dirty="0"/>
            <a:t> </a:t>
          </a:r>
          <a:r>
            <a:rPr lang="en-US" b="1" dirty="0" err="1"/>
            <a:t>ginjal</a:t>
          </a:r>
          <a:r>
            <a:rPr lang="en-US" b="1" dirty="0"/>
            <a:t> </a:t>
          </a:r>
          <a:r>
            <a:rPr lang="en-US" b="1" dirty="0" err="1"/>
            <a:t>kronis</a:t>
          </a:r>
          <a:r>
            <a:rPr lang="en-US" b="1" dirty="0"/>
            <a:t> / </a:t>
          </a:r>
          <a:r>
            <a:rPr lang="en-US" b="1" dirty="0" err="1"/>
            <a:t>tak</a:t>
          </a:r>
          <a:r>
            <a:rPr lang="en-US" b="1" dirty="0"/>
            <a:t> </a:t>
          </a:r>
          <a:r>
            <a:rPr lang="en-US" b="1" dirty="0" err="1"/>
            <a:t>dapat</a:t>
          </a:r>
          <a:r>
            <a:rPr lang="en-US" b="1" dirty="0"/>
            <a:t> </a:t>
          </a:r>
          <a:r>
            <a:rPr lang="en-US" b="1" dirty="0" err="1"/>
            <a:t>diobati</a:t>
          </a:r>
          <a:endParaRPr lang="en-US" b="1" dirty="0"/>
        </a:p>
      </dgm:t>
    </dgm:pt>
    <dgm:pt modelId="{6CD77F10-5198-4C8C-8F92-0438B201F0AC}" type="parTrans" cxnId="{2D74325C-5A33-4F3A-9061-FC96BAF05DAF}">
      <dgm:prSet/>
      <dgm:spPr/>
      <dgm:t>
        <a:bodyPr/>
        <a:lstStyle/>
        <a:p>
          <a:endParaRPr lang="en-US"/>
        </a:p>
      </dgm:t>
    </dgm:pt>
    <dgm:pt modelId="{BA86F325-22FF-46A5-98F0-060276FFA6F2}" type="sibTrans" cxnId="{2D74325C-5A33-4F3A-9061-FC96BAF05DAF}">
      <dgm:prSet/>
      <dgm:spPr/>
      <dgm:t>
        <a:bodyPr/>
        <a:lstStyle/>
        <a:p>
          <a:endParaRPr lang="en-US"/>
        </a:p>
      </dgm:t>
    </dgm:pt>
    <dgm:pt modelId="{B2EC83A2-CBFE-47EF-B37C-9D16F3D985CA}">
      <dgm:prSet/>
      <dgm:spPr/>
      <dgm:t>
        <a:bodyPr/>
        <a:lstStyle/>
        <a:p>
          <a:pPr algn="just" rtl="0"/>
          <a:r>
            <a:rPr lang="en-US" b="1" dirty="0" err="1"/>
            <a:t>Pelarut</a:t>
          </a:r>
          <a:r>
            <a:rPr lang="en-US" b="1" dirty="0"/>
            <a:t> yang </a:t>
          </a:r>
          <a:r>
            <a:rPr lang="en-US" b="1" dirty="0" err="1"/>
            <a:t>mengandung</a:t>
          </a:r>
          <a:r>
            <a:rPr lang="en-US" b="1" dirty="0"/>
            <a:t> </a:t>
          </a:r>
          <a:r>
            <a:rPr lang="en-US" b="1" dirty="0" err="1"/>
            <a:t>clorin</a:t>
          </a:r>
          <a:r>
            <a:rPr lang="en-US" b="1" dirty="0"/>
            <a:t>: </a:t>
          </a:r>
          <a:r>
            <a:rPr lang="en-US" b="1" dirty="0" err="1"/>
            <a:t>pusing</a:t>
          </a:r>
          <a:r>
            <a:rPr lang="en-US" b="1" dirty="0"/>
            <a:t>, </a:t>
          </a:r>
          <a:r>
            <a:rPr lang="en-US" b="1" dirty="0" err="1"/>
            <a:t>sakit</a:t>
          </a:r>
          <a:r>
            <a:rPr lang="en-US" b="1" dirty="0"/>
            <a:t> </a:t>
          </a:r>
          <a:r>
            <a:rPr lang="en-US" b="1" dirty="0" err="1"/>
            <a:t>kepala</a:t>
          </a:r>
          <a:r>
            <a:rPr lang="en-US" b="1" dirty="0"/>
            <a:t>, </a:t>
          </a:r>
          <a:r>
            <a:rPr lang="en-US" b="1" dirty="0" err="1"/>
            <a:t>iritasi</a:t>
          </a:r>
          <a:r>
            <a:rPr lang="en-US" b="1" dirty="0"/>
            <a:t> </a:t>
          </a:r>
          <a:r>
            <a:rPr lang="en-US" b="1" dirty="0" err="1"/>
            <a:t>mata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iritasi</a:t>
          </a:r>
          <a:r>
            <a:rPr lang="en-US" b="1" dirty="0"/>
            <a:t> </a:t>
          </a:r>
          <a:r>
            <a:rPr lang="en-US" b="1" dirty="0" err="1"/>
            <a:t>kulit</a:t>
          </a:r>
          <a:endParaRPr lang="en-US" b="1" dirty="0"/>
        </a:p>
      </dgm:t>
    </dgm:pt>
    <dgm:pt modelId="{C67B8903-4047-40C0-AC53-1FC07468082F}" type="parTrans" cxnId="{30CF4037-755C-4AFF-AABF-E74048E52F91}">
      <dgm:prSet/>
      <dgm:spPr/>
      <dgm:t>
        <a:bodyPr/>
        <a:lstStyle/>
        <a:p>
          <a:endParaRPr lang="en-US"/>
        </a:p>
      </dgm:t>
    </dgm:pt>
    <dgm:pt modelId="{2C544223-5FA8-4831-BBA1-83E5F8FE5987}" type="sibTrans" cxnId="{30CF4037-755C-4AFF-AABF-E74048E52F91}">
      <dgm:prSet/>
      <dgm:spPr/>
      <dgm:t>
        <a:bodyPr/>
        <a:lstStyle/>
        <a:p>
          <a:endParaRPr lang="en-US"/>
        </a:p>
      </dgm:t>
    </dgm:pt>
    <dgm:pt modelId="{1DBE0BDE-DDD2-483F-98CD-CA9F52313F89}" type="pres">
      <dgm:prSet presAssocID="{146C0553-A913-418D-95C0-44A3F2A25823}" presName="linear" presStyleCnt="0">
        <dgm:presLayoutVars>
          <dgm:animLvl val="lvl"/>
          <dgm:resizeHandles val="exact"/>
        </dgm:presLayoutVars>
      </dgm:prSet>
      <dgm:spPr/>
    </dgm:pt>
    <dgm:pt modelId="{B1CE78DB-E815-458F-AC08-7400FA1A7EA0}" type="pres">
      <dgm:prSet presAssocID="{DB6CBF05-52A8-47CE-92A0-FEDBD5BA573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AB01182-82C4-4F8C-97B3-EA4BB899AD16}" type="pres">
      <dgm:prSet presAssocID="{DB6CBF05-52A8-47CE-92A0-FEDBD5BA573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6FA2B07-6B59-4799-9E5E-F8DFFE69D21A}" type="presOf" srcId="{DB6CBF05-52A8-47CE-92A0-FEDBD5BA573E}" destId="{B1CE78DB-E815-458F-AC08-7400FA1A7EA0}" srcOrd="0" destOrd="0" presId="urn:microsoft.com/office/officeart/2005/8/layout/vList2"/>
    <dgm:cxn modelId="{92DCF816-7F28-4981-9353-98BF57DBFFDD}" srcId="{DB6CBF05-52A8-47CE-92A0-FEDBD5BA573E}" destId="{D5EEFFA5-41DB-4D78-86A1-6D913953DD67}" srcOrd="1" destOrd="0" parTransId="{C408C7AC-0C2B-40FD-90C9-01DB13C04E82}" sibTransId="{7F9CAB9B-ABFB-4B95-9345-82E0E277A1B4}"/>
    <dgm:cxn modelId="{B9C55F30-B22D-4ED8-A411-F0054D237D67}" srcId="{DB6CBF05-52A8-47CE-92A0-FEDBD5BA573E}" destId="{B54CFC9A-E762-49D5-B5C4-82746BD77BDA}" srcOrd="0" destOrd="0" parTransId="{15EF53B8-084B-48F1-8DB0-57B1A06401E0}" sibTransId="{7CD6AD9E-56FF-4E05-8AE9-6257F46DB4EE}"/>
    <dgm:cxn modelId="{30CF4037-755C-4AFF-AABF-E74048E52F91}" srcId="{DB6CBF05-52A8-47CE-92A0-FEDBD5BA573E}" destId="{B2EC83A2-CBFE-47EF-B37C-9D16F3D985CA}" srcOrd="3" destOrd="0" parTransId="{C67B8903-4047-40C0-AC53-1FC07468082F}" sibTransId="{2C544223-5FA8-4831-BBA1-83E5F8FE5987}"/>
    <dgm:cxn modelId="{2D74325C-5A33-4F3A-9061-FC96BAF05DAF}" srcId="{DB6CBF05-52A8-47CE-92A0-FEDBD5BA573E}" destId="{5C45EF15-B655-44BD-82FB-B881BDD65513}" srcOrd="2" destOrd="0" parTransId="{6CD77F10-5198-4C8C-8F92-0438B201F0AC}" sibTransId="{BA86F325-22FF-46A5-98F0-060276FFA6F2}"/>
    <dgm:cxn modelId="{74033749-842B-47CC-9BED-B0FC3EB530D1}" type="presOf" srcId="{B2EC83A2-CBFE-47EF-B37C-9D16F3D985CA}" destId="{2AB01182-82C4-4F8C-97B3-EA4BB899AD16}" srcOrd="0" destOrd="3" presId="urn:microsoft.com/office/officeart/2005/8/layout/vList2"/>
    <dgm:cxn modelId="{74346588-846E-4ACF-9570-E48D71115492}" type="presOf" srcId="{D5EEFFA5-41DB-4D78-86A1-6D913953DD67}" destId="{2AB01182-82C4-4F8C-97B3-EA4BB899AD16}" srcOrd="0" destOrd="1" presId="urn:microsoft.com/office/officeart/2005/8/layout/vList2"/>
    <dgm:cxn modelId="{CCFEFD8C-366A-40D7-BA1C-DA756C11C0D0}" type="presOf" srcId="{B54CFC9A-E762-49D5-B5C4-82746BD77BDA}" destId="{2AB01182-82C4-4F8C-97B3-EA4BB899AD16}" srcOrd="0" destOrd="0" presId="urn:microsoft.com/office/officeart/2005/8/layout/vList2"/>
    <dgm:cxn modelId="{1C38218D-EAC9-4A76-8E88-A967420DDB1C}" srcId="{146C0553-A913-418D-95C0-44A3F2A25823}" destId="{DB6CBF05-52A8-47CE-92A0-FEDBD5BA573E}" srcOrd="0" destOrd="0" parTransId="{31FB6497-4C67-48B9-99B9-B5BE7C161B21}" sibTransId="{24082720-82CC-4552-A669-7CE36E63C156}"/>
    <dgm:cxn modelId="{9E62B7E4-0162-4D8F-9C27-6010A22D6344}" type="presOf" srcId="{5C45EF15-B655-44BD-82FB-B881BDD65513}" destId="{2AB01182-82C4-4F8C-97B3-EA4BB899AD16}" srcOrd="0" destOrd="2" presId="urn:microsoft.com/office/officeart/2005/8/layout/vList2"/>
    <dgm:cxn modelId="{3290E3EF-6E99-4AF4-A433-B4623999F09D}" type="presOf" srcId="{146C0553-A913-418D-95C0-44A3F2A25823}" destId="{1DBE0BDE-DDD2-483F-98CD-CA9F52313F89}" srcOrd="0" destOrd="0" presId="urn:microsoft.com/office/officeart/2005/8/layout/vList2"/>
    <dgm:cxn modelId="{B24538C3-2109-47E2-865D-A68392097E23}" type="presParOf" srcId="{1DBE0BDE-DDD2-483F-98CD-CA9F52313F89}" destId="{B1CE78DB-E815-458F-AC08-7400FA1A7EA0}" srcOrd="0" destOrd="0" presId="urn:microsoft.com/office/officeart/2005/8/layout/vList2"/>
    <dgm:cxn modelId="{87659546-AAB2-4C23-ACE8-C44F7353817B}" type="presParOf" srcId="{1DBE0BDE-DDD2-483F-98CD-CA9F52313F89}" destId="{2AB01182-82C4-4F8C-97B3-EA4BB899AD1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27670-6985-432F-9304-5C84866881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3B1FC83-5FD9-4478-B206-F0B9986FA895}">
      <dgm:prSet/>
      <dgm:spPr/>
      <dgm:t>
        <a:bodyPr/>
        <a:lstStyle/>
        <a:p>
          <a:pPr rtl="0"/>
          <a:r>
            <a:rPr lang="en-US" dirty="0" err="1">
              <a:solidFill>
                <a:srgbClr val="002060"/>
              </a:solidFill>
            </a:rPr>
            <a:t>Mengubur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sampah-sampah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organik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dalam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tanah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dan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digunakan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sebagai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bahan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pembuatan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kompos</a:t>
          </a:r>
          <a:r>
            <a:rPr lang="en-US" dirty="0">
              <a:solidFill>
                <a:srgbClr val="002060"/>
              </a:solidFill>
            </a:rPr>
            <a:t>.</a:t>
          </a:r>
        </a:p>
      </dgm:t>
    </dgm:pt>
    <dgm:pt modelId="{C761284C-921D-46F3-BA32-562D66B29896}" type="parTrans" cxnId="{0A8268D6-0F1B-4A34-BBA1-9BA7D0C2C81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A53B548-592A-4E08-9DCD-1A867A2A42D0}" type="sibTrans" cxnId="{0A8268D6-0F1B-4A34-BBA1-9BA7D0C2C81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043BA2B-BDB0-4A7F-B24C-54DD3806547F}">
      <dgm:prSet/>
      <dgm:spPr/>
      <dgm:t>
        <a:bodyPr/>
        <a:lstStyle/>
        <a:p>
          <a:pPr rtl="0"/>
          <a:r>
            <a:rPr lang="en-US" dirty="0" err="1">
              <a:solidFill>
                <a:srgbClr val="002060"/>
              </a:solidFill>
            </a:rPr>
            <a:t>Manajemen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pengelolaan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sampah</a:t>
          </a:r>
          <a:r>
            <a:rPr lang="en-US" dirty="0">
              <a:solidFill>
                <a:srgbClr val="002060"/>
              </a:solidFill>
            </a:rPr>
            <a:t> (3R, bank </a:t>
          </a:r>
          <a:r>
            <a:rPr lang="en-US" dirty="0" err="1">
              <a:solidFill>
                <a:srgbClr val="002060"/>
              </a:solidFill>
            </a:rPr>
            <a:t>sampah</a:t>
          </a:r>
          <a:r>
            <a:rPr lang="en-US" dirty="0">
              <a:solidFill>
                <a:srgbClr val="002060"/>
              </a:solidFill>
            </a:rPr>
            <a:t>, </a:t>
          </a:r>
          <a:r>
            <a:rPr lang="en-US" dirty="0" err="1">
              <a:solidFill>
                <a:srgbClr val="002060"/>
              </a:solidFill>
            </a:rPr>
            <a:t>dll</a:t>
          </a:r>
          <a:r>
            <a:rPr lang="en-US" dirty="0">
              <a:solidFill>
                <a:srgbClr val="002060"/>
              </a:solidFill>
            </a:rPr>
            <a:t>)</a:t>
          </a:r>
        </a:p>
      </dgm:t>
    </dgm:pt>
    <dgm:pt modelId="{0C79E747-1737-45A4-B446-977182748784}" type="parTrans" cxnId="{E83B92FD-CFD6-4264-8594-CC98390B0FD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FE6233B-42CC-4716-B300-68677D0542DB}" type="sibTrans" cxnId="{E83B92FD-CFD6-4264-8594-CC98390B0FD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9FDB214-30F6-4504-85EE-598B011FD917}">
      <dgm:prSet/>
      <dgm:spPr/>
      <dgm:t>
        <a:bodyPr/>
        <a:lstStyle/>
        <a:p>
          <a:pPr rtl="0"/>
          <a:r>
            <a:rPr lang="en-US" dirty="0" err="1">
              <a:solidFill>
                <a:srgbClr val="002060"/>
              </a:solidFill>
            </a:rPr>
            <a:t>Pengolahan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limbah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industri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yg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mengandung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logam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berat</a:t>
          </a:r>
          <a:endParaRPr lang="en-US" dirty="0">
            <a:solidFill>
              <a:srgbClr val="002060"/>
            </a:solidFill>
          </a:endParaRPr>
        </a:p>
      </dgm:t>
    </dgm:pt>
    <dgm:pt modelId="{3B3C12B1-6417-4602-9D39-C5ECA2AAD8B8}" type="parTrans" cxnId="{2AB36310-08CB-4F0A-B1AC-652C4F33CD1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0056096-2AEA-4F65-AA21-0E7427774E5B}" type="sibTrans" cxnId="{2AB36310-08CB-4F0A-B1AC-652C4F33CD1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831BEB2-EB84-4047-AAA1-4679EFC6D19F}">
      <dgm:prSet/>
      <dgm:spPr/>
      <dgm:t>
        <a:bodyPr/>
        <a:lstStyle/>
        <a:p>
          <a:pPr rtl="0"/>
          <a:r>
            <a:rPr lang="en-US" dirty="0" err="1">
              <a:solidFill>
                <a:srgbClr val="002060"/>
              </a:solidFill>
            </a:rPr>
            <a:t>Penanganan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sampah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radioaktif</a:t>
          </a:r>
          <a:r>
            <a:rPr lang="en-US" dirty="0">
              <a:solidFill>
                <a:srgbClr val="002060"/>
              </a:solidFill>
            </a:rPr>
            <a:t> yang </a:t>
          </a:r>
          <a:r>
            <a:rPr lang="en-US" dirty="0" err="1">
              <a:solidFill>
                <a:srgbClr val="002060"/>
              </a:solidFill>
            </a:rPr>
            <a:t>benar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dan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aman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sesuai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prosedur</a:t>
          </a:r>
          <a:endParaRPr lang="en-US" dirty="0">
            <a:solidFill>
              <a:srgbClr val="002060"/>
            </a:solidFill>
          </a:endParaRPr>
        </a:p>
      </dgm:t>
    </dgm:pt>
    <dgm:pt modelId="{777DA39C-4FCC-4C84-A038-D89A1A3FC51C}" type="parTrans" cxnId="{1F9EEDFD-2203-455D-98BE-A2E9062A1003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2DEDEE0A-B03C-4EC4-87AE-D12511BC1DCA}" type="sibTrans" cxnId="{1F9EEDFD-2203-455D-98BE-A2E9062A1003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28AE7E35-8AB3-44EF-9617-7449ACC2D406}">
      <dgm:prSet/>
      <dgm:spPr/>
      <dgm:t>
        <a:bodyPr/>
        <a:lstStyle/>
        <a:p>
          <a:pPr rtl="0"/>
          <a:r>
            <a:rPr lang="en-US" dirty="0" err="1">
              <a:solidFill>
                <a:srgbClr val="002060"/>
              </a:solidFill>
            </a:rPr>
            <a:t>Pembatasan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penggunaan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pupuk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kimia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dan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pestisida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supaya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tidak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berlebihan</a:t>
          </a:r>
          <a:endParaRPr lang="en-US" dirty="0">
            <a:solidFill>
              <a:srgbClr val="002060"/>
            </a:solidFill>
          </a:endParaRPr>
        </a:p>
      </dgm:t>
    </dgm:pt>
    <dgm:pt modelId="{EE930E4B-9194-4161-9E92-1FB53388A68C}" type="parTrans" cxnId="{5BA348C3-5092-446D-BF33-0686B7629D4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9E5178A-481A-4144-BAAB-9DE03C5B7C1E}" type="sibTrans" cxnId="{5BA348C3-5092-446D-BF33-0686B7629D4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ED50534-9F66-4D5C-AA7F-5C16760B9BE7}">
      <dgm:prSet/>
      <dgm:spPr/>
      <dgm:t>
        <a:bodyPr/>
        <a:lstStyle/>
        <a:p>
          <a:pPr rtl="0"/>
          <a:r>
            <a:rPr lang="en-US" dirty="0" err="1">
              <a:solidFill>
                <a:srgbClr val="002060"/>
              </a:solidFill>
            </a:rPr>
            <a:t>Menggunakan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detergen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yg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berupa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senyawa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organik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yg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dapat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diuraikan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oleh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mikroorganisme</a:t>
          </a:r>
          <a:r>
            <a:rPr lang="en-US" dirty="0">
              <a:solidFill>
                <a:srgbClr val="002060"/>
              </a:solidFill>
            </a:rPr>
            <a:t> (</a:t>
          </a:r>
          <a:r>
            <a:rPr lang="en-US" i="1" dirty="0">
              <a:solidFill>
                <a:srgbClr val="002060"/>
              </a:solidFill>
            </a:rPr>
            <a:t>biodegradable</a:t>
          </a:r>
          <a:r>
            <a:rPr lang="en-US" dirty="0">
              <a:solidFill>
                <a:srgbClr val="002060"/>
              </a:solidFill>
            </a:rPr>
            <a:t>).</a:t>
          </a:r>
        </a:p>
      </dgm:t>
    </dgm:pt>
    <dgm:pt modelId="{8B131C71-8B80-44E1-A575-34443D9D018D}" type="parTrans" cxnId="{8505680E-40DF-4412-AD94-C62201B11A3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5CC7A09-A64A-47D0-9450-0F036BF1295A}" type="sibTrans" cxnId="{8505680E-40DF-4412-AD94-C62201B11A3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43F694B-D600-454C-910B-9CF90B056F0E}">
      <dgm:prSet/>
      <dgm:spPr/>
      <dgm:t>
        <a:bodyPr/>
        <a:lstStyle/>
        <a:p>
          <a:pPr rtl="0"/>
          <a:endParaRPr lang="en-US" dirty="0">
            <a:solidFill>
              <a:srgbClr val="002060"/>
            </a:solidFill>
          </a:endParaRPr>
        </a:p>
      </dgm:t>
    </dgm:pt>
    <dgm:pt modelId="{9FFE6551-96B5-4B0F-8F57-77EDA3F7D1BC}" type="parTrans" cxnId="{239E4835-6024-4BA8-8150-3FF707BAD74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F469AE8-C6A4-4C2C-B009-6B1354182684}" type="sibTrans" cxnId="{239E4835-6024-4BA8-8150-3FF707BAD74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D9985F3-F760-4A47-A03D-7A5D6EC6ACCD}" type="pres">
      <dgm:prSet presAssocID="{B4A27670-6985-432F-9304-5C8486688157}" presName="linear" presStyleCnt="0">
        <dgm:presLayoutVars>
          <dgm:animLvl val="lvl"/>
          <dgm:resizeHandles val="exact"/>
        </dgm:presLayoutVars>
      </dgm:prSet>
      <dgm:spPr/>
    </dgm:pt>
    <dgm:pt modelId="{73990203-76D6-480F-BA0E-C7B2E07EB31A}" type="pres">
      <dgm:prSet presAssocID="{33B1FC83-5FD9-4478-B206-F0B9986FA89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5BE86C1-6206-41DE-B2D5-79A856EC4849}" type="pres">
      <dgm:prSet presAssocID="{4A53B548-592A-4E08-9DCD-1A867A2A42D0}" presName="spacer" presStyleCnt="0"/>
      <dgm:spPr/>
    </dgm:pt>
    <dgm:pt modelId="{C74E8701-9F3C-4931-83FC-5015E2EF920E}" type="pres">
      <dgm:prSet presAssocID="{E043BA2B-BDB0-4A7F-B24C-54DD3806547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6E3DB08-DBBC-46F0-9E09-E0C780C12A55}" type="pres">
      <dgm:prSet presAssocID="{CFE6233B-42CC-4716-B300-68677D0542DB}" presName="spacer" presStyleCnt="0"/>
      <dgm:spPr/>
    </dgm:pt>
    <dgm:pt modelId="{0AF6732B-AD0B-40D8-A71E-588815A0B66D}" type="pres">
      <dgm:prSet presAssocID="{39FDB214-30F6-4504-85EE-598B011FD91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D3B7A78-4756-4EE6-A99A-F6AA7D4D8101}" type="pres">
      <dgm:prSet presAssocID="{C0056096-2AEA-4F65-AA21-0E7427774E5B}" presName="spacer" presStyleCnt="0"/>
      <dgm:spPr/>
    </dgm:pt>
    <dgm:pt modelId="{FE2A1E9B-97AE-4444-85D0-37955A81F116}" type="pres">
      <dgm:prSet presAssocID="{4831BEB2-EB84-4047-AAA1-4679EFC6D19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D88C38C-56AF-4694-8157-5D2FF4D44BF2}" type="pres">
      <dgm:prSet presAssocID="{2DEDEE0A-B03C-4EC4-87AE-D12511BC1DCA}" presName="spacer" presStyleCnt="0"/>
      <dgm:spPr/>
    </dgm:pt>
    <dgm:pt modelId="{00ED0B23-9B58-449C-8C0B-EA7782770092}" type="pres">
      <dgm:prSet presAssocID="{28AE7E35-8AB3-44EF-9617-7449ACC2D40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86C509C-669D-40CB-A097-230364EF6A48}" type="pres">
      <dgm:prSet presAssocID="{19E5178A-481A-4144-BAAB-9DE03C5B7C1E}" presName="spacer" presStyleCnt="0"/>
      <dgm:spPr/>
    </dgm:pt>
    <dgm:pt modelId="{55B0C154-383C-4068-B986-9FF5163B7967}" type="pres">
      <dgm:prSet presAssocID="{AED50534-9F66-4D5C-AA7F-5C16760B9BE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3C7F824-6B03-4888-BF72-F8C74F6A8C52}" type="pres">
      <dgm:prSet presAssocID="{AED50534-9F66-4D5C-AA7F-5C16760B9BE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505680E-40DF-4412-AD94-C62201B11A3A}" srcId="{B4A27670-6985-432F-9304-5C8486688157}" destId="{AED50534-9F66-4D5C-AA7F-5C16760B9BE7}" srcOrd="5" destOrd="0" parTransId="{8B131C71-8B80-44E1-A575-34443D9D018D}" sibTransId="{35CC7A09-A64A-47D0-9450-0F036BF1295A}"/>
    <dgm:cxn modelId="{2AB36310-08CB-4F0A-B1AC-652C4F33CD1C}" srcId="{B4A27670-6985-432F-9304-5C8486688157}" destId="{39FDB214-30F6-4504-85EE-598B011FD917}" srcOrd="2" destOrd="0" parTransId="{3B3C12B1-6417-4602-9D39-C5ECA2AAD8B8}" sibTransId="{C0056096-2AEA-4F65-AA21-0E7427774E5B}"/>
    <dgm:cxn modelId="{B7602927-1C29-45BC-8611-117FE8ED99D7}" type="presOf" srcId="{4831BEB2-EB84-4047-AAA1-4679EFC6D19F}" destId="{FE2A1E9B-97AE-4444-85D0-37955A81F116}" srcOrd="0" destOrd="0" presId="urn:microsoft.com/office/officeart/2005/8/layout/vList2"/>
    <dgm:cxn modelId="{239E4835-6024-4BA8-8150-3FF707BAD74D}" srcId="{AED50534-9F66-4D5C-AA7F-5C16760B9BE7}" destId="{343F694B-D600-454C-910B-9CF90B056F0E}" srcOrd="0" destOrd="0" parTransId="{9FFE6551-96B5-4B0F-8F57-77EDA3F7D1BC}" sibTransId="{4F469AE8-C6A4-4C2C-B009-6B1354182684}"/>
    <dgm:cxn modelId="{79DCA145-ED2A-4573-A3D4-A53995E2522E}" type="presOf" srcId="{39FDB214-30F6-4504-85EE-598B011FD917}" destId="{0AF6732B-AD0B-40D8-A71E-588815A0B66D}" srcOrd="0" destOrd="0" presId="urn:microsoft.com/office/officeart/2005/8/layout/vList2"/>
    <dgm:cxn modelId="{A997EA6A-1453-4F08-93F2-832BC6AA9375}" type="presOf" srcId="{343F694B-D600-454C-910B-9CF90B056F0E}" destId="{E3C7F824-6B03-4888-BF72-F8C74F6A8C52}" srcOrd="0" destOrd="0" presId="urn:microsoft.com/office/officeart/2005/8/layout/vList2"/>
    <dgm:cxn modelId="{BC38DB53-0915-4EFB-8385-BCC6591C41BA}" type="presOf" srcId="{AED50534-9F66-4D5C-AA7F-5C16760B9BE7}" destId="{55B0C154-383C-4068-B986-9FF5163B7967}" srcOrd="0" destOrd="0" presId="urn:microsoft.com/office/officeart/2005/8/layout/vList2"/>
    <dgm:cxn modelId="{581E8F7E-01BF-4D26-9C3A-4F1320D7F71B}" type="presOf" srcId="{33B1FC83-5FD9-4478-B206-F0B9986FA895}" destId="{73990203-76D6-480F-BA0E-C7B2E07EB31A}" srcOrd="0" destOrd="0" presId="urn:microsoft.com/office/officeart/2005/8/layout/vList2"/>
    <dgm:cxn modelId="{92EC8885-48F6-438A-8F71-1B20FB65C4B9}" type="presOf" srcId="{B4A27670-6985-432F-9304-5C8486688157}" destId="{1D9985F3-F760-4A47-A03D-7A5D6EC6ACCD}" srcOrd="0" destOrd="0" presId="urn:microsoft.com/office/officeart/2005/8/layout/vList2"/>
    <dgm:cxn modelId="{ECBC539A-9A95-4720-A6C8-9A23205AD9AA}" type="presOf" srcId="{28AE7E35-8AB3-44EF-9617-7449ACC2D406}" destId="{00ED0B23-9B58-449C-8C0B-EA7782770092}" srcOrd="0" destOrd="0" presId="urn:microsoft.com/office/officeart/2005/8/layout/vList2"/>
    <dgm:cxn modelId="{5BA348C3-5092-446D-BF33-0686B7629D4D}" srcId="{B4A27670-6985-432F-9304-5C8486688157}" destId="{28AE7E35-8AB3-44EF-9617-7449ACC2D406}" srcOrd="4" destOrd="0" parTransId="{EE930E4B-9194-4161-9E92-1FB53388A68C}" sibTransId="{19E5178A-481A-4144-BAAB-9DE03C5B7C1E}"/>
    <dgm:cxn modelId="{0A8268D6-0F1B-4A34-BBA1-9BA7D0C2C81A}" srcId="{B4A27670-6985-432F-9304-5C8486688157}" destId="{33B1FC83-5FD9-4478-B206-F0B9986FA895}" srcOrd="0" destOrd="0" parTransId="{C761284C-921D-46F3-BA32-562D66B29896}" sibTransId="{4A53B548-592A-4E08-9DCD-1A867A2A42D0}"/>
    <dgm:cxn modelId="{25C65EDB-2271-4CA2-82DF-08FB06A50FF5}" type="presOf" srcId="{E043BA2B-BDB0-4A7F-B24C-54DD3806547F}" destId="{C74E8701-9F3C-4931-83FC-5015E2EF920E}" srcOrd="0" destOrd="0" presId="urn:microsoft.com/office/officeart/2005/8/layout/vList2"/>
    <dgm:cxn modelId="{E83B92FD-CFD6-4264-8594-CC98390B0FD2}" srcId="{B4A27670-6985-432F-9304-5C8486688157}" destId="{E043BA2B-BDB0-4A7F-B24C-54DD3806547F}" srcOrd="1" destOrd="0" parTransId="{0C79E747-1737-45A4-B446-977182748784}" sibTransId="{CFE6233B-42CC-4716-B300-68677D0542DB}"/>
    <dgm:cxn modelId="{1F9EEDFD-2203-455D-98BE-A2E9062A1003}" srcId="{B4A27670-6985-432F-9304-5C8486688157}" destId="{4831BEB2-EB84-4047-AAA1-4679EFC6D19F}" srcOrd="3" destOrd="0" parTransId="{777DA39C-4FCC-4C84-A038-D89A1A3FC51C}" sibTransId="{2DEDEE0A-B03C-4EC4-87AE-D12511BC1DCA}"/>
    <dgm:cxn modelId="{04220C5E-10B2-433C-AD1F-79064A6E7CB0}" type="presParOf" srcId="{1D9985F3-F760-4A47-A03D-7A5D6EC6ACCD}" destId="{73990203-76D6-480F-BA0E-C7B2E07EB31A}" srcOrd="0" destOrd="0" presId="urn:microsoft.com/office/officeart/2005/8/layout/vList2"/>
    <dgm:cxn modelId="{FEDBD69C-23C3-490B-9499-D7B900B1AE33}" type="presParOf" srcId="{1D9985F3-F760-4A47-A03D-7A5D6EC6ACCD}" destId="{05BE86C1-6206-41DE-B2D5-79A856EC4849}" srcOrd="1" destOrd="0" presId="urn:microsoft.com/office/officeart/2005/8/layout/vList2"/>
    <dgm:cxn modelId="{D55A0FEA-F80C-4210-B742-B8482D77F955}" type="presParOf" srcId="{1D9985F3-F760-4A47-A03D-7A5D6EC6ACCD}" destId="{C74E8701-9F3C-4931-83FC-5015E2EF920E}" srcOrd="2" destOrd="0" presId="urn:microsoft.com/office/officeart/2005/8/layout/vList2"/>
    <dgm:cxn modelId="{5CC46F8C-BD11-4268-829B-946092E067A4}" type="presParOf" srcId="{1D9985F3-F760-4A47-A03D-7A5D6EC6ACCD}" destId="{86E3DB08-DBBC-46F0-9E09-E0C780C12A55}" srcOrd="3" destOrd="0" presId="urn:microsoft.com/office/officeart/2005/8/layout/vList2"/>
    <dgm:cxn modelId="{05D98E4D-D157-4F14-B84E-41A61066013E}" type="presParOf" srcId="{1D9985F3-F760-4A47-A03D-7A5D6EC6ACCD}" destId="{0AF6732B-AD0B-40D8-A71E-588815A0B66D}" srcOrd="4" destOrd="0" presId="urn:microsoft.com/office/officeart/2005/8/layout/vList2"/>
    <dgm:cxn modelId="{2FC7720D-55DD-4822-B320-AD9A72B8E578}" type="presParOf" srcId="{1D9985F3-F760-4A47-A03D-7A5D6EC6ACCD}" destId="{7D3B7A78-4756-4EE6-A99A-F6AA7D4D8101}" srcOrd="5" destOrd="0" presId="urn:microsoft.com/office/officeart/2005/8/layout/vList2"/>
    <dgm:cxn modelId="{89D6EB23-D914-4A71-AA57-F88CA5CA6CA6}" type="presParOf" srcId="{1D9985F3-F760-4A47-A03D-7A5D6EC6ACCD}" destId="{FE2A1E9B-97AE-4444-85D0-37955A81F116}" srcOrd="6" destOrd="0" presId="urn:microsoft.com/office/officeart/2005/8/layout/vList2"/>
    <dgm:cxn modelId="{F021DA5A-16B7-4858-8E3F-91304A078113}" type="presParOf" srcId="{1D9985F3-F760-4A47-A03D-7A5D6EC6ACCD}" destId="{CD88C38C-56AF-4694-8157-5D2FF4D44BF2}" srcOrd="7" destOrd="0" presId="urn:microsoft.com/office/officeart/2005/8/layout/vList2"/>
    <dgm:cxn modelId="{1C4B5491-EA7C-407C-A740-6E5CF5AFB8F9}" type="presParOf" srcId="{1D9985F3-F760-4A47-A03D-7A5D6EC6ACCD}" destId="{00ED0B23-9B58-449C-8C0B-EA7782770092}" srcOrd="8" destOrd="0" presId="urn:microsoft.com/office/officeart/2005/8/layout/vList2"/>
    <dgm:cxn modelId="{10A0AC76-D9CB-46D4-936A-2F39F71BA35E}" type="presParOf" srcId="{1D9985F3-F760-4A47-A03D-7A5D6EC6ACCD}" destId="{B86C509C-669D-40CB-A097-230364EF6A48}" srcOrd="9" destOrd="0" presId="urn:microsoft.com/office/officeart/2005/8/layout/vList2"/>
    <dgm:cxn modelId="{CA8C7336-5BD1-4133-9609-034C54B5BF9E}" type="presParOf" srcId="{1D9985F3-F760-4A47-A03D-7A5D6EC6ACCD}" destId="{55B0C154-383C-4068-B986-9FF5163B7967}" srcOrd="10" destOrd="0" presId="urn:microsoft.com/office/officeart/2005/8/layout/vList2"/>
    <dgm:cxn modelId="{C9DF024A-2062-4160-99ED-BBF0F4400066}" type="presParOf" srcId="{1D9985F3-F760-4A47-A03D-7A5D6EC6ACCD}" destId="{E3C7F824-6B03-4888-BF72-F8C74F6A8C52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E78DB-E815-458F-AC08-7400FA1A7EA0}">
      <dsp:nvSpPr>
        <dsp:cNvPr id="0" name=""/>
        <dsp:cNvSpPr/>
      </dsp:nvSpPr>
      <dsp:spPr>
        <a:xfrm>
          <a:off x="0" y="6869"/>
          <a:ext cx="84582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/>
            <a:t>Contoh</a:t>
          </a:r>
          <a:r>
            <a:rPr lang="en-US" sz="3400" b="1" kern="1200" dirty="0"/>
            <a:t> </a:t>
          </a:r>
          <a:r>
            <a:rPr lang="en-US" sz="3400" b="1" kern="1200" dirty="0" err="1"/>
            <a:t>bahan</a:t>
          </a:r>
          <a:r>
            <a:rPr lang="en-US" sz="3400" b="1" kern="1200" dirty="0"/>
            <a:t> </a:t>
          </a:r>
          <a:r>
            <a:rPr lang="en-US" sz="3400" b="1" kern="1200" dirty="0" err="1"/>
            <a:t>berbahaya</a:t>
          </a:r>
          <a:r>
            <a:rPr lang="en-US" sz="3400" b="1" kern="1200" dirty="0"/>
            <a:t> </a:t>
          </a:r>
          <a:r>
            <a:rPr lang="en-US" sz="3400" b="1" kern="1200" dirty="0" err="1"/>
            <a:t>pencemar</a:t>
          </a:r>
          <a:r>
            <a:rPr lang="en-US" sz="3400" b="1" kern="1200" dirty="0"/>
            <a:t> </a:t>
          </a:r>
          <a:r>
            <a:rPr lang="en-US" sz="3400" b="1" kern="1200" dirty="0" err="1"/>
            <a:t>tanah</a:t>
          </a:r>
          <a:r>
            <a:rPr lang="en-US" sz="3400" b="1" kern="1200" dirty="0"/>
            <a:t> </a:t>
          </a:r>
          <a:r>
            <a:rPr lang="en-US" sz="3400" b="1" kern="1200" dirty="0" err="1"/>
            <a:t>dan</a:t>
          </a:r>
          <a:r>
            <a:rPr lang="en-US" sz="3400" b="1" kern="1200" dirty="0"/>
            <a:t> </a:t>
          </a:r>
          <a:r>
            <a:rPr lang="en-US" sz="3400" b="1" kern="1200" dirty="0" err="1"/>
            <a:t>akibatnya</a:t>
          </a:r>
          <a:r>
            <a:rPr lang="en-US" sz="3400" b="1" kern="1200" dirty="0"/>
            <a:t> </a:t>
          </a:r>
          <a:r>
            <a:rPr lang="en-US" sz="3400" b="1" kern="1200" dirty="0" err="1"/>
            <a:t>pada</a:t>
          </a:r>
          <a:r>
            <a:rPr lang="en-US" sz="3400" b="1" kern="1200" dirty="0"/>
            <a:t> </a:t>
          </a:r>
          <a:r>
            <a:rPr lang="en-US" sz="3400" b="1" kern="1200" dirty="0" err="1"/>
            <a:t>kesehatan</a:t>
          </a:r>
          <a:r>
            <a:rPr lang="en-US" sz="3400" b="1" kern="1200" dirty="0"/>
            <a:t> </a:t>
          </a:r>
          <a:r>
            <a:rPr lang="en-US" sz="3400" b="1" kern="1200" dirty="0" err="1"/>
            <a:t>manusia</a:t>
          </a:r>
          <a:r>
            <a:rPr lang="en-US" sz="3400" b="1" kern="1200" dirty="0"/>
            <a:t>:</a:t>
          </a:r>
          <a:endParaRPr lang="en-US" sz="3400" kern="1200" dirty="0"/>
        </a:p>
      </dsp:txBody>
      <dsp:txXfrm>
        <a:off x="66025" y="72894"/>
        <a:ext cx="8326150" cy="1220470"/>
      </dsp:txXfrm>
    </dsp:sp>
    <dsp:sp modelId="{2AB01182-82C4-4F8C-97B3-EA4BB899AD16}">
      <dsp:nvSpPr>
        <dsp:cNvPr id="0" name=""/>
        <dsp:cNvSpPr/>
      </dsp:nvSpPr>
      <dsp:spPr>
        <a:xfrm>
          <a:off x="0" y="1359389"/>
          <a:ext cx="8458200" cy="2604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48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1" kern="1200" dirty="0" err="1"/>
            <a:t>Krom</a:t>
          </a:r>
          <a:r>
            <a:rPr lang="en-US" sz="2700" b="1" kern="1200" dirty="0"/>
            <a:t> </a:t>
          </a:r>
          <a:r>
            <a:rPr lang="en-US" sz="2700" b="1" kern="1200" dirty="0" err="1"/>
            <a:t>dan</a:t>
          </a:r>
          <a:r>
            <a:rPr lang="en-US" sz="2700" b="1" kern="1200" dirty="0"/>
            <a:t> </a:t>
          </a:r>
          <a:r>
            <a:rPr lang="en-US" sz="2700" b="1" kern="1200" dirty="0" err="1"/>
            <a:t>pestisida</a:t>
          </a:r>
          <a:r>
            <a:rPr lang="en-US" sz="2700" b="1" kern="1200" dirty="0"/>
            <a:t>: </a:t>
          </a:r>
          <a:r>
            <a:rPr lang="en-US" sz="2700" b="1" kern="1200" dirty="0" err="1"/>
            <a:t>bahan</a:t>
          </a:r>
          <a:r>
            <a:rPr lang="en-US" sz="2700" b="1" kern="1200" dirty="0"/>
            <a:t> </a:t>
          </a:r>
          <a:r>
            <a:rPr lang="en-US" sz="2700" b="1" kern="1200" dirty="0" err="1"/>
            <a:t>karsinogenik</a:t>
          </a:r>
          <a:endParaRPr lang="en-US" sz="2700" b="1" kern="1200" dirty="0"/>
        </a:p>
        <a:p>
          <a:pPr marL="228600" lvl="1" indent="-228600" algn="just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1" kern="1200" dirty="0" err="1"/>
            <a:t>Timbal</a:t>
          </a:r>
          <a:r>
            <a:rPr lang="en-US" sz="2700" b="1" kern="1200" dirty="0"/>
            <a:t>: </a:t>
          </a:r>
          <a:r>
            <a:rPr lang="en-US" sz="2700" b="1" kern="1200" dirty="0" err="1"/>
            <a:t>merusak</a:t>
          </a:r>
          <a:r>
            <a:rPr lang="en-US" sz="2700" b="1" kern="1200" dirty="0"/>
            <a:t> </a:t>
          </a:r>
          <a:r>
            <a:rPr lang="en-US" sz="2700" b="1" kern="1200" dirty="0" err="1"/>
            <a:t>otak</a:t>
          </a:r>
          <a:r>
            <a:rPr lang="en-US" sz="2700" b="1" kern="1200" dirty="0"/>
            <a:t> </a:t>
          </a:r>
          <a:r>
            <a:rPr lang="en-US" sz="2700" b="1" kern="1200" dirty="0" err="1"/>
            <a:t>dan</a:t>
          </a:r>
          <a:r>
            <a:rPr lang="en-US" sz="2700" b="1" kern="1200" dirty="0"/>
            <a:t> </a:t>
          </a:r>
          <a:r>
            <a:rPr lang="en-US" sz="2700" b="1" kern="1200" dirty="0" err="1"/>
            <a:t>ginjal</a:t>
          </a:r>
          <a:r>
            <a:rPr lang="en-US" sz="2700" b="1" kern="1200" dirty="0"/>
            <a:t> </a:t>
          </a:r>
          <a:r>
            <a:rPr lang="en-US" sz="2700" b="1" kern="1200" dirty="0" err="1"/>
            <a:t>terutama</a:t>
          </a:r>
          <a:r>
            <a:rPr lang="en-US" sz="2700" b="1" kern="1200" dirty="0"/>
            <a:t> </a:t>
          </a:r>
          <a:r>
            <a:rPr lang="en-US" sz="2700" b="1" kern="1200" dirty="0" err="1"/>
            <a:t>anak-anak</a:t>
          </a:r>
          <a:endParaRPr lang="en-US" sz="2700" b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1" kern="1200" dirty="0" err="1"/>
            <a:t>Merkuri</a:t>
          </a:r>
          <a:r>
            <a:rPr lang="en-US" sz="2700" b="1" kern="1200" dirty="0"/>
            <a:t>: </a:t>
          </a:r>
          <a:r>
            <a:rPr lang="en-US" sz="2700" b="1" kern="1200" dirty="0" err="1"/>
            <a:t>kerusakan</a:t>
          </a:r>
          <a:r>
            <a:rPr lang="en-US" sz="2700" b="1" kern="1200" dirty="0"/>
            <a:t> </a:t>
          </a:r>
          <a:r>
            <a:rPr lang="en-US" sz="2700" b="1" kern="1200" dirty="0" err="1"/>
            <a:t>ginjal</a:t>
          </a:r>
          <a:r>
            <a:rPr lang="en-US" sz="2700" b="1" kern="1200" dirty="0"/>
            <a:t> </a:t>
          </a:r>
          <a:r>
            <a:rPr lang="en-US" sz="2700" b="1" kern="1200" dirty="0" err="1"/>
            <a:t>kronis</a:t>
          </a:r>
          <a:r>
            <a:rPr lang="en-US" sz="2700" b="1" kern="1200" dirty="0"/>
            <a:t> / </a:t>
          </a:r>
          <a:r>
            <a:rPr lang="en-US" sz="2700" b="1" kern="1200" dirty="0" err="1"/>
            <a:t>tak</a:t>
          </a:r>
          <a:r>
            <a:rPr lang="en-US" sz="2700" b="1" kern="1200" dirty="0"/>
            <a:t> </a:t>
          </a:r>
          <a:r>
            <a:rPr lang="en-US" sz="2700" b="1" kern="1200" dirty="0" err="1"/>
            <a:t>dapat</a:t>
          </a:r>
          <a:r>
            <a:rPr lang="en-US" sz="2700" b="1" kern="1200" dirty="0"/>
            <a:t> </a:t>
          </a:r>
          <a:r>
            <a:rPr lang="en-US" sz="2700" b="1" kern="1200" dirty="0" err="1"/>
            <a:t>diobati</a:t>
          </a:r>
          <a:endParaRPr lang="en-US" sz="2700" b="1" kern="1200" dirty="0"/>
        </a:p>
        <a:p>
          <a:pPr marL="228600" lvl="1" indent="-228600" algn="just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1" kern="1200" dirty="0" err="1"/>
            <a:t>Pelarut</a:t>
          </a:r>
          <a:r>
            <a:rPr lang="en-US" sz="2700" b="1" kern="1200" dirty="0"/>
            <a:t> yang </a:t>
          </a:r>
          <a:r>
            <a:rPr lang="en-US" sz="2700" b="1" kern="1200" dirty="0" err="1"/>
            <a:t>mengandung</a:t>
          </a:r>
          <a:r>
            <a:rPr lang="en-US" sz="2700" b="1" kern="1200" dirty="0"/>
            <a:t> </a:t>
          </a:r>
          <a:r>
            <a:rPr lang="en-US" sz="2700" b="1" kern="1200" dirty="0" err="1"/>
            <a:t>clorin</a:t>
          </a:r>
          <a:r>
            <a:rPr lang="en-US" sz="2700" b="1" kern="1200" dirty="0"/>
            <a:t>: </a:t>
          </a:r>
          <a:r>
            <a:rPr lang="en-US" sz="2700" b="1" kern="1200" dirty="0" err="1"/>
            <a:t>pusing</a:t>
          </a:r>
          <a:r>
            <a:rPr lang="en-US" sz="2700" b="1" kern="1200" dirty="0"/>
            <a:t>, </a:t>
          </a:r>
          <a:r>
            <a:rPr lang="en-US" sz="2700" b="1" kern="1200" dirty="0" err="1"/>
            <a:t>sakit</a:t>
          </a:r>
          <a:r>
            <a:rPr lang="en-US" sz="2700" b="1" kern="1200" dirty="0"/>
            <a:t> </a:t>
          </a:r>
          <a:r>
            <a:rPr lang="en-US" sz="2700" b="1" kern="1200" dirty="0" err="1"/>
            <a:t>kepala</a:t>
          </a:r>
          <a:r>
            <a:rPr lang="en-US" sz="2700" b="1" kern="1200" dirty="0"/>
            <a:t>, </a:t>
          </a:r>
          <a:r>
            <a:rPr lang="en-US" sz="2700" b="1" kern="1200" dirty="0" err="1"/>
            <a:t>iritasi</a:t>
          </a:r>
          <a:r>
            <a:rPr lang="en-US" sz="2700" b="1" kern="1200" dirty="0"/>
            <a:t> </a:t>
          </a:r>
          <a:r>
            <a:rPr lang="en-US" sz="2700" b="1" kern="1200" dirty="0" err="1"/>
            <a:t>mata</a:t>
          </a:r>
          <a:r>
            <a:rPr lang="en-US" sz="2700" b="1" kern="1200" dirty="0"/>
            <a:t> </a:t>
          </a:r>
          <a:r>
            <a:rPr lang="en-US" sz="2700" b="1" kern="1200" dirty="0" err="1"/>
            <a:t>dan</a:t>
          </a:r>
          <a:r>
            <a:rPr lang="en-US" sz="2700" b="1" kern="1200" dirty="0"/>
            <a:t> </a:t>
          </a:r>
          <a:r>
            <a:rPr lang="en-US" sz="2700" b="1" kern="1200" dirty="0" err="1"/>
            <a:t>iritasi</a:t>
          </a:r>
          <a:r>
            <a:rPr lang="en-US" sz="2700" b="1" kern="1200" dirty="0"/>
            <a:t> </a:t>
          </a:r>
          <a:r>
            <a:rPr lang="en-US" sz="2700" b="1" kern="1200" dirty="0" err="1"/>
            <a:t>kulit</a:t>
          </a:r>
          <a:endParaRPr lang="en-US" sz="2700" b="1" kern="1200" dirty="0"/>
        </a:p>
      </dsp:txBody>
      <dsp:txXfrm>
        <a:off x="0" y="1359389"/>
        <a:ext cx="8458200" cy="2604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90203-76D6-480F-BA0E-C7B2E07EB31A}">
      <dsp:nvSpPr>
        <dsp:cNvPr id="0" name=""/>
        <dsp:cNvSpPr/>
      </dsp:nvSpPr>
      <dsp:spPr>
        <a:xfrm>
          <a:off x="0" y="72089"/>
          <a:ext cx="78391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rgbClr val="002060"/>
              </a:solidFill>
            </a:rPr>
            <a:t>Mengubur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sampah-sampah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organik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dalam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tanah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dan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digunakan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sebagai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bahan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pembuatan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kompos</a:t>
          </a:r>
          <a:r>
            <a:rPr lang="en-US" sz="1900" kern="1200" dirty="0">
              <a:solidFill>
                <a:srgbClr val="002060"/>
              </a:solidFill>
            </a:rPr>
            <a:t>.</a:t>
          </a:r>
        </a:p>
      </dsp:txBody>
      <dsp:txXfrm>
        <a:off x="36896" y="108985"/>
        <a:ext cx="7765308" cy="682028"/>
      </dsp:txXfrm>
    </dsp:sp>
    <dsp:sp modelId="{C74E8701-9F3C-4931-83FC-5015E2EF920E}">
      <dsp:nvSpPr>
        <dsp:cNvPr id="0" name=""/>
        <dsp:cNvSpPr/>
      </dsp:nvSpPr>
      <dsp:spPr>
        <a:xfrm>
          <a:off x="0" y="882630"/>
          <a:ext cx="78391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rgbClr val="002060"/>
              </a:solidFill>
            </a:rPr>
            <a:t>Manajemen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pengelolaan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sampah</a:t>
          </a:r>
          <a:r>
            <a:rPr lang="en-US" sz="1900" kern="1200" dirty="0">
              <a:solidFill>
                <a:srgbClr val="002060"/>
              </a:solidFill>
            </a:rPr>
            <a:t> (3R, bank </a:t>
          </a:r>
          <a:r>
            <a:rPr lang="en-US" sz="1900" kern="1200" dirty="0" err="1">
              <a:solidFill>
                <a:srgbClr val="002060"/>
              </a:solidFill>
            </a:rPr>
            <a:t>sampah</a:t>
          </a:r>
          <a:r>
            <a:rPr lang="en-US" sz="1900" kern="1200" dirty="0">
              <a:solidFill>
                <a:srgbClr val="002060"/>
              </a:solidFill>
            </a:rPr>
            <a:t>, </a:t>
          </a:r>
          <a:r>
            <a:rPr lang="en-US" sz="1900" kern="1200" dirty="0" err="1">
              <a:solidFill>
                <a:srgbClr val="002060"/>
              </a:solidFill>
            </a:rPr>
            <a:t>dll</a:t>
          </a:r>
          <a:r>
            <a:rPr lang="en-US" sz="1900" kern="1200" dirty="0">
              <a:solidFill>
                <a:srgbClr val="002060"/>
              </a:solidFill>
            </a:rPr>
            <a:t>)</a:t>
          </a:r>
        </a:p>
      </dsp:txBody>
      <dsp:txXfrm>
        <a:off x="36896" y="919526"/>
        <a:ext cx="7765308" cy="682028"/>
      </dsp:txXfrm>
    </dsp:sp>
    <dsp:sp modelId="{0AF6732B-AD0B-40D8-A71E-588815A0B66D}">
      <dsp:nvSpPr>
        <dsp:cNvPr id="0" name=""/>
        <dsp:cNvSpPr/>
      </dsp:nvSpPr>
      <dsp:spPr>
        <a:xfrm>
          <a:off x="0" y="1693170"/>
          <a:ext cx="78391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rgbClr val="002060"/>
              </a:solidFill>
            </a:rPr>
            <a:t>Pengolahan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limbah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industri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yg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mengandung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logam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berat</a:t>
          </a:r>
          <a:endParaRPr lang="en-US" sz="1900" kern="1200" dirty="0">
            <a:solidFill>
              <a:srgbClr val="002060"/>
            </a:solidFill>
          </a:endParaRPr>
        </a:p>
      </dsp:txBody>
      <dsp:txXfrm>
        <a:off x="36896" y="1730066"/>
        <a:ext cx="7765308" cy="682028"/>
      </dsp:txXfrm>
    </dsp:sp>
    <dsp:sp modelId="{FE2A1E9B-97AE-4444-85D0-37955A81F116}">
      <dsp:nvSpPr>
        <dsp:cNvPr id="0" name=""/>
        <dsp:cNvSpPr/>
      </dsp:nvSpPr>
      <dsp:spPr>
        <a:xfrm>
          <a:off x="0" y="2503710"/>
          <a:ext cx="78391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rgbClr val="002060"/>
              </a:solidFill>
            </a:rPr>
            <a:t>Penanganan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sampah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radioaktif</a:t>
          </a:r>
          <a:r>
            <a:rPr lang="en-US" sz="1900" kern="1200" dirty="0">
              <a:solidFill>
                <a:srgbClr val="002060"/>
              </a:solidFill>
            </a:rPr>
            <a:t> yang </a:t>
          </a:r>
          <a:r>
            <a:rPr lang="en-US" sz="1900" kern="1200" dirty="0" err="1">
              <a:solidFill>
                <a:srgbClr val="002060"/>
              </a:solidFill>
            </a:rPr>
            <a:t>benar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dan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aman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sesuai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prosedur</a:t>
          </a:r>
          <a:endParaRPr lang="en-US" sz="1900" kern="1200" dirty="0">
            <a:solidFill>
              <a:srgbClr val="002060"/>
            </a:solidFill>
          </a:endParaRPr>
        </a:p>
      </dsp:txBody>
      <dsp:txXfrm>
        <a:off x="36896" y="2540606"/>
        <a:ext cx="7765308" cy="682028"/>
      </dsp:txXfrm>
    </dsp:sp>
    <dsp:sp modelId="{00ED0B23-9B58-449C-8C0B-EA7782770092}">
      <dsp:nvSpPr>
        <dsp:cNvPr id="0" name=""/>
        <dsp:cNvSpPr/>
      </dsp:nvSpPr>
      <dsp:spPr>
        <a:xfrm>
          <a:off x="0" y="3314250"/>
          <a:ext cx="78391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rgbClr val="002060"/>
              </a:solidFill>
            </a:rPr>
            <a:t>Pembatasan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penggunaan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pupuk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kimia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dan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pestisida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supaya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tidak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berlebihan</a:t>
          </a:r>
          <a:endParaRPr lang="en-US" sz="1900" kern="1200" dirty="0">
            <a:solidFill>
              <a:srgbClr val="002060"/>
            </a:solidFill>
          </a:endParaRPr>
        </a:p>
      </dsp:txBody>
      <dsp:txXfrm>
        <a:off x="36896" y="3351146"/>
        <a:ext cx="7765308" cy="682028"/>
      </dsp:txXfrm>
    </dsp:sp>
    <dsp:sp modelId="{55B0C154-383C-4068-B986-9FF5163B7967}">
      <dsp:nvSpPr>
        <dsp:cNvPr id="0" name=""/>
        <dsp:cNvSpPr/>
      </dsp:nvSpPr>
      <dsp:spPr>
        <a:xfrm>
          <a:off x="0" y="4124790"/>
          <a:ext cx="78391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rgbClr val="002060"/>
              </a:solidFill>
            </a:rPr>
            <a:t>Menggunakan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detergen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yg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berupa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senyawa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organik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yg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dapat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diuraikan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oleh</a:t>
          </a:r>
          <a:r>
            <a:rPr lang="en-US" sz="1900" kern="1200" dirty="0">
              <a:solidFill>
                <a:srgbClr val="002060"/>
              </a:solidFill>
            </a:rPr>
            <a:t> </a:t>
          </a:r>
          <a:r>
            <a:rPr lang="en-US" sz="1900" kern="1200" dirty="0" err="1">
              <a:solidFill>
                <a:srgbClr val="002060"/>
              </a:solidFill>
            </a:rPr>
            <a:t>mikroorganisme</a:t>
          </a:r>
          <a:r>
            <a:rPr lang="en-US" sz="1900" kern="1200" dirty="0">
              <a:solidFill>
                <a:srgbClr val="002060"/>
              </a:solidFill>
            </a:rPr>
            <a:t> (</a:t>
          </a:r>
          <a:r>
            <a:rPr lang="en-US" sz="1900" i="1" kern="1200" dirty="0">
              <a:solidFill>
                <a:srgbClr val="002060"/>
              </a:solidFill>
            </a:rPr>
            <a:t>biodegradable</a:t>
          </a:r>
          <a:r>
            <a:rPr lang="en-US" sz="1900" kern="1200" dirty="0">
              <a:solidFill>
                <a:srgbClr val="002060"/>
              </a:solidFill>
            </a:rPr>
            <a:t>).</a:t>
          </a:r>
        </a:p>
      </dsp:txBody>
      <dsp:txXfrm>
        <a:off x="36896" y="4161686"/>
        <a:ext cx="7765308" cy="682028"/>
      </dsp:txXfrm>
    </dsp:sp>
    <dsp:sp modelId="{E3C7F824-6B03-4888-BF72-F8C74F6A8C52}">
      <dsp:nvSpPr>
        <dsp:cNvPr id="0" name=""/>
        <dsp:cNvSpPr/>
      </dsp:nvSpPr>
      <dsp:spPr>
        <a:xfrm>
          <a:off x="0" y="4880610"/>
          <a:ext cx="78391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891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>
            <a:solidFill>
              <a:srgbClr val="002060"/>
            </a:solidFill>
          </a:endParaRPr>
        </a:p>
      </dsp:txBody>
      <dsp:txXfrm>
        <a:off x="0" y="4880610"/>
        <a:ext cx="7839100" cy="31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655C8-39B6-4DD6-B24B-0D32B94DD1A4}" type="datetimeFigureOut">
              <a:rPr lang="id-ID" smtClean="0"/>
              <a:pPr/>
              <a:t>29/03/2020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A8390-4B51-45FF-ADA3-04DF2E26072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0DD99-5AB8-4173-A676-16FB0F0608AC}" type="slidenum">
              <a:rPr lang="id-ID"/>
              <a:pPr/>
              <a:t>2</a:t>
            </a:fld>
            <a:endParaRPr lang="id-ID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B5284-D790-40B5-95DA-FD2921B3B045}" type="slidenum">
              <a:rPr lang="id-ID"/>
              <a:pPr/>
              <a:t>5</a:t>
            </a:fld>
            <a:endParaRPr lang="id-ID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C0532-5730-4F69-AAFE-B51191F77A79}" type="slidenum">
              <a:rPr lang="id-ID"/>
              <a:pPr/>
              <a:t>7</a:t>
            </a:fld>
            <a:endParaRPr lang="id-ID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4DE63B-F998-4907-BAE6-6F0948555E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130AD-87EA-465B-B0DF-E128D6BC87E2}" type="slidenum">
              <a:rPr lang="id-ID"/>
              <a:pPr/>
              <a:t>17</a:t>
            </a:fld>
            <a:endParaRPr lang="id-ID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1182A-F5B6-4FFB-9054-3F4038C67C28}" type="slidenum">
              <a:rPr lang="id-ID"/>
              <a:pPr/>
              <a:t>18</a:t>
            </a:fld>
            <a:endParaRPr lang="id-ID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54C43-3D22-4409-8E22-304B9E655147}" type="slidenum">
              <a:rPr lang="id-ID"/>
              <a:pPr/>
              <a:t>20</a:t>
            </a:fld>
            <a:endParaRPr lang="id-ID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0757B3-75B9-4944-8DEC-DC12E5398D1E}" type="datetimeFigureOut">
              <a:rPr lang="id-ID" smtClean="0"/>
              <a:pPr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D02C1F-9C5D-4248-AE6A-37870111B336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11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57B3-75B9-4944-8DEC-DC12E5398D1E}" type="datetimeFigureOut">
              <a:rPr lang="id-ID" smtClean="0"/>
              <a:pPr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2C1F-9C5D-4248-AE6A-37870111B3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096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57B3-75B9-4944-8DEC-DC12E5398D1E}" type="datetimeFigureOut">
              <a:rPr lang="id-ID" smtClean="0"/>
              <a:pPr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2C1F-9C5D-4248-AE6A-37870111B3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117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57B3-75B9-4944-8DEC-DC12E5398D1E}" type="datetimeFigureOut">
              <a:rPr lang="id-ID" smtClean="0"/>
              <a:pPr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2C1F-9C5D-4248-AE6A-37870111B3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483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57B3-75B9-4944-8DEC-DC12E5398D1E}" type="datetimeFigureOut">
              <a:rPr lang="id-ID" smtClean="0"/>
              <a:pPr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2C1F-9C5D-4248-AE6A-37870111B336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57B3-75B9-4944-8DEC-DC12E5398D1E}" type="datetimeFigureOut">
              <a:rPr lang="id-ID" smtClean="0"/>
              <a:pPr/>
              <a:t>29/03/2020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2C1F-9C5D-4248-AE6A-37870111B3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945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57B3-75B9-4944-8DEC-DC12E5398D1E}" type="datetimeFigureOut">
              <a:rPr lang="id-ID" smtClean="0"/>
              <a:pPr/>
              <a:t>29/03/2020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2C1F-9C5D-4248-AE6A-37870111B3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96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57B3-75B9-4944-8DEC-DC12E5398D1E}" type="datetimeFigureOut">
              <a:rPr lang="id-ID" smtClean="0"/>
              <a:pPr/>
              <a:t>29/03/2020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2C1F-9C5D-4248-AE6A-37870111B3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776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57B3-75B9-4944-8DEC-DC12E5398D1E}" type="datetimeFigureOut">
              <a:rPr lang="id-ID" smtClean="0"/>
              <a:pPr/>
              <a:t>29/03/2020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2C1F-9C5D-4248-AE6A-37870111B3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904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57B3-75B9-4944-8DEC-DC12E5398D1E}" type="datetimeFigureOut">
              <a:rPr lang="id-ID" smtClean="0"/>
              <a:pPr/>
              <a:t>29/03/2020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2C1F-9C5D-4248-AE6A-37870111B3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312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57B3-75B9-4944-8DEC-DC12E5398D1E}" type="datetimeFigureOut">
              <a:rPr lang="id-ID" smtClean="0"/>
              <a:pPr/>
              <a:t>29/03/2020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2C1F-9C5D-4248-AE6A-37870111B3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803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F0757B3-75B9-4944-8DEC-DC12E5398D1E}" type="datetimeFigureOut">
              <a:rPr lang="id-ID" smtClean="0"/>
              <a:pPr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9D02C1F-9C5D-4248-AE6A-37870111B3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02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EA80-2AF1-4269-9130-6A19393EA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A22B1-09CA-49D1-B21F-F7C8E2ADC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√ Pencemaran Tanah: Penyebab, Sumber, Akibat, Solusi, Contoh, Kasus">
            <a:extLst>
              <a:ext uri="{FF2B5EF4-FFF2-40B4-BE49-F238E27FC236}">
                <a16:creationId xmlns:a16="http://schemas.microsoft.com/office/drawing/2014/main" id="{34D95EF4-2352-49C9-B280-D36AE676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41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826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0" dirty="0" err="1">
                <a:solidFill>
                  <a:srgbClr val="FF0000"/>
                </a:solidFill>
              </a:rPr>
              <a:t>Sumber-sumber</a:t>
            </a:r>
            <a:r>
              <a:rPr lang="en-US" sz="3200" b="0" dirty="0">
                <a:solidFill>
                  <a:srgbClr val="FF0000"/>
                </a:solidFill>
              </a:rPr>
              <a:t> </a:t>
            </a:r>
            <a:r>
              <a:rPr lang="en-US" sz="3200" b="0" dirty="0" err="1">
                <a:solidFill>
                  <a:srgbClr val="FF0000"/>
                </a:solidFill>
              </a:rPr>
              <a:t>pencemaran</a:t>
            </a:r>
            <a:r>
              <a:rPr lang="en-US" sz="3200" b="0" dirty="0">
                <a:solidFill>
                  <a:srgbClr val="FF0000"/>
                </a:solidFill>
              </a:rPr>
              <a:t> </a:t>
            </a:r>
            <a:r>
              <a:rPr lang="en-US" sz="3200" b="0" dirty="0" err="1">
                <a:solidFill>
                  <a:srgbClr val="FF0000"/>
                </a:solidFill>
              </a:rPr>
              <a:t>tanah</a:t>
            </a:r>
            <a:r>
              <a:rPr lang="en-US" sz="3200" b="0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2960" y="1423732"/>
            <a:ext cx="7498080" cy="480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pestisida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berlebihan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pembuangan</a:t>
            </a:r>
            <a:r>
              <a:rPr lang="en-US" sz="2400" dirty="0"/>
              <a:t> </a:t>
            </a:r>
            <a:r>
              <a:rPr lang="en-US" sz="2400" dirty="0" err="1"/>
              <a:t>sampah</a:t>
            </a:r>
            <a:r>
              <a:rPr lang="en-US" sz="2400" dirty="0"/>
              <a:t> </a:t>
            </a:r>
            <a:r>
              <a:rPr lang="en-US" sz="2400" dirty="0" err="1"/>
              <a:t>anorganik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 err="1"/>
              <a:t>Pencemaran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tinja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 err="1"/>
              <a:t>Detergen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non biodegradable</a:t>
            </a:r>
          </a:p>
          <a:p>
            <a:pPr eaLnBrk="1" hangingPunct="1">
              <a:defRPr/>
            </a:pPr>
            <a:r>
              <a:rPr lang="en-US" sz="2400" dirty="0" err="1"/>
              <a:t>Pemakaian</a:t>
            </a:r>
            <a:r>
              <a:rPr lang="en-US" sz="2400" dirty="0"/>
              <a:t> </a:t>
            </a:r>
            <a:r>
              <a:rPr lang="en-US" sz="2400" dirty="0" err="1"/>
              <a:t>pupuk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berlebihan</a:t>
            </a:r>
            <a:r>
              <a:rPr lang="en-US" sz="2400" dirty="0"/>
              <a:t> (</a:t>
            </a:r>
            <a:r>
              <a:rPr lang="en-US" sz="2400" dirty="0" err="1"/>
              <a:t>pertanian</a:t>
            </a:r>
            <a:r>
              <a:rPr lang="en-US" sz="2400" dirty="0"/>
              <a:t>)</a:t>
            </a:r>
          </a:p>
          <a:p>
            <a:pPr eaLnBrk="1" hangingPunct="1">
              <a:defRPr/>
            </a:pPr>
            <a:r>
              <a:rPr lang="en-US" sz="2400" dirty="0" err="1"/>
              <a:t>Logam-logam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r>
              <a:rPr lang="en-US" sz="2400" dirty="0"/>
              <a:t> (Zn, </a:t>
            </a:r>
            <a:r>
              <a:rPr lang="en-US" sz="2400" dirty="0" err="1"/>
              <a:t>Pb</a:t>
            </a:r>
            <a:r>
              <a:rPr lang="en-US" sz="2400" dirty="0"/>
              <a:t>, </a:t>
            </a:r>
            <a:r>
              <a:rPr lang="en-US" sz="2400" dirty="0" err="1"/>
              <a:t>Cd</a:t>
            </a:r>
            <a:r>
              <a:rPr lang="en-US" sz="2400" dirty="0"/>
              <a:t>, Hg)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/>
              <a:t>Penyebab</a:t>
            </a:r>
            <a:r>
              <a:rPr lang="en-US" sz="3200" dirty="0"/>
              <a:t> </a:t>
            </a:r>
            <a:r>
              <a:rPr lang="en-US" sz="3200" dirty="0" err="1"/>
              <a:t>Pencemaran</a:t>
            </a:r>
            <a:r>
              <a:rPr lang="en-US" sz="3200" dirty="0"/>
              <a:t> Tanah </a:t>
            </a:r>
            <a:r>
              <a:rPr lang="en-US" sz="3200" dirty="0" err="1"/>
              <a:t>Berasal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: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3175000"/>
            <a:ext cx="3781425" cy="22574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Limbah</a:t>
            </a:r>
            <a:r>
              <a:rPr lang="en-US" sz="2800" dirty="0"/>
              <a:t> </a:t>
            </a:r>
            <a:r>
              <a:rPr lang="en-US" sz="2800" dirty="0" err="1"/>
              <a:t>Domestik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Limbah</a:t>
            </a:r>
            <a:r>
              <a:rPr lang="en-US" sz="2800" dirty="0"/>
              <a:t> </a:t>
            </a:r>
            <a:r>
              <a:rPr lang="en-US" sz="2800" dirty="0" err="1"/>
              <a:t>Industri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Limbah</a:t>
            </a:r>
            <a:r>
              <a:rPr lang="en-US" sz="2800" dirty="0"/>
              <a:t> </a:t>
            </a:r>
            <a:r>
              <a:rPr lang="en-US" sz="2800" dirty="0" err="1"/>
              <a:t>Pertanian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	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267200" y="22860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 rot="21600000">
            <a:off x="5214942" y="2971800"/>
            <a:ext cx="339565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Dlm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bentuk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Padat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cair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sp>
        <p:nvSpPr>
          <p:cNvPr id="8201" name="AutoShape 9"/>
          <p:cNvSpPr>
            <a:spLocks/>
          </p:cNvSpPr>
          <p:nvPr/>
        </p:nvSpPr>
        <p:spPr bwMode="auto">
          <a:xfrm>
            <a:off x="4357686" y="3357562"/>
            <a:ext cx="533400" cy="990600"/>
          </a:xfrm>
          <a:prstGeom prst="rightBrace">
            <a:avLst>
              <a:gd name="adj1" fmla="val 154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609600"/>
            <a:ext cx="8472518" cy="5516563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&gt;&gt; </a:t>
            </a:r>
            <a:r>
              <a:rPr lang="en-US" dirty="0" err="1">
                <a:solidFill>
                  <a:schemeClr val="tx1"/>
                </a:solidFill>
              </a:rPr>
              <a:t>Limbah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domestik</a:t>
            </a:r>
            <a:endParaRPr lang="en-US" dirty="0">
              <a:solidFill>
                <a:schemeClr val="tx1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800" dirty="0" err="1">
                <a:solidFill>
                  <a:schemeClr val="tx1"/>
                </a:solidFill>
              </a:rPr>
              <a:t>Berasal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:</a:t>
            </a:r>
          </a:p>
          <a:p>
            <a:pPr marL="609600" indent="-609600">
              <a:defRPr/>
            </a:pPr>
            <a:r>
              <a:rPr lang="en-US" sz="2800" dirty="0" err="1">
                <a:solidFill>
                  <a:schemeClr val="tx1"/>
                </a:solidFill>
              </a:rPr>
              <a:t>pemukiman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penduduk</a:t>
            </a:r>
            <a:r>
              <a:rPr lang="en-US" sz="2800" dirty="0">
                <a:solidFill>
                  <a:schemeClr val="tx1"/>
                </a:solidFill>
              </a:rPr>
              <a:t>; </a:t>
            </a:r>
          </a:p>
          <a:p>
            <a:pPr marL="609600" indent="-609600">
              <a:defRPr/>
            </a:pPr>
            <a:r>
              <a:rPr lang="en-US" sz="2800" dirty="0" err="1">
                <a:solidFill>
                  <a:schemeClr val="tx1"/>
                </a:solidFill>
              </a:rPr>
              <a:t>perdagangan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dirty="0" err="1">
                <a:solidFill>
                  <a:schemeClr val="tx1"/>
                </a:solidFill>
              </a:rPr>
              <a:t>pasar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dirty="0" err="1">
                <a:solidFill>
                  <a:schemeClr val="tx1"/>
                </a:solidFill>
              </a:rPr>
              <a:t>tempat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usaha</a:t>
            </a:r>
            <a:r>
              <a:rPr lang="en-US" sz="2800" dirty="0">
                <a:solidFill>
                  <a:schemeClr val="tx1"/>
                </a:solidFill>
              </a:rPr>
              <a:t> hotel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lain- lain; </a:t>
            </a:r>
          </a:p>
          <a:p>
            <a:pPr marL="609600" indent="-609600">
              <a:defRPr/>
            </a:pPr>
            <a:r>
              <a:rPr lang="en-US" sz="2800" dirty="0" err="1">
                <a:solidFill>
                  <a:schemeClr val="tx1"/>
                </a:solidFill>
              </a:rPr>
              <a:t>kelembagaan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misalnya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kantor-kantor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pemerintahan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swasta</a:t>
            </a:r>
            <a:r>
              <a:rPr lang="en-US" sz="2800" dirty="0">
                <a:solidFill>
                  <a:schemeClr val="tx1"/>
                </a:solidFill>
              </a:rPr>
              <a:t>; </a:t>
            </a:r>
          </a:p>
          <a:p>
            <a:pPr marL="609600" indent="-609600">
              <a:defRPr/>
            </a:pPr>
            <a:r>
              <a:rPr lang="en-US" sz="2800" dirty="0" err="1">
                <a:solidFill>
                  <a:schemeClr val="tx1"/>
                </a:solidFill>
              </a:rPr>
              <a:t>tempat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wisata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00100" y="381000"/>
            <a:ext cx="7686700" cy="5745163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 eaLnBrk="1" hangingPunct="1">
              <a:defRPr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Bentuk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limbah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domestik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Padat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 algn="just" eaLnBrk="1" hangingPunct="1">
              <a:buFontTx/>
              <a:buNone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sampah anorganik (</a:t>
            </a:r>
            <a:r>
              <a:rPr lang="sv-SE" sz="2400" i="1" dirty="0">
                <a:solidFill>
                  <a:schemeClr val="accent1">
                    <a:lumMod val="50000"/>
                  </a:schemeClr>
                </a:solidFill>
              </a:rPr>
              <a:t>non-biodegradable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), misalnya kantong plastik, bekas kaleng minuman, bekas botol plastik air mineral, dsb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2. 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Cair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 algn="just" eaLnBrk="1" hangingPunct="1">
              <a:buFontTx/>
              <a:buNone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Limbah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cair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berupa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tinja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deterjen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oli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cat,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jika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meresap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kedalam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tanah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merusak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kandungan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air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tanah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bahkan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membunuh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mikroorganisme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tanah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560" y="476672"/>
            <a:ext cx="7686700" cy="5592763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&gt;&gt; </a:t>
            </a:r>
            <a:r>
              <a:rPr lang="en-US" sz="2400" dirty="0" err="1">
                <a:solidFill>
                  <a:srgbClr val="0000FF"/>
                </a:solidFill>
              </a:rPr>
              <a:t>Limbah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industri</a:t>
            </a:r>
            <a:endParaRPr lang="en-US" sz="2400" dirty="0">
              <a:solidFill>
                <a:srgbClr val="0000FF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1. </a:t>
            </a:r>
            <a:r>
              <a:rPr lang="en-US" sz="2400" dirty="0" err="1"/>
              <a:t>Padat</a:t>
            </a:r>
            <a:r>
              <a:rPr lang="en-US" sz="2400" dirty="0"/>
              <a:t> :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	</a:t>
            </a: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padat</a:t>
            </a:r>
            <a:r>
              <a:rPr lang="en-US" sz="2400" dirty="0"/>
              <a:t> yang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buangan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padatan</a:t>
            </a:r>
            <a:r>
              <a:rPr lang="en-US" sz="2400" dirty="0"/>
              <a:t>, </a:t>
            </a:r>
            <a:r>
              <a:rPr lang="en-US" sz="2400" dirty="0" err="1"/>
              <a:t>lumpur</a:t>
            </a:r>
            <a:r>
              <a:rPr lang="en-US" sz="2400" dirty="0"/>
              <a:t>, </a:t>
            </a:r>
            <a:r>
              <a:rPr lang="en-US" sz="2400" dirty="0" err="1"/>
              <a:t>bubur</a:t>
            </a:r>
            <a:r>
              <a:rPr lang="en-US" sz="2400" dirty="0"/>
              <a:t> yang </a:t>
            </a: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pengolahan</a:t>
            </a:r>
            <a:r>
              <a:rPr lang="en-US" sz="2400" dirty="0"/>
              <a:t>.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sisa</a:t>
            </a:r>
            <a:r>
              <a:rPr lang="en-US" sz="2400" dirty="0"/>
              <a:t> </a:t>
            </a:r>
            <a:r>
              <a:rPr lang="en-US" sz="2400" dirty="0" err="1"/>
              <a:t>pengolahan</a:t>
            </a:r>
            <a:r>
              <a:rPr lang="en-US" sz="2400" dirty="0"/>
              <a:t> </a:t>
            </a:r>
            <a:r>
              <a:rPr lang="en-US" sz="2400" dirty="0" err="1"/>
              <a:t>pabrik</a:t>
            </a:r>
            <a:r>
              <a:rPr lang="en-US" sz="2400" dirty="0"/>
              <a:t> </a:t>
            </a:r>
            <a:r>
              <a:rPr lang="en-US" sz="2400" dirty="0" err="1"/>
              <a:t>gula</a:t>
            </a:r>
            <a:r>
              <a:rPr lang="en-US" sz="2400" dirty="0"/>
              <a:t>, pulp, </a:t>
            </a:r>
            <a:r>
              <a:rPr lang="en-US" sz="2400" dirty="0" err="1"/>
              <a:t>kertas</a:t>
            </a:r>
            <a:r>
              <a:rPr lang="en-US" sz="2400" dirty="0"/>
              <a:t>, rayon, plywood, </a:t>
            </a:r>
            <a:r>
              <a:rPr lang="en-US" sz="2400" dirty="0" err="1"/>
              <a:t>pengawetan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, </a:t>
            </a:r>
            <a:r>
              <a:rPr lang="en-US" sz="2400" dirty="0" err="1"/>
              <a:t>ikan</a:t>
            </a:r>
            <a:r>
              <a:rPr lang="en-US" sz="2400" dirty="0"/>
              <a:t> </a:t>
            </a:r>
            <a:r>
              <a:rPr lang="en-US" sz="2400" dirty="0" err="1"/>
              <a:t>daging</a:t>
            </a:r>
            <a:r>
              <a:rPr lang="en-US" sz="2400" dirty="0"/>
              <a:t> </a:t>
            </a:r>
            <a:r>
              <a:rPr lang="en-US" sz="2400" dirty="0" err="1"/>
              <a:t>dll</a:t>
            </a:r>
            <a:r>
              <a:rPr lang="en-US" sz="2400" dirty="0"/>
              <a:t>.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2. </a:t>
            </a:r>
            <a:r>
              <a:rPr lang="en-US" sz="2400" dirty="0" err="1"/>
              <a:t>Cair</a:t>
            </a:r>
            <a:r>
              <a:rPr lang="en-US" sz="2400" dirty="0"/>
              <a:t> : 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	</a:t>
            </a: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cair</a:t>
            </a:r>
            <a:r>
              <a:rPr lang="en-US" sz="2400" dirty="0"/>
              <a:t> yang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pengolahan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,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sisa-sisa</a:t>
            </a:r>
            <a:r>
              <a:rPr lang="en-US" sz="2400" dirty="0"/>
              <a:t> </a:t>
            </a:r>
            <a:r>
              <a:rPr lang="en-US" sz="2400" dirty="0" err="1"/>
              <a:t>pengolahan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pelapisan</a:t>
            </a:r>
            <a:r>
              <a:rPr lang="en-US" sz="2400" dirty="0"/>
              <a:t> </a:t>
            </a:r>
            <a:r>
              <a:rPr lang="en-US" sz="2400" dirty="0" err="1"/>
              <a:t>logam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kimia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. </a:t>
            </a:r>
            <a:r>
              <a:rPr lang="en-US" sz="2400" dirty="0" err="1"/>
              <a:t>Tembaga</a:t>
            </a:r>
            <a:r>
              <a:rPr lang="en-US" sz="2400" dirty="0"/>
              <a:t>, </a:t>
            </a:r>
            <a:r>
              <a:rPr lang="en-US" sz="2400" dirty="0" err="1"/>
              <a:t>timbal</a:t>
            </a:r>
            <a:r>
              <a:rPr lang="en-US" sz="2400" dirty="0"/>
              <a:t>, </a:t>
            </a:r>
            <a:r>
              <a:rPr lang="en-US" sz="2400" dirty="0" err="1"/>
              <a:t>perak</a:t>
            </a:r>
            <a:r>
              <a:rPr lang="en-US" sz="2400" dirty="0"/>
              <a:t>, </a:t>
            </a:r>
            <a:r>
              <a:rPr lang="en-US" sz="2400" dirty="0" err="1"/>
              <a:t>khrom</a:t>
            </a:r>
            <a:r>
              <a:rPr lang="en-US" sz="2400" dirty="0"/>
              <a:t>, </a:t>
            </a:r>
            <a:r>
              <a:rPr lang="en-US" sz="2400" dirty="0" err="1"/>
              <a:t>arsen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boron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zat-zat</a:t>
            </a:r>
            <a:r>
              <a:rPr lang="en-US" sz="2400" dirty="0"/>
              <a:t> yang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pelapisan</a:t>
            </a:r>
            <a:r>
              <a:rPr lang="en-US" sz="2400" dirty="0"/>
              <a:t> </a:t>
            </a:r>
            <a:r>
              <a:rPr lang="en-US" sz="2400" dirty="0" err="1"/>
              <a:t>logam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28662" y="533400"/>
            <a:ext cx="7929618" cy="5592763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&gt;&gt; </a:t>
            </a:r>
            <a:r>
              <a:rPr lang="en-US" sz="2400" dirty="0" err="1">
                <a:solidFill>
                  <a:srgbClr val="0000FF"/>
                </a:solidFill>
              </a:rPr>
              <a:t>Limbah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pertanian</a:t>
            </a:r>
            <a:endParaRPr lang="id-ID" sz="2400" dirty="0">
              <a:solidFill>
                <a:srgbClr val="0000FF"/>
              </a:solidFill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51435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pertanian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sisa-sisa</a:t>
            </a:r>
            <a:r>
              <a:rPr lang="en-US" sz="2400" dirty="0"/>
              <a:t> </a:t>
            </a:r>
            <a:r>
              <a:rPr lang="en-US" sz="2400" dirty="0" err="1"/>
              <a:t>pupuk</a:t>
            </a:r>
            <a:r>
              <a:rPr lang="en-US" sz="2400" dirty="0"/>
              <a:t>         </a:t>
            </a:r>
            <a:r>
              <a:rPr lang="en-US" sz="2400" dirty="0" err="1"/>
              <a:t>sintetik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menyuburkan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/</a:t>
            </a:r>
            <a:r>
              <a:rPr lang="en-US" sz="2400" dirty="0" err="1"/>
              <a:t>tanaman</a:t>
            </a:r>
            <a:r>
              <a:rPr lang="en-US" sz="2400" dirty="0"/>
              <a:t>,       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pupuk</a:t>
            </a:r>
            <a:r>
              <a:rPr lang="en-US" sz="2400" dirty="0"/>
              <a:t> urea.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sv-SE" sz="2400" dirty="0"/>
              <a:t>Pestisida pemberantas hama tanaman, misalnya  DDT.</a:t>
            </a:r>
            <a:r>
              <a:rPr lang="en-US" sz="2400" dirty="0"/>
              <a:t>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 err="1"/>
              <a:t>Sisa</a:t>
            </a:r>
            <a:r>
              <a:rPr lang="en-US" sz="2400" dirty="0"/>
              <a:t> </a:t>
            </a:r>
            <a:r>
              <a:rPr lang="en-US" sz="2400" dirty="0" err="1"/>
              <a:t>pupuk</a:t>
            </a:r>
            <a:r>
              <a:rPr lang="en-US" sz="2400" dirty="0"/>
              <a:t> </a:t>
            </a:r>
            <a:r>
              <a:rPr lang="en-US" sz="2400" dirty="0" err="1"/>
              <a:t>kandang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mengandung</a:t>
            </a:r>
            <a:r>
              <a:rPr lang="en-US" sz="2400" dirty="0"/>
              <a:t>  </a:t>
            </a:r>
            <a:r>
              <a:rPr lang="en-US" sz="2400" dirty="0" err="1"/>
              <a:t>Nitrit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57250" y="639622"/>
            <a:ext cx="7406640" cy="112924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Pencemaran</a:t>
            </a:r>
            <a:r>
              <a:rPr lang="en-US" dirty="0"/>
              <a:t> Tanah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17220" y="1772816"/>
            <a:ext cx="7686700" cy="4830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err="1">
                <a:solidFill>
                  <a:schemeClr val="tx1"/>
                </a:solidFill>
              </a:rPr>
              <a:t>Kesehatan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masyarakat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cth</a:t>
            </a:r>
            <a:r>
              <a:rPr lang="en-US" sz="2000" dirty="0">
                <a:solidFill>
                  <a:schemeClr val="tx1"/>
                </a:solidFill>
              </a:rPr>
              <a:t> : </a:t>
            </a:r>
            <a:r>
              <a:rPr lang="en-US" sz="2000" dirty="0" err="1">
                <a:solidFill>
                  <a:schemeClr val="tx1"/>
                </a:solidFill>
              </a:rPr>
              <a:t>bahan-bahan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beracun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radioaktif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tinja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000" dirty="0" err="1">
                <a:solidFill>
                  <a:schemeClr val="tx1"/>
                </a:solidFill>
              </a:rPr>
              <a:t>Linkungan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cth</a:t>
            </a:r>
            <a:r>
              <a:rPr lang="en-US" sz="2000" dirty="0">
                <a:solidFill>
                  <a:schemeClr val="tx1"/>
                </a:solidFill>
              </a:rPr>
              <a:t> : </a:t>
            </a:r>
            <a:r>
              <a:rPr lang="en-US" sz="2000" dirty="0" err="1">
                <a:solidFill>
                  <a:schemeClr val="tx1"/>
                </a:solidFill>
              </a:rPr>
              <a:t>sampah-sampah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anorganik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deterjen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minyak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pupuk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kimia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lindi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i="1" dirty="0" err="1">
                <a:solidFill>
                  <a:schemeClr val="tx1"/>
                </a:solidFill>
              </a:rPr>
              <a:t>leachet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</a:p>
          <a:p>
            <a:pPr eaLnBrk="1" hangingPunct="1">
              <a:defRPr/>
            </a:pPr>
            <a:r>
              <a:rPr lang="en-US" sz="2000" dirty="0" err="1">
                <a:solidFill>
                  <a:schemeClr val="tx1"/>
                </a:solidFill>
              </a:rPr>
              <a:t>Sosial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ekonomi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cth</a:t>
            </a:r>
            <a:r>
              <a:rPr lang="en-US" sz="2000" dirty="0">
                <a:solidFill>
                  <a:schemeClr val="tx1"/>
                </a:solidFill>
              </a:rPr>
              <a:t> : </a:t>
            </a:r>
            <a:r>
              <a:rPr lang="en-US" sz="2000" dirty="0" err="1">
                <a:solidFill>
                  <a:schemeClr val="tx1"/>
                </a:solidFill>
              </a:rPr>
              <a:t>menyebabkan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menurunnya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hasil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pertanian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shg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masyarakat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menjadi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kurang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bersosialisasi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</a:p>
          <a:p>
            <a:pPr eaLnBrk="1" hangingPunct="1">
              <a:defRPr/>
            </a:pPr>
            <a:r>
              <a:rPr lang="en-US" sz="2000" dirty="0" err="1">
                <a:solidFill>
                  <a:schemeClr val="tx1"/>
                </a:solidFill>
              </a:rPr>
              <a:t>Kesuburan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cth</a:t>
            </a:r>
            <a:r>
              <a:rPr lang="en-US" sz="2000" dirty="0">
                <a:solidFill>
                  <a:schemeClr val="tx1"/>
                </a:solidFill>
              </a:rPr>
              <a:t> : </a:t>
            </a:r>
            <a:r>
              <a:rPr lang="en-US" sz="2000" dirty="0" err="1">
                <a:solidFill>
                  <a:schemeClr val="tx1"/>
                </a:solidFill>
              </a:rPr>
              <a:t>banyaknya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sampah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anorganik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mnyebabkan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porositas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tanah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menurun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pupuk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kimia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trlalu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bnyk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menyebabkan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tanah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menjadi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tandus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pestisida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mematikan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mikroorganisme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pengurai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tanah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71472" y="285728"/>
            <a:ext cx="8343928" cy="5262979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DAMPAKTERHADAP EKOSISTEM</a:t>
            </a:r>
          </a:p>
          <a:p>
            <a:pPr marL="231775" indent="-231775" algn="just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Perubahan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kimiawi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tanah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radikal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timbul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adanya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kimia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beracun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dirty="0" err="1">
                <a:solidFill>
                  <a:schemeClr val="tx1"/>
                </a:solidFill>
              </a:rPr>
              <a:t>berbahaya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bahkan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dosis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rendah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sekalipun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231775" indent="-231775" algn="just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Perubahan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metabolisme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mikroorganisme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endemik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antropoda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hidup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lingkungan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tanah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tersebut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marL="231775" indent="-231775" algn="just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Akibatnya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bahkan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memusnahkan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beberapa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spesies</a:t>
            </a:r>
            <a:r>
              <a:rPr lang="en-US" sz="2800" dirty="0">
                <a:solidFill>
                  <a:schemeClr val="tx1"/>
                </a:solidFill>
              </a:rPr>
              <a:t> primer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rantai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makanan</a:t>
            </a:r>
            <a:r>
              <a:rPr lang="en-US" sz="2800" dirty="0">
                <a:solidFill>
                  <a:schemeClr val="tx1"/>
                </a:solidFill>
              </a:rPr>
              <a:t>, yang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memberi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akibat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besar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terhadap</a:t>
            </a:r>
            <a:r>
              <a:rPr lang="en-US" sz="2800" dirty="0">
                <a:solidFill>
                  <a:schemeClr val="tx1"/>
                </a:solidFill>
              </a:rPr>
              <a:t> predator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tingkatan</a:t>
            </a:r>
            <a:r>
              <a:rPr lang="en-US" sz="2800" dirty="0">
                <a:solidFill>
                  <a:schemeClr val="tx1"/>
                </a:solidFill>
              </a:rPr>
              <a:t> lain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rantai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makanan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tersebut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8925" indent="-288925" algn="just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Meningkatkan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akumulasi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kimia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makhluk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hidup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penghuni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piramida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atas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marL="288925" indent="-288925">
              <a:buFontTx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288925" indent="-288925" algn="just"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Banyak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efek-efek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terlihat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seperti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konsentrasi</a:t>
            </a:r>
            <a:r>
              <a:rPr lang="en-US" sz="2800" dirty="0">
                <a:solidFill>
                  <a:schemeClr val="tx1"/>
                </a:solidFill>
              </a:rPr>
              <a:t> DDT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burung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menyebabkan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rapuhnya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cangkang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telur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meningkatnya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tingkat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kematian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anakan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kemungkinan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hilangnya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spesies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tersebut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Picture 6" descr="DSCN11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429156" cy="364331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Picture 5" descr="DSCN11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4572000" cy="364331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5143" y="620688"/>
            <a:ext cx="7913713" cy="69466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dirty="0" err="1"/>
              <a:t>Pencegahan</a:t>
            </a:r>
            <a:r>
              <a:rPr lang="en-US" dirty="0"/>
              <a:t> 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39316461"/>
              </p:ext>
            </p:extLst>
          </p:nvPr>
        </p:nvGraphicFramePr>
        <p:xfrm>
          <a:off x="702751" y="1700808"/>
          <a:ext cx="7839100" cy="5267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38200" y="522878"/>
            <a:ext cx="7467600" cy="7016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PENCEMARAN TANAH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457200" y="1478463"/>
            <a:ext cx="8382000" cy="4154984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</a:rPr>
              <a:t>Pencemaran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tanah</a:t>
            </a:r>
            <a:r>
              <a:rPr lang="id-ID" sz="2400" dirty="0">
                <a:solidFill>
                  <a:schemeClr val="tx1"/>
                </a:solidFill>
              </a:rPr>
              <a:t> </a:t>
            </a:r>
            <a:r>
              <a:rPr lang="id-ID" sz="24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keadaan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dimana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kimia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manusia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masuk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mengubah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tanah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alami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sehingga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menurunkan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fungsi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tanah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id-ID" sz="2400" dirty="0">
              <a:solidFill>
                <a:schemeClr val="tx1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 err="1">
                <a:solidFill>
                  <a:schemeClr val="tx1"/>
                </a:solidFill>
              </a:rPr>
              <a:t>Pencemaran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terjadi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oleh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kebocoran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limbah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cair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kimia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industri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fasilitas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komersial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dirty="0" err="1">
                <a:solidFill>
                  <a:schemeClr val="tx1"/>
                </a:solidFill>
              </a:rPr>
              <a:t>penggunaan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pestisida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dirty="0" err="1">
                <a:solidFill>
                  <a:schemeClr val="tx1"/>
                </a:solidFill>
              </a:rPr>
              <a:t>masuknya</a:t>
            </a:r>
            <a:r>
              <a:rPr lang="en-US" sz="2400" dirty="0">
                <a:solidFill>
                  <a:schemeClr val="tx1"/>
                </a:solidFill>
              </a:rPr>
              <a:t> air </a:t>
            </a:r>
            <a:r>
              <a:rPr lang="en-US" sz="2400" dirty="0" err="1">
                <a:solidFill>
                  <a:schemeClr val="tx1"/>
                </a:solidFill>
              </a:rPr>
              <a:t>permukaan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tanah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tercemar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lapisan</a:t>
            </a:r>
            <a:r>
              <a:rPr lang="en-US" sz="2400" dirty="0">
                <a:solidFill>
                  <a:schemeClr val="tx1"/>
                </a:solidFill>
              </a:rPr>
              <a:t> sub-</a:t>
            </a:r>
            <a:r>
              <a:rPr lang="en-US" sz="2400" dirty="0" err="1">
                <a:solidFill>
                  <a:schemeClr val="tx1"/>
                </a:solidFill>
              </a:rPr>
              <a:t>permukaan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dirty="0" err="1">
                <a:solidFill>
                  <a:schemeClr val="tx1"/>
                </a:solidFill>
              </a:rPr>
              <a:t>kecelakaan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kendaraaan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pengangkut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minyak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zat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kimia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limbah</a:t>
            </a:r>
            <a:r>
              <a:rPr lang="en-US" sz="2400" dirty="0">
                <a:solidFill>
                  <a:schemeClr val="tx1"/>
                </a:solidFill>
              </a:rPr>
              <a:t>; air </a:t>
            </a:r>
            <a:r>
              <a:rPr lang="en-US" sz="2400" dirty="0" err="1">
                <a:solidFill>
                  <a:schemeClr val="tx1"/>
                </a:solidFill>
              </a:rPr>
              <a:t>limbah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tempat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penimbunan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sampah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serta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limbah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industri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langsung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dibuang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tanah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secara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memenuhi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syarat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i="1" dirty="0">
                <a:solidFill>
                  <a:schemeClr val="tx1"/>
                </a:solidFill>
              </a:rPr>
              <a:t>illegal dumping).</a:t>
            </a: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28596" y="1133456"/>
            <a:ext cx="8286808" cy="4154984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Penanganan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Dilakukan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penangan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mengurangi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dampak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ditimbulkan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pencemaran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Diantaranya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Remidiasi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1775" indent="-231775"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Remediasi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membersihkan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permukaan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tercemar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remediasi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in-situ (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on-site)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ex-situ (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off-site).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Pembersihan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on-site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pembersihan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Pembersihan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murah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pembersihan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venting (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injeksi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bioremediasi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31775" indent="-231775"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184E-AA97-4BF8-828D-A90961AC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7B796-2BD4-414F-9D92-829EF7A90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Pembersihan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off-site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penggalian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tercemar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dibawa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Setelah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dibersihkan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pencemar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Caranya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disimpan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tanki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kedap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pembersih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dipompakan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tangki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pencemar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dipompakan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diolah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instalasi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pengolah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limbah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Pembersihan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off-site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jauh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mahal dan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rumit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771185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560" y="210269"/>
            <a:ext cx="8143900" cy="110346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err="1"/>
              <a:t>Remediasi</a:t>
            </a:r>
            <a:r>
              <a:rPr lang="en-US" sz="3200" dirty="0"/>
              <a:t> (</a:t>
            </a:r>
            <a:r>
              <a:rPr lang="en-US" sz="3200" dirty="0" err="1"/>
              <a:t>membersihkan</a:t>
            </a:r>
            <a:r>
              <a:rPr lang="en-US" sz="3200" dirty="0"/>
              <a:t> </a:t>
            </a:r>
            <a:r>
              <a:rPr lang="en-US" sz="3200" dirty="0" err="1"/>
              <a:t>permukaan</a:t>
            </a:r>
            <a:r>
              <a:rPr lang="en-US" sz="3200" dirty="0"/>
              <a:t> </a:t>
            </a:r>
            <a:r>
              <a:rPr lang="en-US" sz="3200" dirty="0" err="1"/>
              <a:t>tanah</a:t>
            </a:r>
            <a:r>
              <a:rPr lang="en-US" sz="3200" dirty="0"/>
              <a:t> ) :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8540" y="1313730"/>
            <a:ext cx="8366920" cy="5139606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Hal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: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sv-SE" sz="2400" dirty="0"/>
              <a:t>Jenis pencemar (organic atau anorganik), terdegradasi/tidak, berbahaya/tidak,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sv-SE" sz="2400" dirty="0"/>
              <a:t>Berapa banyak zat pencemar yang telah mencemari tanah tersebut,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sv-SE" sz="2400" dirty="0"/>
              <a:t>Perbandingan karbon (C), nitrogen (N), dan Fosfat (P),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sv-SE" sz="2400" dirty="0"/>
              <a:t>Jenis tanah,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sv-SE" sz="2400" dirty="0"/>
              <a:t>Kondisi tanah (basah, kering),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sv-SE" sz="2400" dirty="0"/>
              <a:t>Telah berapa lama zat pencemar terendapkan di lokasi tersebut,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sv-SE" sz="2400" dirty="0"/>
              <a:t>Kondisi pencemaran (sangat penting untuk dibersihkan segera/bisa ditunda).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969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    </a:t>
            </a:r>
            <a:r>
              <a:rPr lang="en-US" sz="4000" dirty="0" err="1"/>
              <a:t>Jenis</a:t>
            </a:r>
            <a:r>
              <a:rPr lang="en-US" sz="4000" dirty="0"/>
              <a:t> </a:t>
            </a:r>
            <a:r>
              <a:rPr lang="en-US" sz="4000" dirty="0" err="1"/>
              <a:t>Remediasi</a:t>
            </a:r>
            <a:r>
              <a:rPr lang="en-US" sz="4000" dirty="0"/>
              <a:t> :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00100" y="1295400"/>
            <a:ext cx="7686700" cy="5334000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err="1"/>
              <a:t>Remediasi</a:t>
            </a:r>
            <a:r>
              <a:rPr lang="en-US" sz="2400" dirty="0"/>
              <a:t> in-situ (on-site) 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/>
              <a:t>	</a:t>
            </a:r>
            <a:r>
              <a:rPr lang="fi-FI" sz="2400" dirty="0"/>
              <a:t>Pembersihan di lokasi, lebih mudah dan murah, terdiri dari pembersihan, venting (injeksi), dan bioremediasi.</a:t>
            </a:r>
            <a:r>
              <a:rPr lang="en-US" sz="2400" dirty="0"/>
              <a:t> </a:t>
            </a:r>
            <a:r>
              <a:rPr lang="fi-FI" sz="2400" dirty="0"/>
              <a:t> </a:t>
            </a:r>
            <a:endParaRPr lang="en-US" sz="2400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/>
              <a:t>2.    </a:t>
            </a:r>
            <a:r>
              <a:rPr lang="en-US" sz="2400" dirty="0" err="1"/>
              <a:t>Remediasi</a:t>
            </a:r>
            <a:r>
              <a:rPr lang="en-US" sz="2400" dirty="0"/>
              <a:t> ex-situ (off-site) 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/>
              <a:t>	M</a:t>
            </a:r>
            <a:r>
              <a:rPr lang="fi-FI" sz="2400" dirty="0"/>
              <a:t>eliputi penggalian tanah yang tercemar dan kemudian dibawa ke daerah yang aman untuk dibersihkan dr zat pencemar.</a:t>
            </a:r>
            <a:r>
              <a:rPr lang="en-US" sz="2400" dirty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/>
              <a:t>3.    </a:t>
            </a:r>
            <a:r>
              <a:rPr lang="en-US" sz="2400" dirty="0" err="1"/>
              <a:t>Bioremediasi</a:t>
            </a:r>
            <a:r>
              <a:rPr lang="en-US" sz="2400" dirty="0"/>
              <a:t> 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/>
              <a:t>	P</a:t>
            </a:r>
            <a:r>
              <a:rPr lang="fi-FI" sz="2400" dirty="0"/>
              <a:t>roses pembersihan pencemaran tanah dengan menggunakan mikroorganisme (jamur, bakteri).</a:t>
            </a:r>
            <a:r>
              <a:rPr lang="en-US" sz="2400" dirty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 err="1"/>
              <a:t>Tujuan</a:t>
            </a:r>
            <a:r>
              <a:rPr lang="en-US" sz="2400" dirty="0"/>
              <a:t> : </a:t>
            </a:r>
            <a:r>
              <a:rPr lang="fi-FI" sz="2400" dirty="0"/>
              <a:t>memecah atau mendegradasi zat pencemar menjadi bahan yang kurang beracun atau tidak beracun (karbon dioksida dan air).</a:t>
            </a:r>
            <a:r>
              <a:rPr lang="en-US" sz="2400" dirty="0"/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	</a:t>
            </a: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6259"/>
            <a:ext cx="7862150" cy="560548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2. </a:t>
            </a:r>
            <a:r>
              <a:rPr lang="en-US" sz="2400" dirty="0" err="1">
                <a:solidFill>
                  <a:srgbClr val="CC0000"/>
                </a:solidFill>
              </a:rPr>
              <a:t>Bioremediasi</a:t>
            </a:r>
            <a:endParaRPr lang="en-US" sz="2400" dirty="0">
              <a:solidFill>
                <a:srgbClr val="CC0000"/>
              </a:solidFill>
            </a:endParaRPr>
          </a:p>
          <a:p>
            <a:pPr marL="739775" indent="-57150" algn="just">
              <a:buNone/>
              <a:tabLst>
                <a:tab pos="798513" algn="l"/>
              </a:tabLst>
            </a:pPr>
            <a:r>
              <a:rPr lang="en-US" sz="2400" dirty="0"/>
              <a:t> </a:t>
            </a:r>
            <a:r>
              <a:rPr lang="en-US" sz="2400" dirty="0" err="1"/>
              <a:t>Bioremediasi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pembersihan</a:t>
            </a:r>
            <a:endParaRPr lang="en-US" sz="2400" dirty="0"/>
          </a:p>
          <a:p>
            <a:pPr marL="739775" indent="-57150" algn="just">
              <a:buNone/>
            </a:pPr>
            <a:r>
              <a:rPr lang="en-US" sz="2400" dirty="0"/>
              <a:t> </a:t>
            </a:r>
            <a:r>
              <a:rPr lang="en-US" sz="2400" dirty="0" err="1"/>
              <a:t>pencemaran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mikrobia</a:t>
            </a:r>
            <a:r>
              <a:rPr lang="en-US" sz="2400" dirty="0"/>
              <a:t>   (</a:t>
            </a:r>
            <a:r>
              <a:rPr lang="en-US" sz="2400" dirty="0" err="1"/>
              <a:t>jamur</a:t>
            </a:r>
            <a:r>
              <a:rPr lang="en-US" sz="2400" dirty="0"/>
              <a:t>, </a:t>
            </a:r>
            <a:r>
              <a:rPr lang="en-US" sz="2400" dirty="0" err="1"/>
              <a:t>bakteri</a:t>
            </a:r>
            <a:r>
              <a:rPr lang="en-US" sz="2400" dirty="0"/>
              <a:t>).</a:t>
            </a:r>
            <a:endParaRPr lang="id-ID" sz="2400" dirty="0"/>
          </a:p>
          <a:p>
            <a:pPr marL="739775" indent="-57150" algn="just">
              <a:buNone/>
            </a:pPr>
            <a:r>
              <a:rPr lang="id-ID" sz="2400" dirty="0"/>
              <a:t>Strategi/proses detoksifikasi (menurunkan tingkat meracuni) dalam tanah atau lingkungan lainnya dengan menggunakan mikroorganisme, tanaman atau enzime mikrobia/tanaman</a:t>
            </a:r>
            <a:r>
              <a:rPr lang="en-US" sz="2400" dirty="0"/>
              <a:t> </a:t>
            </a:r>
          </a:p>
          <a:p>
            <a:pPr marL="739775" indent="-57150" algn="just">
              <a:buNone/>
            </a:pPr>
            <a:r>
              <a:rPr lang="en-US" sz="2400" dirty="0"/>
              <a:t> </a:t>
            </a:r>
            <a:r>
              <a:rPr lang="en-US" sz="2400" dirty="0" err="1"/>
              <a:t>Bioremediasi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memecah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mendegradasi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pencemar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yang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beracun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beracun</a:t>
            </a:r>
            <a:r>
              <a:rPr lang="en-US" sz="2400" dirty="0"/>
              <a:t> (</a:t>
            </a:r>
            <a:r>
              <a:rPr lang="en-US" sz="2400" dirty="0" err="1"/>
              <a:t>karbon</a:t>
            </a:r>
            <a:r>
              <a:rPr lang="en-US" sz="2400" dirty="0"/>
              <a:t> </a:t>
            </a:r>
            <a:r>
              <a:rPr lang="en-US" sz="2400" dirty="0" err="1"/>
              <a:t>dioksida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air).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Konsep Bioremidiasi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65960"/>
            <a:ext cx="8286808" cy="4191938"/>
          </a:xfrm>
        </p:spPr>
        <p:txBody>
          <a:bodyPr>
            <a:normAutofit/>
          </a:bodyPr>
          <a:lstStyle/>
          <a:p>
            <a:pPr algn="just"/>
            <a:r>
              <a:rPr lang="id-ID" sz="2400" dirty="0"/>
              <a:t>Biodegradasi yaitu transformasi/</a:t>
            </a:r>
            <a:r>
              <a:rPr lang="en-US" sz="2400" dirty="0"/>
              <a:t> </a:t>
            </a:r>
            <a:r>
              <a:rPr lang="id-ID" sz="2400" dirty="0"/>
              <a:t>detoksifikasi kontaminan oleh </a:t>
            </a:r>
            <a:r>
              <a:rPr lang="en-US" sz="2400" dirty="0" err="1"/>
              <a:t>organisme</a:t>
            </a:r>
            <a:r>
              <a:rPr lang="id-ID" sz="2400" dirty="0"/>
              <a:t>.</a:t>
            </a:r>
          </a:p>
          <a:p>
            <a:pPr algn="just"/>
            <a:r>
              <a:rPr lang="id-ID" sz="2400" dirty="0"/>
              <a:t>Mineralisasi, yaitu konversi lengkap suatu kontaminan organik menjadi penyusun anorganiknya oleh spesies</a:t>
            </a:r>
            <a:r>
              <a:rPr lang="en-US" sz="2400" dirty="0"/>
              <a:t> </a:t>
            </a:r>
            <a:r>
              <a:rPr lang="id-ID" sz="2400" dirty="0"/>
              <a:t>mikroorganisme tunggal atau kelompok.</a:t>
            </a:r>
          </a:p>
          <a:p>
            <a:pPr algn="just"/>
            <a:r>
              <a:rPr lang="id-ID" sz="2400" dirty="0"/>
              <a:t>Kometabolisme, yaitu transformasi suatu kontaminan tanpa penyediaan karbon atau energi untuk mikrobia degradasi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95020"/>
            <a:ext cx="7406640" cy="731168"/>
          </a:xfrm>
        </p:spPr>
        <p:txBody>
          <a:bodyPr/>
          <a:lstStyle/>
          <a:p>
            <a:r>
              <a:rPr lang="id-ID" b="1" dirty="0"/>
              <a:t>Kriteria untuk Bioremidiasi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7933588" cy="4800600"/>
          </a:xfrm>
        </p:spPr>
        <p:txBody>
          <a:bodyPr>
            <a:normAutofit/>
          </a:bodyPr>
          <a:lstStyle/>
          <a:p>
            <a:pPr algn="just"/>
            <a:r>
              <a:rPr lang="id-ID" sz="2400" dirty="0"/>
              <a:t>Organisme y</a:t>
            </a:r>
            <a:r>
              <a:rPr lang="en-US" sz="2400" dirty="0"/>
              <a:t>an</a:t>
            </a:r>
            <a:r>
              <a:rPr lang="id-ID" sz="2400" dirty="0"/>
              <a:t>g digunakan h</a:t>
            </a:r>
            <a:r>
              <a:rPr lang="en-US" sz="2400" dirty="0"/>
              <a:t>a</a:t>
            </a:r>
            <a:r>
              <a:rPr lang="id-ID" sz="2400" dirty="0"/>
              <a:t>r</a:t>
            </a:r>
            <a:r>
              <a:rPr lang="en-US" sz="2400" dirty="0"/>
              <a:t>u</a:t>
            </a:r>
            <a:r>
              <a:rPr lang="id-ID" sz="2400" dirty="0"/>
              <a:t>s mempunyai aktivitas metabolisme y</a:t>
            </a:r>
            <a:r>
              <a:rPr lang="en-US" sz="2400" dirty="0"/>
              <a:t>an</a:t>
            </a:r>
            <a:r>
              <a:rPr lang="id-ID" sz="2400" dirty="0"/>
              <a:t>g dapat </a:t>
            </a:r>
            <a:r>
              <a:rPr lang="en-US" sz="2400" dirty="0"/>
              <a:t>m</a:t>
            </a:r>
            <a:r>
              <a:rPr lang="id-ID" sz="2400" dirty="0"/>
              <a:t>endegradasikan d</a:t>
            </a:r>
            <a:r>
              <a:rPr lang="en-US" sz="2400" dirty="0" err="1"/>
              <a:t>engan</a:t>
            </a:r>
            <a:r>
              <a:rPr lang="id-ID" sz="2400" dirty="0"/>
              <a:t> kecepatan memadai s</a:t>
            </a:r>
            <a:r>
              <a:rPr lang="en-US" sz="2400" dirty="0"/>
              <a:t>e</a:t>
            </a:r>
            <a:r>
              <a:rPr lang="id-ID" sz="2400" dirty="0"/>
              <a:t>h</a:t>
            </a:r>
            <a:r>
              <a:rPr lang="en-US" sz="2400" dirty="0"/>
              <a:t>in</a:t>
            </a:r>
            <a:r>
              <a:rPr lang="id-ID" sz="2400" dirty="0"/>
              <a:t>g</a:t>
            </a:r>
            <a:r>
              <a:rPr lang="en-US" sz="2400" dirty="0" err="1"/>
              <a:t>ga</a:t>
            </a:r>
            <a:r>
              <a:rPr lang="id-ID" sz="2400" dirty="0"/>
              <a:t> dapat membuat konsentrasi kontamian pada ambang batas aturan y</a:t>
            </a:r>
            <a:r>
              <a:rPr lang="en-US" sz="2400" dirty="0"/>
              <a:t>an</a:t>
            </a:r>
            <a:r>
              <a:rPr lang="id-ID" sz="2400" dirty="0"/>
              <a:t>g ada</a:t>
            </a:r>
          </a:p>
          <a:p>
            <a:pPr algn="just"/>
            <a:r>
              <a:rPr lang="id-ID" sz="2400" dirty="0"/>
              <a:t>Kontaminan y</a:t>
            </a:r>
            <a:r>
              <a:rPr lang="en-US" sz="2400" dirty="0"/>
              <a:t>an</a:t>
            </a:r>
            <a:r>
              <a:rPr lang="id-ID" sz="2400" dirty="0"/>
              <a:t>g dijadikan sasaran h</a:t>
            </a:r>
            <a:r>
              <a:rPr lang="en-US" sz="2400" dirty="0"/>
              <a:t>a</a:t>
            </a:r>
            <a:r>
              <a:rPr lang="id-ID" sz="2400" dirty="0"/>
              <a:t>r</a:t>
            </a:r>
            <a:r>
              <a:rPr lang="en-US" sz="2400" dirty="0"/>
              <a:t>u</a:t>
            </a:r>
            <a:r>
              <a:rPr lang="id-ID" sz="2400" dirty="0"/>
              <a:t>s tersidia untuk proses biologi</a:t>
            </a:r>
          </a:p>
          <a:p>
            <a:pPr algn="just"/>
            <a:r>
              <a:rPr lang="id-ID" sz="2400" dirty="0"/>
              <a:t>Tempat dilakukan bioremidiasi h</a:t>
            </a:r>
            <a:r>
              <a:rPr lang="en-US" sz="2400" dirty="0"/>
              <a:t>a</a:t>
            </a:r>
            <a:r>
              <a:rPr lang="id-ID" sz="2400" dirty="0"/>
              <a:t>r</a:t>
            </a:r>
            <a:r>
              <a:rPr lang="en-US" sz="2400" dirty="0"/>
              <a:t>u</a:t>
            </a:r>
            <a:r>
              <a:rPr lang="id-ID" sz="2400" dirty="0"/>
              <a:t>s mempunyai kondisi tanah y</a:t>
            </a:r>
            <a:r>
              <a:rPr lang="en-US" sz="2400" dirty="0"/>
              <a:t>an</a:t>
            </a:r>
            <a:r>
              <a:rPr lang="id-ID" sz="2400" dirty="0"/>
              <a:t>g kondusif</a:t>
            </a:r>
          </a:p>
          <a:p>
            <a:pPr algn="just"/>
            <a:r>
              <a:rPr lang="id-ID" sz="2400" dirty="0"/>
              <a:t>Biaya h</a:t>
            </a:r>
            <a:r>
              <a:rPr lang="en-US" sz="2400" dirty="0"/>
              <a:t>a</a:t>
            </a:r>
            <a:r>
              <a:rPr lang="id-ID" sz="2400" dirty="0"/>
              <a:t>r</a:t>
            </a:r>
            <a:r>
              <a:rPr lang="en-US" sz="2400" dirty="0"/>
              <a:t>u</a:t>
            </a:r>
            <a:r>
              <a:rPr lang="id-ID" sz="2400" dirty="0"/>
              <a:t>s lebih murah d</a:t>
            </a:r>
            <a:r>
              <a:rPr lang="en-US" sz="2400" dirty="0"/>
              <a:t>a</a:t>
            </a:r>
            <a:r>
              <a:rPr lang="id-ID" sz="2400" dirty="0"/>
              <a:t>r</a:t>
            </a:r>
            <a:r>
              <a:rPr lang="en-US" sz="2400" dirty="0" err="1"/>
              <a:t>i</a:t>
            </a:r>
            <a:r>
              <a:rPr lang="id-ID" sz="2400" dirty="0"/>
              <a:t> penggunaan tehnologi lain.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-76200"/>
            <a:ext cx="8128027" cy="1431925"/>
          </a:xfrm>
        </p:spPr>
        <p:txBody>
          <a:bodyPr/>
          <a:lstStyle/>
          <a:p>
            <a:pPr eaLnBrk="1" hangingPunct="1">
              <a:defRPr/>
            </a:pPr>
            <a:r>
              <a:rPr lang="sv-SE" sz="3200" dirty="0"/>
              <a:t>Ada 4 teknik dasar yang biasa digunakan dalam bioremediasi :</a:t>
            </a:r>
            <a:endParaRPr lang="en-US" sz="3200" dirty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14348" y="1357298"/>
            <a:ext cx="7774012" cy="525780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dirty="0" err="1"/>
              <a:t>Stimulasi</a:t>
            </a:r>
            <a:r>
              <a:rPr lang="en-US" sz="2800" dirty="0"/>
              <a:t> </a:t>
            </a:r>
            <a:r>
              <a:rPr lang="en-US" sz="2800" dirty="0" err="1"/>
              <a:t>aktivitas</a:t>
            </a:r>
            <a:r>
              <a:rPr lang="en-US" sz="2800" dirty="0"/>
              <a:t> </a:t>
            </a:r>
            <a:r>
              <a:rPr lang="en-US" sz="2800" dirty="0" err="1"/>
              <a:t>mikroorganisme</a:t>
            </a:r>
            <a:r>
              <a:rPr lang="en-US" sz="2800" dirty="0"/>
              <a:t> </a:t>
            </a:r>
            <a:r>
              <a:rPr lang="en-US" sz="2800" dirty="0" err="1"/>
              <a:t>asli</a:t>
            </a:r>
            <a:r>
              <a:rPr lang="en-US" sz="2800" dirty="0"/>
              <a:t> (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lokasi</a:t>
            </a:r>
            <a:r>
              <a:rPr lang="en-US" sz="2800" dirty="0"/>
              <a:t> </a:t>
            </a:r>
            <a:r>
              <a:rPr lang="en-US" sz="2800" dirty="0" err="1"/>
              <a:t>tercemar</a:t>
            </a:r>
            <a:r>
              <a:rPr lang="en-US" sz="2800" dirty="0"/>
              <a:t>)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penambahan</a:t>
            </a:r>
            <a:r>
              <a:rPr lang="en-US" sz="2800" dirty="0"/>
              <a:t> </a:t>
            </a:r>
            <a:r>
              <a:rPr lang="en-US" sz="2800" dirty="0" err="1"/>
              <a:t>nutrien</a:t>
            </a:r>
            <a:r>
              <a:rPr lang="en-US" sz="2800" dirty="0"/>
              <a:t>, </a:t>
            </a:r>
            <a:r>
              <a:rPr lang="en-US" sz="2800" dirty="0" err="1"/>
              <a:t>pengaturan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redoks</a:t>
            </a:r>
            <a:r>
              <a:rPr lang="en-US" sz="2800" dirty="0"/>
              <a:t>, </a:t>
            </a:r>
            <a:r>
              <a:rPr lang="en-US" sz="2800" dirty="0" err="1"/>
              <a:t>optimasi</a:t>
            </a:r>
            <a:r>
              <a:rPr lang="en-US" sz="2800" dirty="0"/>
              <a:t> pH, </a:t>
            </a:r>
            <a:r>
              <a:rPr lang="en-US" sz="2800" dirty="0" err="1"/>
              <a:t>dsb</a:t>
            </a:r>
            <a:endParaRPr lang="en-US" sz="2800" dirty="0"/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dirty="0" err="1"/>
              <a:t>Inokulasi</a:t>
            </a:r>
            <a:r>
              <a:rPr lang="en-US" sz="2800" dirty="0"/>
              <a:t> (</a:t>
            </a:r>
            <a:r>
              <a:rPr lang="en-US" sz="2800" dirty="0" err="1"/>
              <a:t>penanaman</a:t>
            </a:r>
            <a:r>
              <a:rPr lang="en-US" sz="2800" dirty="0"/>
              <a:t>) </a:t>
            </a:r>
            <a:r>
              <a:rPr lang="en-US" sz="2800" dirty="0" err="1"/>
              <a:t>mikroorganisme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lokasi</a:t>
            </a:r>
            <a:r>
              <a:rPr lang="en-US" sz="2800" dirty="0"/>
              <a:t> </a:t>
            </a:r>
            <a:r>
              <a:rPr lang="en-US" sz="2800" dirty="0" err="1"/>
              <a:t>tercemar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mikroorganisme</a:t>
            </a:r>
            <a:r>
              <a:rPr lang="en-US" sz="2800" dirty="0"/>
              <a:t> yang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biotransformasi</a:t>
            </a:r>
            <a:r>
              <a:rPr lang="en-US" sz="2800" dirty="0"/>
              <a:t> </a:t>
            </a:r>
            <a:r>
              <a:rPr lang="en-US" sz="2800" dirty="0" err="1"/>
              <a:t>khusus</a:t>
            </a:r>
            <a:endParaRPr lang="en-US" sz="2800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  <a:defRPr/>
            </a:pPr>
            <a:r>
              <a:rPr lang="en-US" sz="2800" dirty="0" err="1"/>
              <a:t>Penerapan</a:t>
            </a:r>
            <a:r>
              <a:rPr lang="en-US" sz="2800" dirty="0"/>
              <a:t> </a:t>
            </a:r>
            <a:r>
              <a:rPr lang="en-US" sz="2800" i="1" dirty="0"/>
              <a:t>immobilized enzymes</a:t>
            </a:r>
          </a:p>
          <a:p>
            <a:pPr marL="623888" indent="-623888" algn="just" eaLnBrk="1" hangingPunct="1">
              <a:lnSpc>
                <a:spcPct val="90000"/>
              </a:lnSpc>
              <a:buFont typeface="Wingdings" pitchFamily="2" charset="2"/>
              <a:buAutoNum type="arabicPeriod" startAt="3"/>
              <a:defRPr/>
            </a:pP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tanaman</a:t>
            </a:r>
            <a:r>
              <a:rPr lang="en-US" sz="2800" dirty="0"/>
              <a:t> (</a:t>
            </a:r>
            <a:r>
              <a:rPr lang="en-US" sz="2800" i="1" dirty="0" err="1"/>
              <a:t>phytoremediation</a:t>
            </a:r>
            <a:r>
              <a:rPr lang="en-US" sz="2800" dirty="0"/>
              <a:t>) </a:t>
            </a:r>
            <a:r>
              <a:rPr lang="en-US" sz="2800" dirty="0" err="1"/>
              <a:t>untuk</a:t>
            </a:r>
            <a:r>
              <a:rPr lang="en-US" sz="2800" dirty="0"/>
              <a:t>  </a:t>
            </a:r>
            <a:r>
              <a:rPr lang="en-US" sz="2800" dirty="0" err="1"/>
              <a:t>menghilangkan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mengubah</a:t>
            </a:r>
            <a:r>
              <a:rPr lang="en-US" sz="2800" dirty="0"/>
              <a:t> </a:t>
            </a:r>
            <a:r>
              <a:rPr lang="en-US" sz="2800" dirty="0" err="1"/>
              <a:t>pencemar</a:t>
            </a:r>
            <a:r>
              <a:rPr lang="en-US" sz="2800" dirty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659160"/>
          </a:xfrm>
        </p:spPr>
        <p:txBody>
          <a:bodyPr/>
          <a:lstStyle/>
          <a:p>
            <a:r>
              <a:rPr lang="id-ID" dirty="0">
                <a:solidFill>
                  <a:srgbClr val="0070C0"/>
                </a:solidFill>
              </a:rPr>
              <a:t>Strategi untuk Bioremidiasi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127104"/>
          </a:xfrm>
        </p:spPr>
        <p:txBody>
          <a:bodyPr>
            <a:noAutofit/>
          </a:bodyPr>
          <a:lstStyle/>
          <a:p>
            <a:r>
              <a:rPr lang="id-ID" sz="2300" b="1" dirty="0">
                <a:solidFill>
                  <a:srgbClr val="FF0000"/>
                </a:solidFill>
              </a:rPr>
              <a:t>Bioremidiasi pasif atau intrinsik </a:t>
            </a:r>
            <a:r>
              <a:rPr lang="id-ID" sz="23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d-ID" sz="2300" dirty="0"/>
              <a:t> bioremidiasi alami terhadap suatu lokasi yg terkontaminasi d</a:t>
            </a:r>
            <a:r>
              <a:rPr lang="en-US" sz="2300" dirty="0"/>
              <a:t>en</a:t>
            </a:r>
            <a:r>
              <a:rPr lang="id-ID" sz="2300" dirty="0"/>
              <a:t>g</a:t>
            </a:r>
            <a:r>
              <a:rPr lang="en-US" sz="2300" dirty="0"/>
              <a:t>an</a:t>
            </a:r>
            <a:r>
              <a:rPr lang="id-ID" sz="2300" dirty="0"/>
              <a:t> menggunakan mikroorganisme asli.</a:t>
            </a:r>
          </a:p>
          <a:p>
            <a:r>
              <a:rPr lang="id-ID" sz="2300" b="1" dirty="0">
                <a:solidFill>
                  <a:schemeClr val="tx2"/>
                </a:solidFill>
              </a:rPr>
              <a:t>Biostimulasi</a:t>
            </a:r>
            <a:r>
              <a:rPr lang="id-ID" sz="2300" dirty="0"/>
              <a:t> </a:t>
            </a:r>
            <a:r>
              <a:rPr lang="id-ID" sz="2300" dirty="0">
                <a:sym typeface="Wingdings" panose="05000000000000000000" pitchFamily="2" charset="2"/>
              </a:rPr>
              <a:t> </a:t>
            </a:r>
            <a:r>
              <a:rPr lang="id-ID" sz="2300" dirty="0"/>
              <a:t>penambahan hara seperti nitrogen dan fosfor </a:t>
            </a:r>
          </a:p>
          <a:p>
            <a:r>
              <a:rPr lang="id-ID" sz="2300" b="1" dirty="0">
                <a:solidFill>
                  <a:schemeClr val="accent2">
                    <a:lumMod val="75000"/>
                  </a:schemeClr>
                </a:solidFill>
              </a:rPr>
              <a:t>Bioventing</a:t>
            </a:r>
            <a:r>
              <a:rPr lang="id-ID" sz="2300" dirty="0"/>
              <a:t> </a:t>
            </a:r>
            <a:r>
              <a:rPr lang="id-ID" sz="2300" dirty="0">
                <a:sym typeface="Wingdings" panose="05000000000000000000" pitchFamily="2" charset="2"/>
              </a:rPr>
              <a:t> </a:t>
            </a:r>
            <a:r>
              <a:rPr lang="id-ID" sz="2300" dirty="0"/>
              <a:t>adalah bentuk biostimulasi dengan gas (oksigen</a:t>
            </a:r>
            <a:r>
              <a:rPr lang="en-US" sz="2300" dirty="0"/>
              <a:t> &amp; </a:t>
            </a:r>
            <a:r>
              <a:rPr lang="en-US" sz="2300" dirty="0" err="1"/>
              <a:t>metana</a:t>
            </a:r>
            <a:r>
              <a:rPr lang="id-ID" sz="2300" dirty="0"/>
              <a:t>)</a:t>
            </a:r>
          </a:p>
          <a:p>
            <a:r>
              <a:rPr lang="id-ID" sz="2300" b="1" dirty="0">
                <a:solidFill>
                  <a:schemeClr val="accent1">
                    <a:lumMod val="75000"/>
                  </a:schemeClr>
                </a:solidFill>
              </a:rPr>
              <a:t>Landfarming</a:t>
            </a:r>
            <a:r>
              <a:rPr lang="id-ID" sz="23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id-ID" sz="23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d-ID" sz="2300" dirty="0"/>
              <a:t>ap</a:t>
            </a:r>
            <a:r>
              <a:rPr lang="en-US" sz="2300" dirty="0" err="1"/>
              <a:t>li</a:t>
            </a:r>
            <a:r>
              <a:rPr lang="id-ID" sz="2300" dirty="0"/>
              <a:t>kasi pencampuran kontaminan ke dalam permukaan tanah yg tak terkontaminasi.</a:t>
            </a:r>
          </a:p>
          <a:p>
            <a:r>
              <a:rPr lang="id-ID" sz="2300" b="1" dirty="0">
                <a:solidFill>
                  <a:srgbClr val="0070C0"/>
                </a:solidFill>
              </a:rPr>
              <a:t>Pengomposan</a:t>
            </a:r>
            <a:r>
              <a:rPr lang="id-ID" sz="2300" b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id-ID" sz="2300" dirty="0"/>
              <a:t>penggunaan mikrobia thermofilik aerobik p</a:t>
            </a:r>
            <a:r>
              <a:rPr lang="en-US" sz="2300" dirty="0"/>
              <a:t>a</a:t>
            </a:r>
            <a:r>
              <a:rPr lang="id-ID" sz="2300" dirty="0"/>
              <a:t>d</a:t>
            </a:r>
            <a:r>
              <a:rPr lang="en-US" sz="2300" dirty="0"/>
              <a:t>a</a:t>
            </a:r>
            <a:r>
              <a:rPr lang="id-ID" sz="2300" dirty="0"/>
              <a:t> timbunan tanah.</a:t>
            </a:r>
          </a:p>
          <a:p>
            <a:r>
              <a:rPr lang="id-ID" sz="23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</a:t>
            </a:r>
            <a:r>
              <a:rPr lang="en-US" sz="23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id-ID" sz="23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oremidiasi</a:t>
            </a:r>
            <a:r>
              <a:rPr lang="id-ID" sz="23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d-ID" sz="2300" dirty="0"/>
              <a:t>penggunaan tanaman untuk menyerap atau merubah kontaminan.</a:t>
            </a:r>
            <a:r>
              <a:rPr lang="en-US" sz="2300" dirty="0"/>
              <a:t> Serta </a:t>
            </a:r>
            <a:r>
              <a:rPr lang="en-US" sz="2300" dirty="0" err="1"/>
              <a:t>membantu</a:t>
            </a:r>
            <a:r>
              <a:rPr lang="en-US" sz="2300" dirty="0"/>
              <a:t> </a:t>
            </a:r>
            <a:r>
              <a:rPr lang="en-US" sz="2300" dirty="0" err="1"/>
              <a:t>membersihkan</a:t>
            </a:r>
            <a:r>
              <a:rPr lang="en-US" sz="2300" dirty="0"/>
              <a:t> </a:t>
            </a:r>
            <a:r>
              <a:rPr lang="en-US" sz="2300" dirty="0" err="1"/>
              <a:t>berbagai</a:t>
            </a:r>
            <a:r>
              <a:rPr lang="en-US" sz="2300" dirty="0"/>
              <a:t> </a:t>
            </a:r>
            <a:r>
              <a:rPr lang="en-US" sz="2300" dirty="0" err="1"/>
              <a:t>pencemar</a:t>
            </a:r>
            <a:r>
              <a:rPr lang="en-US" sz="2300" dirty="0"/>
              <a:t> yang </a:t>
            </a:r>
            <a:r>
              <a:rPr lang="en-US" sz="2300" dirty="0" err="1"/>
              <a:t>mengandung</a:t>
            </a:r>
            <a:r>
              <a:rPr lang="en-US" sz="2300" dirty="0"/>
              <a:t> </a:t>
            </a:r>
            <a:r>
              <a:rPr lang="en-US" sz="2300" dirty="0" err="1"/>
              <a:t>logam</a:t>
            </a:r>
            <a:r>
              <a:rPr lang="en-US" sz="2300" dirty="0"/>
              <a:t>, </a:t>
            </a:r>
            <a:r>
              <a:rPr lang="en-US" sz="2300" dirty="0" err="1"/>
              <a:t>pestisida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mimyak</a:t>
            </a:r>
            <a:r>
              <a:rPr lang="en-US" sz="2300" dirty="0"/>
              <a:t>.</a:t>
            </a:r>
            <a:endParaRPr lang="id-ID" sz="23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96416"/>
            <a:ext cx="7406640" cy="731168"/>
          </a:xfrm>
        </p:spPr>
        <p:txBody>
          <a:bodyPr>
            <a:normAutofit/>
          </a:bodyPr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fitoremidiasi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92824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>
                <a:solidFill>
                  <a:srgbClr val="0070C0"/>
                </a:solidFill>
              </a:rPr>
              <a:t>Fitoekstrasi</a:t>
            </a:r>
            <a:r>
              <a:rPr lang="en-US" sz="2400" dirty="0"/>
              <a:t> , </a:t>
            </a:r>
            <a:r>
              <a:rPr lang="en-US" sz="2400" dirty="0" err="1"/>
              <a:t>penyerapan</a:t>
            </a:r>
            <a:r>
              <a:rPr lang="en-US" sz="2400" dirty="0"/>
              <a:t> </a:t>
            </a:r>
            <a:r>
              <a:rPr lang="en-US" sz="2400" dirty="0" err="1"/>
              <a:t>kontaminan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akar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traslokasiatau</a:t>
            </a:r>
            <a:r>
              <a:rPr lang="en-US" sz="2400" dirty="0"/>
              <a:t> </a:t>
            </a:r>
            <a:r>
              <a:rPr lang="en-US" sz="2400" dirty="0" err="1"/>
              <a:t>akumulasi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tanaman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>
                <a:solidFill>
                  <a:srgbClr val="FF0000"/>
                </a:solidFill>
              </a:rPr>
              <a:t>Rizofiltrasi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akar</a:t>
            </a:r>
            <a:r>
              <a:rPr lang="en-US" sz="2400" dirty="0"/>
              <a:t> </a:t>
            </a:r>
            <a:r>
              <a:rPr lang="en-US" sz="2400" dirty="0" err="1"/>
              <a:t>tanaman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menyerap</a:t>
            </a:r>
            <a:r>
              <a:rPr lang="en-US" sz="2400" dirty="0"/>
              <a:t> &amp; </a:t>
            </a:r>
            <a:r>
              <a:rPr lang="en-US" sz="2400" dirty="0" err="1"/>
              <a:t>mengendapkan</a:t>
            </a:r>
            <a:r>
              <a:rPr lang="en-US" sz="2400" dirty="0"/>
              <a:t> </a:t>
            </a:r>
            <a:r>
              <a:rPr lang="en-US" sz="2400" dirty="0" err="1"/>
              <a:t>logam</a:t>
            </a:r>
            <a:r>
              <a:rPr lang="en-US" sz="2400" dirty="0"/>
              <a:t> </a:t>
            </a:r>
            <a:r>
              <a:rPr lang="en-US" sz="2400" dirty="0" err="1"/>
              <a:t>kontaminan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lahan</a:t>
            </a:r>
            <a:r>
              <a:rPr lang="en-US" sz="2400" dirty="0"/>
              <a:t> </a:t>
            </a:r>
            <a:r>
              <a:rPr lang="en-US" sz="2400" dirty="0" err="1"/>
              <a:t>basah</a:t>
            </a:r>
            <a:r>
              <a:rPr lang="en-US" sz="2400" dirty="0"/>
              <a:t>/ air </a:t>
            </a:r>
            <a:r>
              <a:rPr lang="en-US" sz="2400" dirty="0" err="1"/>
              <a:t>tanah</a:t>
            </a:r>
            <a:endParaRPr lang="en-US" sz="2400" dirty="0"/>
          </a:p>
          <a:p>
            <a:pPr algn="just"/>
            <a:r>
              <a:rPr lang="en-US" sz="2400" dirty="0" err="1">
                <a:solidFill>
                  <a:srgbClr val="0070C0"/>
                </a:solidFill>
              </a:rPr>
              <a:t>Fitodegradasi</a:t>
            </a:r>
            <a:r>
              <a:rPr lang="en-US" sz="2400" dirty="0"/>
              <a:t>, </a:t>
            </a:r>
            <a:r>
              <a:rPr lang="en-US" sz="2400" dirty="0" err="1"/>
              <a:t>kontaminan</a:t>
            </a:r>
            <a:r>
              <a:rPr lang="en-US" sz="2400" dirty="0"/>
              <a:t> </a:t>
            </a:r>
            <a:r>
              <a:rPr lang="en-US" sz="2400" dirty="0" err="1"/>
              <a:t>diserap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tanaman</a:t>
            </a:r>
            <a:r>
              <a:rPr lang="en-US" sz="2400" dirty="0"/>
              <a:t> </a:t>
            </a:r>
            <a:r>
              <a:rPr lang="en-US" sz="2400" dirty="0" err="1"/>
              <a:t>ditransfotmasikan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enzim</a:t>
            </a:r>
            <a:endParaRPr lang="en-US" sz="2400" dirty="0"/>
          </a:p>
          <a:p>
            <a:pPr algn="just"/>
            <a:r>
              <a:rPr lang="en-US" sz="2400" dirty="0" err="1">
                <a:solidFill>
                  <a:srgbClr val="0070C0"/>
                </a:solidFill>
              </a:rPr>
              <a:t>Fitotransformasi</a:t>
            </a:r>
            <a:r>
              <a:rPr lang="en-US" sz="2400" dirty="0">
                <a:solidFill>
                  <a:srgbClr val="0070C0"/>
                </a:solidFill>
              </a:rPr>
              <a:t>,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kontaminan</a:t>
            </a:r>
            <a:r>
              <a:rPr lang="en-US" sz="2400" dirty="0"/>
              <a:t> </a:t>
            </a:r>
            <a:r>
              <a:rPr lang="en-US" sz="2400" dirty="0" err="1"/>
              <a:t>organik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air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dimetabolisme</a:t>
            </a:r>
            <a:r>
              <a:rPr lang="en-US" sz="2400" dirty="0"/>
              <a:t>/</a:t>
            </a:r>
            <a:r>
              <a:rPr lang="en-US" sz="2400" dirty="0" err="1"/>
              <a:t>ditranformasi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tanaman</a:t>
            </a:r>
            <a:endParaRPr lang="en-US" sz="2400" dirty="0"/>
          </a:p>
          <a:p>
            <a:pPr algn="just"/>
            <a:r>
              <a:rPr lang="en-US" sz="2400" dirty="0" err="1">
                <a:solidFill>
                  <a:srgbClr val="0070C0"/>
                </a:solidFill>
              </a:rPr>
              <a:t>Fitostabilisasi</a:t>
            </a:r>
            <a:r>
              <a:rPr lang="en-US" sz="2400" dirty="0">
                <a:solidFill>
                  <a:srgbClr val="0070C0"/>
                </a:solidFill>
              </a:rPr>
              <a:t>,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fenomena</a:t>
            </a:r>
            <a:r>
              <a:rPr lang="en-US" sz="2400" dirty="0"/>
              <a:t> </a:t>
            </a:r>
            <a:r>
              <a:rPr lang="en-US" sz="2400" dirty="0" err="1"/>
              <a:t>diproduksinya</a:t>
            </a:r>
            <a:r>
              <a:rPr lang="en-US" sz="2400" dirty="0"/>
              <a:t> </a:t>
            </a:r>
            <a:r>
              <a:rPr lang="en-US" sz="2400" dirty="0" err="1"/>
              <a:t>senyawa</a:t>
            </a:r>
            <a:r>
              <a:rPr lang="en-US" sz="2400" dirty="0"/>
              <a:t> </a:t>
            </a:r>
            <a:r>
              <a:rPr lang="en-US" sz="2400" dirty="0" err="1"/>
              <a:t>kimia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mengimobilisaasi</a:t>
            </a:r>
            <a:r>
              <a:rPr lang="en-US" sz="2400" dirty="0"/>
              <a:t> </a:t>
            </a:r>
            <a:r>
              <a:rPr lang="en-US" sz="2400" dirty="0" err="1"/>
              <a:t>kontaminan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rhizosfer</a:t>
            </a:r>
            <a:endParaRPr lang="en-US" sz="2400" dirty="0"/>
          </a:p>
          <a:p>
            <a:pPr algn="just"/>
            <a:r>
              <a:rPr lang="en-US" sz="2400" dirty="0" err="1">
                <a:solidFill>
                  <a:srgbClr val="0070C0"/>
                </a:solidFill>
              </a:rPr>
              <a:t>Fitovolatilisasi</a:t>
            </a:r>
            <a:r>
              <a:rPr lang="en-US" sz="2400" dirty="0">
                <a:solidFill>
                  <a:srgbClr val="0070C0"/>
                </a:solidFill>
              </a:rPr>
              <a:t>,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tumbuhan</a:t>
            </a:r>
            <a:r>
              <a:rPr lang="en-US" sz="2400" dirty="0"/>
              <a:t> </a:t>
            </a:r>
            <a:r>
              <a:rPr lang="en-US" sz="2400" dirty="0" err="1"/>
              <a:t>menyerap</a:t>
            </a:r>
            <a:r>
              <a:rPr lang="en-US" sz="2400" dirty="0"/>
              <a:t> </a:t>
            </a:r>
            <a:r>
              <a:rPr lang="en-US" sz="2400" dirty="0" err="1"/>
              <a:t>kontaminan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melepaskannya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lewat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3286124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125" indent="-96838" algn="ctr" eaLnBrk="1" hangingPunct="1">
              <a:buFont typeface="Wingdings" pitchFamily="2" charset="2"/>
              <a:buNone/>
            </a:pPr>
            <a:endParaRPr lang="id-ID" sz="2400" dirty="0">
              <a:solidFill>
                <a:schemeClr val="tx1"/>
              </a:solidFill>
            </a:endParaRPr>
          </a:p>
          <a:p>
            <a:pPr marL="365125" indent="-96838" algn="ctr" eaLnBrk="1" hangingPunct="1">
              <a:buFont typeface="Wingdings" pitchFamily="2" charset="2"/>
              <a:buNone/>
            </a:pPr>
            <a:endParaRPr lang="id-ID" sz="2400" dirty="0">
              <a:solidFill>
                <a:schemeClr val="tx1"/>
              </a:solidFill>
            </a:endParaRPr>
          </a:p>
          <a:p>
            <a:pPr marL="365125" indent="-96838" algn="ctr" eaLnBrk="1" hangingPunct="1">
              <a:buFont typeface="Wingdings" pitchFamily="2" charset="2"/>
              <a:buNone/>
            </a:pPr>
            <a:r>
              <a:rPr lang="en-US" sz="2400" dirty="0" err="1">
                <a:solidFill>
                  <a:schemeClr val="tx1"/>
                </a:solidFill>
              </a:rPr>
              <a:t>Pencemaran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tanah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menyebabkan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susunan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tanah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mengalami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peru</a:t>
            </a:r>
            <a:r>
              <a:rPr lang="id-ID" sz="2400" dirty="0">
                <a:solidFill>
                  <a:schemeClr val="tx1"/>
                </a:solidFill>
              </a:rPr>
              <a:t>b</a:t>
            </a:r>
            <a:r>
              <a:rPr lang="en-US" sz="2400" dirty="0" err="1">
                <a:solidFill>
                  <a:schemeClr val="tx1"/>
                </a:solidFill>
              </a:rPr>
              <a:t>ahan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sehingga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mengganggu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kehidupan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jasad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hidup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tanah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maupun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dipermukaan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tanah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4" descr="lapisan tan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276872"/>
            <a:ext cx="9144000" cy="458112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pull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/>
              <a:t>Standar Kualitas Tanah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0838" indent="46038" eaLnBrk="1" hangingPunct="1">
              <a:defRPr/>
            </a:pPr>
            <a:r>
              <a:rPr lang="en-US" sz="2400" dirty="0"/>
              <a:t> Tanah paling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ditetapkan</a:t>
            </a:r>
            <a:r>
              <a:rPr lang="en-US" sz="2400" dirty="0"/>
              <a:t> </a:t>
            </a:r>
            <a:r>
              <a:rPr lang="en-US" sz="2400" dirty="0" err="1"/>
              <a:t>standarnya</a:t>
            </a:r>
            <a:endParaRPr lang="en-US" sz="2400" dirty="0"/>
          </a:p>
          <a:p>
            <a:pPr marL="350838" indent="46038" eaLnBrk="1" hangingPunct="1">
              <a:defRPr/>
            </a:pP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:</a:t>
            </a:r>
          </a:p>
          <a:p>
            <a:pPr marL="1031875" indent="-338138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fungsinya</a:t>
            </a:r>
            <a:endParaRPr lang="en-US" sz="2400" dirty="0"/>
          </a:p>
          <a:p>
            <a:pPr marL="1031875" indent="-338138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 err="1"/>
              <a:t>Referensi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tercemar</a:t>
            </a:r>
            <a:endParaRPr lang="en-US" sz="2400" dirty="0"/>
          </a:p>
          <a:p>
            <a:pPr marL="1031875" indent="-338138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 err="1"/>
              <a:t>Berorientasi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dampak</a:t>
            </a:r>
            <a:endParaRPr lang="en-US" sz="2400" dirty="0"/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/>
              <a:t>Penurunan Kualitas Tanah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06400" indent="-323850" algn="just" eaLnBrk="1" hangingPunct="1"/>
            <a:r>
              <a:rPr lang="en-US" sz="2400" dirty="0">
                <a:solidFill>
                  <a:schemeClr val="tx1"/>
                </a:solidFill>
              </a:rPr>
              <a:t>Tan</a:t>
            </a:r>
            <a:r>
              <a:rPr lang="id-ID" sz="2400" dirty="0">
                <a:solidFill>
                  <a:schemeClr val="tx1"/>
                </a:solidFill>
              </a:rPr>
              <a:t>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selain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sebagai</a:t>
            </a:r>
            <a:r>
              <a:rPr lang="en-US" sz="2400" dirty="0">
                <a:solidFill>
                  <a:schemeClr val="tx1"/>
                </a:solidFill>
              </a:rPr>
              <a:t> habitat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penyedia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berbagai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sumber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daya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juga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merupakan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reseptor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sejumlah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besar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kimia</a:t>
            </a: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 err="1">
                <a:solidFill>
                  <a:schemeClr val="tx1"/>
                </a:solidFill>
              </a:rPr>
              <a:t>Tempat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menampung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berbagai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kimia</a:t>
            </a:r>
            <a:endParaRPr lang="en-US" sz="2400" dirty="0">
              <a:solidFill>
                <a:schemeClr val="tx1"/>
              </a:solidFill>
            </a:endParaRPr>
          </a:p>
          <a:p>
            <a:pPr marL="465138" indent="-349250" algn="just" eaLnBrk="1" hangingPunct="1"/>
            <a:r>
              <a:rPr lang="en-US" sz="2400" dirty="0">
                <a:solidFill>
                  <a:schemeClr val="tx1"/>
                </a:solidFill>
              </a:rPr>
              <a:t>Tanah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mengalami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penurunan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kualitas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Penurunan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disebabkan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karena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kehadiran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pencemar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erosi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04800" y="228600"/>
            <a:ext cx="8686800" cy="5693866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68275" indent="-168275"/>
            <a:r>
              <a:rPr lang="en-US" sz="2800" b="1" dirty="0" err="1">
                <a:solidFill>
                  <a:schemeClr val="tx1"/>
                </a:solidFill>
              </a:rPr>
              <a:t>Zat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berbahaya</a:t>
            </a:r>
            <a:r>
              <a:rPr lang="en-US" sz="2800" b="1" dirty="0">
                <a:solidFill>
                  <a:schemeClr val="tx1"/>
                </a:solidFill>
              </a:rPr>
              <a:t>/</a:t>
            </a:r>
            <a:r>
              <a:rPr lang="en-US" sz="2800" b="1" dirty="0" err="1">
                <a:solidFill>
                  <a:schemeClr val="tx1"/>
                </a:solidFill>
              </a:rPr>
              <a:t>beracun</a:t>
            </a:r>
            <a:r>
              <a:rPr lang="en-US" sz="2800" b="1" dirty="0">
                <a:solidFill>
                  <a:schemeClr val="tx1"/>
                </a:solidFill>
              </a:rPr>
              <a:t> yang </a:t>
            </a:r>
            <a:r>
              <a:rPr lang="en-US" sz="2800" b="1" dirty="0" err="1">
                <a:solidFill>
                  <a:schemeClr val="tx1"/>
                </a:solidFill>
              </a:rPr>
              <a:t>telah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mencemari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permukaan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tanah</a:t>
            </a:r>
            <a:endParaRPr lang="en-US" sz="2800" b="1" dirty="0">
              <a:solidFill>
                <a:schemeClr val="tx1"/>
              </a:solidFill>
            </a:endParaRPr>
          </a:p>
          <a:p>
            <a:pPr marL="682625">
              <a:buFontTx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Menguap</a:t>
            </a:r>
            <a:endParaRPr lang="en-US" sz="2800" b="1" dirty="0">
              <a:solidFill>
                <a:schemeClr val="tx1"/>
              </a:solidFill>
            </a:endParaRPr>
          </a:p>
          <a:p>
            <a:pPr marL="682625">
              <a:buFontTx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Tersapu</a:t>
            </a:r>
            <a:r>
              <a:rPr lang="en-US" sz="2800" b="1" dirty="0">
                <a:solidFill>
                  <a:schemeClr val="tx1"/>
                </a:solidFill>
              </a:rPr>
              <a:t> air </a:t>
            </a:r>
            <a:r>
              <a:rPr lang="en-US" sz="2800" b="1" dirty="0" err="1">
                <a:solidFill>
                  <a:schemeClr val="tx1"/>
                </a:solidFill>
              </a:rPr>
              <a:t>hujan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</a:p>
          <a:p>
            <a:pPr marL="682625">
              <a:buFontTx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Masuk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dalam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tanah</a:t>
            </a:r>
            <a:r>
              <a:rPr lang="en-US" sz="2800" b="1" dirty="0">
                <a:solidFill>
                  <a:schemeClr val="tx1"/>
                </a:solidFill>
              </a:rPr>
              <a:t>. </a:t>
            </a:r>
          </a:p>
          <a:p>
            <a:pPr marL="168275" indent="-168275"/>
            <a:endParaRPr lang="en-US" sz="1400" b="1" dirty="0">
              <a:solidFill>
                <a:schemeClr val="tx1"/>
              </a:solidFill>
            </a:endParaRPr>
          </a:p>
          <a:p>
            <a:pPr marL="168275" indent="-168275" algn="just"/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Pencemaran</a:t>
            </a:r>
            <a:r>
              <a:rPr lang="en-US" sz="2800" b="1" dirty="0">
                <a:solidFill>
                  <a:schemeClr val="tx1"/>
                </a:solidFill>
              </a:rPr>
              <a:t> yang </a:t>
            </a:r>
            <a:r>
              <a:rPr lang="en-US" sz="2800" b="1" dirty="0" err="1">
                <a:solidFill>
                  <a:schemeClr val="tx1"/>
                </a:solidFill>
              </a:rPr>
              <a:t>masuk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dalam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tanah</a:t>
            </a:r>
            <a:r>
              <a:rPr lang="en-US" sz="2800" b="1" dirty="0">
                <a:solidFill>
                  <a:schemeClr val="tx1"/>
                </a:solidFill>
              </a:rPr>
              <a:t>: </a:t>
            </a:r>
            <a:r>
              <a:rPr lang="en-US" sz="2800" b="1" dirty="0" err="1">
                <a:solidFill>
                  <a:schemeClr val="tx1"/>
                </a:solidFill>
              </a:rPr>
              <a:t>terendap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sebagai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zat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kimia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beracun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tanah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168275" indent="-168275"/>
            <a:endParaRPr lang="en-US" sz="1400" b="1" dirty="0">
              <a:solidFill>
                <a:schemeClr val="tx1"/>
              </a:solidFill>
            </a:endParaRPr>
          </a:p>
          <a:p>
            <a:pPr marL="168275" indent="-168275" algn="just"/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Dampak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pada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kesehatan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manusia</a:t>
            </a:r>
            <a:r>
              <a:rPr lang="en-US" sz="2800" b="1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tergantung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tipe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polutan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jalur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masuk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tubuh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kerentanan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populasi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terkena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: </a:t>
            </a:r>
          </a:p>
          <a:p>
            <a:pPr marL="168275" indent="-168275">
              <a:buFontTx/>
              <a:buChar char="•"/>
            </a:pPr>
            <a:r>
              <a:rPr lang="en-US" sz="2800" b="1" dirty="0" err="1">
                <a:solidFill>
                  <a:schemeClr val="tx1"/>
                </a:solidFill>
              </a:rPr>
              <a:t>ketika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bersentuhan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atau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dapat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mencemari</a:t>
            </a:r>
            <a:r>
              <a:rPr lang="en-US" sz="2800" b="1" dirty="0">
                <a:solidFill>
                  <a:schemeClr val="tx1"/>
                </a:solidFill>
              </a:rPr>
              <a:t> air </a:t>
            </a:r>
            <a:r>
              <a:rPr lang="en-US" sz="2800" b="1" dirty="0" err="1">
                <a:solidFill>
                  <a:schemeClr val="tx1"/>
                </a:solidFill>
              </a:rPr>
              <a:t>tanah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udara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atasnya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1000" y="2057400"/>
            <a:ext cx="3048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dirty="0"/>
              <a:t>1. </a:t>
            </a:r>
            <a:r>
              <a:rPr lang="en-US" dirty="0" err="1"/>
              <a:t>Langsung</a:t>
            </a:r>
            <a:r>
              <a:rPr lang="en-US" dirty="0"/>
              <a:t> :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- </a:t>
            </a:r>
            <a:r>
              <a:rPr lang="en-US" dirty="0" err="1"/>
              <a:t>Pupuk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berlebihan</a:t>
            </a:r>
            <a:endParaRPr lang="en-US" dirty="0"/>
          </a:p>
          <a:p>
            <a:pPr eaLnBrk="1" hangingPunct="1"/>
            <a:r>
              <a:rPr lang="en-US" dirty="0"/>
              <a:t>- </a:t>
            </a:r>
            <a:r>
              <a:rPr lang="en-US" dirty="0" err="1"/>
              <a:t>Pestisida</a:t>
            </a:r>
            <a:endParaRPr lang="en-US" dirty="0"/>
          </a:p>
          <a:p>
            <a:pPr eaLnBrk="1" hangingPunct="1"/>
            <a:r>
              <a:rPr lang="en-US" dirty="0"/>
              <a:t>-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anorganik</a:t>
            </a:r>
            <a:r>
              <a:rPr lang="en-US" dirty="0"/>
              <a:t> (</a:t>
            </a:r>
            <a:r>
              <a:rPr lang="en-US" dirty="0" err="1"/>
              <a:t>plastik</a:t>
            </a:r>
            <a:r>
              <a:rPr lang="en-US" dirty="0"/>
              <a:t>)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0" y="2057400"/>
            <a:ext cx="3352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2. Tidak langsung :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733800" y="3429000"/>
            <a:ext cx="2438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u="sng"/>
              <a:t>Melalui Air :</a:t>
            </a:r>
          </a:p>
          <a:p>
            <a:pPr eaLnBrk="1" hangingPunct="1"/>
            <a:endParaRPr lang="en-US" u="sng"/>
          </a:p>
          <a:p>
            <a:pPr eaLnBrk="1" hangingPunct="1"/>
            <a:r>
              <a:rPr lang="en-US"/>
              <a:t>- Mengandung polutan  </a:t>
            </a:r>
          </a:p>
          <a:p>
            <a:pPr eaLnBrk="1" hangingPunct="1"/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705600" y="3429000"/>
            <a:ext cx="2286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u="sng"/>
              <a:t>Melalui Udara 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- Hujan asam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1905000" y="1447800"/>
            <a:ext cx="434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1905000" y="14478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6248400" y="14478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 flipH="1">
            <a:off x="4953000" y="2667000"/>
            <a:ext cx="11430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6400800" y="2667000"/>
            <a:ext cx="15240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524000" y="381000"/>
            <a:ext cx="533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/>
              <a:t>Cara </a:t>
            </a:r>
            <a:r>
              <a:rPr lang="en-US" dirty="0" err="1"/>
              <a:t>pencemaran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:</a:t>
            </a:r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4191000" y="10668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81000" y="604838"/>
          <a:ext cx="845820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6" descr="MCj0215343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4643446"/>
            <a:ext cx="34290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/>
              <a:t>PROSES LEACHING LOGAM BERAT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0" y="838200"/>
            <a:ext cx="9144000" cy="6019800"/>
            <a:chOff x="-76200" y="838200"/>
            <a:chExt cx="9144000" cy="6019800"/>
          </a:xfrm>
        </p:grpSpPr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-76200" y="838200"/>
              <a:ext cx="9144000" cy="6019800"/>
              <a:chOff x="0" y="838200"/>
              <a:chExt cx="9144000" cy="60198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0" y="2667000"/>
                <a:ext cx="1752600" cy="129540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rgbClr val="FFFF00"/>
                    </a:solidFill>
                  </a:rPr>
                  <a:t>SAMPAH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rgbClr val="FFFF00"/>
                    </a:solidFill>
                  </a:rPr>
                  <a:t>ORGANIK</a:t>
                </a: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276600" y="3124200"/>
                <a:ext cx="1447800" cy="1295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/>
                  <a:t>SAMPAH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/>
                  <a:t>B3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/>
                  <a:t>(</a:t>
                </a:r>
                <a:r>
                  <a:rPr lang="en-US" sz="1400" dirty="0" err="1"/>
                  <a:t>Logam</a:t>
                </a:r>
                <a:r>
                  <a:rPr lang="en-US" sz="1600" dirty="0"/>
                  <a:t>)</a:t>
                </a:r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1828800" y="2514600"/>
                <a:ext cx="1143000" cy="1600200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err="1">
                    <a:solidFill>
                      <a:schemeClr val="tx1"/>
                    </a:solidFill>
                  </a:rPr>
                  <a:t>Lindi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Asam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loud 12"/>
              <p:cNvSpPr/>
              <p:nvPr/>
            </p:nvSpPr>
            <p:spPr>
              <a:xfrm>
                <a:off x="685800" y="838200"/>
                <a:ext cx="2057400" cy="16002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Air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hujan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loud 14"/>
              <p:cNvSpPr/>
              <p:nvPr/>
            </p:nvSpPr>
            <p:spPr>
              <a:xfrm>
                <a:off x="914400" y="4419600"/>
                <a:ext cx="1981200" cy="17526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Air  </a:t>
                </a:r>
                <a:r>
                  <a:rPr lang="en-US" sz="1600" b="1" dirty="0" err="1">
                    <a:solidFill>
                      <a:schemeClr val="tx1"/>
                    </a:solidFill>
                  </a:rPr>
                  <a:t>permukaan</a:t>
                </a:r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(run off</a:t>
                </a:r>
                <a:r>
                  <a:rPr lang="en-US" b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200400" y="2209800"/>
                <a:ext cx="1519238" cy="11430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SAMPAH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NON-ORGANIK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(</a:t>
                </a:r>
                <a:r>
                  <a:rPr lang="en-US" sz="1600" b="1" dirty="0" err="1">
                    <a:solidFill>
                      <a:schemeClr val="tx1"/>
                    </a:solidFill>
                  </a:rPr>
                  <a:t>Logam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5076828" y="2505068"/>
                <a:ext cx="1447800" cy="1752600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 err="1">
                    <a:solidFill>
                      <a:srgbClr val="FFFF00"/>
                    </a:solidFill>
                  </a:rPr>
                  <a:t>Leachate</a:t>
                </a:r>
                <a:r>
                  <a:rPr lang="en-US" sz="1600" b="1" dirty="0">
                    <a:solidFill>
                      <a:srgbClr val="FFFF00"/>
                    </a:solidFill>
                  </a:rPr>
                  <a:t> + </a:t>
                </a:r>
                <a:r>
                  <a:rPr lang="en-US" sz="1600" b="1" dirty="0" err="1">
                    <a:solidFill>
                      <a:srgbClr val="FFFF00"/>
                    </a:solidFill>
                  </a:rPr>
                  <a:t>logam</a:t>
                </a:r>
                <a:r>
                  <a:rPr lang="en-US" sz="16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1600" b="1" dirty="0" err="1">
                    <a:solidFill>
                      <a:srgbClr val="FFFF00"/>
                    </a:solidFill>
                  </a:rPr>
                  <a:t>berat</a:t>
                </a:r>
                <a:r>
                  <a:rPr lang="en-US" sz="1600" b="1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648464" y="2590800"/>
                <a:ext cx="2419336" cy="14478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PENCEMARAN: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ü"/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 Tanah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ü"/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AIR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ü"/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Tanaman</a:t>
                </a:r>
                <a:r>
                  <a:rPr lang="en-US" b="1" dirty="0">
                    <a:solidFill>
                      <a:schemeClr val="tx1"/>
                    </a:solidFill>
                  </a:rPr>
                  <a:t> &amp;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hewan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48000" y="1752600"/>
                <a:ext cx="1828800" cy="29718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2514600" y="1981200"/>
                <a:ext cx="533400" cy="45720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5400000" flipH="1" flipV="1">
                <a:off x="2667000" y="3962400"/>
                <a:ext cx="457200" cy="45720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rot="5400000">
                <a:off x="838994" y="2437606"/>
                <a:ext cx="457200" cy="1588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16200000" flipV="1">
                <a:off x="990600" y="4191000"/>
                <a:ext cx="533400" cy="7620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24-Point Star 43"/>
              <p:cNvSpPr/>
              <p:nvPr/>
            </p:nvSpPr>
            <p:spPr>
              <a:xfrm>
                <a:off x="6400800" y="4572000"/>
                <a:ext cx="2743200" cy="2286000"/>
              </a:xfrm>
              <a:prstGeom prst="star24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AKUMULASI DALAM TUBUH MANUSIA</a:t>
                </a:r>
              </a:p>
            </p:txBody>
          </p:sp>
          <p:sp>
            <p:nvSpPr>
              <p:cNvPr id="45" name="Down Arrow 44"/>
              <p:cNvSpPr/>
              <p:nvPr/>
            </p:nvSpPr>
            <p:spPr>
              <a:xfrm>
                <a:off x="7467600" y="4038600"/>
                <a:ext cx="609600" cy="3810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rot="5400000">
                <a:off x="3582194" y="1218406"/>
                <a:ext cx="762000" cy="1588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/>
            <p:cNvSpPr/>
            <p:nvPr/>
          </p:nvSpPr>
          <p:spPr>
            <a:xfrm>
              <a:off x="3143240" y="5105400"/>
              <a:ext cx="2343160" cy="1447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RISIKO GANGGUAN KESEHATAN  MASYARAKAT</a:t>
              </a:r>
            </a:p>
          </p:txBody>
        </p:sp>
        <p:sp>
          <p:nvSpPr>
            <p:cNvPr id="50" name="Down Arrow 49"/>
            <p:cNvSpPr/>
            <p:nvPr/>
          </p:nvSpPr>
          <p:spPr>
            <a:xfrm rot="5400000">
              <a:off x="5600700" y="5372100"/>
              <a:ext cx="609600" cy="685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/>
              <a:t>PENCEMARAN TANAH 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57251" y="3789040"/>
            <a:ext cx="7404653" cy="230696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z="2400" dirty="0" err="1"/>
              <a:t>Kebocoran</a:t>
            </a:r>
            <a:r>
              <a:rPr lang="en-US" sz="2400" dirty="0"/>
              <a:t> </a:t>
            </a: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cair</a:t>
            </a:r>
            <a:endParaRPr lang="en-US" sz="2400" dirty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400" dirty="0" err="1"/>
              <a:t>Kebocoran</a:t>
            </a:r>
            <a:r>
              <a:rPr lang="en-US" sz="2400" dirty="0"/>
              <a:t> </a:t>
            </a: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kimia</a:t>
            </a:r>
            <a:endParaRPr lang="en-US" sz="2400" dirty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400" dirty="0" err="1"/>
              <a:t>Kebocoran</a:t>
            </a:r>
            <a:r>
              <a:rPr lang="en-US" sz="2400" dirty="0"/>
              <a:t> </a:t>
            </a: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endParaRPr lang="en-US" sz="2400" dirty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400" dirty="0" err="1"/>
              <a:t>Penimbunan</a:t>
            </a:r>
            <a:r>
              <a:rPr lang="en-US" sz="2400" dirty="0"/>
              <a:t> </a:t>
            </a:r>
            <a:r>
              <a:rPr lang="en-US" sz="2400" dirty="0" err="1"/>
              <a:t>sampah</a:t>
            </a:r>
            <a:r>
              <a:rPr lang="en-US" sz="2400" dirty="0"/>
              <a:t> </a:t>
            </a:r>
            <a:r>
              <a:rPr lang="en-US" sz="2400" dirty="0" err="1"/>
              <a:t>organik</a:t>
            </a:r>
            <a:r>
              <a:rPr lang="en-US" sz="2400" dirty="0"/>
              <a:t> (</a:t>
            </a:r>
            <a:r>
              <a:rPr lang="en-US" sz="2400" dirty="0" err="1"/>
              <a:t>pupuk</a:t>
            </a:r>
            <a:r>
              <a:rPr lang="en-US" sz="2400" dirty="0"/>
              <a:t> </a:t>
            </a:r>
            <a:r>
              <a:rPr lang="en-US" sz="2400" dirty="0" err="1"/>
              <a:t>kandang</a:t>
            </a:r>
            <a:r>
              <a:rPr lang="en-US" sz="2400" dirty="0"/>
              <a:t> </a:t>
            </a:r>
            <a:r>
              <a:rPr lang="en-US" sz="2400" dirty="0" err="1"/>
              <a:t>krn</a:t>
            </a:r>
            <a:r>
              <a:rPr lang="en-US" sz="2400" dirty="0"/>
              <a:t>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bnyk</a:t>
            </a:r>
            <a:r>
              <a:rPr lang="en-US" sz="2400" dirty="0"/>
              <a:t> </a:t>
            </a:r>
            <a:r>
              <a:rPr lang="en-US" sz="2400" dirty="0" err="1"/>
              <a:t>Nitrat</a:t>
            </a:r>
            <a:r>
              <a:rPr lang="en-US" sz="2400" dirty="0"/>
              <a:t>)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n-US" sz="2400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5075033-2905-4D95-B90F-7E41403EA00F}"/>
              </a:ext>
            </a:extLst>
          </p:cNvPr>
          <p:cNvSpPr/>
          <p:nvPr/>
        </p:nvSpPr>
        <p:spPr>
          <a:xfrm>
            <a:off x="3731485" y="1955975"/>
            <a:ext cx="1656184" cy="1463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290</TotalTime>
  <Words>1708</Words>
  <Application>Microsoft Office PowerPoint</Application>
  <PresentationFormat>On-screen Show (4:3)</PresentationFormat>
  <Paragraphs>199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Corbel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Penurunan Kualitas Tanah</vt:lpstr>
      <vt:lpstr>PowerPoint Presentation</vt:lpstr>
      <vt:lpstr>PowerPoint Presentation</vt:lpstr>
      <vt:lpstr>PowerPoint Presentation</vt:lpstr>
      <vt:lpstr>PROSES LEACHING LOGAM BERAT</vt:lpstr>
      <vt:lpstr>PENCEMARAN TANAH </vt:lpstr>
      <vt:lpstr>Sumber-sumber pencemaran tanah :</vt:lpstr>
      <vt:lpstr>Penyebab Pencemaran Tanah Berasal dari :</vt:lpstr>
      <vt:lpstr>PowerPoint Presentation</vt:lpstr>
      <vt:lpstr>PowerPoint Presentation</vt:lpstr>
      <vt:lpstr>PowerPoint Presentation</vt:lpstr>
      <vt:lpstr>PowerPoint Presentation</vt:lpstr>
      <vt:lpstr>Dampak Pencemaran Tanah</vt:lpstr>
      <vt:lpstr>PowerPoint Presentation</vt:lpstr>
      <vt:lpstr>PowerPoint Presentation</vt:lpstr>
      <vt:lpstr>Pencegahan :</vt:lpstr>
      <vt:lpstr>PowerPoint Presentation</vt:lpstr>
      <vt:lpstr>PowerPoint Presentation</vt:lpstr>
      <vt:lpstr>Remediasi (membersihkan permukaan tanah ) :</vt:lpstr>
      <vt:lpstr>    Jenis Remediasi :</vt:lpstr>
      <vt:lpstr>PowerPoint Presentation</vt:lpstr>
      <vt:lpstr>Konsep Bioremidiasi</vt:lpstr>
      <vt:lpstr>Kriteria untuk Bioremidiasi</vt:lpstr>
      <vt:lpstr>Ada 4 teknik dasar yang biasa digunakan dalam bioremediasi :</vt:lpstr>
      <vt:lpstr>Strategi untuk Bioremidiasi</vt:lpstr>
      <vt:lpstr>Mekanisme dalam fitoremidiasi</vt:lpstr>
      <vt:lpstr>Standar Kualitas Tanah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TANAH DAN PENCEMARAN</dc:title>
  <dc:creator>frezz</dc:creator>
  <cp:lastModifiedBy>DhyanPuspita</cp:lastModifiedBy>
  <cp:revision>47</cp:revision>
  <dcterms:created xsi:type="dcterms:W3CDTF">2012-09-18T05:15:13Z</dcterms:created>
  <dcterms:modified xsi:type="dcterms:W3CDTF">2020-03-29T12:06:31Z</dcterms:modified>
</cp:coreProperties>
</file>