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0" r:id="rId4"/>
    <p:sldId id="258" r:id="rId5"/>
    <p:sldId id="257" r:id="rId6"/>
    <p:sldId id="259" r:id="rId7"/>
    <p:sldId id="303" r:id="rId8"/>
    <p:sldId id="260" r:id="rId9"/>
    <p:sldId id="261" r:id="rId10"/>
    <p:sldId id="262" r:id="rId11"/>
    <p:sldId id="264" r:id="rId12"/>
    <p:sldId id="263" r:id="rId13"/>
    <p:sldId id="265" r:id="rId14"/>
    <p:sldId id="267" r:id="rId15"/>
    <p:sldId id="268" r:id="rId16"/>
    <p:sldId id="266" r:id="rId17"/>
    <p:sldId id="271" r:id="rId18"/>
    <p:sldId id="272" r:id="rId19"/>
    <p:sldId id="273" r:id="rId20"/>
    <p:sldId id="274" r:id="rId21"/>
    <p:sldId id="275" r:id="rId22"/>
    <p:sldId id="276" r:id="rId23"/>
    <p:sldId id="277" r:id="rId24"/>
    <p:sldId id="278"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5" d="100"/>
          <a:sy n="45" d="100"/>
        </p:scale>
        <p:origin x="-123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53FC0F20-9246-41F6-8D5A-AD3696D70867}" type="datetimeFigureOut">
              <a:rPr lang="id-ID" smtClean="0"/>
              <a:t>04/04/2018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CA4C2D-CBE4-4151-9225-366C0E51099B}"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3FC0F20-9246-41F6-8D5A-AD3696D70867}" type="datetimeFigureOut">
              <a:rPr lang="id-ID" smtClean="0"/>
              <a:t>04/04/2018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CA4C2D-CBE4-4151-9225-366C0E51099B}"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3FC0F20-9246-41F6-8D5A-AD3696D70867}" type="datetimeFigureOut">
              <a:rPr lang="id-ID" smtClean="0"/>
              <a:t>04/04/2018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CA4C2D-CBE4-4151-9225-366C0E51099B}"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3FC0F20-9246-41F6-8D5A-AD3696D70867}" type="datetimeFigureOut">
              <a:rPr lang="id-ID" smtClean="0"/>
              <a:t>04/04/2018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CA4C2D-CBE4-4151-9225-366C0E51099B}"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FC0F20-9246-41F6-8D5A-AD3696D70867}" type="datetimeFigureOut">
              <a:rPr lang="id-ID" smtClean="0"/>
              <a:t>04/04/2018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1CA4C2D-CBE4-4151-9225-366C0E51099B}"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53FC0F20-9246-41F6-8D5A-AD3696D70867}" type="datetimeFigureOut">
              <a:rPr lang="id-ID" smtClean="0"/>
              <a:t>04/04/2018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CA4C2D-CBE4-4151-9225-366C0E51099B}"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53FC0F20-9246-41F6-8D5A-AD3696D70867}" type="datetimeFigureOut">
              <a:rPr lang="id-ID" smtClean="0"/>
              <a:t>04/04/2018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1CA4C2D-CBE4-4151-9225-366C0E51099B}"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53FC0F20-9246-41F6-8D5A-AD3696D70867}" type="datetimeFigureOut">
              <a:rPr lang="id-ID" smtClean="0"/>
              <a:t>04/04/2018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1CA4C2D-CBE4-4151-9225-366C0E51099B}"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FC0F20-9246-41F6-8D5A-AD3696D70867}" type="datetimeFigureOut">
              <a:rPr lang="id-ID" smtClean="0"/>
              <a:t>04/04/2018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1CA4C2D-CBE4-4151-9225-366C0E51099B}"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FC0F20-9246-41F6-8D5A-AD3696D70867}" type="datetimeFigureOut">
              <a:rPr lang="id-ID" smtClean="0"/>
              <a:t>04/04/2018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CA4C2D-CBE4-4151-9225-366C0E51099B}"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FC0F20-9246-41F6-8D5A-AD3696D70867}" type="datetimeFigureOut">
              <a:rPr lang="id-ID" smtClean="0"/>
              <a:t>04/04/2018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1CA4C2D-CBE4-4151-9225-366C0E51099B}"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FC0F20-9246-41F6-8D5A-AD3696D70867}" type="datetimeFigureOut">
              <a:rPr lang="id-ID" smtClean="0"/>
              <a:t>04/04/2018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CA4C2D-CBE4-4151-9225-366C0E51099B}"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Teknik Sampling Kualitas Air</a:t>
            </a:r>
            <a:endParaRPr lang="id-ID" dirty="0"/>
          </a:p>
        </p:txBody>
      </p:sp>
      <p:sp>
        <p:nvSpPr>
          <p:cNvPr id="3" name="Subtitle 2"/>
          <p:cNvSpPr>
            <a:spLocks noGrp="1"/>
          </p:cNvSpPr>
          <p:nvPr>
            <p:ph type="subTitle" idx="1"/>
          </p:nvPr>
        </p:nvSpPr>
        <p:spPr/>
        <p:txBody>
          <a:bodyPr/>
          <a:lstStyle/>
          <a:p>
            <a:endParaRPr lang="id-ID"/>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Lokasi Pemantauan </a:t>
            </a:r>
            <a:br>
              <a:rPr lang="id-ID" dirty="0" smtClean="0"/>
            </a:br>
            <a:r>
              <a:rPr lang="id-ID" dirty="0" smtClean="0"/>
              <a:t>Air Tanah Tertekanan</a:t>
            </a:r>
            <a:endParaRPr lang="id-ID" dirty="0"/>
          </a:p>
        </p:txBody>
      </p:sp>
      <p:sp>
        <p:nvSpPr>
          <p:cNvPr id="3" name="Content Placeholder 2"/>
          <p:cNvSpPr>
            <a:spLocks noGrp="1"/>
          </p:cNvSpPr>
          <p:nvPr>
            <p:ph idx="1"/>
          </p:nvPr>
        </p:nvSpPr>
        <p:spPr>
          <a:ln>
            <a:solidFill>
              <a:schemeClr val="accent1">
                <a:lumMod val="75000"/>
              </a:schemeClr>
            </a:solidFill>
          </a:ln>
        </p:spPr>
        <p:txBody>
          <a:bodyPr>
            <a:normAutofit fontScale="70000" lnSpcReduction="20000"/>
          </a:bodyPr>
          <a:lstStyle/>
          <a:p>
            <a:r>
              <a:rPr lang="id-ID" dirty="0" smtClean="0"/>
              <a:t>Sumur produksi air tanah untuk pemenuhan kebutuhan  perkotaan, pedesaan, pertanian dan industri; </a:t>
            </a:r>
          </a:p>
          <a:p>
            <a:r>
              <a:rPr lang="id-ID" dirty="0" smtClean="0"/>
              <a:t>Sumur produksi air tanah, PAM, maupun sarana umum; </a:t>
            </a:r>
          </a:p>
          <a:p>
            <a:r>
              <a:rPr lang="id-ID" dirty="0" smtClean="0"/>
              <a:t>Sumur-sumur pemantauan kualitas air tanah; </a:t>
            </a:r>
          </a:p>
          <a:p>
            <a:r>
              <a:rPr lang="id-ID" dirty="0" smtClean="0"/>
              <a:t>Kawasan industri; </a:t>
            </a:r>
          </a:p>
          <a:p>
            <a:r>
              <a:rPr lang="id-ID" dirty="0" smtClean="0"/>
              <a:t>Sumur observasi untuk pengawasan imbuhan; </a:t>
            </a:r>
          </a:p>
          <a:p>
            <a:r>
              <a:rPr lang="id-ID" dirty="0" smtClean="0"/>
              <a:t>Sumur observasi air tanah di suatu  cekungan air tanah artesis </a:t>
            </a:r>
          </a:p>
          <a:p>
            <a:pPr>
              <a:buNone/>
            </a:pPr>
            <a:r>
              <a:rPr lang="id-ID" dirty="0" smtClean="0"/>
              <a:t>	(misalnya : cekungan artesis Bandung); </a:t>
            </a:r>
          </a:p>
          <a:p>
            <a:r>
              <a:rPr lang="id-ID" dirty="0" smtClean="0"/>
              <a:t>Sumur observasi di wilayah pesisir dimana terjadi penyusupan air asin; </a:t>
            </a:r>
          </a:p>
          <a:p>
            <a:r>
              <a:rPr lang="id-ID" dirty="0" smtClean="0"/>
              <a:t>Sumber observasi penimbunan/pengolahan limbah industri bahan berbahaya dan beracun (B3); </a:t>
            </a:r>
          </a:p>
          <a:p>
            <a:r>
              <a:rPr lang="id-ID" dirty="0" smtClean="0"/>
              <a:t>pada sumur lainnya yang dianggap perlu.</a:t>
            </a:r>
            <a:endParaRPr lang="id-ID"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3074" name="Picture 2"/>
          <p:cNvPicPr>
            <a:picLocks noChangeAspect="1" noChangeArrowheads="1"/>
          </p:cNvPicPr>
          <p:nvPr/>
        </p:nvPicPr>
        <p:blipFill>
          <a:blip r:embed="rId2"/>
          <a:srcRect/>
          <a:stretch>
            <a:fillRect/>
          </a:stretch>
        </p:blipFill>
        <p:spPr bwMode="auto">
          <a:xfrm>
            <a:off x="0" y="0"/>
            <a:ext cx="9144001" cy="5072074"/>
          </a:xfrm>
          <a:prstGeom prst="rect">
            <a:avLst/>
          </a:prstGeom>
          <a:noFill/>
          <a:ln w="9525">
            <a:noFill/>
            <a:miter lim="800000"/>
            <a:headEnd/>
            <a:tailEnd/>
          </a:ln>
          <a:effectLst/>
        </p:spPr>
      </p:pic>
      <p:pic>
        <p:nvPicPr>
          <p:cNvPr id="3075" name="Picture 3"/>
          <p:cNvPicPr>
            <a:picLocks noGrp="1" noChangeAspect="1" noChangeArrowheads="1"/>
          </p:cNvPicPr>
          <p:nvPr>
            <p:ph idx="1"/>
          </p:nvPr>
        </p:nvPicPr>
        <p:blipFill>
          <a:blip r:embed="rId3"/>
          <a:srcRect/>
          <a:stretch>
            <a:fillRect/>
          </a:stretch>
        </p:blipFill>
        <p:spPr bwMode="auto">
          <a:xfrm>
            <a:off x="214282" y="4929222"/>
            <a:ext cx="8328098" cy="192880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868346"/>
          </a:xfrm>
        </p:spPr>
        <p:txBody>
          <a:bodyPr/>
          <a:lstStyle/>
          <a:p>
            <a:r>
              <a:rPr lang="id-ID" dirty="0" smtClean="0"/>
              <a:t>TITIK PENGAMBILAN CONTOH DAS</a:t>
            </a:r>
            <a:endParaRPr lang="id-ID" dirty="0"/>
          </a:p>
        </p:txBody>
      </p:sp>
      <p:pic>
        <p:nvPicPr>
          <p:cNvPr id="4098" name="Picture 2"/>
          <p:cNvPicPr>
            <a:picLocks noChangeAspect="1" noChangeArrowheads="1"/>
          </p:cNvPicPr>
          <p:nvPr/>
        </p:nvPicPr>
        <p:blipFill>
          <a:blip r:embed="rId2"/>
          <a:srcRect/>
          <a:stretch>
            <a:fillRect/>
          </a:stretch>
        </p:blipFill>
        <p:spPr bwMode="auto">
          <a:xfrm>
            <a:off x="0" y="928670"/>
            <a:ext cx="6725807" cy="5929330"/>
          </a:xfrm>
          <a:prstGeom prst="rect">
            <a:avLst/>
          </a:prstGeom>
          <a:noFill/>
          <a:ln w="9525">
            <a:noFill/>
            <a:miter lim="800000"/>
            <a:headEnd/>
            <a:tailEnd/>
          </a:ln>
          <a:effectLst/>
        </p:spPr>
      </p:pic>
      <p:pic>
        <p:nvPicPr>
          <p:cNvPr id="4099" name="Picture 3"/>
          <p:cNvPicPr>
            <a:picLocks noChangeAspect="1" noChangeArrowheads="1"/>
          </p:cNvPicPr>
          <p:nvPr/>
        </p:nvPicPr>
        <p:blipFill>
          <a:blip r:embed="rId3"/>
          <a:srcRect/>
          <a:stretch>
            <a:fillRect/>
          </a:stretch>
        </p:blipFill>
        <p:spPr bwMode="auto">
          <a:xfrm>
            <a:off x="5665881" y="5572140"/>
            <a:ext cx="3478119" cy="97631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642918"/>
            <a:ext cx="2543164" cy="1143000"/>
          </a:xfrm>
        </p:spPr>
        <p:txBody>
          <a:bodyPr>
            <a:noAutofit/>
          </a:bodyPr>
          <a:lstStyle/>
          <a:p>
            <a:r>
              <a:rPr lang="id-ID" sz="2800" dirty="0" smtClean="0"/>
              <a:t>TITIK PENGAMBILAN AIR WADUK</a:t>
            </a:r>
            <a:endParaRPr lang="id-ID" sz="2800" dirty="0"/>
          </a:p>
        </p:txBody>
      </p:sp>
      <p:pic>
        <p:nvPicPr>
          <p:cNvPr id="5122" name="Picture 2"/>
          <p:cNvPicPr>
            <a:picLocks noChangeAspect="1" noChangeArrowheads="1"/>
          </p:cNvPicPr>
          <p:nvPr/>
        </p:nvPicPr>
        <p:blipFill>
          <a:blip r:embed="rId2"/>
          <a:srcRect/>
          <a:stretch>
            <a:fillRect/>
          </a:stretch>
        </p:blipFill>
        <p:spPr bwMode="auto">
          <a:xfrm>
            <a:off x="3143240" y="0"/>
            <a:ext cx="6000760"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Pengambilan Sampel Air </a:t>
            </a:r>
            <a:r>
              <a:rPr lang="id-ID" dirty="0" smtClean="0"/>
              <a:t>Tanah Bebas</a:t>
            </a:r>
            <a:endParaRPr lang="id-ID" dirty="0"/>
          </a:p>
        </p:txBody>
      </p:sp>
      <p:sp>
        <p:nvSpPr>
          <p:cNvPr id="5" name="Flowchart: Magnetic Disk 4"/>
          <p:cNvSpPr/>
          <p:nvPr/>
        </p:nvSpPr>
        <p:spPr>
          <a:xfrm>
            <a:off x="357158" y="2000240"/>
            <a:ext cx="2071702" cy="3786214"/>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7" name="Straight Connector 6"/>
          <p:cNvCxnSpPr/>
          <p:nvPr/>
        </p:nvCxnSpPr>
        <p:spPr>
          <a:xfrm>
            <a:off x="285720" y="3500438"/>
            <a:ext cx="214314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428860" y="3286124"/>
            <a:ext cx="2643206" cy="2031325"/>
          </a:xfrm>
          <a:prstGeom prst="rect">
            <a:avLst/>
          </a:prstGeom>
          <a:solidFill>
            <a:schemeClr val="accent3">
              <a:lumMod val="20000"/>
              <a:lumOff val="80000"/>
            </a:schemeClr>
          </a:solidFill>
        </p:spPr>
        <p:txBody>
          <a:bodyPr wrap="square" rtlCol="0">
            <a:spAutoFit/>
          </a:bodyPr>
          <a:lstStyle/>
          <a:p>
            <a:r>
              <a:rPr lang="id-ID" dirty="0" smtClean="0">
                <a:solidFill>
                  <a:srgbClr val="FF0000"/>
                </a:solidFill>
              </a:rPr>
              <a:t>20 cm di bawah permukaan air </a:t>
            </a:r>
            <a:r>
              <a:rPr lang="id-ID" dirty="0" smtClean="0"/>
              <a:t>dan/atau </a:t>
            </a:r>
            <a:r>
              <a:rPr lang="id-ID" dirty="0" smtClean="0">
                <a:solidFill>
                  <a:srgbClr val="FF0000"/>
                </a:solidFill>
              </a:rPr>
              <a:t>20 cm diatas dasar sumur </a:t>
            </a:r>
            <a:r>
              <a:rPr lang="id-ID" dirty="0" smtClean="0"/>
              <a:t>dengan memperhatikan </a:t>
            </a:r>
            <a:r>
              <a:rPr lang="id-ID" dirty="0" smtClean="0">
                <a:solidFill>
                  <a:srgbClr val="FF0000"/>
                </a:solidFill>
              </a:rPr>
              <a:t>jangan sampai endapan dasar sungai/sedimen tidak terambil</a:t>
            </a:r>
            <a:endParaRPr lang="id-ID" dirty="0">
              <a:solidFill>
                <a:srgbClr val="FF0000"/>
              </a:solidFill>
            </a:endParaRPr>
          </a:p>
        </p:txBody>
      </p:sp>
      <p:cxnSp>
        <p:nvCxnSpPr>
          <p:cNvPr id="12" name="Straight Connector 11"/>
          <p:cNvCxnSpPr/>
          <p:nvPr/>
        </p:nvCxnSpPr>
        <p:spPr>
          <a:xfrm>
            <a:off x="285720" y="4643446"/>
            <a:ext cx="214314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85720" y="1428736"/>
            <a:ext cx="2500330" cy="369332"/>
          </a:xfrm>
          <a:prstGeom prst="rect">
            <a:avLst/>
          </a:prstGeom>
          <a:solidFill>
            <a:schemeClr val="accent3">
              <a:lumMod val="20000"/>
              <a:lumOff val="80000"/>
            </a:schemeClr>
          </a:solidFill>
        </p:spPr>
        <p:txBody>
          <a:bodyPr wrap="square" rtlCol="0">
            <a:spAutoFit/>
          </a:bodyPr>
          <a:lstStyle/>
          <a:p>
            <a:pPr algn="ctr"/>
            <a:r>
              <a:rPr lang="id-ID" dirty="0" smtClean="0"/>
              <a:t>SUMUR GALI</a:t>
            </a:r>
            <a:endParaRPr lang="id-ID" dirty="0"/>
          </a:p>
        </p:txBody>
      </p:sp>
      <p:sp>
        <p:nvSpPr>
          <p:cNvPr id="14" name="TextBox 13"/>
          <p:cNvSpPr txBox="1"/>
          <p:nvPr/>
        </p:nvSpPr>
        <p:spPr>
          <a:xfrm>
            <a:off x="5786446" y="1428736"/>
            <a:ext cx="3000396" cy="646331"/>
          </a:xfrm>
          <a:prstGeom prst="rect">
            <a:avLst/>
          </a:prstGeom>
          <a:solidFill>
            <a:schemeClr val="accent4">
              <a:lumMod val="20000"/>
              <a:lumOff val="80000"/>
            </a:schemeClr>
          </a:solidFill>
        </p:spPr>
        <p:txBody>
          <a:bodyPr wrap="square" rtlCol="0">
            <a:spAutoFit/>
          </a:bodyPr>
          <a:lstStyle/>
          <a:p>
            <a:pPr algn="ctr"/>
            <a:r>
              <a:rPr lang="id-ID" dirty="0" smtClean="0"/>
              <a:t>SUMUR BOR DENGAN POMPA TANGAN ATAU MESIN</a:t>
            </a:r>
            <a:endParaRPr lang="id-ID" dirty="0"/>
          </a:p>
        </p:txBody>
      </p:sp>
      <p:pic>
        <p:nvPicPr>
          <p:cNvPr id="2050" name="Picture 2" descr="Gambar terkait"/>
          <p:cNvPicPr>
            <a:picLocks noChangeAspect="1" noChangeArrowheads="1"/>
          </p:cNvPicPr>
          <p:nvPr/>
        </p:nvPicPr>
        <p:blipFill>
          <a:blip r:embed="rId2"/>
          <a:srcRect l="54412" b="21250"/>
          <a:stretch>
            <a:fillRect/>
          </a:stretch>
        </p:blipFill>
        <p:spPr bwMode="auto">
          <a:xfrm>
            <a:off x="5683248" y="2357446"/>
            <a:ext cx="3460752" cy="4500578"/>
          </a:xfrm>
          <a:prstGeom prst="rect">
            <a:avLst/>
          </a:prstGeom>
          <a:noFill/>
        </p:spPr>
      </p:pic>
      <p:pic>
        <p:nvPicPr>
          <p:cNvPr id="2052" name="Picture 4" descr="Hasil gambar untuk pengambilan sampel air melalui sumur pompa tangan"/>
          <p:cNvPicPr>
            <a:picLocks noChangeAspect="1" noChangeArrowheads="1"/>
          </p:cNvPicPr>
          <p:nvPr/>
        </p:nvPicPr>
        <p:blipFill>
          <a:blip r:embed="rId3"/>
          <a:srcRect/>
          <a:stretch>
            <a:fillRect/>
          </a:stretch>
        </p:blipFill>
        <p:spPr bwMode="auto">
          <a:xfrm>
            <a:off x="4929190" y="2071678"/>
            <a:ext cx="1943100" cy="2352675"/>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Pengambilan Sampel Air Sumur</a:t>
            </a:r>
            <a:endParaRPr lang="id-ID" dirty="0"/>
          </a:p>
        </p:txBody>
      </p:sp>
      <p:sp>
        <p:nvSpPr>
          <p:cNvPr id="3" name="Content Placeholder 2"/>
          <p:cNvSpPr>
            <a:spLocks noGrp="1"/>
          </p:cNvSpPr>
          <p:nvPr>
            <p:ph idx="1"/>
          </p:nvPr>
        </p:nvSpPr>
        <p:spPr>
          <a:solidFill>
            <a:schemeClr val="accent4">
              <a:lumMod val="20000"/>
              <a:lumOff val="80000"/>
            </a:schemeClr>
          </a:solidFill>
        </p:spPr>
        <p:txBody>
          <a:bodyPr/>
          <a:lstStyle/>
          <a:p>
            <a:pPr fontAlgn="base"/>
            <a:r>
              <a:rPr lang="id-ID" dirty="0" smtClean="0"/>
              <a:t>untuk sumur gali, sampel diambil pada kedalaman 20 cm di bawah permukaan air dan/atau 20 cm diatas dasar sumur dengan memperhatikan jangan sampai endapan dasar sungai/sedimen tidak terambil;</a:t>
            </a:r>
          </a:p>
          <a:p>
            <a:pPr fontAlgn="base"/>
            <a:r>
              <a:rPr lang="id-ID" dirty="0" smtClean="0"/>
              <a:t>untuk </a:t>
            </a:r>
            <a:r>
              <a:rPr lang="id-ID" dirty="0" smtClean="0"/>
              <a:t>sumur bor dengan pompa tangan atau mesin, sampel diambil dari kran atau mulut pompa tempat keluarnya air.</a:t>
            </a:r>
          </a:p>
          <a:p>
            <a:endParaRPr lang="id-ID"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Air Tanah Tertekan</a:t>
            </a:r>
            <a:endParaRPr lang="id-ID" dirty="0"/>
          </a:p>
        </p:txBody>
      </p:sp>
      <p:sp>
        <p:nvSpPr>
          <p:cNvPr id="3" name="Content Placeholder 2"/>
          <p:cNvSpPr>
            <a:spLocks noGrp="1"/>
          </p:cNvSpPr>
          <p:nvPr>
            <p:ph idx="1"/>
          </p:nvPr>
        </p:nvSpPr>
        <p:spPr/>
        <p:txBody>
          <a:bodyPr>
            <a:normAutofit lnSpcReduction="10000"/>
          </a:bodyPr>
          <a:lstStyle/>
          <a:p>
            <a:r>
              <a:rPr lang="id-ID" dirty="0" smtClean="0"/>
              <a:t>Pada sumur bor eksplorasi contoh diambil pada titik yang telah ditentukan sesuai keperluan eksplorasi; </a:t>
            </a:r>
          </a:p>
          <a:p>
            <a:r>
              <a:rPr lang="id-ID" dirty="0" smtClean="0"/>
              <a:t>Pada sumur observasi contoh diambil pada dasar sumur setelah air dalam sumur bor/pipa dibuang sampai habis  (dikuras) sebanyak tiga kali; </a:t>
            </a:r>
          </a:p>
          <a:p>
            <a:r>
              <a:rPr lang="id-ID" dirty="0" smtClean="0"/>
              <a:t>Pada sumur produksi contoh diambil pada kran/mulut pompa keluarnya air. </a:t>
            </a:r>
            <a:endParaRPr lang="id-ID"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fontScale="90000"/>
          </a:bodyPr>
          <a:lstStyle/>
          <a:p>
            <a:r>
              <a:rPr lang="id-ID" dirty="0" smtClean="0"/>
              <a:t/>
            </a:r>
            <a:br>
              <a:rPr lang="id-ID" dirty="0" smtClean="0"/>
            </a:br>
            <a:r>
              <a:rPr lang="id-ID" dirty="0" smtClean="0"/>
              <a:t>Macam-macam Contoh Air </a:t>
            </a:r>
            <a:br>
              <a:rPr lang="id-ID" dirty="0" smtClean="0"/>
            </a:br>
            <a:endParaRPr lang="id-ID" dirty="0"/>
          </a:p>
        </p:txBody>
      </p:sp>
      <p:sp>
        <p:nvSpPr>
          <p:cNvPr id="3" name="Content Placeholder 2"/>
          <p:cNvSpPr>
            <a:spLocks noGrp="1"/>
          </p:cNvSpPr>
          <p:nvPr>
            <p:ph idx="1"/>
          </p:nvPr>
        </p:nvSpPr>
        <p:spPr>
          <a:ln>
            <a:solidFill>
              <a:schemeClr val="accent3">
                <a:lumMod val="75000"/>
              </a:schemeClr>
            </a:solidFill>
          </a:ln>
        </p:spPr>
        <p:txBody>
          <a:bodyPr/>
          <a:lstStyle/>
          <a:p>
            <a:endParaRPr lang="id-ID" dirty="0" smtClean="0"/>
          </a:p>
          <a:p>
            <a:pPr>
              <a:buNone/>
            </a:pPr>
            <a:r>
              <a:rPr lang="id-ID" dirty="0" smtClean="0"/>
              <a:t>a. Contoh sesaat (grap sample) </a:t>
            </a:r>
          </a:p>
          <a:p>
            <a:pPr>
              <a:buNone/>
            </a:pPr>
            <a:r>
              <a:rPr lang="id-ID" dirty="0" smtClean="0"/>
              <a:t>b. Contoh gabungan waktu (composite sample) </a:t>
            </a:r>
          </a:p>
          <a:p>
            <a:pPr>
              <a:buNone/>
            </a:pPr>
            <a:r>
              <a:rPr lang="id-ID" dirty="0" smtClean="0"/>
              <a:t>c. Contoh gabungan tempat (integreted sample) </a:t>
            </a:r>
          </a:p>
          <a:p>
            <a:endParaRPr lang="id-ID"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fontScale="90000"/>
          </a:bodyPr>
          <a:lstStyle/>
          <a:p>
            <a:r>
              <a:rPr lang="id-ID" dirty="0" smtClean="0"/>
              <a:t/>
            </a:r>
            <a:br>
              <a:rPr lang="id-ID" dirty="0" smtClean="0"/>
            </a:br>
            <a:r>
              <a:rPr lang="id-ID" dirty="0" smtClean="0"/>
              <a:t>Contoh Sesaat (Grap Sample) </a:t>
            </a:r>
            <a:br>
              <a:rPr lang="id-ID" dirty="0" smtClean="0"/>
            </a:br>
            <a:endParaRPr lang="id-ID" dirty="0"/>
          </a:p>
        </p:txBody>
      </p:sp>
      <p:sp>
        <p:nvSpPr>
          <p:cNvPr id="3" name="Content Placeholder 2"/>
          <p:cNvSpPr>
            <a:spLocks noGrp="1"/>
          </p:cNvSpPr>
          <p:nvPr>
            <p:ph idx="1"/>
          </p:nvPr>
        </p:nvSpPr>
        <p:spPr>
          <a:ln>
            <a:solidFill>
              <a:schemeClr val="accent3">
                <a:lumMod val="75000"/>
              </a:schemeClr>
            </a:solidFill>
          </a:ln>
        </p:spPr>
        <p:txBody>
          <a:bodyPr>
            <a:normAutofit/>
          </a:bodyPr>
          <a:lstStyle/>
          <a:p>
            <a:r>
              <a:rPr lang="id-ID" dirty="0" smtClean="0"/>
              <a:t>Contoh sesaat mewakili keadaan air pada suatu saat dari suatu tempat/lokasi tertentu.</a:t>
            </a:r>
          </a:p>
          <a:p>
            <a:r>
              <a:rPr lang="id-ID" dirty="0" smtClean="0"/>
              <a:t>Dipakai untuk sumber air alamiah tetapi tidak mewakili keadaan air buangan atau sumber air yang banyak dipengaruhi oleh bahan buangan. </a:t>
            </a:r>
          </a:p>
          <a:p>
            <a:r>
              <a:rPr lang="sv-SE" dirty="0" smtClean="0"/>
              <a:t>D</a:t>
            </a:r>
            <a:r>
              <a:rPr lang="id-ID" dirty="0" smtClean="0"/>
              <a:t>ipakai untuk</a:t>
            </a:r>
            <a:r>
              <a:rPr lang="sv-SE" dirty="0" smtClean="0"/>
              <a:t> pengukuran suhu, pH, kadar gas terlarut, CO</a:t>
            </a:r>
            <a:r>
              <a:rPr lang="id-ID" dirty="0" smtClean="0"/>
              <a:t>2,</a:t>
            </a:r>
            <a:r>
              <a:rPr lang="sv-SE" dirty="0" smtClean="0"/>
              <a:t> sulfida, sulfat, sianida dan klorin. </a:t>
            </a:r>
          </a:p>
          <a:p>
            <a:endParaRPr lang="id-ID" dirty="0" smtClean="0"/>
          </a:p>
          <a:p>
            <a:endParaRPr lang="id-ID"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lstStyle/>
          <a:p>
            <a:r>
              <a:rPr lang="id-ID" dirty="0" smtClean="0"/>
              <a:t>Contoh Sesaat (Grap Sample)</a:t>
            </a:r>
            <a:endParaRPr lang="id-ID" dirty="0"/>
          </a:p>
        </p:txBody>
      </p:sp>
      <p:sp>
        <p:nvSpPr>
          <p:cNvPr id="3" name="Content Placeholder 2"/>
          <p:cNvSpPr>
            <a:spLocks noGrp="1"/>
          </p:cNvSpPr>
          <p:nvPr>
            <p:ph idx="1"/>
          </p:nvPr>
        </p:nvSpPr>
        <p:spPr>
          <a:ln>
            <a:solidFill>
              <a:schemeClr val="accent3">
                <a:lumMod val="75000"/>
              </a:schemeClr>
            </a:solidFill>
          </a:ln>
        </p:spPr>
        <p:txBody>
          <a:bodyPr>
            <a:normAutofit fontScale="92500" lnSpcReduction="20000"/>
          </a:bodyPr>
          <a:lstStyle/>
          <a:p>
            <a:endParaRPr lang="id-ID" dirty="0" smtClean="0"/>
          </a:p>
          <a:p>
            <a:r>
              <a:rPr lang="id-ID" dirty="0" smtClean="0"/>
              <a:t>Bila suatu sumber atau air buangan diketahui mempunyai karakteristik yang banyak berubah </a:t>
            </a:r>
            <a:r>
              <a:rPr lang="id-ID" dirty="0" smtClean="0">
                <a:sym typeface="Wingdings" pitchFamily="2" charset="2"/>
              </a:rPr>
              <a:t></a:t>
            </a:r>
            <a:r>
              <a:rPr lang="id-ID" dirty="0" smtClean="0"/>
              <a:t> beberapa </a:t>
            </a:r>
            <a:r>
              <a:rPr lang="id-ID" dirty="0" smtClean="0">
                <a:solidFill>
                  <a:srgbClr val="FF0000"/>
                </a:solidFill>
              </a:rPr>
              <a:t>contoh sesaat diambil berturut-turut untuk jangka waktu tertentu dan pemeriksaannya dilakukan sendiri-sendiri</a:t>
            </a:r>
            <a:r>
              <a:rPr lang="id-ID" dirty="0" smtClean="0"/>
              <a:t>, tidak disatukan seperti pada metode gabungan. </a:t>
            </a:r>
          </a:p>
          <a:p>
            <a:r>
              <a:rPr lang="id-ID" dirty="0" smtClean="0">
                <a:solidFill>
                  <a:srgbClr val="FF0000"/>
                </a:solidFill>
              </a:rPr>
              <a:t>Jangka waktu pengambilan sampel air</a:t>
            </a:r>
            <a:r>
              <a:rPr lang="id-ID" dirty="0" smtClean="0"/>
              <a:t> berkisar antara </a:t>
            </a:r>
            <a:r>
              <a:rPr lang="id-ID" dirty="0" smtClean="0">
                <a:solidFill>
                  <a:srgbClr val="FF0000"/>
                </a:solidFill>
              </a:rPr>
              <a:t>5 menit sampai 1 jam atau lebih</a:t>
            </a:r>
            <a:r>
              <a:rPr lang="id-ID" dirty="0" smtClean="0"/>
              <a:t>, umumnya periode pengambilan sampel selama 24 jam. </a:t>
            </a:r>
          </a:p>
          <a:p>
            <a:endParaRPr lang="id-ID"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75000"/>
            </a:schemeClr>
          </a:solidFill>
        </p:spPr>
        <p:txBody>
          <a:bodyPr/>
          <a:lstStyle/>
          <a:p>
            <a:r>
              <a:rPr lang="id-ID" dirty="0" smtClean="0"/>
              <a:t>Peraturan</a:t>
            </a:r>
            <a:endParaRPr lang="id-ID" dirty="0"/>
          </a:p>
        </p:txBody>
      </p:sp>
      <p:sp>
        <p:nvSpPr>
          <p:cNvPr id="3" name="Content Placeholder 2"/>
          <p:cNvSpPr>
            <a:spLocks noGrp="1"/>
          </p:cNvSpPr>
          <p:nvPr>
            <p:ph idx="1"/>
          </p:nvPr>
        </p:nvSpPr>
        <p:spPr>
          <a:ln>
            <a:solidFill>
              <a:schemeClr val="accent1">
                <a:lumMod val="75000"/>
              </a:schemeClr>
            </a:solidFill>
          </a:ln>
        </p:spPr>
        <p:txBody>
          <a:bodyPr>
            <a:normAutofit lnSpcReduction="10000"/>
          </a:bodyPr>
          <a:lstStyle/>
          <a:p>
            <a:r>
              <a:rPr lang="id-ID" dirty="0" smtClean="0"/>
              <a:t>SNI 03-7016-2004  : </a:t>
            </a:r>
            <a:r>
              <a:rPr lang="it-IT" b="1" dirty="0" smtClean="0"/>
              <a:t>Tata cara pengambilan contoh dalam rangka </a:t>
            </a:r>
            <a:r>
              <a:rPr lang="id-ID" b="1" dirty="0" smtClean="0"/>
              <a:t>pemantauan kualitas air pada suatu daerah pengaliran sungai </a:t>
            </a:r>
          </a:p>
          <a:p>
            <a:r>
              <a:rPr lang="id-ID" b="1" dirty="0" smtClean="0"/>
              <a:t>SNI 6989.57:2008 : </a:t>
            </a:r>
            <a:r>
              <a:rPr lang="it-IT" b="1" dirty="0" smtClean="0"/>
              <a:t>Metoda pengambilan contoh air permukaan</a:t>
            </a:r>
            <a:r>
              <a:rPr lang="id-ID" b="1" dirty="0" smtClean="0"/>
              <a:t> </a:t>
            </a:r>
            <a:r>
              <a:rPr lang="id-ID" b="1" dirty="0" smtClean="0">
                <a:sym typeface="Wingdings" pitchFamily="2" charset="2"/>
              </a:rPr>
              <a:t> revisi dari </a:t>
            </a:r>
            <a:r>
              <a:rPr lang="id-ID" dirty="0" smtClean="0"/>
              <a:t>SNI 06-2412-1991 : </a:t>
            </a:r>
            <a:r>
              <a:rPr lang="id-ID" b="1" dirty="0" smtClean="0"/>
              <a:t>Metode pengambilan contoh uji kualitas air</a:t>
            </a:r>
          </a:p>
          <a:p>
            <a:r>
              <a:rPr lang="id-ID" b="1" dirty="0" smtClean="0"/>
              <a:t>SNI 6989.59:2008 : Metoda pengambilan </a:t>
            </a:r>
            <a:r>
              <a:rPr lang="id-ID" b="1" dirty="0" smtClean="0"/>
              <a:t>contoh </a:t>
            </a:r>
            <a:r>
              <a:rPr lang="id-ID" b="1" dirty="0" smtClean="0"/>
              <a:t>air limbah</a:t>
            </a:r>
            <a:endParaRPr lang="id-ID"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fontScale="90000"/>
          </a:bodyPr>
          <a:lstStyle/>
          <a:p>
            <a:r>
              <a:rPr lang="id-ID" dirty="0" smtClean="0"/>
              <a:t/>
            </a:r>
            <a:br>
              <a:rPr lang="id-ID" dirty="0" smtClean="0"/>
            </a:br>
            <a:r>
              <a:rPr lang="id-ID" dirty="0" smtClean="0"/>
              <a:t>Contoh Gabungan Waktu </a:t>
            </a:r>
            <a:r>
              <a:rPr lang="id-ID" dirty="0" smtClean="0"/>
              <a:t/>
            </a:r>
            <a:br>
              <a:rPr lang="id-ID" dirty="0" smtClean="0"/>
            </a:br>
            <a:r>
              <a:rPr lang="id-ID" dirty="0" smtClean="0"/>
              <a:t>(</a:t>
            </a:r>
            <a:r>
              <a:rPr lang="id-ID" dirty="0" smtClean="0"/>
              <a:t>Composite Sample) </a:t>
            </a:r>
            <a:br>
              <a:rPr lang="id-ID" dirty="0" smtClean="0"/>
            </a:br>
            <a:endParaRPr lang="id-ID" dirty="0"/>
          </a:p>
        </p:txBody>
      </p:sp>
      <p:sp>
        <p:nvSpPr>
          <p:cNvPr id="3" name="Content Placeholder 2"/>
          <p:cNvSpPr>
            <a:spLocks noGrp="1"/>
          </p:cNvSpPr>
          <p:nvPr>
            <p:ph idx="1"/>
          </p:nvPr>
        </p:nvSpPr>
        <p:spPr>
          <a:ln>
            <a:solidFill>
              <a:schemeClr val="accent3">
                <a:lumMod val="75000"/>
              </a:schemeClr>
            </a:solidFill>
          </a:ln>
        </p:spPr>
        <p:txBody>
          <a:bodyPr>
            <a:normAutofit fontScale="92500"/>
          </a:bodyPr>
          <a:lstStyle/>
          <a:p>
            <a:r>
              <a:rPr lang="id-ID" dirty="0" smtClean="0"/>
              <a:t>Adalah campuran contoh-contoh sesaat yang diambil dari suatu tempat yang sama pada waktu yang berbeda. </a:t>
            </a:r>
          </a:p>
          <a:p>
            <a:r>
              <a:rPr lang="it-IT" dirty="0" smtClean="0"/>
              <a:t>Hasil pemeriksaan menunjukkan keadaan merata dari tempat tersebut di</a:t>
            </a:r>
            <a:r>
              <a:rPr lang="id-ID" dirty="0" smtClean="0"/>
              <a:t> </a:t>
            </a:r>
            <a:r>
              <a:rPr lang="it-IT" dirty="0" smtClean="0"/>
              <a:t>dalam suatu periode. </a:t>
            </a:r>
            <a:endParaRPr lang="id-ID" dirty="0" smtClean="0"/>
          </a:p>
          <a:p>
            <a:r>
              <a:rPr lang="id-ID" dirty="0" smtClean="0"/>
              <a:t>pengambilan contoh dilakukan secara terus menerus selama 24 jam tetapi dalam beberapa hari dilakukan secara intensif untuk jangka waktu yang lebih pendek. </a:t>
            </a:r>
          </a:p>
          <a:p>
            <a:endParaRPr lang="it-IT" dirty="0" smtClean="0"/>
          </a:p>
          <a:p>
            <a:endParaRPr lang="id-ID" dirty="0" smtClean="0"/>
          </a:p>
          <a:p>
            <a:endParaRPr lang="id-ID"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fontScale="90000"/>
          </a:bodyPr>
          <a:lstStyle/>
          <a:p>
            <a:r>
              <a:rPr lang="id-ID" dirty="0" smtClean="0"/>
              <a:t/>
            </a:r>
            <a:br>
              <a:rPr lang="id-ID" dirty="0" smtClean="0"/>
            </a:br>
            <a:r>
              <a:rPr lang="id-ID" dirty="0" smtClean="0"/>
              <a:t>Contoh Gabungan Waktu </a:t>
            </a:r>
            <a:r>
              <a:rPr lang="id-ID" dirty="0" smtClean="0"/>
              <a:t/>
            </a:r>
            <a:br>
              <a:rPr lang="id-ID" dirty="0" smtClean="0"/>
            </a:br>
            <a:r>
              <a:rPr lang="id-ID" dirty="0" smtClean="0"/>
              <a:t>(</a:t>
            </a:r>
            <a:r>
              <a:rPr lang="id-ID" dirty="0" smtClean="0"/>
              <a:t>Composite Sample) </a:t>
            </a:r>
            <a:br>
              <a:rPr lang="id-ID" dirty="0" smtClean="0"/>
            </a:br>
            <a:endParaRPr lang="id-ID" dirty="0"/>
          </a:p>
        </p:txBody>
      </p:sp>
      <p:sp>
        <p:nvSpPr>
          <p:cNvPr id="3" name="Content Placeholder 2"/>
          <p:cNvSpPr>
            <a:spLocks noGrp="1"/>
          </p:cNvSpPr>
          <p:nvPr>
            <p:ph idx="1"/>
          </p:nvPr>
        </p:nvSpPr>
        <p:spPr>
          <a:ln>
            <a:solidFill>
              <a:schemeClr val="accent3">
                <a:lumMod val="75000"/>
              </a:schemeClr>
            </a:solidFill>
          </a:ln>
        </p:spPr>
        <p:txBody>
          <a:bodyPr>
            <a:normAutofit lnSpcReduction="10000"/>
          </a:bodyPr>
          <a:lstStyle/>
          <a:p>
            <a:r>
              <a:rPr lang="id-ID" dirty="0" smtClean="0"/>
              <a:t>Untuk mendapatkan contoh gabungan waktu (composite) perlu diperhatikan  agar setiap contoh yang dicampurkan mempunyai volume yang sama. </a:t>
            </a:r>
          </a:p>
          <a:p>
            <a:r>
              <a:rPr lang="id-ID" dirty="0" smtClean="0"/>
              <a:t>Apabila volume akhir dari suatu contoh gabungan 1-5 Liter, maka untuk selang waktu 1 jam selama periode pengambilan contoh 24 jam dibutuhkan volume contoh masing-masing sebanyak 200-220 mL. </a:t>
            </a:r>
          </a:p>
          <a:p>
            <a:endParaRPr lang="it-IT" dirty="0" smtClean="0"/>
          </a:p>
          <a:p>
            <a:endParaRPr lang="id-ID" dirty="0" smtClean="0"/>
          </a:p>
          <a:p>
            <a:endParaRPr lang="id-ID"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fontScale="90000"/>
          </a:bodyPr>
          <a:lstStyle/>
          <a:p>
            <a:r>
              <a:rPr lang="id-ID" dirty="0" smtClean="0"/>
              <a:t/>
            </a:r>
            <a:br>
              <a:rPr lang="id-ID" dirty="0" smtClean="0"/>
            </a:br>
            <a:r>
              <a:rPr lang="id-ID" dirty="0" smtClean="0"/>
              <a:t>Contoh Gabungan Tempat </a:t>
            </a:r>
            <a:r>
              <a:rPr lang="id-ID" dirty="0" smtClean="0"/>
              <a:t/>
            </a:r>
            <a:br>
              <a:rPr lang="id-ID" dirty="0" smtClean="0"/>
            </a:br>
            <a:r>
              <a:rPr lang="id-ID" dirty="0" smtClean="0"/>
              <a:t>(</a:t>
            </a:r>
            <a:r>
              <a:rPr lang="id-ID" dirty="0" smtClean="0"/>
              <a:t>Integreted Sample) </a:t>
            </a:r>
            <a:br>
              <a:rPr lang="id-ID" dirty="0" smtClean="0"/>
            </a:br>
            <a:endParaRPr lang="id-ID" dirty="0"/>
          </a:p>
        </p:txBody>
      </p:sp>
      <p:sp>
        <p:nvSpPr>
          <p:cNvPr id="3" name="Content Placeholder 2"/>
          <p:cNvSpPr>
            <a:spLocks noGrp="1"/>
          </p:cNvSpPr>
          <p:nvPr>
            <p:ph idx="1"/>
          </p:nvPr>
        </p:nvSpPr>
        <p:spPr>
          <a:ln>
            <a:solidFill>
              <a:schemeClr val="accent3">
                <a:lumMod val="75000"/>
              </a:schemeClr>
            </a:solidFill>
          </a:ln>
        </p:spPr>
        <p:txBody>
          <a:bodyPr>
            <a:normAutofit fontScale="92500" lnSpcReduction="20000"/>
          </a:bodyPr>
          <a:lstStyle/>
          <a:p>
            <a:r>
              <a:rPr lang="id-ID" dirty="0" smtClean="0"/>
              <a:t>Adalah campuran contoh-contoh sesaat yang diambil dari tempat yang berbeda pada waktu yang sama. </a:t>
            </a:r>
          </a:p>
          <a:p>
            <a:r>
              <a:rPr lang="id-ID" dirty="0" smtClean="0"/>
              <a:t>Hasil pemeriksaan contoh gabungan menunjukkan keadaan merata dari suatu daerah atau tempat pemeriksaan. </a:t>
            </a:r>
          </a:p>
          <a:p>
            <a:r>
              <a:rPr lang="id-ID" dirty="0" smtClean="0"/>
              <a:t>Metode ini berguna apabila diperlukan pemeriksaan kualitas air dari suatu penampang aliran sungai yang dalam atau lebar atau bagian-bagian penampang tersebut memiliki kualitas yang berbeda. </a:t>
            </a:r>
          </a:p>
          <a:p>
            <a:endParaRPr lang="id-ID" dirty="0" smtClean="0"/>
          </a:p>
          <a:p>
            <a:endParaRPr lang="id-ID"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fontScale="90000"/>
          </a:bodyPr>
          <a:lstStyle/>
          <a:p>
            <a:r>
              <a:rPr lang="id-ID" dirty="0" smtClean="0"/>
              <a:t/>
            </a:r>
            <a:br>
              <a:rPr lang="id-ID" dirty="0" smtClean="0"/>
            </a:br>
            <a:r>
              <a:rPr lang="id-ID" dirty="0" smtClean="0"/>
              <a:t>Contoh Gabungan Tempat </a:t>
            </a:r>
            <a:r>
              <a:rPr lang="id-ID" dirty="0" smtClean="0"/>
              <a:t/>
            </a:r>
            <a:br>
              <a:rPr lang="id-ID" dirty="0" smtClean="0"/>
            </a:br>
            <a:r>
              <a:rPr lang="id-ID" dirty="0" smtClean="0"/>
              <a:t>(</a:t>
            </a:r>
            <a:r>
              <a:rPr lang="id-ID" dirty="0" smtClean="0"/>
              <a:t>Integreted Sample) </a:t>
            </a:r>
            <a:br>
              <a:rPr lang="id-ID" dirty="0" smtClean="0"/>
            </a:br>
            <a:endParaRPr lang="id-ID" dirty="0"/>
          </a:p>
        </p:txBody>
      </p:sp>
      <p:sp>
        <p:nvSpPr>
          <p:cNvPr id="3" name="Content Placeholder 2"/>
          <p:cNvSpPr>
            <a:spLocks noGrp="1"/>
          </p:cNvSpPr>
          <p:nvPr>
            <p:ph idx="1"/>
          </p:nvPr>
        </p:nvSpPr>
        <p:spPr>
          <a:ln>
            <a:solidFill>
              <a:schemeClr val="accent3">
                <a:lumMod val="75000"/>
              </a:schemeClr>
            </a:solidFill>
          </a:ln>
        </p:spPr>
        <p:txBody>
          <a:bodyPr>
            <a:normAutofit/>
          </a:bodyPr>
          <a:lstStyle/>
          <a:p>
            <a:r>
              <a:rPr lang="id-ID" dirty="0" smtClean="0"/>
              <a:t>Metode ini umumnya tidak dilakukan untuk pemeriksaan kualitas air danau atau air waduk karena pada umumnya menunjukkan gejala yang berbeda kualitasnya karena kedalaman atau lebarnya. Didalam hal ini selalu dipergunakan metode pemeriksaan terpisah. </a:t>
            </a:r>
          </a:p>
          <a:p>
            <a:endParaRPr lang="id-ID" dirty="0" smtClean="0"/>
          </a:p>
          <a:p>
            <a:endParaRPr lang="id-ID" dirty="0" smtClean="0"/>
          </a:p>
          <a:p>
            <a:endParaRPr lang="id-ID"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fontScale="90000"/>
          </a:bodyPr>
          <a:lstStyle/>
          <a:p>
            <a:r>
              <a:rPr lang="id-ID" dirty="0" smtClean="0"/>
              <a:t>Jelaksan apa yang dimaksud dengan.......???</a:t>
            </a:r>
            <a:endParaRPr lang="id-ID" dirty="0"/>
          </a:p>
        </p:txBody>
      </p:sp>
      <p:sp>
        <p:nvSpPr>
          <p:cNvPr id="3" name="Content Placeholder 2"/>
          <p:cNvSpPr>
            <a:spLocks noGrp="1"/>
          </p:cNvSpPr>
          <p:nvPr>
            <p:ph idx="1"/>
          </p:nvPr>
        </p:nvSpPr>
        <p:spPr>
          <a:ln>
            <a:solidFill>
              <a:schemeClr val="accent3">
                <a:lumMod val="75000"/>
              </a:schemeClr>
            </a:solidFill>
          </a:ln>
        </p:spPr>
        <p:txBody>
          <a:bodyPr>
            <a:normAutofit fontScale="92500" lnSpcReduction="20000"/>
          </a:bodyPr>
          <a:lstStyle/>
          <a:p>
            <a:r>
              <a:rPr lang="id-ID" b="1" dirty="0" smtClean="0"/>
              <a:t>Contoh Grab Sampel</a:t>
            </a:r>
          </a:p>
          <a:p>
            <a:pPr>
              <a:buNone/>
            </a:pPr>
            <a:r>
              <a:rPr lang="id-ID" b="1" dirty="0" smtClean="0"/>
              <a:t>	X</a:t>
            </a:r>
          </a:p>
          <a:p>
            <a:pPr>
              <a:buNone/>
            </a:pPr>
            <a:r>
              <a:rPr lang="id-ID" b="1" dirty="0" smtClean="0"/>
              <a:t>	Contoh Komposit</a:t>
            </a:r>
          </a:p>
          <a:p>
            <a:pPr>
              <a:buNone/>
            </a:pPr>
            <a:r>
              <a:rPr lang="id-ID" b="1" dirty="0" smtClean="0"/>
              <a:t>	jam 07.00 </a:t>
            </a:r>
            <a:r>
              <a:rPr lang="id-ID" b="1" dirty="0" smtClean="0">
                <a:sym typeface="Wingdings" pitchFamily="2" charset="2"/>
              </a:rPr>
              <a:t> X</a:t>
            </a:r>
          </a:p>
          <a:p>
            <a:pPr>
              <a:buNone/>
            </a:pPr>
            <a:r>
              <a:rPr lang="id-ID" b="1" dirty="0" smtClean="0">
                <a:sym typeface="Wingdings" pitchFamily="2" charset="2"/>
              </a:rPr>
              <a:t>	jam 12.00  X2</a:t>
            </a:r>
          </a:p>
          <a:p>
            <a:pPr>
              <a:buNone/>
            </a:pPr>
            <a:r>
              <a:rPr lang="id-ID" b="1" dirty="0" smtClean="0">
                <a:sym typeface="Wingdings" pitchFamily="2" charset="2"/>
              </a:rPr>
              <a:t>	jam 17.00  X3</a:t>
            </a:r>
          </a:p>
          <a:p>
            <a:pPr>
              <a:buNone/>
            </a:pPr>
            <a:r>
              <a:rPr lang="id-ID" b="1" dirty="0" smtClean="0">
                <a:sym typeface="Wingdings" pitchFamily="2" charset="2"/>
              </a:rPr>
              <a:t>	Contoh Intregated</a:t>
            </a:r>
          </a:p>
          <a:p>
            <a:pPr>
              <a:buNone/>
            </a:pPr>
            <a:r>
              <a:rPr lang="id-ID" b="1" dirty="0" smtClean="0">
                <a:sym typeface="Wingdings" pitchFamily="2" charset="2"/>
              </a:rPr>
              <a:t>	Jam 07.00   X  Y  Z</a:t>
            </a:r>
            <a:endParaRPr lang="id-ID" b="1" dirty="0" smtClean="0"/>
          </a:p>
          <a:p>
            <a:r>
              <a:rPr lang="nl-NL" b="1" dirty="0" smtClean="0"/>
              <a:t>contoh gabungan waktu dan tempat</a:t>
            </a:r>
            <a:endParaRPr lang="id-ID" b="1" dirty="0" smtClean="0"/>
          </a:p>
          <a:p>
            <a:endParaRPr lang="id-ID" b="1"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Contoh Gabungan Tempat dan Waktu</a:t>
            </a:r>
            <a:endParaRPr lang="id-ID" dirty="0"/>
          </a:p>
        </p:txBody>
      </p:sp>
      <p:graphicFrame>
        <p:nvGraphicFramePr>
          <p:cNvPr id="4" name="Content Placeholder 3"/>
          <p:cNvGraphicFramePr>
            <a:graphicFrameLocks noGrp="1"/>
          </p:cNvGraphicFramePr>
          <p:nvPr>
            <p:ph idx="1"/>
          </p:nvPr>
        </p:nvGraphicFramePr>
        <p:xfrm>
          <a:off x="457200" y="1774825"/>
          <a:ext cx="8229600" cy="1483360"/>
        </p:xfrm>
        <a:graphic>
          <a:graphicData uri="http://schemas.openxmlformats.org/drawingml/2006/table">
            <a:tbl>
              <a:tblPr firstRow="1" bandRow="1">
                <a:tableStyleId>{5940675A-B579-460E-94D1-54222C63F5DA}</a:tableStyleId>
              </a:tblPr>
              <a:tblGrid>
                <a:gridCol w="1645920"/>
                <a:gridCol w="1645920"/>
                <a:gridCol w="1645920"/>
                <a:gridCol w="1645920"/>
                <a:gridCol w="1645920"/>
              </a:tblGrid>
              <a:tr h="370840">
                <a:tc>
                  <a:txBody>
                    <a:bodyPr/>
                    <a:lstStyle/>
                    <a:p>
                      <a:r>
                        <a:rPr lang="id-ID" dirty="0" smtClean="0"/>
                        <a:t>Waktu/Tempat</a:t>
                      </a:r>
                      <a:endParaRPr lang="id-ID" dirty="0"/>
                    </a:p>
                  </a:txBody>
                  <a:tcPr/>
                </a:tc>
                <a:tc>
                  <a:txBody>
                    <a:bodyPr/>
                    <a:lstStyle/>
                    <a:p>
                      <a:r>
                        <a:rPr lang="id-ID" dirty="0" smtClean="0"/>
                        <a:t>07</a:t>
                      </a:r>
                      <a:endParaRPr lang="id-ID" dirty="0"/>
                    </a:p>
                  </a:txBody>
                  <a:tcPr/>
                </a:tc>
                <a:tc>
                  <a:txBody>
                    <a:bodyPr/>
                    <a:lstStyle/>
                    <a:p>
                      <a:r>
                        <a:rPr lang="id-ID" dirty="0" smtClean="0"/>
                        <a:t>12</a:t>
                      </a:r>
                      <a:endParaRPr lang="id-ID" dirty="0"/>
                    </a:p>
                  </a:txBody>
                  <a:tcPr/>
                </a:tc>
                <a:tc>
                  <a:txBody>
                    <a:bodyPr/>
                    <a:lstStyle/>
                    <a:p>
                      <a:r>
                        <a:rPr lang="id-ID" dirty="0" smtClean="0"/>
                        <a:t>17</a:t>
                      </a:r>
                      <a:endParaRPr lang="id-ID" dirty="0"/>
                    </a:p>
                  </a:txBody>
                  <a:tcPr/>
                </a:tc>
                <a:tc>
                  <a:txBody>
                    <a:bodyPr/>
                    <a:lstStyle/>
                    <a:p>
                      <a:r>
                        <a:rPr lang="id-ID" dirty="0" smtClean="0"/>
                        <a:t>22</a:t>
                      </a:r>
                      <a:endParaRPr lang="id-ID" dirty="0"/>
                    </a:p>
                  </a:txBody>
                  <a:tcPr/>
                </a:tc>
              </a:tr>
              <a:tr h="370840">
                <a:tc>
                  <a:txBody>
                    <a:bodyPr/>
                    <a:lstStyle/>
                    <a:p>
                      <a:r>
                        <a:rPr lang="id-ID" dirty="0" smtClean="0"/>
                        <a:t>X</a:t>
                      </a:r>
                      <a:endParaRPr lang="id-ID" dirty="0"/>
                    </a:p>
                  </a:txBody>
                  <a:tcPr/>
                </a:tc>
                <a:tc>
                  <a:txBody>
                    <a:bodyPr/>
                    <a:lstStyle/>
                    <a:p>
                      <a:r>
                        <a:rPr lang="id-ID" dirty="0" smtClean="0"/>
                        <a:t>X.07</a:t>
                      </a:r>
                      <a:endParaRPr lang="id-ID" dirty="0"/>
                    </a:p>
                  </a:txBody>
                  <a:tcPr/>
                </a:tc>
                <a:tc>
                  <a:txBody>
                    <a:bodyPr/>
                    <a:lstStyle/>
                    <a:p>
                      <a:r>
                        <a:rPr lang="id-ID" dirty="0" smtClean="0"/>
                        <a:t>X.12</a:t>
                      </a:r>
                      <a:endParaRPr lang="id-ID" dirty="0"/>
                    </a:p>
                  </a:txBody>
                  <a:tcPr/>
                </a:tc>
                <a:tc>
                  <a:txBody>
                    <a:bodyPr/>
                    <a:lstStyle/>
                    <a:p>
                      <a:r>
                        <a:rPr lang="id-ID" dirty="0" smtClean="0"/>
                        <a:t>X.17</a:t>
                      </a:r>
                      <a:endParaRPr lang="id-ID" dirty="0"/>
                    </a:p>
                  </a:txBody>
                  <a:tcPr/>
                </a:tc>
                <a:tc>
                  <a:txBody>
                    <a:bodyPr/>
                    <a:lstStyle/>
                    <a:p>
                      <a:r>
                        <a:rPr lang="id-ID" dirty="0" smtClean="0"/>
                        <a:t>X.22</a:t>
                      </a:r>
                      <a:endParaRPr lang="id-ID" dirty="0"/>
                    </a:p>
                  </a:txBody>
                  <a:tcPr/>
                </a:tc>
              </a:tr>
              <a:tr h="370840">
                <a:tc>
                  <a:txBody>
                    <a:bodyPr/>
                    <a:lstStyle/>
                    <a:p>
                      <a:r>
                        <a:rPr lang="id-ID" dirty="0" smtClean="0"/>
                        <a:t>Y</a:t>
                      </a:r>
                      <a:endParaRPr lang="id-ID" dirty="0"/>
                    </a:p>
                  </a:txBody>
                  <a:tcPr/>
                </a:tc>
                <a:tc>
                  <a:txBody>
                    <a:bodyPr/>
                    <a:lstStyle/>
                    <a:p>
                      <a:r>
                        <a:rPr lang="id-ID" dirty="0" smtClean="0"/>
                        <a:t>Y.07</a:t>
                      </a:r>
                      <a:endParaRPr lang="id-ID" dirty="0"/>
                    </a:p>
                  </a:txBody>
                  <a:tcPr/>
                </a:tc>
                <a:tc>
                  <a:txBody>
                    <a:bodyPr/>
                    <a:lstStyle/>
                    <a:p>
                      <a:r>
                        <a:rPr lang="id-ID" dirty="0" smtClean="0"/>
                        <a:t>Y.12</a:t>
                      </a:r>
                      <a:endParaRPr lang="id-ID" dirty="0"/>
                    </a:p>
                  </a:txBody>
                  <a:tcPr/>
                </a:tc>
                <a:tc>
                  <a:txBody>
                    <a:bodyPr/>
                    <a:lstStyle/>
                    <a:p>
                      <a:r>
                        <a:rPr lang="id-ID" dirty="0" smtClean="0"/>
                        <a:t>Y.17</a:t>
                      </a:r>
                      <a:endParaRPr lang="id-ID" dirty="0"/>
                    </a:p>
                  </a:txBody>
                  <a:tcPr/>
                </a:tc>
                <a:tc>
                  <a:txBody>
                    <a:bodyPr/>
                    <a:lstStyle/>
                    <a:p>
                      <a:r>
                        <a:rPr lang="id-ID" dirty="0" smtClean="0"/>
                        <a:t>Y.22</a:t>
                      </a:r>
                      <a:endParaRPr lang="id-ID" dirty="0"/>
                    </a:p>
                  </a:txBody>
                  <a:tcPr/>
                </a:tc>
              </a:tr>
              <a:tr h="370840">
                <a:tc>
                  <a:txBody>
                    <a:bodyPr/>
                    <a:lstStyle/>
                    <a:p>
                      <a:r>
                        <a:rPr lang="id-ID" dirty="0" smtClean="0"/>
                        <a:t>Z</a:t>
                      </a:r>
                      <a:endParaRPr lang="id-ID" dirty="0"/>
                    </a:p>
                  </a:txBody>
                  <a:tcPr/>
                </a:tc>
                <a:tc>
                  <a:txBody>
                    <a:bodyPr/>
                    <a:lstStyle/>
                    <a:p>
                      <a:r>
                        <a:rPr lang="id-ID" dirty="0" smtClean="0"/>
                        <a:t>Z.07</a:t>
                      </a:r>
                      <a:endParaRPr lang="id-ID" dirty="0"/>
                    </a:p>
                  </a:txBody>
                  <a:tcPr/>
                </a:tc>
                <a:tc>
                  <a:txBody>
                    <a:bodyPr/>
                    <a:lstStyle/>
                    <a:p>
                      <a:r>
                        <a:rPr lang="id-ID" dirty="0" smtClean="0"/>
                        <a:t>Z.12</a:t>
                      </a:r>
                      <a:endParaRPr lang="id-ID" dirty="0"/>
                    </a:p>
                  </a:txBody>
                  <a:tcPr/>
                </a:tc>
                <a:tc>
                  <a:txBody>
                    <a:bodyPr/>
                    <a:lstStyle/>
                    <a:p>
                      <a:r>
                        <a:rPr lang="id-ID" dirty="0" smtClean="0"/>
                        <a:t>Z.17</a:t>
                      </a:r>
                      <a:endParaRPr lang="id-ID" dirty="0"/>
                    </a:p>
                  </a:txBody>
                  <a:tcPr/>
                </a:tc>
                <a:tc>
                  <a:txBody>
                    <a:bodyPr/>
                    <a:lstStyle/>
                    <a:p>
                      <a:r>
                        <a:rPr lang="id-ID" dirty="0" smtClean="0"/>
                        <a:t>Z.22</a:t>
                      </a:r>
                      <a:endParaRPr lang="id-ID" dirty="0"/>
                    </a:p>
                  </a:txBody>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normAutofit/>
          </a:bodyPr>
          <a:lstStyle/>
          <a:p>
            <a:r>
              <a:rPr lang="en-US" dirty="0" err="1" smtClean="0"/>
              <a:t>Persyaratan</a:t>
            </a:r>
            <a:r>
              <a:rPr lang="en-US" dirty="0" smtClean="0"/>
              <a:t> </a:t>
            </a:r>
            <a:r>
              <a:rPr lang="en-US" dirty="0" err="1" smtClean="0"/>
              <a:t>Alat</a:t>
            </a:r>
            <a:r>
              <a:rPr lang="en-US" dirty="0" smtClean="0"/>
              <a:t> </a:t>
            </a:r>
            <a:r>
              <a:rPr lang="en-US" dirty="0" err="1" smtClean="0"/>
              <a:t>Pengambil</a:t>
            </a:r>
            <a:r>
              <a:rPr lang="en-US" dirty="0" smtClean="0"/>
              <a:t> </a:t>
            </a:r>
            <a:r>
              <a:rPr lang="en-US" dirty="0" err="1" smtClean="0"/>
              <a:t>Contoh</a:t>
            </a:r>
            <a:endParaRPr lang="id-ID" dirty="0"/>
          </a:p>
        </p:txBody>
      </p:sp>
      <p:sp>
        <p:nvSpPr>
          <p:cNvPr id="3" name="Content Placeholder 2"/>
          <p:cNvSpPr>
            <a:spLocks noGrp="1"/>
          </p:cNvSpPr>
          <p:nvPr>
            <p:ph idx="1"/>
          </p:nvPr>
        </p:nvSpPr>
        <p:spPr>
          <a:ln>
            <a:solidFill>
              <a:schemeClr val="accent3">
                <a:lumMod val="75000"/>
              </a:schemeClr>
            </a:solidFill>
          </a:ln>
        </p:spPr>
        <p:txBody>
          <a:bodyPr>
            <a:normAutofit lnSpcReduction="10000"/>
          </a:bodyPr>
          <a:lstStyle/>
          <a:p>
            <a:pPr lvl="0"/>
            <a:r>
              <a:rPr lang="id-ID" dirty="0" smtClean="0"/>
              <a:t>terbuat dari bahan yang tidak mempengaruhi sifat contoh;</a:t>
            </a:r>
          </a:p>
          <a:p>
            <a:pPr lvl="0"/>
            <a:r>
              <a:rPr lang="id-ID" dirty="0" smtClean="0"/>
              <a:t>mudah dicuci dari bekas contoh sebelumnya;</a:t>
            </a:r>
          </a:p>
          <a:p>
            <a:pPr lvl="0"/>
            <a:r>
              <a:rPr lang="id-ID" dirty="0" smtClean="0"/>
              <a:t>contoh mudah dipindahkan ke dalam botol penampung tanpa ada sisa bahan tersuspensi di dalamnya;</a:t>
            </a:r>
          </a:p>
          <a:p>
            <a:pPr lvl="0"/>
            <a:r>
              <a:rPr lang="en-US" dirty="0" err="1" smtClean="0"/>
              <a:t>kapasitas</a:t>
            </a:r>
            <a:r>
              <a:rPr lang="en-US" dirty="0" smtClean="0"/>
              <a:t> </a:t>
            </a:r>
            <a:r>
              <a:rPr lang="en-US" dirty="0" err="1" smtClean="0"/>
              <a:t>alat</a:t>
            </a:r>
            <a:r>
              <a:rPr lang="en-US" dirty="0" smtClean="0"/>
              <a:t> 1 – 5 liter </a:t>
            </a:r>
            <a:r>
              <a:rPr lang="en-US" dirty="0" err="1" smtClean="0"/>
              <a:t>tergantung</a:t>
            </a:r>
            <a:r>
              <a:rPr lang="en-US" dirty="0" smtClean="0"/>
              <a:t> </a:t>
            </a:r>
            <a:r>
              <a:rPr lang="en-US" dirty="0" err="1" smtClean="0"/>
              <a:t>dari</a:t>
            </a:r>
            <a:r>
              <a:rPr lang="en-US" dirty="0" smtClean="0"/>
              <a:t> </a:t>
            </a:r>
            <a:r>
              <a:rPr lang="en-US" dirty="0" err="1" smtClean="0"/>
              <a:t>maksud</a:t>
            </a:r>
            <a:r>
              <a:rPr lang="en-US" dirty="0" smtClean="0"/>
              <a:t> </a:t>
            </a:r>
            <a:r>
              <a:rPr lang="en-US" dirty="0" err="1" smtClean="0"/>
              <a:t>pemeriksaan</a:t>
            </a:r>
            <a:r>
              <a:rPr lang="en-US" dirty="0" smtClean="0"/>
              <a:t>;</a:t>
            </a:r>
            <a:endParaRPr lang="id-ID" dirty="0" smtClean="0"/>
          </a:p>
          <a:p>
            <a:r>
              <a:rPr lang="en-US" dirty="0" err="1" smtClean="0"/>
              <a:t>mudah</a:t>
            </a:r>
            <a:r>
              <a:rPr lang="en-US" dirty="0" smtClean="0"/>
              <a:t> </a:t>
            </a:r>
            <a:r>
              <a:rPr lang="en-US" dirty="0" err="1" smtClean="0"/>
              <a:t>dan</a:t>
            </a:r>
            <a:r>
              <a:rPr lang="en-US" dirty="0" smtClean="0"/>
              <a:t> </a:t>
            </a:r>
            <a:r>
              <a:rPr lang="en-US" dirty="0" err="1" smtClean="0"/>
              <a:t>aman</a:t>
            </a:r>
            <a:r>
              <a:rPr lang="en-US" dirty="0" smtClean="0"/>
              <a:t> </a:t>
            </a:r>
            <a:r>
              <a:rPr lang="en-US" dirty="0" err="1" smtClean="0"/>
              <a:t>dibawa</a:t>
            </a:r>
            <a:r>
              <a:rPr lang="en-US" dirty="0" smtClean="0"/>
              <a:t>.</a:t>
            </a:r>
            <a:endParaRPr lang="id-ID"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lstStyle/>
          <a:p>
            <a:r>
              <a:rPr lang="id-ID" dirty="0" smtClean="0"/>
              <a:t>Jenis alat pengambil contoh</a:t>
            </a:r>
            <a:endParaRPr lang="id-ID" dirty="0"/>
          </a:p>
        </p:txBody>
      </p:sp>
      <p:sp>
        <p:nvSpPr>
          <p:cNvPr id="3" name="Content Placeholder 2"/>
          <p:cNvSpPr>
            <a:spLocks noGrp="1"/>
          </p:cNvSpPr>
          <p:nvPr>
            <p:ph idx="1"/>
          </p:nvPr>
        </p:nvSpPr>
        <p:spPr>
          <a:xfrm>
            <a:off x="457200" y="1775191"/>
            <a:ext cx="8229600" cy="2225313"/>
          </a:xfrm>
        </p:spPr>
        <p:txBody>
          <a:bodyPr>
            <a:normAutofit/>
          </a:bodyPr>
          <a:lstStyle/>
          <a:p>
            <a:pPr marL="633222" indent="-514350">
              <a:buAutoNum type="alphaLcParenR"/>
            </a:pPr>
            <a:r>
              <a:rPr lang="it-IT" dirty="0" smtClean="0"/>
              <a:t>Alat pengambil contoh sederhana</a:t>
            </a:r>
          </a:p>
          <a:p>
            <a:pPr marL="633222" indent="-514350">
              <a:buNone/>
            </a:pPr>
            <a:r>
              <a:rPr lang="id-ID" dirty="0" smtClean="0"/>
              <a:t>	Ember plastik yang dilengkapi dengan tali atau gayung plastik yang bertangkai panjang. </a:t>
            </a:r>
          </a:p>
          <a:p>
            <a:pPr marL="633222" indent="-514350">
              <a:buNone/>
            </a:pPr>
            <a:endParaRPr lang="id-ID" dirty="0"/>
          </a:p>
        </p:txBody>
      </p:sp>
      <p:pic>
        <p:nvPicPr>
          <p:cNvPr id="1028" name="Picture 4"/>
          <p:cNvPicPr>
            <a:picLocks noChangeAspect="1" noChangeArrowheads="1"/>
          </p:cNvPicPr>
          <p:nvPr/>
        </p:nvPicPr>
        <p:blipFill>
          <a:blip r:embed="rId2"/>
          <a:srcRect/>
          <a:stretch>
            <a:fillRect/>
          </a:stretch>
        </p:blipFill>
        <p:spPr bwMode="auto">
          <a:xfrm>
            <a:off x="714348" y="3857628"/>
            <a:ext cx="7929618" cy="257176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2050" name="Picture 2"/>
          <p:cNvPicPr>
            <a:picLocks noGrp="1" noChangeAspect="1" noChangeArrowheads="1"/>
          </p:cNvPicPr>
          <p:nvPr>
            <p:ph idx="1"/>
          </p:nvPr>
        </p:nvPicPr>
        <p:blipFill>
          <a:blip r:embed="rId2"/>
          <a:srcRect/>
          <a:stretch>
            <a:fillRect/>
          </a:stretch>
        </p:blipFill>
        <p:spPr bwMode="auto">
          <a:xfrm>
            <a:off x="642910" y="2143116"/>
            <a:ext cx="7643866" cy="378621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3600" dirty="0" smtClean="0"/>
              <a:t>b) botol biasa yang diberi pemberat yang digunakan pada kedalaman tertentu</a:t>
            </a:r>
            <a:endParaRPr lang="id-ID" sz="3600" dirty="0"/>
          </a:p>
        </p:txBody>
      </p:sp>
      <p:pic>
        <p:nvPicPr>
          <p:cNvPr id="3074" name="Picture 2"/>
          <p:cNvPicPr>
            <a:picLocks noGrp="1" noChangeAspect="1" noChangeArrowheads="1"/>
          </p:cNvPicPr>
          <p:nvPr>
            <p:ph idx="1"/>
          </p:nvPr>
        </p:nvPicPr>
        <p:blipFill>
          <a:blip r:embed="rId2"/>
          <a:srcRect/>
          <a:stretch>
            <a:fillRect/>
          </a:stretch>
        </p:blipFill>
        <p:spPr bwMode="auto">
          <a:xfrm>
            <a:off x="500034" y="1714488"/>
            <a:ext cx="8143932" cy="442915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75000"/>
            </a:schemeClr>
          </a:solidFill>
        </p:spPr>
        <p:txBody>
          <a:bodyPr/>
          <a:lstStyle/>
          <a:p>
            <a:r>
              <a:rPr lang="id-ID" dirty="0" smtClean="0"/>
              <a:t>Peraturan</a:t>
            </a:r>
            <a:endParaRPr lang="id-ID" dirty="0"/>
          </a:p>
        </p:txBody>
      </p:sp>
      <p:sp>
        <p:nvSpPr>
          <p:cNvPr id="3" name="Content Placeholder 2"/>
          <p:cNvSpPr>
            <a:spLocks noGrp="1"/>
          </p:cNvSpPr>
          <p:nvPr>
            <p:ph idx="1"/>
          </p:nvPr>
        </p:nvSpPr>
        <p:spPr>
          <a:ln>
            <a:solidFill>
              <a:schemeClr val="accent1">
                <a:lumMod val="75000"/>
              </a:schemeClr>
            </a:solidFill>
          </a:ln>
        </p:spPr>
        <p:txBody>
          <a:bodyPr>
            <a:normAutofit fontScale="77500" lnSpcReduction="20000"/>
          </a:bodyPr>
          <a:lstStyle/>
          <a:p>
            <a:r>
              <a:rPr lang="id-ID" dirty="0" smtClean="0"/>
              <a:t>SNI 06-6989.1-2004, </a:t>
            </a:r>
            <a:r>
              <a:rPr lang="id-ID" i="1" dirty="0" smtClean="0"/>
              <a:t>Air dan air limbah – Bagian 1: Cara uji daya hantar listrik (DHL).</a:t>
            </a:r>
          </a:p>
          <a:p>
            <a:r>
              <a:rPr lang="id-ID" dirty="0" smtClean="0"/>
              <a:t>SNI 06-6989.11-2004, </a:t>
            </a:r>
            <a:r>
              <a:rPr lang="id-ID" i="1" dirty="0" smtClean="0"/>
              <a:t>Air dan air limbah – Bagian 11: Cara uji derajat keasaman (pH) dengan menggunakan pH meter.</a:t>
            </a:r>
          </a:p>
          <a:p>
            <a:r>
              <a:rPr lang="id-ID" dirty="0" smtClean="0"/>
              <a:t>SNI 06-6989.14-2004, </a:t>
            </a:r>
            <a:r>
              <a:rPr lang="id-ID" i="1" dirty="0" smtClean="0"/>
              <a:t>Air dan air limbah – Bagian 12: Cara uji oksigen terlarut secara yodometri (modifikasi azida).</a:t>
            </a:r>
          </a:p>
          <a:p>
            <a:r>
              <a:rPr lang="es-ES" dirty="0" smtClean="0"/>
              <a:t>SNI 06-6989.23-2005, </a:t>
            </a:r>
            <a:r>
              <a:rPr lang="es-ES" i="1" dirty="0" smtClean="0"/>
              <a:t>Air dan air </a:t>
            </a:r>
            <a:r>
              <a:rPr lang="es-ES" i="1" dirty="0" err="1" smtClean="0"/>
              <a:t>limbah</a:t>
            </a:r>
            <a:r>
              <a:rPr lang="es-ES" i="1" dirty="0" smtClean="0"/>
              <a:t> – </a:t>
            </a:r>
            <a:r>
              <a:rPr lang="es-ES" i="1" dirty="0" err="1" smtClean="0"/>
              <a:t>Bagian</a:t>
            </a:r>
            <a:r>
              <a:rPr lang="es-ES" i="1" dirty="0" smtClean="0"/>
              <a:t> 23: Cara </a:t>
            </a:r>
            <a:r>
              <a:rPr lang="es-ES" i="1" dirty="0" err="1" smtClean="0"/>
              <a:t>uji</a:t>
            </a:r>
            <a:r>
              <a:rPr lang="es-ES" i="1" dirty="0" smtClean="0"/>
              <a:t> </a:t>
            </a:r>
            <a:r>
              <a:rPr lang="es-ES" i="1" dirty="0" err="1" smtClean="0"/>
              <a:t>suhu</a:t>
            </a:r>
            <a:r>
              <a:rPr lang="es-ES" i="1" dirty="0" smtClean="0"/>
              <a:t> </a:t>
            </a:r>
            <a:r>
              <a:rPr lang="es-ES" i="1" dirty="0" err="1" smtClean="0"/>
              <a:t>dengan</a:t>
            </a:r>
            <a:r>
              <a:rPr lang="es-ES" i="1" dirty="0" smtClean="0"/>
              <a:t> </a:t>
            </a:r>
            <a:r>
              <a:rPr lang="es-ES" i="1" dirty="0" err="1" smtClean="0"/>
              <a:t>termometer</a:t>
            </a:r>
            <a:r>
              <a:rPr lang="es-ES" i="1" dirty="0" smtClean="0"/>
              <a:t>.</a:t>
            </a:r>
          </a:p>
          <a:p>
            <a:r>
              <a:rPr lang="sv-SE" dirty="0" smtClean="0"/>
              <a:t>SNI 06-4824-1998, </a:t>
            </a:r>
            <a:r>
              <a:rPr lang="sv-SE" i="1" dirty="0" smtClean="0"/>
              <a:t>Metode pengujian kadar klorin bebas dalam air dengan alat</a:t>
            </a:r>
            <a:r>
              <a:rPr lang="id-ID" i="1" dirty="0" smtClean="0"/>
              <a:t> spektrofotometer sinar tampak secara dietil fenilindiamin.</a:t>
            </a:r>
            <a:endParaRPr lang="id-ID"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FR" dirty="0" err="1" smtClean="0"/>
              <a:t>Alat</a:t>
            </a:r>
            <a:r>
              <a:rPr lang="fr-FR" dirty="0" smtClean="0"/>
              <a:t> </a:t>
            </a:r>
            <a:r>
              <a:rPr lang="fr-FR" dirty="0" err="1" smtClean="0"/>
              <a:t>pengambil</a:t>
            </a:r>
            <a:r>
              <a:rPr lang="fr-FR" dirty="0" smtClean="0"/>
              <a:t> </a:t>
            </a:r>
            <a:r>
              <a:rPr lang="fr-FR" dirty="0" err="1" smtClean="0"/>
              <a:t>contoh</a:t>
            </a:r>
            <a:r>
              <a:rPr lang="fr-FR" dirty="0" smtClean="0"/>
              <a:t> air </a:t>
            </a:r>
            <a:r>
              <a:rPr lang="fr-FR" dirty="0" err="1" smtClean="0"/>
              <a:t>otomatis</a:t>
            </a:r>
            <a:endParaRPr lang="id-ID" dirty="0"/>
          </a:p>
        </p:txBody>
      </p:sp>
      <p:pic>
        <p:nvPicPr>
          <p:cNvPr id="4098" name="Picture 2"/>
          <p:cNvPicPr>
            <a:picLocks noGrp="1" noChangeAspect="1" noChangeArrowheads="1"/>
          </p:cNvPicPr>
          <p:nvPr>
            <p:ph idx="1"/>
          </p:nvPr>
        </p:nvPicPr>
        <p:blipFill>
          <a:blip r:embed="rId2"/>
          <a:srcRect/>
          <a:stretch>
            <a:fillRect/>
          </a:stretch>
        </p:blipFill>
        <p:spPr bwMode="auto">
          <a:xfrm>
            <a:off x="428596" y="1785926"/>
            <a:ext cx="8286808" cy="442915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20000"/>
              <a:lumOff val="80000"/>
            </a:schemeClr>
          </a:solidFill>
        </p:spPr>
        <p:txBody>
          <a:bodyPr>
            <a:normAutofit fontScale="90000"/>
          </a:bodyPr>
          <a:lstStyle/>
          <a:p>
            <a:r>
              <a:rPr lang="id-ID" dirty="0" smtClean="0"/>
              <a:t>Carilah gambar untuk alat pengambil contoh di bawah ini....</a:t>
            </a:r>
            <a:endParaRPr lang="id-ID" dirty="0"/>
          </a:p>
        </p:txBody>
      </p:sp>
      <p:sp>
        <p:nvSpPr>
          <p:cNvPr id="3" name="Content Placeholder 2"/>
          <p:cNvSpPr>
            <a:spLocks noGrp="1"/>
          </p:cNvSpPr>
          <p:nvPr>
            <p:ph idx="1"/>
          </p:nvPr>
        </p:nvSpPr>
        <p:spPr>
          <a:ln>
            <a:solidFill>
              <a:schemeClr val="accent3">
                <a:lumMod val="75000"/>
              </a:schemeClr>
            </a:solidFill>
          </a:ln>
        </p:spPr>
        <p:txBody>
          <a:bodyPr>
            <a:normAutofit fontScale="85000" lnSpcReduction="10000"/>
          </a:bodyPr>
          <a:lstStyle/>
          <a:p>
            <a:r>
              <a:rPr lang="fi-FI" dirty="0" smtClean="0"/>
              <a:t>Alat pengambil contoh pada kedalaman tertentu</a:t>
            </a:r>
            <a:r>
              <a:rPr lang="id-ID" dirty="0" smtClean="0"/>
              <a:t> tipe vertikal dan horisontal</a:t>
            </a:r>
          </a:p>
          <a:p>
            <a:r>
              <a:rPr lang="id-ID" b="1" dirty="0" smtClean="0"/>
              <a:t>Alat pengambil contoh gabungan kedalaman</a:t>
            </a:r>
          </a:p>
          <a:p>
            <a:r>
              <a:rPr lang="en-US" dirty="0" err="1" smtClean="0"/>
              <a:t>Alat</a:t>
            </a:r>
            <a:r>
              <a:rPr lang="en-US" dirty="0" smtClean="0"/>
              <a:t> </a:t>
            </a:r>
            <a:r>
              <a:rPr lang="en-US" dirty="0" err="1" smtClean="0"/>
              <a:t>pengambil</a:t>
            </a:r>
            <a:r>
              <a:rPr lang="en-US" dirty="0" smtClean="0"/>
              <a:t> </a:t>
            </a:r>
            <a:r>
              <a:rPr lang="en-US" dirty="0" err="1" smtClean="0"/>
              <a:t>untuk</a:t>
            </a:r>
            <a:r>
              <a:rPr lang="en-US" dirty="0" smtClean="0"/>
              <a:t> </a:t>
            </a:r>
            <a:r>
              <a:rPr lang="en-US" dirty="0" err="1" smtClean="0"/>
              <a:t>pemeriksaan</a:t>
            </a:r>
            <a:r>
              <a:rPr lang="en-US" dirty="0" smtClean="0"/>
              <a:t> gas </a:t>
            </a:r>
            <a:r>
              <a:rPr lang="en-US" dirty="0" err="1" smtClean="0"/>
              <a:t>terlarut</a:t>
            </a:r>
            <a:endParaRPr lang="id-ID" dirty="0" smtClean="0"/>
          </a:p>
          <a:p>
            <a:r>
              <a:rPr lang="en-US" dirty="0" err="1" smtClean="0"/>
              <a:t>Alat</a:t>
            </a:r>
            <a:r>
              <a:rPr lang="en-US" dirty="0" smtClean="0"/>
              <a:t> </a:t>
            </a:r>
            <a:r>
              <a:rPr lang="en-US" dirty="0" err="1" smtClean="0"/>
              <a:t>pengambil</a:t>
            </a:r>
            <a:r>
              <a:rPr lang="en-US" dirty="0" smtClean="0"/>
              <a:t> </a:t>
            </a:r>
            <a:r>
              <a:rPr lang="en-US" dirty="0" err="1" smtClean="0"/>
              <a:t>contoh</a:t>
            </a:r>
            <a:r>
              <a:rPr lang="en-US" dirty="0" smtClean="0"/>
              <a:t> </a:t>
            </a:r>
            <a:r>
              <a:rPr lang="en-US" dirty="0" err="1" smtClean="0"/>
              <a:t>untuk</a:t>
            </a:r>
            <a:r>
              <a:rPr lang="en-US" dirty="0" smtClean="0"/>
              <a:t> </a:t>
            </a:r>
            <a:r>
              <a:rPr lang="en-US" dirty="0" err="1" smtClean="0"/>
              <a:t>pemeriksaan</a:t>
            </a:r>
            <a:r>
              <a:rPr lang="en-US" dirty="0" smtClean="0"/>
              <a:t> </a:t>
            </a:r>
            <a:r>
              <a:rPr lang="en-US" dirty="0" err="1" smtClean="0"/>
              <a:t>bakteriologi</a:t>
            </a:r>
            <a:endParaRPr lang="id-ID" b="1" dirty="0" smtClean="0"/>
          </a:p>
          <a:p>
            <a:r>
              <a:rPr lang="en-US" dirty="0" err="1" smtClean="0"/>
              <a:t>Alat</a:t>
            </a:r>
            <a:r>
              <a:rPr lang="en-US" dirty="0" smtClean="0"/>
              <a:t> </a:t>
            </a:r>
            <a:r>
              <a:rPr lang="en-US" dirty="0" err="1" smtClean="0"/>
              <a:t>pengambil</a:t>
            </a:r>
            <a:r>
              <a:rPr lang="en-US" dirty="0" smtClean="0"/>
              <a:t> </a:t>
            </a:r>
            <a:r>
              <a:rPr lang="en-US" dirty="0" err="1" smtClean="0"/>
              <a:t>contoh</a:t>
            </a:r>
            <a:r>
              <a:rPr lang="en-US" dirty="0" smtClean="0"/>
              <a:t> </a:t>
            </a:r>
            <a:r>
              <a:rPr lang="en-US" dirty="0" err="1" smtClean="0"/>
              <a:t>untuk</a:t>
            </a:r>
            <a:r>
              <a:rPr lang="en-US" dirty="0" smtClean="0"/>
              <a:t> </a:t>
            </a:r>
            <a:r>
              <a:rPr lang="en-US" dirty="0" err="1" smtClean="0"/>
              <a:t>pemeriksaan</a:t>
            </a:r>
            <a:r>
              <a:rPr lang="en-US" dirty="0" smtClean="0"/>
              <a:t> plankton</a:t>
            </a:r>
            <a:endParaRPr lang="id-ID" b="1" dirty="0" smtClean="0"/>
          </a:p>
          <a:p>
            <a:r>
              <a:rPr lang="en-US" dirty="0" err="1" smtClean="0"/>
              <a:t>Alat</a:t>
            </a:r>
            <a:r>
              <a:rPr lang="en-US" dirty="0" smtClean="0"/>
              <a:t> </a:t>
            </a:r>
            <a:r>
              <a:rPr lang="en-US" dirty="0" err="1" smtClean="0"/>
              <a:t>pengambil</a:t>
            </a:r>
            <a:r>
              <a:rPr lang="en-US" dirty="0" smtClean="0"/>
              <a:t> </a:t>
            </a:r>
            <a:r>
              <a:rPr lang="en-US" dirty="0" err="1" smtClean="0"/>
              <a:t>contoh</a:t>
            </a:r>
            <a:r>
              <a:rPr lang="en-US" dirty="0" smtClean="0"/>
              <a:t> </a:t>
            </a:r>
            <a:r>
              <a:rPr lang="en-US" dirty="0" err="1" smtClean="0"/>
              <a:t>untuk</a:t>
            </a:r>
            <a:r>
              <a:rPr lang="en-US" dirty="0" smtClean="0"/>
              <a:t> </a:t>
            </a:r>
            <a:r>
              <a:rPr lang="en-US" dirty="0" err="1" smtClean="0"/>
              <a:t>pemeriksaan</a:t>
            </a:r>
            <a:r>
              <a:rPr lang="en-US" dirty="0" smtClean="0"/>
              <a:t> </a:t>
            </a:r>
            <a:r>
              <a:rPr lang="en-US" dirty="0" err="1" smtClean="0"/>
              <a:t>hewan</a:t>
            </a:r>
            <a:r>
              <a:rPr lang="en-US" dirty="0" smtClean="0"/>
              <a:t> benthos</a:t>
            </a:r>
            <a:r>
              <a:rPr lang="id-ID" dirty="0" smtClean="0"/>
              <a:t>, seperti: </a:t>
            </a:r>
            <a:r>
              <a:rPr lang="en-US" dirty="0" err="1" smtClean="0"/>
              <a:t>Eckman</a:t>
            </a:r>
            <a:r>
              <a:rPr lang="en-US" dirty="0" smtClean="0"/>
              <a:t> Grab</a:t>
            </a:r>
            <a:r>
              <a:rPr lang="id-ID" dirty="0" smtClean="0"/>
              <a:t>, </a:t>
            </a:r>
            <a:r>
              <a:rPr lang="en-US" dirty="0" err="1" smtClean="0"/>
              <a:t>Jala</a:t>
            </a:r>
            <a:r>
              <a:rPr lang="en-US" dirty="0" smtClean="0"/>
              <a:t> </a:t>
            </a:r>
            <a:r>
              <a:rPr lang="en-US" dirty="0" err="1" smtClean="0"/>
              <a:t>Surber</a:t>
            </a:r>
            <a:r>
              <a:rPr lang="id-ID" dirty="0" smtClean="0"/>
              <a:t>, </a:t>
            </a:r>
            <a:r>
              <a:rPr lang="en-US" dirty="0" smtClean="0"/>
              <a:t>Petersen Grab</a:t>
            </a:r>
            <a:r>
              <a:rPr lang="id-ID" dirty="0" smtClean="0"/>
              <a:t>, </a:t>
            </a:r>
            <a:r>
              <a:rPr lang="en-US" dirty="0" err="1" smtClean="0"/>
              <a:t>Ponar</a:t>
            </a:r>
            <a:r>
              <a:rPr lang="en-US" dirty="0" smtClean="0"/>
              <a:t> Grab</a:t>
            </a:r>
            <a:endParaRPr lang="id-ID" dirty="0" smtClean="0"/>
          </a:p>
          <a:p>
            <a:r>
              <a:rPr lang="en-US" dirty="0" err="1" smtClean="0"/>
              <a:t>Jaring</a:t>
            </a:r>
            <a:r>
              <a:rPr lang="en-US" dirty="0" smtClean="0"/>
              <a:t> </a:t>
            </a:r>
            <a:r>
              <a:rPr lang="en-US" dirty="0" err="1" smtClean="0"/>
              <a:t>apung</a:t>
            </a:r>
            <a:endParaRPr lang="id-ID" dirty="0" smtClean="0"/>
          </a:p>
          <a:p>
            <a:endParaRPr lang="id-ID"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fontScale="90000"/>
          </a:bodyPr>
          <a:lstStyle/>
          <a:p>
            <a:r>
              <a:rPr lang="id-ID" dirty="0" smtClean="0"/>
              <a:t/>
            </a:r>
            <a:br>
              <a:rPr lang="id-ID" dirty="0" smtClean="0"/>
            </a:br>
            <a:r>
              <a:rPr lang="nl-NL" dirty="0" smtClean="0"/>
              <a:t>Selang Waktu antara Sampling </a:t>
            </a:r>
            <a:r>
              <a:rPr lang="id-ID" dirty="0" smtClean="0"/>
              <a:t/>
            </a:r>
            <a:br>
              <a:rPr lang="id-ID" dirty="0" smtClean="0"/>
            </a:br>
            <a:r>
              <a:rPr lang="nl-NL" dirty="0" smtClean="0"/>
              <a:t>dan </a:t>
            </a:r>
            <a:r>
              <a:rPr lang="nl-NL" dirty="0" smtClean="0"/>
              <a:t>Analisa </a:t>
            </a:r>
            <a:br>
              <a:rPr lang="nl-NL" dirty="0" smtClean="0"/>
            </a:br>
            <a:endParaRPr lang="id-ID" dirty="0"/>
          </a:p>
        </p:txBody>
      </p:sp>
      <p:sp>
        <p:nvSpPr>
          <p:cNvPr id="3" name="Content Placeholder 2"/>
          <p:cNvSpPr>
            <a:spLocks noGrp="1"/>
          </p:cNvSpPr>
          <p:nvPr>
            <p:ph idx="1"/>
          </p:nvPr>
        </p:nvSpPr>
        <p:spPr>
          <a:ln>
            <a:solidFill>
              <a:schemeClr val="accent6">
                <a:lumMod val="50000"/>
              </a:schemeClr>
            </a:solidFill>
          </a:ln>
        </p:spPr>
        <p:txBody>
          <a:bodyPr/>
          <a:lstStyle/>
          <a:p>
            <a:r>
              <a:rPr lang="id-ID" dirty="0" smtClean="0"/>
              <a:t>Makin pendek selang waktu antara pengambilan contoh dan analisa, hasil akan semakin baik. </a:t>
            </a:r>
          </a:p>
          <a:p>
            <a:r>
              <a:rPr lang="id-ID" dirty="0" smtClean="0"/>
              <a:t>Perubahan yang diakibatkan oleh kegiatan organisme dapat dicegah dengan menyimpan dalam tempat gelap dan temperatur yang rendah (lemari es) sampai pemeriksaan dilakukan. </a:t>
            </a:r>
          </a:p>
          <a:p>
            <a:endParaRPr lang="id-ID" dirty="0" smtClean="0"/>
          </a:p>
          <a:p>
            <a:endParaRPr lang="id-ID"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20000"/>
              <a:lumOff val="80000"/>
            </a:schemeClr>
          </a:solidFill>
        </p:spPr>
        <p:txBody>
          <a:bodyPr>
            <a:normAutofit fontScale="90000"/>
          </a:bodyPr>
          <a:lstStyle/>
          <a:p>
            <a:r>
              <a:rPr lang="id-ID" dirty="0" smtClean="0"/>
              <a:t/>
            </a:r>
            <a:br>
              <a:rPr lang="id-ID" dirty="0" smtClean="0"/>
            </a:br>
            <a:r>
              <a:rPr lang="fi-FI" dirty="0" smtClean="0"/>
              <a:t>batasan waktu maksimum untuk pemeriksaan Fisika dan Kimia </a:t>
            </a:r>
            <a:br>
              <a:rPr lang="fi-FI" dirty="0" smtClean="0"/>
            </a:br>
            <a:endParaRPr lang="id-ID" dirty="0"/>
          </a:p>
        </p:txBody>
      </p:sp>
      <p:sp>
        <p:nvSpPr>
          <p:cNvPr id="3" name="Content Placeholder 2"/>
          <p:cNvSpPr>
            <a:spLocks noGrp="1"/>
          </p:cNvSpPr>
          <p:nvPr>
            <p:ph idx="1"/>
          </p:nvPr>
        </p:nvSpPr>
        <p:spPr>
          <a:ln>
            <a:solidFill>
              <a:schemeClr val="accent6">
                <a:lumMod val="50000"/>
              </a:schemeClr>
            </a:solidFill>
          </a:ln>
        </p:spPr>
        <p:txBody>
          <a:bodyPr/>
          <a:lstStyle/>
          <a:p>
            <a:r>
              <a:rPr lang="id-ID" dirty="0" smtClean="0"/>
              <a:t>Air Bersih 72 jam </a:t>
            </a:r>
          </a:p>
          <a:p>
            <a:r>
              <a:rPr lang="id-ID" dirty="0" smtClean="0"/>
              <a:t>Air Sedikit Tercemar 48 jam </a:t>
            </a:r>
          </a:p>
          <a:p>
            <a:r>
              <a:rPr lang="id-ID" dirty="0" smtClean="0"/>
              <a:t>Air Kotor/Limbah 12 jam </a:t>
            </a:r>
          </a:p>
          <a:p>
            <a:endParaRPr lang="id-ID"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normAutofit fontScale="90000"/>
          </a:bodyPr>
          <a:lstStyle/>
          <a:p>
            <a:r>
              <a:rPr lang="id-ID" dirty="0" smtClean="0"/>
              <a:t/>
            </a:r>
            <a:br>
              <a:rPr lang="id-ID" dirty="0" smtClean="0"/>
            </a:br>
            <a:r>
              <a:rPr lang="id-ID" dirty="0" smtClean="0"/>
              <a:t>Pengawetan Contoh </a:t>
            </a:r>
            <a:br>
              <a:rPr lang="id-ID" dirty="0" smtClean="0"/>
            </a:br>
            <a:endParaRPr lang="id-ID" dirty="0"/>
          </a:p>
        </p:txBody>
      </p:sp>
      <p:sp>
        <p:nvSpPr>
          <p:cNvPr id="3" name="Content Placeholder 2"/>
          <p:cNvSpPr>
            <a:spLocks noGrp="1"/>
          </p:cNvSpPr>
          <p:nvPr>
            <p:ph idx="1"/>
          </p:nvPr>
        </p:nvSpPr>
        <p:spPr>
          <a:ln>
            <a:solidFill>
              <a:schemeClr val="accent5">
                <a:lumMod val="50000"/>
              </a:schemeClr>
            </a:solidFill>
          </a:ln>
        </p:spPr>
        <p:txBody>
          <a:bodyPr>
            <a:normAutofit lnSpcReduction="10000"/>
          </a:bodyPr>
          <a:lstStyle/>
          <a:p>
            <a:r>
              <a:rPr lang="id-ID" dirty="0" smtClean="0"/>
              <a:t>Fungsi: memperlambat proses perubahan kimia dan biologis </a:t>
            </a:r>
          </a:p>
          <a:p>
            <a:r>
              <a:rPr lang="id-ID" dirty="0" smtClean="0"/>
              <a:t>Hampir semua pengawet mengganggu untuk beberapa pengujian. </a:t>
            </a:r>
          </a:p>
          <a:p>
            <a:r>
              <a:rPr lang="id-ID" dirty="0" smtClean="0"/>
              <a:t>Menyimpan sampel pada suhu rendah (4</a:t>
            </a:r>
            <a:r>
              <a:rPr lang="id-ID" baseline="30000" dirty="0" smtClean="0"/>
              <a:t>o </a:t>
            </a:r>
            <a:r>
              <a:rPr lang="id-ID" dirty="0" smtClean="0"/>
              <a:t>C) mungkin merupakan cara terbaik </a:t>
            </a:r>
          </a:p>
          <a:p>
            <a:r>
              <a:rPr lang="id-ID" dirty="0" smtClean="0"/>
              <a:t>Tidak ada satu metode pengawetan yang memuaskan karena itu dipilih pengawetan yang sesuai dengan tujuan pemeriksaan. </a:t>
            </a:r>
          </a:p>
          <a:p>
            <a:endParaRPr lang="id-ID" dirty="0" smtClean="0"/>
          </a:p>
          <a:p>
            <a:endParaRPr lang="id-ID" dirty="0" smtClean="0"/>
          </a:p>
          <a:p>
            <a:endParaRPr lang="id-ID" dirty="0" smtClean="0"/>
          </a:p>
          <a:p>
            <a:endParaRPr lang="id-ID"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normAutofit fontScale="90000"/>
          </a:bodyPr>
          <a:lstStyle/>
          <a:p>
            <a:r>
              <a:rPr lang="id-ID" dirty="0" smtClean="0"/>
              <a:t/>
            </a:r>
            <a:br>
              <a:rPr lang="id-ID" dirty="0" smtClean="0"/>
            </a:br>
            <a:r>
              <a:rPr lang="id-ID" dirty="0" smtClean="0"/>
              <a:t>Frekwensi Pengambilan dan Keterangan Contoh </a:t>
            </a:r>
            <a:br>
              <a:rPr lang="id-ID" dirty="0" smtClean="0"/>
            </a:br>
            <a:endParaRPr lang="id-ID" dirty="0"/>
          </a:p>
        </p:txBody>
      </p:sp>
      <p:sp>
        <p:nvSpPr>
          <p:cNvPr id="3" name="Content Placeholder 2"/>
          <p:cNvSpPr>
            <a:spLocks noGrp="1"/>
          </p:cNvSpPr>
          <p:nvPr>
            <p:ph idx="1"/>
          </p:nvPr>
        </p:nvSpPr>
        <p:spPr>
          <a:ln>
            <a:solidFill>
              <a:schemeClr val="accent5">
                <a:lumMod val="50000"/>
              </a:schemeClr>
            </a:solidFill>
          </a:ln>
        </p:spPr>
        <p:txBody>
          <a:bodyPr>
            <a:normAutofit fontScale="92500"/>
          </a:bodyPr>
          <a:lstStyle/>
          <a:p>
            <a:r>
              <a:rPr lang="fr-FR" dirty="0" smtClean="0"/>
              <a:t>Volume dan </a:t>
            </a:r>
            <a:r>
              <a:rPr lang="fr-FR" dirty="0" err="1" smtClean="0"/>
              <a:t>frekwensi</a:t>
            </a:r>
            <a:r>
              <a:rPr lang="fr-FR" dirty="0" smtClean="0"/>
              <a:t> </a:t>
            </a:r>
            <a:r>
              <a:rPr lang="fr-FR" dirty="0" err="1" smtClean="0"/>
              <a:t>pengambilan</a:t>
            </a:r>
            <a:r>
              <a:rPr lang="fr-FR" dirty="0" smtClean="0"/>
              <a:t> </a:t>
            </a:r>
            <a:r>
              <a:rPr lang="fr-FR" dirty="0" err="1" smtClean="0"/>
              <a:t>contoh</a:t>
            </a:r>
            <a:r>
              <a:rPr lang="fr-FR" dirty="0" smtClean="0"/>
              <a:t> </a:t>
            </a:r>
            <a:r>
              <a:rPr lang="fr-FR" dirty="0" err="1" smtClean="0"/>
              <a:t>harus</a:t>
            </a:r>
            <a:r>
              <a:rPr lang="fr-FR" dirty="0" smtClean="0"/>
              <a:t> </a:t>
            </a:r>
            <a:r>
              <a:rPr lang="fr-FR" dirty="0" err="1" smtClean="0"/>
              <a:t>cukup</a:t>
            </a:r>
            <a:r>
              <a:rPr lang="fr-FR" dirty="0" smtClean="0"/>
              <a:t> </a:t>
            </a:r>
          </a:p>
          <a:p>
            <a:r>
              <a:rPr lang="id-ID" dirty="0" smtClean="0"/>
              <a:t>Pengambilan contoh dilakukan 2 minggu sekali atau sebulan sekali untuk sumber air besar dan setiap 5 hari untuk air sungai </a:t>
            </a:r>
          </a:p>
          <a:p>
            <a:r>
              <a:rPr lang="id-ID" dirty="0" smtClean="0"/>
              <a:t>Pengambilan contoh setiap jam bila di lokasi pengambilan contoh terjadi variasi yang lebih besar atau pada tempat terjadinya pencemaran</a:t>
            </a:r>
          </a:p>
          <a:p>
            <a:r>
              <a:rPr lang="id-ID" dirty="0" smtClean="0"/>
              <a:t>Setiap contoh diberi keterangan (pada wadahnya)</a:t>
            </a:r>
          </a:p>
          <a:p>
            <a:endParaRPr lang="id-ID"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lstStyle/>
          <a:p>
            <a:r>
              <a:rPr lang="id-ID" dirty="0" smtClean="0"/>
              <a:t>Keterangan Contoh</a:t>
            </a:r>
            <a:endParaRPr lang="id-ID" dirty="0"/>
          </a:p>
        </p:txBody>
      </p:sp>
      <p:sp>
        <p:nvSpPr>
          <p:cNvPr id="3" name="Content Placeholder 2"/>
          <p:cNvSpPr>
            <a:spLocks noGrp="1"/>
          </p:cNvSpPr>
          <p:nvPr>
            <p:ph idx="1"/>
          </p:nvPr>
        </p:nvSpPr>
        <p:spPr>
          <a:ln>
            <a:solidFill>
              <a:schemeClr val="accent5">
                <a:lumMod val="50000"/>
              </a:schemeClr>
            </a:solidFill>
          </a:ln>
        </p:spPr>
        <p:txBody>
          <a:bodyPr>
            <a:normAutofit fontScale="92500"/>
          </a:bodyPr>
          <a:lstStyle/>
          <a:p>
            <a:r>
              <a:rPr lang="id-ID" dirty="0" smtClean="0"/>
              <a:t>Jenis air, misalnya air tanah, air limbah, air sungai, air laut</a:t>
            </a:r>
          </a:p>
          <a:p>
            <a:r>
              <a:rPr lang="id-ID" dirty="0" smtClean="0"/>
              <a:t>Lokasi atau titik pengambilan contoh, disebutkan lokasi yang pasti/jelas dimana sampel diambil </a:t>
            </a:r>
          </a:p>
          <a:p>
            <a:r>
              <a:rPr lang="nn-NO" dirty="0" smtClean="0"/>
              <a:t>Parameter yang akan diperiksa </a:t>
            </a:r>
          </a:p>
          <a:p>
            <a:r>
              <a:rPr lang="id-ID" dirty="0" smtClean="0"/>
              <a:t>Cuaca saat pengambilan sampel </a:t>
            </a:r>
          </a:p>
          <a:p>
            <a:r>
              <a:rPr lang="id-ID" dirty="0" smtClean="0"/>
              <a:t>Tanggal dan waktu (jam) pengambilan sampel </a:t>
            </a:r>
          </a:p>
          <a:p>
            <a:r>
              <a:rPr lang="id-ID" dirty="0" smtClean="0"/>
              <a:t>Nama yang mengambil sampel </a:t>
            </a:r>
          </a:p>
          <a:p>
            <a:endParaRPr lang="id-ID"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normAutofit/>
          </a:bodyPr>
          <a:lstStyle/>
          <a:p>
            <a:r>
              <a:rPr lang="id-ID" dirty="0" smtClean="0"/>
              <a:t>Alat </a:t>
            </a:r>
            <a:r>
              <a:rPr lang="id-ID" dirty="0" smtClean="0"/>
              <a:t>Pengukur Parameter Lapangan</a:t>
            </a:r>
            <a:endParaRPr lang="id-ID" dirty="0"/>
          </a:p>
        </p:txBody>
      </p:sp>
      <p:sp>
        <p:nvSpPr>
          <p:cNvPr id="3" name="Content Placeholder 2"/>
          <p:cNvSpPr>
            <a:spLocks noGrp="1"/>
          </p:cNvSpPr>
          <p:nvPr>
            <p:ph idx="1"/>
          </p:nvPr>
        </p:nvSpPr>
        <p:spPr>
          <a:ln>
            <a:solidFill>
              <a:schemeClr val="accent5">
                <a:lumMod val="50000"/>
              </a:schemeClr>
            </a:solidFill>
          </a:ln>
        </p:spPr>
        <p:txBody>
          <a:bodyPr/>
          <a:lstStyle/>
          <a:p>
            <a:r>
              <a:rPr lang="id-ID" dirty="0" smtClean="0"/>
              <a:t>DO meter atau peralatan untuk metode </a:t>
            </a:r>
            <a:r>
              <a:rPr lang="id-ID" i="1" dirty="0" smtClean="0"/>
              <a:t>Winkler;</a:t>
            </a:r>
          </a:p>
          <a:p>
            <a:r>
              <a:rPr lang="id-ID" dirty="0" smtClean="0"/>
              <a:t>pH meter;</a:t>
            </a:r>
          </a:p>
          <a:p>
            <a:r>
              <a:rPr lang="id-ID" dirty="0" smtClean="0"/>
              <a:t>termometer;</a:t>
            </a:r>
          </a:p>
          <a:p>
            <a:r>
              <a:rPr lang="id-ID" dirty="0" smtClean="0"/>
              <a:t>turbidimeter;</a:t>
            </a:r>
          </a:p>
          <a:p>
            <a:r>
              <a:rPr lang="id-ID" dirty="0" smtClean="0"/>
              <a:t>konduktimeter dan</a:t>
            </a:r>
          </a:p>
          <a:p>
            <a:r>
              <a:rPr lang="da-DK" dirty="0" smtClean="0"/>
              <a:t>1 set alat pengukur debit.</a:t>
            </a:r>
            <a:endParaRPr lang="id-ID"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5">
              <a:lumMod val="20000"/>
              <a:lumOff val="80000"/>
            </a:schemeClr>
          </a:solidFill>
        </p:spPr>
        <p:txBody>
          <a:bodyPr/>
          <a:lstStyle/>
          <a:p>
            <a:r>
              <a:rPr lang="id-ID" dirty="0" smtClean="0"/>
              <a:t>Alat – Alat Lain ......</a:t>
            </a:r>
            <a:endParaRPr lang="id-ID" dirty="0"/>
          </a:p>
        </p:txBody>
      </p:sp>
      <p:sp>
        <p:nvSpPr>
          <p:cNvPr id="3" name="Content Placeholder 2"/>
          <p:cNvSpPr>
            <a:spLocks noGrp="1"/>
          </p:cNvSpPr>
          <p:nvPr>
            <p:ph idx="1"/>
          </p:nvPr>
        </p:nvSpPr>
        <p:spPr>
          <a:ln>
            <a:solidFill>
              <a:schemeClr val="accent5">
                <a:lumMod val="50000"/>
              </a:schemeClr>
            </a:solidFill>
          </a:ln>
        </p:spPr>
        <p:txBody>
          <a:bodyPr>
            <a:normAutofit fontScale="92500"/>
          </a:bodyPr>
          <a:lstStyle/>
          <a:p>
            <a:r>
              <a:rPr lang="id-ID" dirty="0" smtClean="0"/>
              <a:t>Alat pendingin: dapat menyimpan contoh pada 4 °C ± 2 °C, digunakan untuk menyimpan contoh </a:t>
            </a:r>
            <a:r>
              <a:rPr lang="fi-FI" dirty="0" smtClean="0"/>
              <a:t>untuk pengujian sifat fisika dan kimia.</a:t>
            </a:r>
            <a:endParaRPr lang="id-ID" dirty="0" smtClean="0"/>
          </a:p>
          <a:p>
            <a:r>
              <a:rPr lang="id-ID" dirty="0" smtClean="0"/>
              <a:t>Alat ekstraksi: corong pemisah terbuat dari bahan gelas atau </a:t>
            </a:r>
            <a:r>
              <a:rPr lang="id-ID" i="1" dirty="0" smtClean="0"/>
              <a:t>teflon yang tembus pandang dan mudah </a:t>
            </a:r>
            <a:r>
              <a:rPr lang="it-IT" dirty="0" smtClean="0"/>
              <a:t>memisahkan fase pelarut dari contoh</a:t>
            </a:r>
            <a:endParaRPr lang="id-ID" dirty="0" smtClean="0"/>
          </a:p>
          <a:p>
            <a:r>
              <a:rPr lang="id-ID" dirty="0" smtClean="0"/>
              <a:t>Alat penyaring: dilengkapi dengan pompa isap atau pompa tekan serta dapat menahan saringan yang mempunyai ukuran pori 0,45 </a:t>
            </a:r>
            <a:r>
              <a:rPr lang="el-GR" dirty="0" smtClean="0"/>
              <a:t>μ</a:t>
            </a:r>
            <a:r>
              <a:rPr lang="id-ID" dirty="0" smtClean="0"/>
              <a:t>m.</a:t>
            </a:r>
            <a:endParaRPr lang="id-ID"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lstStyle/>
          <a:p>
            <a:r>
              <a:rPr lang="id-ID" dirty="0" smtClean="0"/>
              <a:t>Bahan kimia untuk pengawet</a:t>
            </a:r>
            <a:endParaRPr lang="id-ID" dirty="0"/>
          </a:p>
        </p:txBody>
      </p:sp>
      <p:pic>
        <p:nvPicPr>
          <p:cNvPr id="1026" name="Picture 2"/>
          <p:cNvPicPr>
            <a:picLocks noGrp="1" noChangeAspect="1" noChangeArrowheads="1"/>
          </p:cNvPicPr>
          <p:nvPr>
            <p:ph idx="1"/>
          </p:nvPr>
        </p:nvPicPr>
        <p:blipFill>
          <a:blip r:embed="rId2"/>
          <a:srcRect/>
          <a:stretch>
            <a:fillRect/>
          </a:stretch>
        </p:blipFill>
        <p:spPr bwMode="auto">
          <a:xfrm>
            <a:off x="0" y="1446236"/>
            <a:ext cx="9144000" cy="541176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Lokasi Pemantuan Kualitas DAS</a:t>
            </a:r>
            <a:endParaRPr lang="id-ID" dirty="0"/>
          </a:p>
        </p:txBody>
      </p:sp>
      <p:sp>
        <p:nvSpPr>
          <p:cNvPr id="3" name="Content Placeholder 2"/>
          <p:cNvSpPr>
            <a:spLocks noGrp="1"/>
          </p:cNvSpPr>
          <p:nvPr>
            <p:ph idx="1"/>
          </p:nvPr>
        </p:nvSpPr>
        <p:spPr>
          <a:ln>
            <a:solidFill>
              <a:schemeClr val="accent1">
                <a:lumMod val="75000"/>
              </a:schemeClr>
            </a:solidFill>
          </a:ln>
        </p:spPr>
        <p:txBody>
          <a:bodyPr>
            <a:normAutofit lnSpcReduction="10000"/>
          </a:bodyPr>
          <a:lstStyle/>
          <a:p>
            <a:r>
              <a:rPr lang="id-ID" dirty="0" smtClean="0"/>
              <a:t>Sumber air alamiah, yaitu lokasi pada tempat yang belum terjadi atau masih sedikit pencemaran; </a:t>
            </a:r>
          </a:p>
          <a:p>
            <a:r>
              <a:rPr lang="id-ID" dirty="0" smtClean="0"/>
              <a:t>Sumber air tercemar, yaitu lokasi pada tempat yang telah mengalami perubahan atau di hilir sumber pencemar; </a:t>
            </a:r>
          </a:p>
          <a:p>
            <a:r>
              <a:rPr lang="id-ID" dirty="0" smtClean="0"/>
              <a:t>Sumber air yang dimanfaatkan, yaitu lokasi pada tempat penyadapan pemanfaatan sumber air tersebut</a:t>
            </a:r>
            <a:endParaRPr lang="id-ID"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20000"/>
              <a:lumOff val="80000"/>
            </a:schemeClr>
          </a:solidFill>
        </p:spPr>
        <p:txBody>
          <a:bodyPr/>
          <a:lstStyle/>
          <a:p>
            <a:r>
              <a:rPr lang="id-ID" dirty="0" smtClean="0"/>
              <a:t>Bahan kimia untuk pengawet</a:t>
            </a:r>
            <a:endParaRPr lang="id-ID" dirty="0"/>
          </a:p>
        </p:txBody>
      </p:sp>
      <p:sp>
        <p:nvSpPr>
          <p:cNvPr id="3" name="Content Placeholder 2"/>
          <p:cNvSpPr>
            <a:spLocks noGrp="1"/>
          </p:cNvSpPr>
          <p:nvPr>
            <p:ph idx="1"/>
          </p:nvPr>
        </p:nvSpPr>
        <p:spPr/>
        <p:txBody>
          <a:bodyPr/>
          <a:lstStyle/>
          <a:p>
            <a:r>
              <a:rPr lang="id-ID" dirty="0" smtClean="0"/>
              <a:t>.......dstnya ......(lihat Lampiran B, pada </a:t>
            </a:r>
            <a:r>
              <a:rPr lang="id-ID" b="1" dirty="0" smtClean="0"/>
              <a:t>SNI 6989.57:2008</a:t>
            </a:r>
            <a:r>
              <a:rPr lang="id-ID" dirty="0" smtClean="0"/>
              <a:t> ).</a:t>
            </a:r>
          </a:p>
          <a:p>
            <a:pPr>
              <a:buNone/>
            </a:pPr>
            <a:endParaRPr lang="id-ID"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p:spPr>
        <p:txBody>
          <a:bodyPr/>
          <a:lstStyle/>
          <a:p>
            <a:r>
              <a:rPr lang="id-ID" dirty="0" smtClean="0"/>
              <a:t>Persyaratan </a:t>
            </a:r>
            <a:r>
              <a:rPr lang="id-ID" dirty="0" smtClean="0"/>
              <a:t>Wadah Contoh</a:t>
            </a:r>
            <a:endParaRPr lang="id-ID" dirty="0"/>
          </a:p>
        </p:txBody>
      </p:sp>
      <p:sp>
        <p:nvSpPr>
          <p:cNvPr id="3" name="Content Placeholder 2"/>
          <p:cNvSpPr>
            <a:spLocks noGrp="1"/>
          </p:cNvSpPr>
          <p:nvPr>
            <p:ph idx="1"/>
          </p:nvPr>
        </p:nvSpPr>
        <p:spPr>
          <a:ln>
            <a:solidFill>
              <a:schemeClr val="accent5">
                <a:lumMod val="50000"/>
              </a:schemeClr>
            </a:solidFill>
          </a:ln>
        </p:spPr>
        <p:txBody>
          <a:bodyPr/>
          <a:lstStyle/>
          <a:p>
            <a:r>
              <a:rPr lang="id-ID" dirty="0" smtClean="0"/>
              <a:t>terbuat dari bahan gelas atau plastik Poli Etilen (PE) atau Poli Propilen (PP) atau teflon </a:t>
            </a:r>
            <a:r>
              <a:rPr lang="nb-NO" dirty="0" smtClean="0"/>
              <a:t>(</a:t>
            </a:r>
            <a:r>
              <a:rPr lang="nb-NO" i="1" dirty="0" smtClean="0"/>
              <a:t>Poli Tetra Fluoro Etilen, PTFE);</a:t>
            </a:r>
          </a:p>
          <a:p>
            <a:r>
              <a:rPr lang="id-ID" dirty="0" smtClean="0"/>
              <a:t>dapat ditutup dengan kuat dan rapat;</a:t>
            </a:r>
          </a:p>
          <a:p>
            <a:r>
              <a:rPr lang="nl-NL" dirty="0" smtClean="0"/>
              <a:t>bersih dan bebas kontaminan;</a:t>
            </a:r>
          </a:p>
          <a:p>
            <a:r>
              <a:rPr lang="id-ID" dirty="0" smtClean="0"/>
              <a:t>tidak mudah pecah;</a:t>
            </a:r>
          </a:p>
          <a:p>
            <a:r>
              <a:rPr lang="id-ID" dirty="0" smtClean="0"/>
              <a:t>tidak berinteraksi dengan contoh.</a:t>
            </a:r>
            <a:endParaRPr lang="id-ID"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p:spPr>
        <p:txBody>
          <a:bodyPr/>
          <a:lstStyle/>
          <a:p>
            <a:r>
              <a:rPr lang="id-ID" dirty="0" smtClean="0"/>
              <a:t>Persiapan </a:t>
            </a:r>
            <a:r>
              <a:rPr lang="id-ID" dirty="0" smtClean="0"/>
              <a:t>Wadah Contoh</a:t>
            </a:r>
            <a:endParaRPr lang="id-ID" dirty="0"/>
          </a:p>
        </p:txBody>
      </p:sp>
      <p:sp>
        <p:nvSpPr>
          <p:cNvPr id="3" name="Content Placeholder 2"/>
          <p:cNvSpPr>
            <a:spLocks noGrp="1"/>
          </p:cNvSpPr>
          <p:nvPr>
            <p:ph idx="1"/>
          </p:nvPr>
        </p:nvSpPr>
        <p:spPr>
          <a:ln>
            <a:solidFill>
              <a:schemeClr val="accent5">
                <a:lumMod val="50000"/>
              </a:schemeClr>
            </a:solidFill>
          </a:ln>
        </p:spPr>
        <p:txBody>
          <a:bodyPr>
            <a:normAutofit fontScale="92500" lnSpcReduction="10000"/>
          </a:bodyPr>
          <a:lstStyle/>
          <a:p>
            <a:r>
              <a:rPr lang="id-ID" dirty="0" smtClean="0"/>
              <a:t>untuk menghindari kontaminasi contoh di lapangan, seluruh wadah contoh harus benarbenar </a:t>
            </a:r>
            <a:r>
              <a:rPr lang="it-IT" dirty="0" smtClean="0"/>
              <a:t>dibersihkan di laboratorium sebelum dilakukan pengambilan contoh.</a:t>
            </a:r>
          </a:p>
          <a:p>
            <a:r>
              <a:rPr lang="id-ID" dirty="0" smtClean="0"/>
              <a:t>wadah yang disiapkan jumlahnya harus selalu dilebihkan dari yang dibutuhkan, untuk </a:t>
            </a:r>
            <a:r>
              <a:rPr lang="es-ES" dirty="0" err="1" smtClean="0"/>
              <a:t>jaminan</a:t>
            </a:r>
            <a:r>
              <a:rPr lang="es-ES" dirty="0" smtClean="0"/>
              <a:t> </a:t>
            </a:r>
            <a:r>
              <a:rPr lang="es-ES" dirty="0" err="1" smtClean="0"/>
              <a:t>mutu</a:t>
            </a:r>
            <a:r>
              <a:rPr lang="es-ES" dirty="0" smtClean="0"/>
              <a:t>, </a:t>
            </a:r>
            <a:r>
              <a:rPr lang="es-ES" dirty="0" err="1" smtClean="0"/>
              <a:t>pengendalian</a:t>
            </a:r>
            <a:r>
              <a:rPr lang="es-ES" dirty="0" smtClean="0"/>
              <a:t> </a:t>
            </a:r>
            <a:r>
              <a:rPr lang="es-ES" dirty="0" err="1" smtClean="0"/>
              <a:t>mutu</a:t>
            </a:r>
            <a:r>
              <a:rPr lang="es-ES" dirty="0" smtClean="0"/>
              <a:t> dan </a:t>
            </a:r>
            <a:r>
              <a:rPr lang="es-ES" dirty="0" err="1" smtClean="0"/>
              <a:t>cadangan</a:t>
            </a:r>
            <a:r>
              <a:rPr lang="es-ES" dirty="0" smtClean="0"/>
              <a:t>.</a:t>
            </a:r>
          </a:p>
          <a:p>
            <a:r>
              <a:rPr lang="id-ID" dirty="0" smtClean="0"/>
              <a:t>jenis wadah contoh dan tingkat pembersihan yang diperlukan tergantung dari jenis contoh yang akan diambil</a:t>
            </a:r>
            <a:endParaRPr lang="id-ID"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2800" dirty="0" smtClean="0"/>
              <a:t>Wadah contoh untuk pengujian senyawa organik yang mudah menguap (</a:t>
            </a:r>
            <a:r>
              <a:rPr lang="id-ID" sz="2800" i="1" dirty="0" smtClean="0"/>
              <a:t>Volatile Organic Compound, VOC)</a:t>
            </a:r>
            <a:endParaRPr lang="id-ID" sz="2800" dirty="0"/>
          </a:p>
        </p:txBody>
      </p:sp>
      <p:sp>
        <p:nvSpPr>
          <p:cNvPr id="3" name="Content Placeholder 2"/>
          <p:cNvSpPr>
            <a:spLocks noGrp="1"/>
          </p:cNvSpPr>
          <p:nvPr>
            <p:ph idx="1"/>
          </p:nvPr>
        </p:nvSpPr>
        <p:spPr/>
        <p:txBody>
          <a:bodyPr>
            <a:normAutofit fontScale="70000" lnSpcReduction="20000"/>
          </a:bodyPr>
          <a:lstStyle/>
          <a:p>
            <a:r>
              <a:rPr lang="id-ID" dirty="0" smtClean="0"/>
              <a:t>cuci gelas vial, tutup dan septum dengan deterjen. Bilas dengan air biasa, kemudian </a:t>
            </a:r>
            <a:r>
              <a:rPr lang="sv-SE" dirty="0" smtClean="0"/>
              <a:t>bilas dengan air bebas analit;</a:t>
            </a:r>
          </a:p>
          <a:p>
            <a:r>
              <a:rPr lang="id-ID" dirty="0" smtClean="0"/>
              <a:t>bilas dengan metanol berkualitas analisis dan dikeringkan;</a:t>
            </a:r>
          </a:p>
          <a:p>
            <a:r>
              <a:rPr lang="sv-SE" dirty="0" smtClean="0"/>
              <a:t>setelah satu jam, keluarkan vial dan dinginkan dalam posisi </a:t>
            </a:r>
            <a:r>
              <a:rPr lang="id-ID" dirty="0" smtClean="0"/>
              <a:t>t</a:t>
            </a:r>
            <a:r>
              <a:rPr lang="sv-SE" dirty="0" smtClean="0"/>
              <a:t>erbalik di atas lembaran</a:t>
            </a:r>
            <a:r>
              <a:rPr lang="id-ID" dirty="0" smtClean="0"/>
              <a:t> aluminium foil;</a:t>
            </a:r>
          </a:p>
          <a:p>
            <a:r>
              <a:rPr lang="nb-NO" dirty="0" smtClean="0"/>
              <a:t>setelah dingin, tutup vial menggunakan tutup yang berseptum.</a:t>
            </a:r>
          </a:p>
          <a:p>
            <a:pPr>
              <a:buNone/>
            </a:pPr>
            <a:endParaRPr lang="id-ID" b="1" dirty="0" smtClean="0"/>
          </a:p>
          <a:p>
            <a:pPr>
              <a:buNone/>
            </a:pPr>
            <a:r>
              <a:rPr lang="sv-SE" b="1" dirty="0" smtClean="0"/>
              <a:t>CATATAN </a:t>
            </a:r>
            <a:endParaRPr lang="id-ID" b="1" dirty="0" smtClean="0"/>
          </a:p>
          <a:p>
            <a:pPr>
              <a:buNone/>
            </a:pPr>
            <a:r>
              <a:rPr lang="sv-SE" b="1" dirty="0" smtClean="0"/>
              <a:t>1 </a:t>
            </a:r>
            <a:r>
              <a:rPr lang="id-ID" b="1" dirty="0" smtClean="0"/>
              <a:t>. </a:t>
            </a:r>
            <a:r>
              <a:rPr lang="sv-SE" b="1" dirty="0" smtClean="0"/>
              <a:t>Saat pencucian wadah contoh, hindari penggunaan sarung tangan plastik atau karet</a:t>
            </a:r>
            <a:r>
              <a:rPr lang="id-ID" b="1" dirty="0" smtClean="0"/>
              <a:t> </a:t>
            </a:r>
            <a:r>
              <a:rPr lang="id-ID" dirty="0" smtClean="0"/>
              <a:t>dan sikat.</a:t>
            </a:r>
          </a:p>
          <a:p>
            <a:pPr>
              <a:buNone/>
            </a:pPr>
            <a:r>
              <a:rPr lang="id-ID" b="1" dirty="0" smtClean="0"/>
              <a:t>2 Untuk beberapa senyawa organik yang mudah menguap yang peka cahaya seperti </a:t>
            </a:r>
            <a:r>
              <a:rPr lang="id-ID" dirty="0" smtClean="0"/>
              <a:t>senyawa yang mengandung brom, beberapa jenis pestisida, senyawa organik poli-inti (</a:t>
            </a:r>
            <a:r>
              <a:rPr lang="id-ID" i="1" dirty="0" smtClean="0"/>
              <a:t>Poli Aromatik Hidrokarbon, PAH), harus digunakan botol berwarna coklat.</a:t>
            </a:r>
            <a:endParaRPr lang="id-ID"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p:spPr>
        <p:txBody>
          <a:bodyPr>
            <a:normAutofit fontScale="90000"/>
          </a:bodyPr>
          <a:lstStyle/>
          <a:p>
            <a:r>
              <a:rPr lang="id-ID" sz="3600" dirty="0" smtClean="0"/>
              <a:t>Wadah contoh untuk pengujian senyawa organik yang dapat diekstraksi</a:t>
            </a:r>
            <a:endParaRPr lang="id-ID" sz="3600" dirty="0"/>
          </a:p>
        </p:txBody>
      </p:sp>
      <p:sp>
        <p:nvSpPr>
          <p:cNvPr id="3" name="Content Placeholder 2"/>
          <p:cNvSpPr>
            <a:spLocks noGrp="1"/>
          </p:cNvSpPr>
          <p:nvPr>
            <p:ph idx="1"/>
          </p:nvPr>
        </p:nvSpPr>
        <p:spPr>
          <a:ln>
            <a:solidFill>
              <a:schemeClr val="accent5">
                <a:lumMod val="50000"/>
              </a:schemeClr>
            </a:solidFill>
          </a:ln>
        </p:spPr>
        <p:txBody>
          <a:bodyPr>
            <a:normAutofit fontScale="92500" lnSpcReduction="20000"/>
          </a:bodyPr>
          <a:lstStyle/>
          <a:p>
            <a:r>
              <a:rPr lang="id-ID" dirty="0" smtClean="0"/>
              <a:t>cuci botol gelas dan tutup dengan deterjen. Bilas dengan air biasa, kemudian bilas dengan air bebas analit;</a:t>
            </a:r>
          </a:p>
          <a:p>
            <a:r>
              <a:rPr lang="id-ID" dirty="0" smtClean="0"/>
              <a:t>masukkan 10 mL aseton berkualitas analisis ke dalam botol dan rapatkan tutupnya, kocok botol dengan baik agar aseton tersebar merata  dipermukaan dalam botol serta </a:t>
            </a:r>
            <a:r>
              <a:rPr lang="nb-NO" dirty="0" smtClean="0"/>
              <a:t>mengenai </a:t>
            </a:r>
            <a:r>
              <a:rPr lang="nb-NO" i="1" dirty="0" smtClean="0"/>
              <a:t>lining teflon dalam tutup;</a:t>
            </a:r>
          </a:p>
          <a:p>
            <a:r>
              <a:rPr lang="id-ID" dirty="0" smtClean="0"/>
              <a:t>buka tutup botol dan buang aseton. Biarkan botol mengering dan kemudian kencangkan tutup botol agar tidak terjadi kontaminasi baru.</a:t>
            </a:r>
            <a:endParaRPr lang="id-ID"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p:spPr>
        <p:txBody>
          <a:bodyPr>
            <a:normAutofit fontScale="90000"/>
          </a:bodyPr>
          <a:lstStyle/>
          <a:p>
            <a:r>
              <a:rPr lang="id-ID" dirty="0" smtClean="0"/>
              <a:t>Wadah contoh untuk pengujian logam total dan terlarut</a:t>
            </a:r>
            <a:endParaRPr lang="id-ID" dirty="0"/>
          </a:p>
        </p:txBody>
      </p:sp>
      <p:sp>
        <p:nvSpPr>
          <p:cNvPr id="3" name="Content Placeholder 2"/>
          <p:cNvSpPr>
            <a:spLocks noGrp="1"/>
          </p:cNvSpPr>
          <p:nvPr>
            <p:ph idx="1"/>
          </p:nvPr>
        </p:nvSpPr>
        <p:spPr>
          <a:ln>
            <a:solidFill>
              <a:schemeClr val="accent5">
                <a:lumMod val="50000"/>
              </a:schemeClr>
            </a:solidFill>
          </a:ln>
        </p:spPr>
        <p:txBody>
          <a:bodyPr/>
          <a:lstStyle/>
          <a:p>
            <a:r>
              <a:rPr lang="id-ID" dirty="0" smtClean="0"/>
              <a:t>cuci botol gelas atau plastik dan tutupnya dengan deterjen kemudian bilas dengan air bersih;</a:t>
            </a:r>
          </a:p>
          <a:p>
            <a:r>
              <a:rPr lang="id-ID" dirty="0" smtClean="0"/>
              <a:t>bilas dengan asam nitrat (HNO3) 1:1, kemudian bilas lagi dengan air bebas analit sebanyak 3 kali dan biarkan mengering, setelah kering tutup botol dengan rapat.</a:t>
            </a:r>
            <a:endParaRPr lang="id-ID"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p:spPr>
        <p:txBody>
          <a:bodyPr>
            <a:normAutofit fontScale="90000"/>
          </a:bodyPr>
          <a:lstStyle/>
          <a:p>
            <a:r>
              <a:rPr lang="id-ID" dirty="0" smtClean="0"/>
              <a:t>Wadah contoh untuk pengujian KOB, KOK dan nutrien</a:t>
            </a:r>
            <a:endParaRPr lang="id-ID" dirty="0"/>
          </a:p>
        </p:txBody>
      </p:sp>
      <p:sp>
        <p:nvSpPr>
          <p:cNvPr id="3" name="Content Placeholder 2"/>
          <p:cNvSpPr>
            <a:spLocks noGrp="1"/>
          </p:cNvSpPr>
          <p:nvPr>
            <p:ph idx="1"/>
          </p:nvPr>
        </p:nvSpPr>
        <p:spPr>
          <a:ln>
            <a:solidFill>
              <a:schemeClr val="accent5">
                <a:lumMod val="50000"/>
              </a:schemeClr>
            </a:solidFill>
          </a:ln>
        </p:spPr>
        <p:txBody>
          <a:bodyPr/>
          <a:lstStyle/>
          <a:p>
            <a:r>
              <a:rPr lang="id-ID" dirty="0" smtClean="0"/>
              <a:t>cuci botol dan tutup dengan deterjen bebas fosfat kemudian bilas dengan air bersih;</a:t>
            </a:r>
          </a:p>
          <a:p>
            <a:r>
              <a:rPr lang="id-ID" dirty="0" smtClean="0"/>
              <a:t>cuci botol dengan asam klorida (HCl) 1:1 dan bilas lagi dengan air bebas analit sebanyak 3 kali dan biarkan mengering, setelah kering tutup botol dengan rapat.</a:t>
            </a:r>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a:p>
        </p:txBody>
      </p:sp>
      <p:pic>
        <p:nvPicPr>
          <p:cNvPr id="1026" name="Picture 2"/>
          <p:cNvPicPr>
            <a:picLocks noChangeAspect="1" noChangeArrowheads="1"/>
          </p:cNvPicPr>
          <p:nvPr/>
        </p:nvPicPr>
        <p:blipFill>
          <a:blip r:embed="rId2"/>
          <a:srcRect/>
          <a:stretch>
            <a:fillRect/>
          </a:stretch>
        </p:blipFill>
        <p:spPr bwMode="auto">
          <a:xfrm>
            <a:off x="2071670" y="0"/>
            <a:ext cx="6643734" cy="5349550"/>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285720" y="5143512"/>
            <a:ext cx="5686425" cy="14097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Lokasi Pemantuan Kualitas Air Waduk</a:t>
            </a:r>
            <a:endParaRPr lang="id-ID" dirty="0"/>
          </a:p>
        </p:txBody>
      </p:sp>
      <p:sp>
        <p:nvSpPr>
          <p:cNvPr id="3" name="Content Placeholder 2"/>
          <p:cNvSpPr>
            <a:spLocks noGrp="1"/>
          </p:cNvSpPr>
          <p:nvPr>
            <p:ph idx="1"/>
          </p:nvPr>
        </p:nvSpPr>
        <p:spPr>
          <a:ln>
            <a:solidFill>
              <a:schemeClr val="accent1">
                <a:lumMod val="75000"/>
              </a:schemeClr>
            </a:solidFill>
          </a:ln>
        </p:spPr>
        <p:txBody>
          <a:bodyPr/>
          <a:lstStyle/>
          <a:p>
            <a:r>
              <a:rPr lang="id-ID" dirty="0" smtClean="0"/>
              <a:t>Tempat masuknya sungai ke danau/waduk; </a:t>
            </a:r>
          </a:p>
          <a:p>
            <a:r>
              <a:rPr lang="id-ID" dirty="0" smtClean="0"/>
              <a:t>Di tengah danau/waduk; </a:t>
            </a:r>
          </a:p>
          <a:p>
            <a:r>
              <a:rPr lang="id-ID" dirty="0" smtClean="0"/>
              <a:t>Lokasi penyadapan air untuk pemanfaatan; </a:t>
            </a:r>
          </a:p>
          <a:p>
            <a:r>
              <a:rPr lang="id-ID" dirty="0" smtClean="0"/>
              <a:t>Tempat keluarnya air danau/waduk.</a:t>
            </a:r>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2050" name="Picture 2"/>
          <p:cNvPicPr>
            <a:picLocks noChangeAspect="1" noChangeArrowheads="1"/>
          </p:cNvPicPr>
          <p:nvPr/>
        </p:nvPicPr>
        <p:blipFill>
          <a:blip r:embed="rId2"/>
          <a:srcRect/>
          <a:stretch>
            <a:fillRect/>
          </a:stretch>
        </p:blipFill>
        <p:spPr bwMode="auto">
          <a:xfrm>
            <a:off x="1" y="0"/>
            <a:ext cx="8858280" cy="650083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Lokasi Pemantauan Air Tanah Bebas</a:t>
            </a:r>
            <a:endParaRPr lang="id-ID" dirty="0"/>
          </a:p>
        </p:txBody>
      </p:sp>
      <p:sp>
        <p:nvSpPr>
          <p:cNvPr id="3" name="Content Placeholder 2"/>
          <p:cNvSpPr>
            <a:spLocks noGrp="1"/>
          </p:cNvSpPr>
          <p:nvPr>
            <p:ph idx="1"/>
          </p:nvPr>
        </p:nvSpPr>
        <p:spPr>
          <a:ln>
            <a:solidFill>
              <a:schemeClr val="accent1">
                <a:lumMod val="75000"/>
              </a:schemeClr>
            </a:solidFill>
          </a:ln>
        </p:spPr>
        <p:txBody>
          <a:bodyPr/>
          <a:lstStyle/>
          <a:p>
            <a:r>
              <a:rPr lang="id-ID" dirty="0" smtClean="0"/>
              <a:t>Sebelah hulu dan hilir lokasi penimbunan /pembuangan sampah kota  / Industri; </a:t>
            </a:r>
          </a:p>
          <a:p>
            <a:r>
              <a:rPr lang="id-ID" dirty="0" smtClean="0"/>
              <a:t>Sebelah hilir daerah pertanian yang intensif menggunakan pestisida dan pupuk kimia;</a:t>
            </a:r>
          </a:p>
          <a:p>
            <a:r>
              <a:rPr lang="id-ID" dirty="0" smtClean="0"/>
              <a:t>Di daerah pantai dimana terjadi penyusupan air asin; </a:t>
            </a:r>
          </a:p>
          <a:p>
            <a:r>
              <a:rPr lang="id-ID" dirty="0" smtClean="0"/>
              <a:t>Tempat-tempat lain yang dianggap perlu.</a:t>
            </a:r>
            <a:endParaRPr lang="id-ID"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TotalTime>
  <Words>1737</Words>
  <Application>Microsoft Office PowerPoint</Application>
  <PresentationFormat>On-screen Show (4:3)</PresentationFormat>
  <Paragraphs>197</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Teknik Sampling Kualitas Air</vt:lpstr>
      <vt:lpstr>Peraturan</vt:lpstr>
      <vt:lpstr>Peraturan</vt:lpstr>
      <vt:lpstr>Lokasi Pemantuan Kualitas DAS</vt:lpstr>
      <vt:lpstr>Slide 5</vt:lpstr>
      <vt:lpstr>Lokasi Pemantuan Kualitas Air Waduk</vt:lpstr>
      <vt:lpstr>Slide 7</vt:lpstr>
      <vt:lpstr>Slide 8</vt:lpstr>
      <vt:lpstr>Lokasi Pemantauan Air Tanah Bebas</vt:lpstr>
      <vt:lpstr>Lokasi Pemantauan  Air Tanah Tertekanan</vt:lpstr>
      <vt:lpstr>Slide 11</vt:lpstr>
      <vt:lpstr>TITIK PENGAMBILAN CONTOH DAS</vt:lpstr>
      <vt:lpstr>TITIK PENGAMBILAN AIR WADUK</vt:lpstr>
      <vt:lpstr>Pengambilan Sampel Air Tanah Bebas</vt:lpstr>
      <vt:lpstr>Pengambilan Sampel Air Sumur</vt:lpstr>
      <vt:lpstr>Air Tanah Tertekan</vt:lpstr>
      <vt:lpstr> Macam-macam Contoh Air  </vt:lpstr>
      <vt:lpstr> Contoh Sesaat (Grap Sample)  </vt:lpstr>
      <vt:lpstr>Contoh Sesaat (Grap Sample)</vt:lpstr>
      <vt:lpstr> Contoh Gabungan Waktu  (Composite Sample)  </vt:lpstr>
      <vt:lpstr> Contoh Gabungan Waktu  (Composite Sample)  </vt:lpstr>
      <vt:lpstr> Contoh Gabungan Tempat  (Integreted Sample)  </vt:lpstr>
      <vt:lpstr> Contoh Gabungan Tempat  (Integreted Sample)  </vt:lpstr>
      <vt:lpstr>Jelaksan apa yang dimaksud dengan.......???</vt:lpstr>
      <vt:lpstr>Contoh Gabungan Tempat dan Waktu</vt:lpstr>
      <vt:lpstr>Persyaratan Alat Pengambil Contoh</vt:lpstr>
      <vt:lpstr>Jenis alat pengambil contoh</vt:lpstr>
      <vt:lpstr>Slide 28</vt:lpstr>
      <vt:lpstr>b) botol biasa yang diberi pemberat yang digunakan pada kedalaman tertentu</vt:lpstr>
      <vt:lpstr>Alat pengambil contoh air otomatis</vt:lpstr>
      <vt:lpstr>Carilah gambar untuk alat pengambil contoh di bawah ini....</vt:lpstr>
      <vt:lpstr> Selang Waktu antara Sampling  dan Analisa  </vt:lpstr>
      <vt:lpstr> batasan waktu maksimum untuk pemeriksaan Fisika dan Kimia  </vt:lpstr>
      <vt:lpstr> Pengawetan Contoh  </vt:lpstr>
      <vt:lpstr> Frekwensi Pengambilan dan Keterangan Contoh  </vt:lpstr>
      <vt:lpstr>Keterangan Contoh</vt:lpstr>
      <vt:lpstr>Alat Pengukur Parameter Lapangan</vt:lpstr>
      <vt:lpstr>Alat – Alat Lain ......</vt:lpstr>
      <vt:lpstr>Bahan kimia untuk pengawet</vt:lpstr>
      <vt:lpstr>Bahan kimia untuk pengawet</vt:lpstr>
      <vt:lpstr>Persyaratan Wadah Contoh</vt:lpstr>
      <vt:lpstr>Persiapan Wadah Contoh</vt:lpstr>
      <vt:lpstr>Wadah contoh untuk pengujian senyawa organik yang mudah menguap (Volatile Organic Compound, VOC)</vt:lpstr>
      <vt:lpstr>Wadah contoh untuk pengujian senyawa organik yang dapat diekstraksi</vt:lpstr>
      <vt:lpstr>Wadah contoh untuk pengujian logam total dan terlarut</vt:lpstr>
      <vt:lpstr>Wadah contoh untuk pengujian KOB, KOK dan nutrien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Teknik Sampling Kualitas Air</dc:title>
  <dc:creator>FKMDN</dc:creator>
  <cp:lastModifiedBy>FKMDN</cp:lastModifiedBy>
  <cp:revision>3</cp:revision>
  <dcterms:created xsi:type="dcterms:W3CDTF">2018-04-03T22:22:29Z</dcterms:created>
  <dcterms:modified xsi:type="dcterms:W3CDTF">2018-04-04T00:40:36Z</dcterms:modified>
</cp:coreProperties>
</file>