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4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06" autoAdjust="0"/>
    <p:restoredTop sz="94660"/>
  </p:normalViewPr>
  <p:slideViewPr>
    <p:cSldViewPr snapToGrid="0">
      <p:cViewPr varScale="1">
        <p:scale>
          <a:sx n="73" d="100"/>
          <a:sy n="73" d="100"/>
        </p:scale>
        <p:origin x="63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B2895ACA-198A-45C6-AAA3-138B912D6A52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CA8714B-F704-4800-97EF-4398FB0AB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0472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5ACA-198A-45C6-AAA3-138B912D6A52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714B-F704-4800-97EF-4398FB0AB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929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5ACA-198A-45C6-AAA3-138B912D6A52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714B-F704-4800-97EF-4398FB0AB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8968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5ACA-198A-45C6-AAA3-138B912D6A52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714B-F704-4800-97EF-4398FB0AB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733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5ACA-198A-45C6-AAA3-138B912D6A52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714B-F704-4800-97EF-4398FB0AB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82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2895ACA-198A-45C6-AAA3-138B912D6A52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4CA8714B-F704-4800-97EF-4398FB0AB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9269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5ACA-198A-45C6-AAA3-138B912D6A52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714B-F704-4800-97EF-4398FB0AB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721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5ACA-198A-45C6-AAA3-138B912D6A52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714B-F704-4800-97EF-4398FB0AB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682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5ACA-198A-45C6-AAA3-138B912D6A52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714B-F704-4800-97EF-4398FB0AB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019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5ACA-198A-45C6-AAA3-138B912D6A52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714B-F704-4800-97EF-4398FB0AB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0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5ACA-198A-45C6-AAA3-138B912D6A52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CA8714B-F704-4800-97EF-4398FB0ABF8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8189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B2895ACA-198A-45C6-AAA3-138B912D6A52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CA8714B-F704-4800-97EF-4398FB0ABF8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60027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2895ACA-198A-45C6-AAA3-138B912D6A52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CA8714B-F704-4800-97EF-4398FB0ABF8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1102302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5" r:id="rId1"/>
    <p:sldLayoutId id="2147483936" r:id="rId2"/>
    <p:sldLayoutId id="2147483937" r:id="rId3"/>
    <p:sldLayoutId id="2147483938" r:id="rId4"/>
    <p:sldLayoutId id="2147483939" r:id="rId5"/>
    <p:sldLayoutId id="2147483940" r:id="rId6"/>
    <p:sldLayoutId id="2147483941" r:id="rId7"/>
    <p:sldLayoutId id="2147483942" r:id="rId8"/>
    <p:sldLayoutId id="2147483943" r:id="rId9"/>
    <p:sldLayoutId id="2147483944" r:id="rId10"/>
    <p:sldLayoutId id="2147483945" r:id="rId11"/>
    <p:sldLayoutId id="214748394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D" sz="5400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Tugas</a:t>
            </a:r>
            <a:r>
              <a:rPr lang="en-ID" sz="54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ID" sz="54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D" sz="5400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kebijakan</a:t>
            </a:r>
            <a:r>
              <a:rPr lang="en-ID" sz="54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D" sz="5400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kesehatan</a:t>
            </a:r>
            <a:endParaRPr lang="en-US" sz="5400" b="1" i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D" dirty="0" smtClean="0"/>
              <a:t>MK </a:t>
            </a:r>
            <a:r>
              <a:rPr lang="en-ID" dirty="0" err="1" smtClean="0"/>
              <a:t>AKK_smt</a:t>
            </a:r>
            <a:r>
              <a:rPr lang="en-ID" dirty="0" smtClean="0"/>
              <a:t> </a:t>
            </a:r>
            <a:r>
              <a:rPr lang="en-ID" dirty="0" err="1" smtClean="0"/>
              <a:t>genap</a:t>
            </a:r>
            <a:r>
              <a:rPr lang="en-ID" dirty="0" smtClean="0"/>
              <a:t> 2018/2019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873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Pembagian</a:t>
            </a:r>
            <a:r>
              <a:rPr lang="en-ID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D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kelompok</a:t>
            </a:r>
            <a:r>
              <a:rPr lang="en-ID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D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ID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D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tema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371846055"/>
              </p:ext>
            </p:extLst>
          </p:nvPr>
        </p:nvGraphicFramePr>
        <p:xfrm>
          <a:off x="1933303" y="1836420"/>
          <a:ext cx="7476309" cy="40792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13056">
                  <a:extLst>
                    <a:ext uri="{9D8B030D-6E8A-4147-A177-3AD203B41FA5}">
                      <a16:colId xmlns:a16="http://schemas.microsoft.com/office/drawing/2014/main" val="103558184"/>
                    </a:ext>
                  </a:extLst>
                </a:gridCol>
                <a:gridCol w="5563253">
                  <a:extLst>
                    <a:ext uri="{9D8B030D-6E8A-4147-A177-3AD203B41FA5}">
                      <a16:colId xmlns:a16="http://schemas.microsoft.com/office/drawing/2014/main" val="13108381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D" dirty="0" smtClean="0"/>
                        <a:t>Kelp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err="1" smtClean="0"/>
                        <a:t>Tema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72806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D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err="1" smtClean="0"/>
                        <a:t>Demam</a:t>
                      </a:r>
                      <a:r>
                        <a:rPr lang="en-ID" dirty="0" smtClean="0"/>
                        <a:t> </a:t>
                      </a:r>
                      <a:r>
                        <a:rPr lang="en-ID" dirty="0" err="1" smtClean="0"/>
                        <a:t>Berdarah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90518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D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smtClean="0"/>
                        <a:t>HIV </a:t>
                      </a:r>
                      <a:r>
                        <a:rPr lang="en-ID" dirty="0" err="1" smtClean="0"/>
                        <a:t>dan</a:t>
                      </a:r>
                      <a:r>
                        <a:rPr lang="en-ID" dirty="0" smtClean="0"/>
                        <a:t> AIDS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25301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D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smtClean="0"/>
                        <a:t>Tuberculosis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21027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D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smtClean="0"/>
                        <a:t>AKI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69350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D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smtClean="0"/>
                        <a:t>Stunting/</a:t>
                      </a:r>
                      <a:r>
                        <a:rPr lang="en-ID" dirty="0" err="1" smtClean="0"/>
                        <a:t>Gizi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5801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D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err="1" smtClean="0"/>
                        <a:t>Obesitas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29424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D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err="1" smtClean="0"/>
                        <a:t>Hipertensi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58244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D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smtClean="0"/>
                        <a:t>Diabetes </a:t>
                      </a:r>
                      <a:r>
                        <a:rPr lang="en-ID" dirty="0" err="1" smtClean="0"/>
                        <a:t>Melitus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99148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D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err="1" smtClean="0"/>
                        <a:t>Rokok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2227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D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err="1" smtClean="0"/>
                        <a:t>Jantung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12103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7898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Format </a:t>
            </a:r>
            <a:r>
              <a:rPr lang="en-ID" dirty="0" err="1" smtClean="0"/>
              <a:t>Tugas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1831515"/>
            <a:ext cx="10210800" cy="3424107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ID" sz="2400" dirty="0" err="1"/>
              <a:t>Gambaran</a:t>
            </a:r>
            <a:r>
              <a:rPr lang="en-ID" sz="2400" dirty="0"/>
              <a:t> </a:t>
            </a:r>
            <a:r>
              <a:rPr lang="en-ID" sz="2400" dirty="0" err="1"/>
              <a:t>Situasi</a:t>
            </a:r>
            <a:r>
              <a:rPr lang="en-ID" sz="2400" dirty="0"/>
              <a:t> </a:t>
            </a:r>
            <a:r>
              <a:rPr lang="en-ID" sz="2400" dirty="0" err="1"/>
              <a:t>dan</a:t>
            </a:r>
            <a:r>
              <a:rPr lang="en-ID" sz="2400" dirty="0"/>
              <a:t> </a:t>
            </a:r>
            <a:r>
              <a:rPr lang="en-ID" sz="2400" dirty="0" err="1"/>
              <a:t>Kondisi</a:t>
            </a:r>
            <a:r>
              <a:rPr lang="en-ID" sz="2400" dirty="0"/>
              <a:t> </a:t>
            </a:r>
            <a:r>
              <a:rPr lang="en-ID" sz="2400" dirty="0" err="1"/>
              <a:t>Masalah</a:t>
            </a:r>
            <a:r>
              <a:rPr lang="en-ID" sz="2400" dirty="0"/>
              <a:t> </a:t>
            </a:r>
            <a:r>
              <a:rPr lang="en-ID" sz="2400" dirty="0" err="1" smtClean="0"/>
              <a:t>Kesehatan</a:t>
            </a:r>
            <a:r>
              <a:rPr lang="en-ID" sz="2400" dirty="0" smtClean="0"/>
              <a:t> “X”</a:t>
            </a:r>
          </a:p>
          <a:p>
            <a:pPr marL="457200" indent="-457200">
              <a:buFont typeface="+mj-lt"/>
              <a:buAutoNum type="alphaUcPeriod"/>
            </a:pPr>
            <a:r>
              <a:rPr lang="en-ID" sz="2400" dirty="0" err="1" smtClean="0"/>
              <a:t>Identifikasi</a:t>
            </a:r>
            <a:r>
              <a:rPr lang="en-ID" sz="2400" dirty="0" smtClean="0"/>
              <a:t> </a:t>
            </a:r>
            <a:r>
              <a:rPr lang="en-ID" sz="2400" dirty="0" err="1" smtClean="0"/>
              <a:t>Kebijakan</a:t>
            </a:r>
            <a:r>
              <a:rPr lang="en-ID" sz="2400" dirty="0" smtClean="0"/>
              <a:t> </a:t>
            </a:r>
            <a:r>
              <a:rPr lang="en-ID" sz="2400" dirty="0" err="1" smtClean="0"/>
              <a:t>terkait</a:t>
            </a:r>
            <a:r>
              <a:rPr lang="en-ID" sz="2400" dirty="0" smtClean="0"/>
              <a:t> </a:t>
            </a:r>
            <a:r>
              <a:rPr lang="en-ID" sz="2400" dirty="0" err="1" smtClean="0"/>
              <a:t>Masalah</a:t>
            </a:r>
            <a:r>
              <a:rPr lang="en-ID" sz="2400" dirty="0" smtClean="0"/>
              <a:t> </a:t>
            </a:r>
            <a:r>
              <a:rPr lang="en-ID" sz="2400" dirty="0" err="1" smtClean="0"/>
              <a:t>Kesehatan</a:t>
            </a:r>
            <a:r>
              <a:rPr lang="en-ID" sz="2400" dirty="0" smtClean="0"/>
              <a:t> </a:t>
            </a:r>
            <a:r>
              <a:rPr lang="en-ID" sz="2400" dirty="0"/>
              <a:t> “X”</a:t>
            </a:r>
            <a:endParaRPr lang="en-ID" sz="2400" dirty="0" smtClean="0"/>
          </a:p>
          <a:p>
            <a:pPr marL="457200" indent="-457200">
              <a:buFont typeface="+mj-lt"/>
              <a:buAutoNum type="alphaUcPeriod"/>
            </a:pPr>
            <a:r>
              <a:rPr lang="en-ID" sz="2400" dirty="0" smtClean="0"/>
              <a:t>Program </a:t>
            </a:r>
            <a:r>
              <a:rPr lang="en-ID" sz="2400" dirty="0" err="1" smtClean="0"/>
              <a:t>Promotif</a:t>
            </a:r>
            <a:r>
              <a:rPr lang="en-ID" sz="2400" dirty="0" smtClean="0"/>
              <a:t> </a:t>
            </a:r>
            <a:r>
              <a:rPr lang="en-ID" sz="2400" dirty="0" err="1" smtClean="0"/>
              <a:t>dan</a:t>
            </a:r>
            <a:r>
              <a:rPr lang="en-ID" sz="2400" dirty="0" smtClean="0"/>
              <a:t> </a:t>
            </a:r>
            <a:r>
              <a:rPr lang="en-ID" sz="2400" dirty="0" err="1" smtClean="0"/>
              <a:t>Preventif</a:t>
            </a:r>
            <a:r>
              <a:rPr lang="en-ID" sz="2400" dirty="0" smtClean="0"/>
              <a:t> </a:t>
            </a:r>
            <a:r>
              <a:rPr lang="en-ID" sz="2400" dirty="0" err="1" smtClean="0"/>
              <a:t>Pemerintah</a:t>
            </a:r>
            <a:r>
              <a:rPr lang="en-ID" sz="2400" dirty="0" smtClean="0"/>
              <a:t> </a:t>
            </a:r>
            <a:r>
              <a:rPr lang="en-ID" sz="2400" dirty="0" err="1" smtClean="0"/>
              <a:t>untuk</a:t>
            </a:r>
            <a:r>
              <a:rPr lang="en-ID" sz="2400" dirty="0" smtClean="0"/>
              <a:t> </a:t>
            </a:r>
            <a:r>
              <a:rPr lang="en-ID" sz="2400" dirty="0" err="1" smtClean="0"/>
              <a:t>Mengatasi</a:t>
            </a:r>
            <a:r>
              <a:rPr lang="en-ID" sz="2400" dirty="0" smtClean="0"/>
              <a:t> </a:t>
            </a:r>
            <a:r>
              <a:rPr lang="en-ID" sz="2400" dirty="0" err="1" smtClean="0"/>
              <a:t>Masalah</a:t>
            </a:r>
            <a:r>
              <a:rPr lang="en-ID" sz="2400" dirty="0" smtClean="0"/>
              <a:t> </a:t>
            </a:r>
            <a:r>
              <a:rPr lang="en-ID" sz="2400" dirty="0" err="1" smtClean="0"/>
              <a:t>Kesehatan</a:t>
            </a:r>
            <a:r>
              <a:rPr lang="en-ID" sz="2400" dirty="0" smtClean="0"/>
              <a:t> </a:t>
            </a:r>
            <a:r>
              <a:rPr lang="en-ID" sz="2400" dirty="0"/>
              <a:t> “X</a:t>
            </a:r>
            <a:r>
              <a:rPr lang="en-ID" sz="2400" dirty="0" smtClean="0"/>
              <a:t>”</a:t>
            </a:r>
          </a:p>
          <a:p>
            <a:pPr marL="457200" indent="-457200">
              <a:buFont typeface="+mj-lt"/>
              <a:buAutoNum type="alphaUcPeriod"/>
            </a:pPr>
            <a:r>
              <a:rPr lang="en-ID" sz="2400" dirty="0" err="1" smtClean="0"/>
              <a:t>Efektifitas</a:t>
            </a:r>
            <a:r>
              <a:rPr lang="en-ID" sz="2400" dirty="0" smtClean="0"/>
              <a:t> Program </a:t>
            </a:r>
            <a:r>
              <a:rPr lang="en-ID" sz="2400" dirty="0" err="1" smtClean="0"/>
              <a:t>Kesehatan</a:t>
            </a:r>
            <a:r>
              <a:rPr lang="en-ID" sz="2400" dirty="0" smtClean="0"/>
              <a:t> </a:t>
            </a:r>
            <a:r>
              <a:rPr lang="en-ID" sz="2400" dirty="0" err="1" smtClean="0"/>
              <a:t>dalam</a:t>
            </a:r>
            <a:r>
              <a:rPr lang="en-ID" sz="2400" dirty="0" smtClean="0"/>
              <a:t> </a:t>
            </a:r>
            <a:r>
              <a:rPr lang="en-ID" sz="2400" dirty="0" err="1" smtClean="0"/>
              <a:t>Mengatasi</a:t>
            </a:r>
            <a:r>
              <a:rPr lang="en-ID" sz="2400" dirty="0" smtClean="0"/>
              <a:t> </a:t>
            </a:r>
            <a:r>
              <a:rPr lang="en-ID" sz="2400" dirty="0" err="1" smtClean="0"/>
              <a:t>Masalah</a:t>
            </a:r>
            <a:endParaRPr lang="en-ID" sz="2400" dirty="0" smtClean="0"/>
          </a:p>
          <a:p>
            <a:pPr marL="457200" indent="-457200">
              <a:buFont typeface="+mj-lt"/>
              <a:buAutoNum type="alphaUcPeriod"/>
            </a:pPr>
            <a:r>
              <a:rPr lang="en-ID" sz="2400" dirty="0" err="1" smtClean="0"/>
              <a:t>Lampiran</a:t>
            </a:r>
            <a:r>
              <a:rPr lang="en-ID" sz="2400" dirty="0" smtClean="0"/>
              <a:t>: Media </a:t>
            </a:r>
            <a:r>
              <a:rPr lang="en-ID" sz="2400" dirty="0" err="1" smtClean="0"/>
              <a:t>promosi</a:t>
            </a:r>
            <a:r>
              <a:rPr lang="en-ID" sz="2400" dirty="0" smtClean="0"/>
              <a:t> </a:t>
            </a:r>
            <a:r>
              <a:rPr lang="en-ID" sz="2400" dirty="0" err="1" smtClean="0"/>
              <a:t>kesehatan</a:t>
            </a:r>
            <a:r>
              <a:rPr lang="en-ID" sz="2400" dirty="0" smtClean="0"/>
              <a:t> yang </a:t>
            </a:r>
            <a:r>
              <a:rPr lang="en-ID" sz="2400" dirty="0" err="1" smtClean="0"/>
              <a:t>diterbitkan</a:t>
            </a:r>
            <a:r>
              <a:rPr lang="en-ID" sz="2400" dirty="0" smtClean="0"/>
              <a:t> </a:t>
            </a:r>
            <a:r>
              <a:rPr lang="en-ID" sz="2400" dirty="0" err="1" smtClean="0"/>
              <a:t>oleh</a:t>
            </a:r>
            <a:r>
              <a:rPr lang="en-ID" sz="2400" dirty="0" smtClean="0"/>
              <a:t> </a:t>
            </a:r>
            <a:r>
              <a:rPr lang="en-ID" sz="2400" dirty="0" err="1" smtClean="0"/>
              <a:t>Kementerian</a:t>
            </a:r>
            <a:r>
              <a:rPr lang="en-ID" sz="2400" dirty="0" smtClean="0"/>
              <a:t> </a:t>
            </a:r>
            <a:r>
              <a:rPr lang="en-ID" sz="2400" dirty="0" err="1" smtClean="0"/>
              <a:t>Kesehatan</a:t>
            </a:r>
            <a:r>
              <a:rPr lang="en-ID" sz="2400" dirty="0" smtClean="0"/>
              <a:t> RI </a:t>
            </a:r>
            <a:r>
              <a:rPr lang="en-ID" sz="2400" dirty="0" err="1" smtClean="0"/>
              <a:t>terkait</a:t>
            </a:r>
            <a:r>
              <a:rPr lang="en-ID" sz="2400" dirty="0" smtClean="0"/>
              <a:t> </a:t>
            </a:r>
            <a:r>
              <a:rPr lang="en-ID" sz="2400" dirty="0" err="1" smtClean="0"/>
              <a:t>masalah</a:t>
            </a:r>
            <a:r>
              <a:rPr lang="en-ID" sz="2400" dirty="0" smtClean="0"/>
              <a:t> </a:t>
            </a:r>
            <a:r>
              <a:rPr lang="en-ID" sz="2400" dirty="0" err="1" smtClean="0"/>
              <a:t>kesehatan</a:t>
            </a:r>
            <a:r>
              <a:rPr lang="en-ID" sz="2400" dirty="0" smtClean="0"/>
              <a:t> </a:t>
            </a:r>
            <a:r>
              <a:rPr lang="en-ID" sz="2400" dirty="0" err="1" smtClean="0"/>
              <a:t>tersebut</a:t>
            </a:r>
            <a:endParaRPr lang="en-ID" sz="2400" dirty="0" smtClean="0"/>
          </a:p>
          <a:p>
            <a:pPr marL="457200" indent="-457200">
              <a:buFont typeface="+mj-lt"/>
              <a:buAutoNum type="alphaUcPeriod"/>
            </a:pPr>
            <a:endParaRPr lang="en-ID" sz="2400" dirty="0" smtClean="0"/>
          </a:p>
          <a:p>
            <a:pPr marL="457200" indent="-457200">
              <a:buFont typeface="+mj-lt"/>
              <a:buAutoNum type="alphaU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2209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sz="2800" dirty="0" smtClean="0">
                <a:solidFill>
                  <a:schemeClr val="accent6">
                    <a:lumMod val="75000"/>
                  </a:schemeClr>
                </a:solidFill>
              </a:rPr>
              <a:t>A. </a:t>
            </a:r>
            <a:r>
              <a:rPr lang="en-ID" sz="2800" dirty="0" err="1">
                <a:solidFill>
                  <a:schemeClr val="accent6">
                    <a:lumMod val="75000"/>
                  </a:schemeClr>
                </a:solidFill>
              </a:rPr>
              <a:t>Gambaran</a:t>
            </a:r>
            <a:r>
              <a:rPr lang="en-ID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800" dirty="0" err="1">
                <a:solidFill>
                  <a:schemeClr val="accent6">
                    <a:lumMod val="75000"/>
                  </a:schemeClr>
                </a:solidFill>
              </a:rPr>
              <a:t>Situasi</a:t>
            </a:r>
            <a:r>
              <a:rPr lang="en-ID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800" dirty="0" err="1">
                <a:solidFill>
                  <a:schemeClr val="accent6">
                    <a:lumMod val="75000"/>
                  </a:schemeClr>
                </a:solidFill>
              </a:rPr>
              <a:t>dan</a:t>
            </a:r>
            <a:r>
              <a:rPr lang="en-ID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800" dirty="0" err="1">
                <a:solidFill>
                  <a:schemeClr val="accent6">
                    <a:lumMod val="75000"/>
                  </a:schemeClr>
                </a:solidFill>
              </a:rPr>
              <a:t>Kondisi</a:t>
            </a:r>
            <a:r>
              <a:rPr lang="en-ID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800" dirty="0" err="1">
                <a:solidFill>
                  <a:schemeClr val="accent6">
                    <a:lumMod val="75000"/>
                  </a:schemeClr>
                </a:solidFill>
              </a:rPr>
              <a:t>Masalah</a:t>
            </a:r>
            <a:r>
              <a:rPr lang="en-ID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800" dirty="0" err="1">
                <a:solidFill>
                  <a:schemeClr val="accent6">
                    <a:lumMod val="75000"/>
                  </a:schemeClr>
                </a:solidFill>
              </a:rPr>
              <a:t>Kesehatan</a:t>
            </a:r>
            <a:r>
              <a:rPr lang="en-ID" sz="2800" dirty="0">
                <a:solidFill>
                  <a:schemeClr val="accent6">
                    <a:lumMod val="75000"/>
                  </a:schemeClr>
                </a:solidFill>
              </a:rPr>
              <a:t> “X”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319348" y="2210337"/>
            <a:ext cx="9379132" cy="3424107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ID" sz="2800" dirty="0" err="1" smtClean="0"/>
              <a:t>Penyebab</a:t>
            </a:r>
            <a:r>
              <a:rPr lang="en-ID" sz="2800" dirty="0" smtClean="0"/>
              <a:t> </a:t>
            </a:r>
            <a:r>
              <a:rPr lang="en-ID" sz="2800" dirty="0" err="1" smtClean="0"/>
              <a:t>Masalah</a:t>
            </a:r>
            <a:endParaRPr lang="en-ID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en-ID" sz="2800" dirty="0" err="1" smtClean="0"/>
              <a:t>Penanggulangan</a:t>
            </a:r>
            <a:r>
              <a:rPr lang="en-ID" sz="2800" dirty="0" smtClean="0"/>
              <a:t> </a:t>
            </a:r>
            <a:r>
              <a:rPr lang="en-ID" sz="2800" dirty="0" err="1" smtClean="0"/>
              <a:t>Masalah</a:t>
            </a:r>
            <a:r>
              <a:rPr lang="en-ID" sz="2800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ID" sz="2800" dirty="0" err="1" smtClean="0"/>
              <a:t>Besar</a:t>
            </a:r>
            <a:r>
              <a:rPr lang="en-ID" sz="2800" dirty="0" smtClean="0"/>
              <a:t> </a:t>
            </a:r>
            <a:r>
              <a:rPr lang="en-ID" sz="2800" dirty="0" err="1" smtClean="0"/>
              <a:t>Masalah</a:t>
            </a:r>
            <a:r>
              <a:rPr lang="en-ID" sz="2800" dirty="0" smtClean="0"/>
              <a:t> </a:t>
            </a:r>
            <a:r>
              <a:rPr lang="en-ID" sz="2800" dirty="0" err="1" smtClean="0"/>
              <a:t>Kesehatan</a:t>
            </a:r>
            <a:r>
              <a:rPr lang="en-ID" sz="2800" dirty="0" smtClean="0"/>
              <a:t>; </a:t>
            </a:r>
            <a:r>
              <a:rPr lang="en-ID" sz="2800" dirty="0" err="1" smtClean="0"/>
              <a:t>jelaskan</a:t>
            </a:r>
            <a:r>
              <a:rPr lang="en-ID" sz="2800" dirty="0" smtClean="0"/>
              <a:t> </a:t>
            </a:r>
            <a:r>
              <a:rPr lang="en-ID" sz="2800" dirty="0" err="1" smtClean="0"/>
              <a:t>tren</a:t>
            </a:r>
            <a:r>
              <a:rPr lang="en-ID" sz="2800" dirty="0" smtClean="0"/>
              <a:t> </a:t>
            </a:r>
            <a:r>
              <a:rPr lang="en-ID" sz="2800" dirty="0" err="1" smtClean="0"/>
              <a:t>jumlah</a:t>
            </a:r>
            <a:r>
              <a:rPr lang="en-ID" sz="2800" dirty="0" smtClean="0"/>
              <a:t> </a:t>
            </a:r>
            <a:r>
              <a:rPr lang="en-ID" sz="2800" dirty="0" err="1" smtClean="0"/>
              <a:t>kasus</a:t>
            </a:r>
            <a:r>
              <a:rPr lang="en-ID" sz="2800" dirty="0" smtClean="0"/>
              <a:t> </a:t>
            </a:r>
            <a:r>
              <a:rPr lang="en-ID" sz="2800" dirty="0" err="1" smtClean="0"/>
              <a:t>dan</a:t>
            </a:r>
            <a:r>
              <a:rPr lang="en-ID" sz="2800" dirty="0" smtClean="0"/>
              <a:t> </a:t>
            </a:r>
            <a:r>
              <a:rPr lang="en-ID" sz="2800" dirty="0" err="1" smtClean="0"/>
              <a:t>atau</a:t>
            </a:r>
            <a:r>
              <a:rPr lang="en-ID" sz="2800" dirty="0" smtClean="0"/>
              <a:t> </a:t>
            </a:r>
            <a:r>
              <a:rPr lang="en-ID" sz="2800" dirty="0" err="1" smtClean="0"/>
              <a:t>kematian</a:t>
            </a:r>
            <a:r>
              <a:rPr lang="en-ID" sz="2800" dirty="0" smtClean="0"/>
              <a:t> </a:t>
            </a:r>
            <a:r>
              <a:rPr lang="en-ID" sz="2800" dirty="0" err="1" smtClean="0"/>
              <a:t>karena</a:t>
            </a:r>
            <a:r>
              <a:rPr lang="en-ID" sz="2800" dirty="0" smtClean="0"/>
              <a:t> </a:t>
            </a:r>
            <a:r>
              <a:rPr lang="en-ID" sz="2800" dirty="0" err="1" smtClean="0"/>
              <a:t>masalah</a:t>
            </a:r>
            <a:r>
              <a:rPr lang="en-ID" sz="2800" dirty="0" smtClean="0"/>
              <a:t> </a:t>
            </a:r>
            <a:r>
              <a:rPr lang="en-ID" sz="2800" dirty="0" err="1" smtClean="0"/>
              <a:t>kesehatan</a:t>
            </a:r>
            <a:r>
              <a:rPr lang="en-ID" sz="2800" dirty="0" smtClean="0"/>
              <a:t> </a:t>
            </a:r>
            <a:r>
              <a:rPr lang="en-ID" sz="2800" dirty="0" err="1" smtClean="0"/>
              <a:t>tersebut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88930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sz="2800" dirty="0" smtClean="0">
                <a:solidFill>
                  <a:schemeClr val="accent6">
                    <a:lumMod val="75000"/>
                  </a:schemeClr>
                </a:solidFill>
              </a:rPr>
              <a:t>B. </a:t>
            </a:r>
            <a:r>
              <a:rPr lang="en-ID" sz="2800" dirty="0" err="1" smtClean="0">
                <a:solidFill>
                  <a:schemeClr val="accent6">
                    <a:lumMod val="75000"/>
                  </a:schemeClr>
                </a:solidFill>
              </a:rPr>
              <a:t>Identifikasi</a:t>
            </a:r>
            <a:r>
              <a:rPr lang="en-ID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800" dirty="0" err="1">
                <a:solidFill>
                  <a:schemeClr val="accent6">
                    <a:lumMod val="75000"/>
                  </a:schemeClr>
                </a:solidFill>
              </a:rPr>
              <a:t>Kebijakan</a:t>
            </a:r>
            <a:r>
              <a:rPr lang="en-ID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800" dirty="0" err="1">
                <a:solidFill>
                  <a:schemeClr val="accent6">
                    <a:lumMod val="75000"/>
                  </a:schemeClr>
                </a:solidFill>
              </a:rPr>
              <a:t>terkait</a:t>
            </a:r>
            <a:r>
              <a:rPr lang="en-ID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800" dirty="0" err="1">
                <a:solidFill>
                  <a:schemeClr val="accent6">
                    <a:lumMod val="75000"/>
                  </a:schemeClr>
                </a:solidFill>
              </a:rPr>
              <a:t>Masalah</a:t>
            </a:r>
            <a:r>
              <a:rPr lang="en-ID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800" dirty="0" err="1">
                <a:solidFill>
                  <a:schemeClr val="accent6">
                    <a:lumMod val="75000"/>
                  </a:schemeClr>
                </a:solidFill>
              </a:rPr>
              <a:t>Kesehatan</a:t>
            </a:r>
            <a:r>
              <a:rPr lang="en-ID" sz="2800" dirty="0">
                <a:solidFill>
                  <a:schemeClr val="accent6">
                    <a:lumMod val="75000"/>
                  </a:schemeClr>
                </a:solidFill>
              </a:rPr>
              <a:t>  “X”</a:t>
            </a:r>
            <a:br>
              <a:rPr lang="en-ID" sz="2800" dirty="0">
                <a:solidFill>
                  <a:schemeClr val="accent6">
                    <a:lumMod val="75000"/>
                  </a:schemeClr>
                </a:solidFill>
              </a:rPr>
            </a:b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75656" y="2171149"/>
            <a:ext cx="8817430" cy="3424107"/>
          </a:xfrm>
        </p:spPr>
        <p:txBody>
          <a:bodyPr>
            <a:normAutofit/>
          </a:bodyPr>
          <a:lstStyle/>
          <a:p>
            <a:r>
              <a:rPr lang="en-ID" sz="3200" dirty="0" err="1" smtClean="0"/>
              <a:t>Sebutkan</a:t>
            </a:r>
            <a:r>
              <a:rPr lang="en-ID" sz="3200" dirty="0" smtClean="0"/>
              <a:t> </a:t>
            </a:r>
            <a:r>
              <a:rPr lang="en-ID" sz="3200" dirty="0" err="1" smtClean="0"/>
              <a:t>dan</a:t>
            </a:r>
            <a:r>
              <a:rPr lang="en-ID" sz="3200" dirty="0" smtClean="0"/>
              <a:t> </a:t>
            </a:r>
            <a:r>
              <a:rPr lang="en-ID" sz="3200" dirty="0" err="1" smtClean="0"/>
              <a:t>jelaskan</a:t>
            </a:r>
            <a:r>
              <a:rPr lang="en-ID" sz="3200" dirty="0" smtClean="0"/>
              <a:t> </a:t>
            </a:r>
            <a:r>
              <a:rPr lang="en-ID" sz="3200" dirty="0" err="1" smtClean="0"/>
              <a:t>segala</a:t>
            </a:r>
            <a:r>
              <a:rPr lang="en-ID" sz="3200" dirty="0" smtClean="0"/>
              <a:t> </a:t>
            </a:r>
            <a:r>
              <a:rPr lang="en-ID" sz="3200" dirty="0" err="1" smtClean="0"/>
              <a:t>peraturan</a:t>
            </a:r>
            <a:r>
              <a:rPr lang="en-ID" sz="3200" dirty="0" smtClean="0"/>
              <a:t> </a:t>
            </a:r>
            <a:r>
              <a:rPr lang="en-ID" sz="3200" dirty="0" err="1" smtClean="0"/>
              <a:t>terkait</a:t>
            </a:r>
            <a:r>
              <a:rPr lang="en-ID" sz="3200" dirty="0" smtClean="0"/>
              <a:t> </a:t>
            </a:r>
            <a:r>
              <a:rPr lang="en-ID" sz="3200" dirty="0" err="1" smtClean="0"/>
              <a:t>masalah</a:t>
            </a:r>
            <a:r>
              <a:rPr lang="en-ID" sz="3200" dirty="0" smtClean="0"/>
              <a:t> </a:t>
            </a:r>
            <a:r>
              <a:rPr lang="en-ID" sz="3200" dirty="0" err="1" smtClean="0"/>
              <a:t>kesehatan</a:t>
            </a:r>
            <a:r>
              <a:rPr lang="en-ID" sz="3200" dirty="0" smtClean="0"/>
              <a:t> </a:t>
            </a:r>
            <a:r>
              <a:rPr lang="en-ID" sz="3200" dirty="0" err="1" smtClean="0"/>
              <a:t>tersebut</a:t>
            </a:r>
            <a:endParaRPr lang="en-ID" sz="3200" dirty="0" smtClean="0"/>
          </a:p>
          <a:p>
            <a:r>
              <a:rPr lang="en-ID" sz="3200" dirty="0" err="1" smtClean="0"/>
              <a:t>Urutkan</a:t>
            </a:r>
            <a:r>
              <a:rPr lang="en-ID" sz="3200" dirty="0" smtClean="0"/>
              <a:t> </a:t>
            </a:r>
            <a:r>
              <a:rPr lang="en-ID" sz="3200" dirty="0" err="1" smtClean="0"/>
              <a:t>sesuai</a:t>
            </a:r>
            <a:r>
              <a:rPr lang="en-ID" sz="3200" dirty="0" smtClean="0"/>
              <a:t> </a:t>
            </a:r>
            <a:r>
              <a:rPr lang="en-ID" sz="3200" dirty="0" err="1" smtClean="0"/>
              <a:t>hierarki</a:t>
            </a:r>
            <a:r>
              <a:rPr lang="en-ID" sz="3200" dirty="0" smtClean="0"/>
              <a:t> </a:t>
            </a:r>
            <a:r>
              <a:rPr lang="en-ID" sz="3200" dirty="0" err="1" smtClean="0"/>
              <a:t>kebijakan</a:t>
            </a:r>
            <a:r>
              <a:rPr lang="en-ID" sz="3200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56529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3771" y="642594"/>
            <a:ext cx="10698479" cy="1371600"/>
          </a:xfrm>
        </p:spPr>
        <p:txBody>
          <a:bodyPr>
            <a:noAutofit/>
          </a:bodyPr>
          <a:lstStyle/>
          <a:p>
            <a:r>
              <a:rPr lang="en-ID" sz="2800" dirty="0" smtClean="0">
                <a:solidFill>
                  <a:schemeClr val="accent6">
                    <a:lumMod val="75000"/>
                  </a:schemeClr>
                </a:solidFill>
              </a:rPr>
              <a:t>C. </a:t>
            </a:r>
            <a:r>
              <a:rPr lang="en-ID" sz="2800" dirty="0">
                <a:solidFill>
                  <a:schemeClr val="accent6">
                    <a:lumMod val="75000"/>
                  </a:schemeClr>
                </a:solidFill>
              </a:rPr>
              <a:t>Program </a:t>
            </a:r>
            <a:r>
              <a:rPr lang="en-ID" sz="2800" dirty="0" err="1">
                <a:solidFill>
                  <a:schemeClr val="accent6">
                    <a:lumMod val="75000"/>
                  </a:schemeClr>
                </a:solidFill>
              </a:rPr>
              <a:t>Promotif</a:t>
            </a:r>
            <a:r>
              <a:rPr lang="en-ID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800" dirty="0" err="1">
                <a:solidFill>
                  <a:schemeClr val="accent6">
                    <a:lumMod val="75000"/>
                  </a:schemeClr>
                </a:solidFill>
              </a:rPr>
              <a:t>dan</a:t>
            </a:r>
            <a:r>
              <a:rPr lang="en-ID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800" dirty="0" err="1">
                <a:solidFill>
                  <a:schemeClr val="accent6">
                    <a:lumMod val="75000"/>
                  </a:schemeClr>
                </a:solidFill>
              </a:rPr>
              <a:t>Preventif</a:t>
            </a:r>
            <a:r>
              <a:rPr lang="en-ID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800" dirty="0" err="1">
                <a:solidFill>
                  <a:schemeClr val="accent6">
                    <a:lumMod val="75000"/>
                  </a:schemeClr>
                </a:solidFill>
              </a:rPr>
              <a:t>Pemerintah</a:t>
            </a:r>
            <a:r>
              <a:rPr lang="en-ID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800" dirty="0" err="1">
                <a:solidFill>
                  <a:schemeClr val="accent6">
                    <a:lumMod val="75000"/>
                  </a:schemeClr>
                </a:solidFill>
              </a:rPr>
              <a:t>untuk</a:t>
            </a:r>
            <a:r>
              <a:rPr lang="en-ID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800" dirty="0" err="1">
                <a:solidFill>
                  <a:schemeClr val="accent6">
                    <a:lumMod val="75000"/>
                  </a:schemeClr>
                </a:solidFill>
              </a:rPr>
              <a:t>Mengatasi</a:t>
            </a:r>
            <a:r>
              <a:rPr lang="en-ID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800" dirty="0" err="1">
                <a:solidFill>
                  <a:schemeClr val="accent6">
                    <a:lumMod val="75000"/>
                  </a:schemeClr>
                </a:solidFill>
              </a:rPr>
              <a:t>Masalah</a:t>
            </a:r>
            <a:r>
              <a:rPr lang="en-ID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800" dirty="0" err="1">
                <a:solidFill>
                  <a:schemeClr val="accent6">
                    <a:lumMod val="75000"/>
                  </a:schemeClr>
                </a:solidFill>
              </a:rPr>
              <a:t>Kesehatan</a:t>
            </a:r>
            <a:r>
              <a:rPr lang="en-ID" sz="2800" dirty="0">
                <a:solidFill>
                  <a:schemeClr val="accent6">
                    <a:lumMod val="75000"/>
                  </a:schemeClr>
                </a:solidFill>
              </a:rPr>
              <a:t>  “X”</a:t>
            </a:r>
            <a:br>
              <a:rPr lang="en-ID" sz="28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ID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01337" y="2380155"/>
            <a:ext cx="10149839" cy="3424107"/>
          </a:xfrm>
        </p:spPr>
        <p:txBody>
          <a:bodyPr>
            <a:normAutofit/>
          </a:bodyPr>
          <a:lstStyle/>
          <a:p>
            <a:r>
              <a:rPr lang="en-ID" sz="2800" dirty="0" err="1" smtClean="0"/>
              <a:t>Sebutkan</a:t>
            </a:r>
            <a:r>
              <a:rPr lang="en-ID" sz="2800" dirty="0" smtClean="0"/>
              <a:t> </a:t>
            </a:r>
            <a:r>
              <a:rPr lang="en-ID" sz="2800" dirty="0" err="1" smtClean="0"/>
              <a:t>dan</a:t>
            </a:r>
            <a:r>
              <a:rPr lang="en-ID" sz="2800" dirty="0" smtClean="0"/>
              <a:t> </a:t>
            </a:r>
            <a:r>
              <a:rPr lang="en-ID" sz="2800" dirty="0" err="1" smtClean="0"/>
              <a:t>jelaskan</a:t>
            </a:r>
            <a:r>
              <a:rPr lang="en-ID" sz="2800" dirty="0" smtClean="0"/>
              <a:t> program </a:t>
            </a:r>
            <a:r>
              <a:rPr lang="en-ID" sz="2800" dirty="0" err="1" smtClean="0"/>
              <a:t>promotif</a:t>
            </a:r>
            <a:r>
              <a:rPr lang="en-ID" sz="2800" dirty="0" smtClean="0"/>
              <a:t> </a:t>
            </a:r>
            <a:r>
              <a:rPr lang="en-ID" sz="2800" dirty="0" err="1" smtClean="0"/>
              <a:t>dan</a:t>
            </a:r>
            <a:r>
              <a:rPr lang="en-ID" sz="2800" dirty="0" smtClean="0"/>
              <a:t> </a:t>
            </a:r>
            <a:r>
              <a:rPr lang="en-ID" sz="2800" dirty="0" err="1" smtClean="0"/>
              <a:t>preventif</a:t>
            </a:r>
            <a:r>
              <a:rPr lang="en-ID" sz="2800" dirty="0" smtClean="0"/>
              <a:t> yang </a:t>
            </a:r>
            <a:r>
              <a:rPr lang="en-ID" sz="2800" dirty="0" err="1" smtClean="0"/>
              <a:t>telah</a:t>
            </a:r>
            <a:r>
              <a:rPr lang="en-ID" sz="2800" dirty="0" smtClean="0"/>
              <a:t> </a:t>
            </a:r>
            <a:r>
              <a:rPr lang="en-ID" sz="2800" dirty="0" err="1" smtClean="0"/>
              <a:t>dibuat</a:t>
            </a:r>
            <a:r>
              <a:rPr lang="en-ID" sz="2800" dirty="0" smtClean="0"/>
              <a:t> </a:t>
            </a:r>
            <a:r>
              <a:rPr lang="en-ID" sz="2800" dirty="0" err="1" smtClean="0"/>
              <a:t>oleh</a:t>
            </a:r>
            <a:r>
              <a:rPr lang="en-ID" sz="2800" dirty="0" smtClean="0"/>
              <a:t> </a:t>
            </a:r>
            <a:r>
              <a:rPr lang="en-ID" sz="2800" dirty="0" err="1" smtClean="0"/>
              <a:t>pemerintah</a:t>
            </a:r>
            <a:r>
              <a:rPr lang="en-ID" sz="2800" dirty="0" smtClean="0"/>
              <a:t> </a:t>
            </a:r>
            <a:r>
              <a:rPr lang="en-ID" sz="2800" dirty="0" err="1" smtClean="0"/>
              <a:t>untuk</a:t>
            </a:r>
            <a:r>
              <a:rPr lang="en-ID" sz="2800" dirty="0" smtClean="0"/>
              <a:t> </a:t>
            </a:r>
            <a:r>
              <a:rPr lang="en-ID" sz="2800" dirty="0" err="1" smtClean="0"/>
              <a:t>mengatasi</a:t>
            </a:r>
            <a:r>
              <a:rPr lang="en-ID" sz="2800" dirty="0" smtClean="0"/>
              <a:t> </a:t>
            </a:r>
            <a:r>
              <a:rPr lang="en-ID" sz="2800" dirty="0" err="1" smtClean="0"/>
              <a:t>masalah</a:t>
            </a:r>
            <a:r>
              <a:rPr lang="en-ID" sz="2800" dirty="0" smtClean="0"/>
              <a:t> </a:t>
            </a:r>
            <a:r>
              <a:rPr lang="en-ID" sz="2800" dirty="0" err="1" smtClean="0"/>
              <a:t>kesehatan</a:t>
            </a:r>
            <a:r>
              <a:rPr lang="en-ID" sz="2800" dirty="0" smtClean="0"/>
              <a:t> </a:t>
            </a:r>
            <a:r>
              <a:rPr lang="en-ID" sz="2800" dirty="0" err="1" smtClean="0"/>
              <a:t>tersebut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8076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799" y="642594"/>
            <a:ext cx="10284823" cy="1371600"/>
          </a:xfrm>
        </p:spPr>
        <p:txBody>
          <a:bodyPr>
            <a:normAutofit/>
          </a:bodyPr>
          <a:lstStyle/>
          <a:p>
            <a:r>
              <a:rPr lang="en-ID" sz="2800" dirty="0" smtClean="0">
                <a:solidFill>
                  <a:schemeClr val="accent6">
                    <a:lumMod val="75000"/>
                  </a:schemeClr>
                </a:solidFill>
              </a:rPr>
              <a:t>D. </a:t>
            </a:r>
            <a:r>
              <a:rPr lang="en-ID" sz="2800" dirty="0" err="1">
                <a:solidFill>
                  <a:schemeClr val="accent6">
                    <a:lumMod val="75000"/>
                  </a:schemeClr>
                </a:solidFill>
              </a:rPr>
              <a:t>Efektifitas</a:t>
            </a:r>
            <a:r>
              <a:rPr lang="en-ID" sz="2800" dirty="0">
                <a:solidFill>
                  <a:schemeClr val="accent6">
                    <a:lumMod val="75000"/>
                  </a:schemeClr>
                </a:solidFill>
              </a:rPr>
              <a:t> Program </a:t>
            </a:r>
            <a:r>
              <a:rPr lang="en-ID" sz="2800" dirty="0" err="1">
                <a:solidFill>
                  <a:schemeClr val="accent6">
                    <a:lumMod val="75000"/>
                  </a:schemeClr>
                </a:solidFill>
              </a:rPr>
              <a:t>Kesehatan</a:t>
            </a:r>
            <a:r>
              <a:rPr lang="en-ID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800" dirty="0" err="1">
                <a:solidFill>
                  <a:schemeClr val="accent6">
                    <a:lumMod val="75000"/>
                  </a:schemeClr>
                </a:solidFill>
              </a:rPr>
              <a:t>dalam</a:t>
            </a:r>
            <a:r>
              <a:rPr lang="en-ID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800" dirty="0" err="1">
                <a:solidFill>
                  <a:schemeClr val="accent6">
                    <a:lumMod val="75000"/>
                  </a:schemeClr>
                </a:solidFill>
              </a:rPr>
              <a:t>Mengatasi</a:t>
            </a:r>
            <a:r>
              <a:rPr lang="en-ID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800" dirty="0" err="1">
                <a:solidFill>
                  <a:schemeClr val="accent6">
                    <a:lumMod val="75000"/>
                  </a:schemeClr>
                </a:solidFill>
              </a:rPr>
              <a:t>Masalah</a:t>
            </a:r>
            <a:r>
              <a:rPr lang="en-ID" sz="28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ID" sz="2800" dirty="0">
                <a:solidFill>
                  <a:schemeClr val="accent6">
                    <a:lumMod val="75000"/>
                  </a:schemeClr>
                </a:solidFill>
              </a:rPr>
            </a:b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1961538"/>
            <a:ext cx="10058400" cy="1786897"/>
          </a:xfrm>
        </p:spPr>
        <p:txBody>
          <a:bodyPr>
            <a:normAutofit/>
          </a:bodyPr>
          <a:lstStyle/>
          <a:p>
            <a:r>
              <a:rPr lang="en-ID" sz="2800" dirty="0" err="1" smtClean="0"/>
              <a:t>Sebutkan</a:t>
            </a:r>
            <a:r>
              <a:rPr lang="en-ID" sz="2800" dirty="0" smtClean="0"/>
              <a:t> 5 </a:t>
            </a:r>
            <a:r>
              <a:rPr lang="en-ID" sz="2800" dirty="0" err="1" smtClean="0"/>
              <a:t>hasil</a:t>
            </a:r>
            <a:r>
              <a:rPr lang="en-ID" sz="2800" dirty="0" smtClean="0"/>
              <a:t> </a:t>
            </a:r>
            <a:r>
              <a:rPr lang="en-ID" sz="2800" dirty="0" err="1" smtClean="0"/>
              <a:t>penelitian</a:t>
            </a:r>
            <a:r>
              <a:rPr lang="en-ID" sz="2800" dirty="0" smtClean="0"/>
              <a:t> </a:t>
            </a:r>
            <a:r>
              <a:rPr lang="en-ID" sz="2800" dirty="0" err="1" smtClean="0"/>
              <a:t>dalam</a:t>
            </a:r>
            <a:r>
              <a:rPr lang="en-ID" sz="2800" dirty="0" smtClean="0"/>
              <a:t> 5 </a:t>
            </a:r>
            <a:r>
              <a:rPr lang="en-ID" sz="2800" dirty="0" err="1" smtClean="0"/>
              <a:t>tahun</a:t>
            </a:r>
            <a:r>
              <a:rPr lang="en-ID" sz="2800" dirty="0" smtClean="0"/>
              <a:t> </a:t>
            </a:r>
            <a:r>
              <a:rPr lang="en-ID" sz="2800" dirty="0" err="1" smtClean="0"/>
              <a:t>terakhir</a:t>
            </a:r>
            <a:r>
              <a:rPr lang="en-ID" sz="2800" dirty="0" smtClean="0"/>
              <a:t> </a:t>
            </a:r>
            <a:r>
              <a:rPr lang="en-ID" sz="2800" dirty="0" err="1" smtClean="0"/>
              <a:t>terkait</a:t>
            </a:r>
            <a:r>
              <a:rPr lang="en-ID" sz="2800" dirty="0" smtClean="0"/>
              <a:t> </a:t>
            </a:r>
            <a:r>
              <a:rPr lang="en-ID" sz="2800" dirty="0" err="1" smtClean="0"/>
              <a:t>dampak</a:t>
            </a:r>
            <a:r>
              <a:rPr lang="en-ID" sz="2800" dirty="0" smtClean="0"/>
              <a:t> </a:t>
            </a:r>
            <a:r>
              <a:rPr lang="en-ID" sz="2800" dirty="0" err="1" smtClean="0"/>
              <a:t>dari</a:t>
            </a:r>
            <a:r>
              <a:rPr lang="en-ID" sz="2800" dirty="0" smtClean="0"/>
              <a:t> program/</a:t>
            </a:r>
            <a:r>
              <a:rPr lang="en-ID" sz="2800" dirty="0" err="1" smtClean="0"/>
              <a:t>kebijakan</a:t>
            </a:r>
            <a:r>
              <a:rPr lang="en-ID" sz="2800" dirty="0" smtClean="0"/>
              <a:t> </a:t>
            </a:r>
            <a:r>
              <a:rPr lang="en-ID" sz="2800" dirty="0" err="1" smtClean="0"/>
              <a:t>pemerintah</a:t>
            </a:r>
            <a:r>
              <a:rPr lang="en-ID" sz="2800" dirty="0" smtClean="0"/>
              <a:t> </a:t>
            </a:r>
            <a:r>
              <a:rPr lang="en-ID" sz="2800" dirty="0" err="1" smtClean="0"/>
              <a:t>terkait</a:t>
            </a:r>
            <a:r>
              <a:rPr lang="en-ID" sz="2800" dirty="0" smtClean="0"/>
              <a:t> </a:t>
            </a:r>
            <a:r>
              <a:rPr lang="en-ID" sz="2800" dirty="0" err="1" smtClean="0"/>
              <a:t>masalah</a:t>
            </a:r>
            <a:r>
              <a:rPr lang="en-ID" sz="2800" dirty="0" smtClean="0"/>
              <a:t> </a:t>
            </a:r>
            <a:r>
              <a:rPr lang="en-ID" sz="2800" dirty="0" err="1" smtClean="0"/>
              <a:t>kesehatan</a:t>
            </a:r>
            <a:r>
              <a:rPr lang="en-ID" sz="2800" dirty="0" smtClean="0"/>
              <a:t> </a:t>
            </a:r>
            <a:r>
              <a:rPr lang="en-ID" sz="2800" dirty="0" err="1" smtClean="0"/>
              <a:t>tersebut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9804624"/>
              </p:ext>
            </p:extLst>
          </p:nvPr>
        </p:nvGraphicFramePr>
        <p:xfrm>
          <a:off x="2521131" y="3199795"/>
          <a:ext cx="6818811" cy="267558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28887">
                  <a:extLst>
                    <a:ext uri="{9D8B030D-6E8A-4147-A177-3AD203B41FA5}">
                      <a16:colId xmlns:a16="http://schemas.microsoft.com/office/drawing/2014/main" val="3268539176"/>
                    </a:ext>
                  </a:extLst>
                </a:gridCol>
                <a:gridCol w="2142035">
                  <a:extLst>
                    <a:ext uri="{9D8B030D-6E8A-4147-A177-3AD203B41FA5}">
                      <a16:colId xmlns:a16="http://schemas.microsoft.com/office/drawing/2014/main" val="466734636"/>
                    </a:ext>
                  </a:extLst>
                </a:gridCol>
                <a:gridCol w="2394915">
                  <a:extLst>
                    <a:ext uri="{9D8B030D-6E8A-4147-A177-3AD203B41FA5}">
                      <a16:colId xmlns:a16="http://schemas.microsoft.com/office/drawing/2014/main" val="184917237"/>
                    </a:ext>
                  </a:extLst>
                </a:gridCol>
                <a:gridCol w="1552974">
                  <a:extLst>
                    <a:ext uri="{9D8B030D-6E8A-4147-A177-3AD203B41FA5}">
                      <a16:colId xmlns:a16="http://schemas.microsoft.com/office/drawing/2014/main" val="1375659388"/>
                    </a:ext>
                  </a:extLst>
                </a:gridCol>
              </a:tblGrid>
              <a:tr h="639473">
                <a:tc>
                  <a:txBody>
                    <a:bodyPr/>
                    <a:lstStyle/>
                    <a:p>
                      <a:r>
                        <a:rPr lang="en-ID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err="1" smtClean="0"/>
                        <a:t>Penelitian</a:t>
                      </a:r>
                      <a:r>
                        <a:rPr lang="en-ID" dirty="0" smtClean="0"/>
                        <a:t>: </a:t>
                      </a:r>
                      <a:r>
                        <a:rPr lang="en-ID" dirty="0" err="1" smtClean="0"/>
                        <a:t>judul</a:t>
                      </a:r>
                      <a:r>
                        <a:rPr lang="en-ID" dirty="0" smtClean="0"/>
                        <a:t>, </a:t>
                      </a:r>
                      <a:r>
                        <a:rPr lang="en-ID" dirty="0" err="1" smtClean="0"/>
                        <a:t>tahun</a:t>
                      </a:r>
                      <a:r>
                        <a:rPr lang="en-ID" dirty="0" smtClean="0"/>
                        <a:t>, </a:t>
                      </a:r>
                      <a:r>
                        <a:rPr lang="en-ID" dirty="0" err="1" smtClean="0"/>
                        <a:t>penulis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smtClean="0"/>
                        <a:t>Nama Program/</a:t>
                      </a:r>
                      <a:r>
                        <a:rPr lang="en-ID" dirty="0" err="1" smtClean="0"/>
                        <a:t>Kebijakan</a:t>
                      </a:r>
                      <a:r>
                        <a:rPr lang="en-ID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err="1" smtClean="0"/>
                        <a:t>Hasil</a:t>
                      </a:r>
                      <a:r>
                        <a:rPr lang="en-ID" dirty="0" smtClean="0"/>
                        <a:t> </a:t>
                      </a:r>
                      <a:r>
                        <a:rPr lang="en-ID" dirty="0" err="1" smtClean="0"/>
                        <a:t>Penelitian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8498793"/>
                  </a:ext>
                </a:extLst>
              </a:tr>
              <a:tr h="407101">
                <a:tc>
                  <a:txBody>
                    <a:bodyPr/>
                    <a:lstStyle/>
                    <a:p>
                      <a:pPr algn="ctr"/>
                      <a:r>
                        <a:rPr lang="en-ID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6147941"/>
                  </a:ext>
                </a:extLst>
              </a:tr>
              <a:tr h="407101">
                <a:tc>
                  <a:txBody>
                    <a:bodyPr/>
                    <a:lstStyle/>
                    <a:p>
                      <a:pPr algn="ctr"/>
                      <a:r>
                        <a:rPr lang="en-ID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6520729"/>
                  </a:ext>
                </a:extLst>
              </a:tr>
              <a:tr h="407101">
                <a:tc>
                  <a:txBody>
                    <a:bodyPr/>
                    <a:lstStyle/>
                    <a:p>
                      <a:pPr algn="ctr"/>
                      <a:r>
                        <a:rPr lang="en-ID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4718621"/>
                  </a:ext>
                </a:extLst>
              </a:tr>
              <a:tr h="407101">
                <a:tc>
                  <a:txBody>
                    <a:bodyPr/>
                    <a:lstStyle/>
                    <a:p>
                      <a:pPr algn="ctr"/>
                      <a:r>
                        <a:rPr lang="en-ID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2628692"/>
                  </a:ext>
                </a:extLst>
              </a:tr>
              <a:tr h="407101">
                <a:tc>
                  <a:txBody>
                    <a:bodyPr/>
                    <a:lstStyle/>
                    <a:p>
                      <a:pPr algn="ctr"/>
                      <a:r>
                        <a:rPr lang="en-ID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51738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6409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D" sz="2800" dirty="0" smtClean="0">
                <a:solidFill>
                  <a:schemeClr val="accent6">
                    <a:lumMod val="75000"/>
                  </a:schemeClr>
                </a:solidFill>
              </a:rPr>
              <a:t>E. </a:t>
            </a:r>
            <a:r>
              <a:rPr lang="en-ID" sz="2800" dirty="0" err="1">
                <a:solidFill>
                  <a:schemeClr val="accent6">
                    <a:lumMod val="75000"/>
                  </a:schemeClr>
                </a:solidFill>
              </a:rPr>
              <a:t>Lampiran</a:t>
            </a:r>
            <a:r>
              <a:rPr lang="en-ID" sz="2800" dirty="0">
                <a:solidFill>
                  <a:schemeClr val="accent6">
                    <a:lumMod val="75000"/>
                  </a:schemeClr>
                </a:solidFill>
              </a:rPr>
              <a:t>: Media </a:t>
            </a:r>
            <a:r>
              <a:rPr lang="en-ID" sz="2800" dirty="0" err="1">
                <a:solidFill>
                  <a:schemeClr val="accent6">
                    <a:lumMod val="75000"/>
                  </a:schemeClr>
                </a:solidFill>
              </a:rPr>
              <a:t>promosi</a:t>
            </a:r>
            <a:r>
              <a:rPr lang="en-ID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800" dirty="0" err="1">
                <a:solidFill>
                  <a:schemeClr val="accent6">
                    <a:lumMod val="75000"/>
                  </a:schemeClr>
                </a:solidFill>
              </a:rPr>
              <a:t>kesehatan</a:t>
            </a:r>
            <a:r>
              <a:rPr lang="en-ID" sz="2800" dirty="0">
                <a:solidFill>
                  <a:schemeClr val="accent6">
                    <a:lumMod val="75000"/>
                  </a:schemeClr>
                </a:solidFill>
              </a:rPr>
              <a:t> yang </a:t>
            </a:r>
            <a:r>
              <a:rPr lang="en-ID" sz="2800" dirty="0" err="1">
                <a:solidFill>
                  <a:schemeClr val="accent6">
                    <a:lumMod val="75000"/>
                  </a:schemeClr>
                </a:solidFill>
              </a:rPr>
              <a:t>diterbitkan</a:t>
            </a:r>
            <a:r>
              <a:rPr lang="en-ID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800" dirty="0" err="1">
                <a:solidFill>
                  <a:schemeClr val="accent6">
                    <a:lumMod val="75000"/>
                  </a:schemeClr>
                </a:solidFill>
              </a:rPr>
              <a:t>oleh</a:t>
            </a:r>
            <a:r>
              <a:rPr lang="en-ID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800" dirty="0" err="1">
                <a:solidFill>
                  <a:schemeClr val="accent6">
                    <a:lumMod val="75000"/>
                  </a:schemeClr>
                </a:solidFill>
              </a:rPr>
              <a:t>Kementerian</a:t>
            </a:r>
            <a:r>
              <a:rPr lang="en-ID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800" dirty="0" err="1">
                <a:solidFill>
                  <a:schemeClr val="accent6">
                    <a:lumMod val="75000"/>
                  </a:schemeClr>
                </a:solidFill>
              </a:rPr>
              <a:t>Kesehatan</a:t>
            </a:r>
            <a:r>
              <a:rPr lang="en-ID" sz="2800" dirty="0">
                <a:solidFill>
                  <a:schemeClr val="accent6">
                    <a:lumMod val="75000"/>
                  </a:schemeClr>
                </a:solidFill>
              </a:rPr>
              <a:t> RI </a:t>
            </a:r>
            <a:r>
              <a:rPr lang="en-ID" sz="2800" dirty="0" err="1">
                <a:solidFill>
                  <a:schemeClr val="accent6">
                    <a:lumMod val="75000"/>
                  </a:schemeClr>
                </a:solidFill>
              </a:rPr>
              <a:t>terkait</a:t>
            </a:r>
            <a:r>
              <a:rPr lang="en-ID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800" dirty="0" err="1">
                <a:solidFill>
                  <a:schemeClr val="accent6">
                    <a:lumMod val="75000"/>
                  </a:schemeClr>
                </a:solidFill>
              </a:rPr>
              <a:t>masalah</a:t>
            </a:r>
            <a:r>
              <a:rPr lang="en-ID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800" dirty="0" err="1">
                <a:solidFill>
                  <a:schemeClr val="accent6">
                    <a:lumMod val="75000"/>
                  </a:schemeClr>
                </a:solidFill>
              </a:rPr>
              <a:t>kesehatan</a:t>
            </a:r>
            <a:r>
              <a:rPr lang="en-ID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800" dirty="0" err="1">
                <a:solidFill>
                  <a:schemeClr val="accent6">
                    <a:lumMod val="75000"/>
                  </a:schemeClr>
                </a:solidFill>
              </a:rPr>
              <a:t>tersebut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83772" y="3043646"/>
            <a:ext cx="10493828" cy="2747553"/>
          </a:xfrm>
        </p:spPr>
        <p:txBody>
          <a:bodyPr>
            <a:normAutofit/>
          </a:bodyPr>
          <a:lstStyle/>
          <a:p>
            <a:r>
              <a:rPr lang="en-ID" sz="3200" dirty="0" err="1" smtClean="0"/>
              <a:t>Lampirkan</a:t>
            </a:r>
            <a:r>
              <a:rPr lang="en-ID" sz="3200" dirty="0" smtClean="0"/>
              <a:t> </a:t>
            </a:r>
            <a:r>
              <a:rPr lang="en-ID" sz="3200" dirty="0" err="1" smtClean="0"/>
              <a:t>contoh</a:t>
            </a:r>
            <a:r>
              <a:rPr lang="en-ID" sz="3200" dirty="0" smtClean="0"/>
              <a:t> media </a:t>
            </a:r>
            <a:r>
              <a:rPr lang="en-ID" sz="3200" dirty="0" err="1" smtClean="0"/>
              <a:t>terkait</a:t>
            </a:r>
            <a:r>
              <a:rPr lang="en-ID" sz="3200" dirty="0" smtClean="0"/>
              <a:t> </a:t>
            </a:r>
            <a:r>
              <a:rPr lang="en-ID" sz="3200" dirty="0" err="1" smtClean="0"/>
              <a:t>masalah</a:t>
            </a:r>
            <a:r>
              <a:rPr lang="en-ID" sz="3200" dirty="0" smtClean="0"/>
              <a:t> </a:t>
            </a:r>
            <a:r>
              <a:rPr lang="en-ID" sz="3200" dirty="0" err="1" smtClean="0"/>
              <a:t>kesehatan</a:t>
            </a:r>
            <a:r>
              <a:rPr lang="en-ID" sz="3200" dirty="0" smtClean="0"/>
              <a:t> </a:t>
            </a:r>
            <a:r>
              <a:rPr lang="en-ID" sz="3200" dirty="0" err="1" smtClean="0"/>
              <a:t>tersebut</a:t>
            </a:r>
            <a:endParaRPr lang="en-ID" sz="3200" dirty="0" smtClean="0"/>
          </a:p>
          <a:p>
            <a:pPr marL="0" indent="0">
              <a:buNone/>
            </a:pPr>
            <a:r>
              <a:rPr lang="en-ID" sz="3200" dirty="0"/>
              <a:t>	</a:t>
            </a:r>
            <a:r>
              <a:rPr lang="en-ID" sz="3200" dirty="0" smtClean="0"/>
              <a:t>(:</a:t>
            </a:r>
            <a:r>
              <a:rPr lang="en-ID" sz="3200" dirty="0" err="1" smtClean="0"/>
              <a:t>brosur</a:t>
            </a:r>
            <a:r>
              <a:rPr lang="en-ID" sz="3200" dirty="0" smtClean="0"/>
              <a:t>, leaflet, poster, </a:t>
            </a:r>
            <a:r>
              <a:rPr lang="en-ID" sz="3200" dirty="0" err="1" smtClean="0"/>
              <a:t>buku</a:t>
            </a:r>
            <a:r>
              <a:rPr lang="en-ID" sz="3200" dirty="0" smtClean="0"/>
              <a:t> </a:t>
            </a:r>
            <a:r>
              <a:rPr lang="en-ID" sz="3200" dirty="0" err="1" smtClean="0"/>
              <a:t>saku</a:t>
            </a:r>
            <a:r>
              <a:rPr lang="en-ID" sz="3200" dirty="0" smtClean="0"/>
              <a:t>, </a:t>
            </a:r>
            <a:r>
              <a:rPr lang="en-ID" sz="3200" dirty="0" err="1" smtClean="0"/>
              <a:t>video,dll</a:t>
            </a:r>
            <a:r>
              <a:rPr lang="en-ID" sz="3200" dirty="0" smtClean="0"/>
              <a:t>)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58134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Pengumpulan</a:t>
            </a:r>
            <a:r>
              <a:rPr lang="en-ID" dirty="0" smtClean="0"/>
              <a:t> &amp; </a:t>
            </a:r>
            <a:r>
              <a:rPr lang="en-ID" dirty="0" err="1" smtClean="0"/>
              <a:t>Presentasi</a:t>
            </a:r>
            <a:r>
              <a:rPr lang="en-ID" dirty="0" smtClean="0"/>
              <a:t> </a:t>
            </a:r>
            <a:r>
              <a:rPr lang="en-ID" dirty="0" err="1" smtClean="0"/>
              <a:t>ke</a:t>
            </a:r>
            <a:r>
              <a:rPr lang="en-ID" dirty="0" smtClean="0"/>
              <a:t> </a:t>
            </a:r>
            <a:r>
              <a:rPr lang="en-ID" dirty="0" err="1" smtClean="0"/>
              <a:t>Komting</a:t>
            </a:r>
            <a:r>
              <a:rPr lang="en-ID" dirty="0" smtClean="0"/>
              <a:t>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D" dirty="0" err="1" smtClean="0"/>
              <a:t>Pengumpulan</a:t>
            </a:r>
            <a:r>
              <a:rPr lang="en-ID" dirty="0" smtClean="0"/>
              <a:t> </a:t>
            </a:r>
            <a:r>
              <a:rPr lang="en-ID" dirty="0" err="1" smtClean="0"/>
              <a:t>Tugas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/>
            <a:r>
              <a:rPr lang="en-ID" dirty="0" smtClean="0"/>
              <a:t>28 Mei 2019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ID" dirty="0" err="1" smtClean="0"/>
              <a:t>Presentasi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ctr"/>
            <a:r>
              <a:rPr lang="en-ID" dirty="0" smtClean="0"/>
              <a:t>4 </a:t>
            </a:r>
            <a:r>
              <a:rPr lang="en-ID" dirty="0" err="1" smtClean="0"/>
              <a:t>Juni</a:t>
            </a:r>
            <a:r>
              <a:rPr lang="en-ID" dirty="0" smtClean="0"/>
              <a:t>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4951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24</TotalTime>
  <Words>251</Words>
  <Application>Microsoft Office PowerPoint</Application>
  <PresentationFormat>Widescreen</PresentationFormat>
  <Paragraphs>59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Garamond</vt:lpstr>
      <vt:lpstr>Savon</vt:lpstr>
      <vt:lpstr>Tugas  kebijakan kesehatan</vt:lpstr>
      <vt:lpstr>Pembagian kelompok dan tema</vt:lpstr>
      <vt:lpstr>Format Tugas</vt:lpstr>
      <vt:lpstr>A. Gambaran Situasi dan Kondisi Masalah Kesehatan “X”</vt:lpstr>
      <vt:lpstr>B. Identifikasi Kebijakan terkait Masalah Kesehatan  “X” </vt:lpstr>
      <vt:lpstr>C. Program Promotif dan Preventif Pemerintah untuk Mengatasi Masalah Kesehatan  “X”  </vt:lpstr>
      <vt:lpstr>D. Efektifitas Program Kesehatan dalam Mengatasi Masalah </vt:lpstr>
      <vt:lpstr>E. Lampiran: Media promosi kesehatan yang diterbitkan oleh Kementerian Kesehatan RI terkait masalah kesehatan tersebut</vt:lpstr>
      <vt:lpstr>Pengumpulan &amp; Presentasi ke Komting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Tugas kebijakan kesehatan</dc:title>
  <dc:creator>Windows User</dc:creator>
  <cp:lastModifiedBy>Windows User</cp:lastModifiedBy>
  <cp:revision>4</cp:revision>
  <dcterms:created xsi:type="dcterms:W3CDTF">2019-05-13T13:29:26Z</dcterms:created>
  <dcterms:modified xsi:type="dcterms:W3CDTF">2019-05-20T14:18:45Z</dcterms:modified>
</cp:coreProperties>
</file>