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CEF1-EA8E-4849-B218-E504AC0FD0C4}" type="datetimeFigureOut">
              <a:rPr lang="id-ID" smtClean="0"/>
              <a:t>18/11/2014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2CA2-46FF-4EC6-8BCB-1B1AA82B4B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id-ID" dirty="0" smtClean="0"/>
              <a:t>Evaluasi SIM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Adalah mendefinisikan seberapa baik SIM dpt beroperasi pd org yg menerapkannya utk memperbaiki prestasi di masa mendatang.</a:t>
            </a:r>
          </a:p>
          <a:p>
            <a:r>
              <a:rPr lang="id-ID" dirty="0" smtClean="0"/>
              <a:t>Tujuan evaluasi SIM</a:t>
            </a:r>
          </a:p>
          <a:p>
            <a:pPr lvl="1"/>
            <a:r>
              <a:rPr lang="id-ID" dirty="0" smtClean="0"/>
              <a:t>Menilai kemampuan teknis SIM</a:t>
            </a:r>
          </a:p>
          <a:p>
            <a:pPr lvl="1"/>
            <a:r>
              <a:rPr lang="id-ID" dirty="0" smtClean="0"/>
              <a:t>Menilai pelaksanaan operasional SIM</a:t>
            </a:r>
          </a:p>
          <a:p>
            <a:pPr lvl="1"/>
            <a:r>
              <a:rPr lang="id-ID" dirty="0" smtClean="0"/>
              <a:t>Menilai pendayagunaan SIM</a:t>
            </a:r>
          </a:p>
          <a:p>
            <a:r>
              <a:rPr lang="id-ID" dirty="0" smtClean="0"/>
              <a:t>Evaluasi SIM bisa dilakukan oleh</a:t>
            </a:r>
          </a:p>
          <a:p>
            <a:pPr lvl="1"/>
            <a:r>
              <a:rPr lang="id-ID" dirty="0" smtClean="0"/>
              <a:t>Tim Audit khusus dari organisasi ybs</a:t>
            </a:r>
          </a:p>
          <a:p>
            <a:pPr lvl="1"/>
            <a:r>
              <a:rPr lang="id-ID" dirty="0" smtClean="0"/>
              <a:t>Tim audit intern yg mengejakan unit operasional</a:t>
            </a:r>
          </a:p>
          <a:p>
            <a:pPr lvl="1"/>
            <a:r>
              <a:rPr lang="id-ID" dirty="0" smtClean="0"/>
              <a:t>Organisasi konsultan di luar organisasi</a:t>
            </a:r>
          </a:p>
          <a:p>
            <a:r>
              <a:rPr lang="id-ID" dirty="0" smtClean="0"/>
              <a:t>Evaluasi bs dilakukan pada:</a:t>
            </a:r>
          </a:p>
          <a:p>
            <a:pPr lvl="1"/>
            <a:r>
              <a:rPr lang="id-ID" dirty="0" smtClean="0"/>
              <a:t>Evaluasi SIM secara menyeluruh</a:t>
            </a:r>
          </a:p>
          <a:p>
            <a:pPr lvl="1"/>
            <a:r>
              <a:rPr lang="id-ID" dirty="0" smtClean="0"/>
              <a:t>Evaluasi SIM pd perangkat keras atau lunak</a:t>
            </a:r>
          </a:p>
          <a:p>
            <a:pPr lvl="1"/>
            <a:r>
              <a:rPr lang="id-ID" dirty="0" smtClean="0"/>
              <a:t>Evaluasi aplikasi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Evaluasi Prkt Keras dan Lunak yg Masih Berlaku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Tujuan</a:t>
            </a:r>
          </a:p>
          <a:p>
            <a:pPr lvl="1"/>
            <a:r>
              <a:rPr lang="id-ID" dirty="0" smtClean="0"/>
              <a:t>Apakah ada sumber daya baru yang diperlukan</a:t>
            </a:r>
          </a:p>
          <a:p>
            <a:pPr lvl="1"/>
            <a:r>
              <a:rPr lang="id-ID" dirty="0" smtClean="0"/>
              <a:t>Apakah ada prkt keras atau lunak yg hrs diganti</a:t>
            </a:r>
          </a:p>
          <a:p>
            <a:pPr lvl="1"/>
            <a:r>
              <a:rPr lang="id-ID" dirty="0" smtClean="0"/>
              <a:t>Apakah pengaturan kembali akan memperbaiki daya guna</a:t>
            </a:r>
          </a:p>
          <a:p>
            <a:pPr lvl="1"/>
            <a:r>
              <a:rPr lang="id-ID" dirty="0" smtClean="0"/>
              <a:t>Apakah tambahan sumberdaya akan memperoleh ketepatgunaan sistem</a:t>
            </a:r>
          </a:p>
          <a:p>
            <a:r>
              <a:rPr lang="id-ID" dirty="0" smtClean="0"/>
              <a:t>Contoh tindakan mrpk hasil evaluasi</a:t>
            </a:r>
          </a:p>
          <a:p>
            <a:pPr lvl="1"/>
            <a:r>
              <a:rPr lang="id-ID" dirty="0" smtClean="0"/>
              <a:t>Penambahan sumber daya baru </a:t>
            </a:r>
          </a:p>
          <a:p>
            <a:pPr lvl="1"/>
            <a:r>
              <a:rPr lang="id-ID" dirty="0" smtClean="0"/>
              <a:t>Penambahan kapasitas memori utama dn pd unit memori</a:t>
            </a:r>
          </a:p>
          <a:p>
            <a:pPr lvl="1"/>
            <a:r>
              <a:rPr lang="id-ID" dirty="0" smtClean="0"/>
              <a:t>Penggantian saluran data mnjd makin tinggi</a:t>
            </a:r>
          </a:p>
          <a:p>
            <a:pPr lvl="1"/>
            <a:r>
              <a:rPr lang="id-ID" dirty="0" smtClean="0"/>
              <a:t>Perubahan dalam org memori</a:t>
            </a:r>
          </a:p>
          <a:p>
            <a:pPr lvl="1"/>
            <a:r>
              <a:rPr lang="id-ID" dirty="0" smtClean="0"/>
              <a:t>Perubahan dalam perangkat lunak manajemen data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Metode dan sarana evaluasi 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Metode dan sarana evaluasi prkt lama</a:t>
            </a:r>
          </a:p>
          <a:p>
            <a:pPr lvl="1"/>
            <a:r>
              <a:rPr lang="id-ID" dirty="0" smtClean="0"/>
              <a:t>Monitor perangkat keras</a:t>
            </a:r>
          </a:p>
          <a:p>
            <a:pPr lvl="1"/>
            <a:r>
              <a:rPr lang="id-ID" dirty="0" smtClean="0"/>
              <a:t>Monitor perangkat lunak</a:t>
            </a:r>
          </a:p>
          <a:p>
            <a:pPr lvl="1"/>
            <a:r>
              <a:rPr lang="id-ID" dirty="0" smtClean="0"/>
              <a:t>Sistem Log dan observasi</a:t>
            </a:r>
          </a:p>
          <a:p>
            <a:pPr lvl="1"/>
            <a:r>
              <a:rPr lang="id-ID" dirty="0" smtClean="0"/>
              <a:t>Analisis penjadualan</a:t>
            </a:r>
          </a:p>
          <a:p>
            <a:r>
              <a:rPr lang="id-ID" dirty="0" smtClean="0"/>
              <a:t>Metode dan sarana evaluasi perangkat baru atau pengganti</a:t>
            </a:r>
          </a:p>
          <a:p>
            <a:pPr lvl="1"/>
            <a:r>
              <a:rPr lang="id-ID" dirty="0" smtClean="0"/>
              <a:t>Studi kelayakank keras dan baru atau pengganti</a:t>
            </a:r>
          </a:p>
          <a:p>
            <a:pPr lvl="2"/>
            <a:r>
              <a:rPr lang="id-ID" dirty="0" smtClean="0"/>
              <a:t>Menilai biaya efektifitas sistem yg diusulkan</a:t>
            </a:r>
          </a:p>
          <a:p>
            <a:pPr lvl="2"/>
            <a:r>
              <a:rPr lang="id-ID" dirty="0" smtClean="0"/>
              <a:t>Menilai dampak sistem yg diusulkan pd organisai</a:t>
            </a:r>
          </a:p>
          <a:p>
            <a:pPr lvl="1"/>
            <a:r>
              <a:rPr lang="id-ID" dirty="0" smtClean="0"/>
              <a:t>Penyiapan spesifikasi dan penawaran</a:t>
            </a:r>
          </a:p>
          <a:p>
            <a:pPr lvl="2"/>
            <a:r>
              <a:rPr lang="id-ID" dirty="0" smtClean="0"/>
              <a:t>Penyiapan daftar kebutuhan dr perangkat keras atau lunak</a:t>
            </a:r>
          </a:p>
          <a:p>
            <a:pPr lvl="2"/>
            <a:r>
              <a:rPr lang="id-ID" dirty="0" smtClean="0"/>
              <a:t>Pertimbangan kuantitatif, kualitatif dan subyektif pd penawaran</a:t>
            </a:r>
          </a:p>
          <a:p>
            <a:pPr lvl="2"/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id-ID" dirty="0" smtClean="0"/>
              <a:t>Evaluasi aplikasi SIM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Suatu aplikasi sisfo dpt dievaluasi menurut beberapa ukuran, yakni:</a:t>
            </a:r>
          </a:p>
          <a:p>
            <a:pPr lvl="1"/>
            <a:r>
              <a:rPr lang="id-ID" dirty="0" smtClean="0"/>
              <a:t>Kelayakan teknis (technical Feasibility)</a:t>
            </a:r>
          </a:p>
          <a:p>
            <a:pPr lvl="2"/>
            <a:r>
              <a:rPr lang="id-ID" dirty="0" smtClean="0"/>
              <a:t>Teknologi tersedia di org? SDM?</a:t>
            </a:r>
          </a:p>
          <a:p>
            <a:pPr lvl="1"/>
            <a:r>
              <a:rPr lang="id-ID" dirty="0" smtClean="0"/>
              <a:t>Kelayakan operasional (operational Feasibility)</a:t>
            </a:r>
          </a:p>
          <a:p>
            <a:pPr lvl="2"/>
            <a:r>
              <a:rPr lang="id-ID" dirty="0" smtClean="0"/>
              <a:t>SIM dpt berjalan?</a:t>
            </a:r>
          </a:p>
          <a:p>
            <a:pPr lvl="1"/>
            <a:r>
              <a:rPr lang="id-ID" dirty="0" smtClean="0"/>
              <a:t>Kelayakan ekonomis (economic feasibility)</a:t>
            </a:r>
          </a:p>
          <a:p>
            <a:pPr lvl="2"/>
            <a:r>
              <a:rPr lang="id-ID" dirty="0" smtClean="0"/>
              <a:t>Penambahan manfaat (tangible dan intangible) melebihi biaya? </a:t>
            </a:r>
          </a:p>
          <a:p>
            <a:pPr lvl="1"/>
            <a:r>
              <a:rPr lang="id-ID" dirty="0" smtClean="0"/>
              <a:t>Kelayakan hukum (law feasibility)</a:t>
            </a:r>
          </a:p>
          <a:p>
            <a:pPr lvl="2"/>
            <a:r>
              <a:rPr lang="id-ID" dirty="0" smtClean="0"/>
              <a:t>Melanggar hukum?</a:t>
            </a:r>
          </a:p>
          <a:p>
            <a:pPr lvl="1"/>
            <a:r>
              <a:rPr lang="id-ID" dirty="0" smtClean="0"/>
              <a:t>Kelayakan jadual</a:t>
            </a:r>
          </a:p>
          <a:p>
            <a:pPr lvl="2"/>
            <a:r>
              <a:rPr lang="id-ID" dirty="0" smtClean="0"/>
              <a:t>Dapat beroperasi sesuai dg jadual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/>
              <a:t>Aspek pd pemilihan desain Web</a:t>
            </a:r>
          </a:p>
          <a:p>
            <a:pPr lvl="1"/>
            <a:r>
              <a:rPr lang="id-ID" dirty="0" smtClean="0"/>
              <a:t>Waktu tanggapan (wkt sisfo utk tanggapi kebutuhan informasi masyarakat)</a:t>
            </a:r>
          </a:p>
          <a:p>
            <a:pPr lvl="2"/>
            <a:r>
              <a:rPr lang="id-ID" dirty="0" smtClean="0"/>
              <a:t>Kebutuhan utk pengolahan transiksi </a:t>
            </a:r>
          </a:p>
          <a:p>
            <a:pPr lvl="2"/>
            <a:r>
              <a:rPr lang="id-ID" dirty="0" smtClean="0"/>
              <a:t>Peremajaan basis data</a:t>
            </a:r>
          </a:p>
          <a:p>
            <a:pPr lvl="1"/>
            <a:r>
              <a:rPr lang="id-ID" dirty="0" smtClean="0"/>
              <a:t>Perincian tampilan</a:t>
            </a:r>
          </a:p>
          <a:p>
            <a:pPr lvl="2"/>
            <a:r>
              <a:rPr lang="id-ID" dirty="0" smtClean="0"/>
              <a:t>Lap tercetak di kertas atau layar</a:t>
            </a:r>
          </a:p>
          <a:p>
            <a:pPr lvl="2"/>
            <a:r>
              <a:rPr lang="id-ID" dirty="0" smtClean="0"/>
              <a:t>Lap terperinci atau ihtisar</a:t>
            </a:r>
          </a:p>
          <a:p>
            <a:pPr lvl="2"/>
            <a:r>
              <a:rPr lang="id-ID" dirty="0" smtClean="0"/>
              <a:t>Lap yg memuat analisis</a:t>
            </a:r>
          </a:p>
          <a:p>
            <a:pPr lvl="1"/>
            <a:r>
              <a:rPr lang="id-ID" dirty="0" smtClean="0"/>
              <a:t>Multi data</a:t>
            </a:r>
          </a:p>
          <a:p>
            <a:endParaRPr lang="id-ID" dirty="0" smtClean="0"/>
          </a:p>
          <a:p>
            <a:pPr lvl="2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Pengendalian SIM scr umum (general control)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id-ID" dirty="0" smtClean="0"/>
              <a:t>Pengendalian organisasi</a:t>
            </a:r>
          </a:p>
          <a:p>
            <a:pPr lvl="2"/>
            <a:r>
              <a:rPr lang="id-ID" dirty="0" smtClean="0"/>
              <a:t>Pemisahan tugas (segregation of duty) dan pemisahan tanggung jwb (segregation of responbility)</a:t>
            </a:r>
          </a:p>
          <a:p>
            <a:pPr lvl="1"/>
            <a:r>
              <a:rPr lang="id-ID" dirty="0" smtClean="0"/>
              <a:t>Pengendalian dokumentasi</a:t>
            </a:r>
          </a:p>
          <a:p>
            <a:pPr lvl="2"/>
            <a:r>
              <a:rPr lang="id-ID" dirty="0" smtClean="0"/>
              <a:t>Mempelajari SOP sistem</a:t>
            </a:r>
          </a:p>
          <a:p>
            <a:pPr lvl="2"/>
            <a:r>
              <a:rPr lang="id-ID" dirty="0" smtClean="0"/>
              <a:t>Dasar memodifikasi dan pengembangan sistem lbh lanjut</a:t>
            </a:r>
          </a:p>
          <a:p>
            <a:pPr lvl="2"/>
            <a:r>
              <a:rPr lang="id-ID" dirty="0" smtClean="0"/>
              <a:t>Dasar acuan utk evaluasi</a:t>
            </a:r>
          </a:p>
          <a:p>
            <a:pPr lvl="1"/>
            <a:r>
              <a:rPr lang="id-ID" dirty="0" smtClean="0"/>
              <a:t>Pengendalian perangkat keras</a:t>
            </a:r>
          </a:p>
          <a:p>
            <a:pPr lvl="2"/>
            <a:r>
              <a:rPr lang="id-ID" dirty="0" smtClean="0"/>
              <a:t>Pemerikasaan pariti</a:t>
            </a:r>
          </a:p>
          <a:p>
            <a:pPr lvl="2"/>
            <a:r>
              <a:rPr lang="id-ID" dirty="0" smtClean="0"/>
              <a:t>Pemeriksaan baca dan rekam</a:t>
            </a:r>
          </a:p>
          <a:p>
            <a:pPr lvl="1"/>
            <a:r>
              <a:rPr lang="id-ID" dirty="0" smtClean="0"/>
              <a:t>Pengendalian keamanan fisik</a:t>
            </a:r>
          </a:p>
          <a:p>
            <a:pPr lvl="2"/>
            <a:r>
              <a:rPr lang="id-ID" dirty="0" smtClean="0"/>
              <a:t>Menjaga keamanan hardware, software dan brainware</a:t>
            </a:r>
          </a:p>
          <a:p>
            <a:pPr lvl="1"/>
            <a:r>
              <a:rPr lang="id-ID" dirty="0" smtClean="0"/>
              <a:t>Pengendalian keamanan data</a:t>
            </a:r>
          </a:p>
          <a:p>
            <a:pPr lvl="2"/>
            <a:r>
              <a:rPr lang="id-ID" dirty="0" smtClean="0"/>
              <a:t>Menjaga integrasi dan keamanan data</a:t>
            </a:r>
          </a:p>
          <a:p>
            <a:pPr lvl="2"/>
            <a:r>
              <a:rPr lang="id-ID" dirty="0" smtClean="0"/>
              <a:t>Pencegahan thd data dlm memori sekunder dari hilang, rusak atau diakses org yg tdk berhak</a:t>
            </a:r>
          </a:p>
          <a:p>
            <a:pPr lvl="1"/>
            <a:r>
              <a:rPr lang="id-ID" dirty="0" smtClean="0"/>
              <a:t>Pengendalian Komdat</a:t>
            </a:r>
          </a:p>
          <a:p>
            <a:pPr lvl="2"/>
            <a:r>
              <a:rPr lang="id-ID" dirty="0" smtClean="0"/>
              <a:t>Bila memakai jaringan komdat</a:t>
            </a:r>
          </a:p>
          <a:p>
            <a:pPr lvl="2"/>
            <a:r>
              <a:rPr lang="id-ID" dirty="0" smtClean="0"/>
              <a:t>Menggunakan teknik encryption dan decryption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Dokumentasi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Dokumentasi yg diperlukan guna dukung SIM</a:t>
            </a:r>
          </a:p>
          <a:p>
            <a:pPr lvl="1"/>
            <a:r>
              <a:rPr lang="id-ID" dirty="0" smtClean="0"/>
              <a:t>Dokumentasi prosedur</a:t>
            </a:r>
          </a:p>
          <a:p>
            <a:pPr lvl="2"/>
            <a:r>
              <a:rPr lang="id-ID" dirty="0" smtClean="0"/>
              <a:t>Pengoperasian program</a:t>
            </a:r>
          </a:p>
          <a:p>
            <a:pPr lvl="2"/>
            <a:r>
              <a:rPr lang="id-ID" dirty="0" smtClean="0"/>
              <a:t>Penggunaan file dan pembuatan back up data</a:t>
            </a:r>
          </a:p>
          <a:p>
            <a:pPr lvl="1"/>
            <a:r>
              <a:rPr lang="id-ID" dirty="0" smtClean="0"/>
              <a:t>Dokumentasi sistem</a:t>
            </a:r>
          </a:p>
          <a:p>
            <a:pPr lvl="2"/>
            <a:r>
              <a:rPr lang="id-ID" dirty="0" smtClean="0"/>
              <a:t>Tergambar dalam DFD, Flowchart, ERD dll</a:t>
            </a:r>
          </a:p>
          <a:p>
            <a:pPr lvl="2"/>
            <a:r>
              <a:rPr lang="id-ID" dirty="0" smtClean="0"/>
              <a:t>Input yg diperlukan dan output yg dihasilkan</a:t>
            </a:r>
          </a:p>
          <a:p>
            <a:pPr lvl="1"/>
            <a:r>
              <a:rPr lang="id-ID" dirty="0" smtClean="0"/>
              <a:t>Dokumentasi program</a:t>
            </a:r>
          </a:p>
          <a:p>
            <a:pPr lvl="2"/>
            <a:r>
              <a:rPr lang="id-ID" dirty="0" smtClean="0"/>
              <a:t>Tabel keputusan dan bagan terstruktur</a:t>
            </a:r>
          </a:p>
          <a:p>
            <a:pPr lvl="1"/>
            <a:r>
              <a:rPr lang="id-ID" dirty="0" smtClean="0"/>
              <a:t>Dokumentasi operasi</a:t>
            </a:r>
          </a:p>
          <a:p>
            <a:pPr lvl="2"/>
            <a:r>
              <a:rPr lang="id-ID" dirty="0" smtClean="0"/>
              <a:t>Berisi tatacara dan prosedur2 operasi program</a:t>
            </a:r>
          </a:p>
          <a:p>
            <a:pPr lvl="1"/>
            <a:r>
              <a:rPr lang="id-ID" smtClean="0"/>
              <a:t>Dokumentasi data</a:t>
            </a:r>
          </a:p>
          <a:p>
            <a:pPr lvl="2"/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476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Evaluasi SIM</vt:lpstr>
      <vt:lpstr>Evaluasi Prkt Keras dan Lunak yg Masih Berlaku</vt:lpstr>
      <vt:lpstr>Metode dan sarana evaluasi  </vt:lpstr>
      <vt:lpstr>Evaluasi aplikasi SIM</vt:lpstr>
      <vt:lpstr>Slide 5</vt:lpstr>
      <vt:lpstr>Pengendalian SIM scr umum (general control)</vt:lpstr>
      <vt:lpstr>Pengendalian Dokumentasi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SIM</dc:title>
  <dc:creator>Bismillah</dc:creator>
  <cp:lastModifiedBy>Bismillah</cp:lastModifiedBy>
  <cp:revision>6</cp:revision>
  <dcterms:created xsi:type="dcterms:W3CDTF">2014-11-18T01:29:03Z</dcterms:created>
  <dcterms:modified xsi:type="dcterms:W3CDTF">2014-11-18T05:38:44Z</dcterms:modified>
</cp:coreProperties>
</file>